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3"/>
  </p:notesMasterIdLst>
  <p:handoutMasterIdLst>
    <p:handoutMasterId r:id="rId34"/>
  </p:handoutMasterIdLst>
  <p:sldIdLst>
    <p:sldId id="259" r:id="rId2"/>
    <p:sldId id="2366" r:id="rId3"/>
    <p:sldId id="2372" r:id="rId4"/>
    <p:sldId id="290" r:id="rId5"/>
    <p:sldId id="2369" r:id="rId6"/>
    <p:sldId id="317" r:id="rId7"/>
    <p:sldId id="2370" r:id="rId8"/>
    <p:sldId id="2373" r:id="rId9"/>
    <p:sldId id="287" r:id="rId10"/>
    <p:sldId id="2354" r:id="rId11"/>
    <p:sldId id="2628" r:id="rId12"/>
    <p:sldId id="2294" r:id="rId13"/>
    <p:sldId id="2559" r:id="rId14"/>
    <p:sldId id="2623" r:id="rId15"/>
    <p:sldId id="2624" r:id="rId16"/>
    <p:sldId id="2625" r:id="rId17"/>
    <p:sldId id="2626" r:id="rId18"/>
    <p:sldId id="2560" r:id="rId19"/>
    <p:sldId id="2570" r:id="rId20"/>
    <p:sldId id="2571" r:id="rId21"/>
    <p:sldId id="2572" r:id="rId22"/>
    <p:sldId id="2627" r:id="rId23"/>
    <p:sldId id="2562" r:id="rId24"/>
    <p:sldId id="2561" r:id="rId25"/>
    <p:sldId id="2563" r:id="rId26"/>
    <p:sldId id="2622" r:id="rId27"/>
    <p:sldId id="2564" r:id="rId28"/>
    <p:sldId id="2631" r:id="rId29"/>
    <p:sldId id="2630" r:id="rId30"/>
    <p:sldId id="2371" r:id="rId31"/>
    <p:sldId id="2629" r:id="rId32"/>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366"/>
            <p14:sldId id="2372"/>
            <p14:sldId id="290"/>
            <p14:sldId id="2369"/>
            <p14:sldId id="317"/>
            <p14:sldId id="2370"/>
            <p14:sldId id="2373"/>
            <p14:sldId id="287"/>
            <p14:sldId id="2354"/>
            <p14:sldId id="2628"/>
            <p14:sldId id="2294"/>
            <p14:sldId id="2559"/>
            <p14:sldId id="2623"/>
            <p14:sldId id="2624"/>
            <p14:sldId id="2625"/>
            <p14:sldId id="2626"/>
            <p14:sldId id="2560"/>
            <p14:sldId id="2570"/>
            <p14:sldId id="2571"/>
            <p14:sldId id="2572"/>
            <p14:sldId id="2627"/>
            <p14:sldId id="2562"/>
            <p14:sldId id="2561"/>
            <p14:sldId id="2563"/>
            <p14:sldId id="2622"/>
            <p14:sldId id="2564"/>
          </p14:sldIdLst>
        </p14:section>
        <p14:section name="Closing Slide" id="{17524BA6-C3AC-EE4D-BA9D-E46A8CDB0646}">
          <p14:sldIdLst>
            <p14:sldId id="2631"/>
            <p14:sldId id="2630"/>
            <p14:sldId id="2371"/>
            <p14:sldId id="262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9900"/>
    <a:srgbClr val="990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59202C-D48C-4EA8-A7DA-871CD5BE7D89}" v="3" dt="2022-09-16T01:28:35.1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25" autoAdjust="0"/>
    <p:restoredTop sz="95742" autoAdjust="0"/>
  </p:normalViewPr>
  <p:slideViewPr>
    <p:cSldViewPr>
      <p:cViewPr varScale="1">
        <p:scale>
          <a:sx n="91" d="100"/>
          <a:sy n="91" d="100"/>
        </p:scale>
        <p:origin x="581" y="67"/>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6/11/relationships/changesInfo" Target="changesInfos/changesInfo1.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8C59202C-D48C-4EA8-A7DA-871CD5BE7D89}"/>
    <pc:docChg chg="custSel addSld modSld sldOrd modMainMaster">
      <pc:chgData name="Phil Beecher" userId="8e59e9d451c39ba5" providerId="LiveId" clId="{8C59202C-D48C-4EA8-A7DA-871CD5BE7D89}" dt="2022-09-16T01:34:18.891" v="521" actId="1076"/>
      <pc:docMkLst>
        <pc:docMk/>
      </pc:docMkLst>
      <pc:sldChg chg="modSp mod">
        <pc:chgData name="Phil Beecher" userId="8e59e9d451c39ba5" providerId="LiveId" clId="{8C59202C-D48C-4EA8-A7DA-871CD5BE7D89}" dt="2022-09-16T01:32:56.138" v="502" actId="20577"/>
        <pc:sldMkLst>
          <pc:docMk/>
          <pc:sldMk cId="1145245371" sldId="2371"/>
        </pc:sldMkLst>
        <pc:spChg chg="mod">
          <ac:chgData name="Phil Beecher" userId="8e59e9d451c39ba5" providerId="LiveId" clId="{8C59202C-D48C-4EA8-A7DA-871CD5BE7D89}" dt="2022-09-16T01:32:56.138" v="502" actId="20577"/>
          <ac:spMkLst>
            <pc:docMk/>
            <pc:sldMk cId="1145245371" sldId="2371"/>
            <ac:spMk id="21509" creationId="{00000000-0000-0000-0000-000000000000}"/>
          </ac:spMkLst>
        </pc:spChg>
        <pc:spChg chg="mod">
          <ac:chgData name="Phil Beecher" userId="8e59e9d451c39ba5" providerId="LiveId" clId="{8C59202C-D48C-4EA8-A7DA-871CD5BE7D89}" dt="2022-09-16T01:32:45.551" v="497" actId="6549"/>
          <ac:spMkLst>
            <pc:docMk/>
            <pc:sldMk cId="1145245371" sldId="2371"/>
            <ac:spMk id="21510" creationId="{00000000-0000-0000-0000-000000000000}"/>
          </ac:spMkLst>
        </pc:spChg>
      </pc:sldChg>
      <pc:sldChg chg="modSp mod">
        <pc:chgData name="Phil Beecher" userId="8e59e9d451c39ba5" providerId="LiveId" clId="{8C59202C-D48C-4EA8-A7DA-871CD5BE7D89}" dt="2022-09-16T01:14:35" v="60" actId="113"/>
        <pc:sldMkLst>
          <pc:docMk/>
          <pc:sldMk cId="1972465145" sldId="2563"/>
        </pc:sldMkLst>
        <pc:spChg chg="mod">
          <ac:chgData name="Phil Beecher" userId="8e59e9d451c39ba5" providerId="LiveId" clId="{8C59202C-D48C-4EA8-A7DA-871CD5BE7D89}" dt="2022-09-16T01:14:35" v="60" actId="113"/>
          <ac:spMkLst>
            <pc:docMk/>
            <pc:sldMk cId="1972465145" sldId="2563"/>
            <ac:spMk id="7" creationId="{00000000-0000-0000-0000-000000000000}"/>
          </ac:spMkLst>
        </pc:spChg>
      </pc:sldChg>
      <pc:sldChg chg="modSp mod">
        <pc:chgData name="Phil Beecher" userId="8e59e9d451c39ba5" providerId="LiveId" clId="{8C59202C-D48C-4EA8-A7DA-871CD5BE7D89}" dt="2022-09-16T01:34:18.891" v="521" actId="1076"/>
        <pc:sldMkLst>
          <pc:docMk/>
          <pc:sldMk cId="843948015" sldId="2627"/>
        </pc:sldMkLst>
        <pc:spChg chg="mod">
          <ac:chgData name="Phil Beecher" userId="8e59e9d451c39ba5" providerId="LiveId" clId="{8C59202C-D48C-4EA8-A7DA-871CD5BE7D89}" dt="2022-09-16T01:34:18.891" v="521" actId="1076"/>
          <ac:spMkLst>
            <pc:docMk/>
            <pc:sldMk cId="843948015" sldId="2627"/>
            <ac:spMk id="7" creationId="{00000000-0000-0000-0000-000000000000}"/>
          </ac:spMkLst>
        </pc:spChg>
        <pc:spChg chg="mod">
          <ac:chgData name="Phil Beecher" userId="8e59e9d451c39ba5" providerId="LiveId" clId="{8C59202C-D48C-4EA8-A7DA-871CD5BE7D89}" dt="2022-09-16T01:33:36.500" v="513" actId="1076"/>
          <ac:spMkLst>
            <pc:docMk/>
            <pc:sldMk cId="843948015" sldId="2627"/>
            <ac:spMk id="10" creationId="{00000000-0000-0000-0000-000000000000}"/>
          </ac:spMkLst>
        </pc:spChg>
      </pc:sldChg>
      <pc:sldChg chg="modSp mod">
        <pc:chgData name="Phil Beecher" userId="8e59e9d451c39ba5" providerId="LiveId" clId="{8C59202C-D48C-4EA8-A7DA-871CD5BE7D89}" dt="2022-09-16T01:33:08.991" v="512" actId="20577"/>
        <pc:sldMkLst>
          <pc:docMk/>
          <pc:sldMk cId="3372076015" sldId="2629"/>
        </pc:sldMkLst>
        <pc:spChg chg="mod">
          <ac:chgData name="Phil Beecher" userId="8e59e9d451c39ba5" providerId="LiveId" clId="{8C59202C-D48C-4EA8-A7DA-871CD5BE7D89}" dt="2022-09-16T01:33:08.991" v="512" actId="20577"/>
          <ac:spMkLst>
            <pc:docMk/>
            <pc:sldMk cId="3372076015" sldId="2629"/>
            <ac:spMk id="21509" creationId="{00000000-0000-0000-0000-000000000000}"/>
          </ac:spMkLst>
        </pc:spChg>
      </pc:sldChg>
      <pc:sldChg chg="modSp add mod ord">
        <pc:chgData name="Phil Beecher" userId="8e59e9d451c39ba5" providerId="LiveId" clId="{8C59202C-D48C-4EA8-A7DA-871CD5BE7D89}" dt="2022-09-16T01:29:01.311" v="464"/>
        <pc:sldMkLst>
          <pc:docMk/>
          <pc:sldMk cId="535426395" sldId="2630"/>
        </pc:sldMkLst>
        <pc:spChg chg="mod">
          <ac:chgData name="Phil Beecher" userId="8e59e9d451c39ba5" providerId="LiveId" clId="{8C59202C-D48C-4EA8-A7DA-871CD5BE7D89}" dt="2022-09-16T01:28:47.724" v="462" actId="14100"/>
          <ac:spMkLst>
            <pc:docMk/>
            <pc:sldMk cId="535426395" sldId="2630"/>
            <ac:spMk id="21510" creationId="{00000000-0000-0000-0000-000000000000}"/>
          </ac:spMkLst>
        </pc:spChg>
      </pc:sldChg>
      <pc:sldChg chg="modSp add mod ord">
        <pc:chgData name="Phil Beecher" userId="8e59e9d451c39ba5" providerId="LiveId" clId="{8C59202C-D48C-4EA8-A7DA-871CD5BE7D89}" dt="2022-09-16T01:21:54.280" v="452"/>
        <pc:sldMkLst>
          <pc:docMk/>
          <pc:sldMk cId="2794866454" sldId="2631"/>
        </pc:sldMkLst>
        <pc:spChg chg="mod">
          <ac:chgData name="Phil Beecher" userId="8e59e9d451c39ba5" providerId="LiveId" clId="{8C59202C-D48C-4EA8-A7DA-871CD5BE7D89}" dt="2022-09-16T01:18:10.369" v="428" actId="14100"/>
          <ac:spMkLst>
            <pc:docMk/>
            <pc:sldMk cId="2794866454" sldId="2631"/>
            <ac:spMk id="21509" creationId="{00000000-0000-0000-0000-000000000000}"/>
          </ac:spMkLst>
        </pc:spChg>
        <pc:spChg chg="mod">
          <ac:chgData name="Phil Beecher" userId="8e59e9d451c39ba5" providerId="LiveId" clId="{8C59202C-D48C-4EA8-A7DA-871CD5BE7D89}" dt="2022-09-16T01:21:14.237" v="448" actId="207"/>
          <ac:spMkLst>
            <pc:docMk/>
            <pc:sldMk cId="2794866454" sldId="2631"/>
            <ac:spMk id="21510" creationId="{00000000-0000-0000-0000-000000000000}"/>
          </ac:spMkLst>
        </pc:spChg>
      </pc:sldChg>
      <pc:sldMasterChg chg="modSp mod">
        <pc:chgData name="Phil Beecher" userId="8e59e9d451c39ba5" providerId="LiveId" clId="{8C59202C-D48C-4EA8-A7DA-871CD5BE7D89}" dt="2022-09-16T01:13:08.661" v="1" actId="6549"/>
        <pc:sldMasterMkLst>
          <pc:docMk/>
          <pc:sldMasterMk cId="0" sldId="2147483648"/>
        </pc:sldMasterMkLst>
        <pc:spChg chg="mod">
          <ac:chgData name="Phil Beecher" userId="8e59e9d451c39ba5" providerId="LiveId" clId="{8C59202C-D48C-4EA8-A7DA-871CD5BE7D89}" dt="2022-09-16T01:13:08.661" v="1" actId="6549"/>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384175" y="701675"/>
            <a:ext cx="6165850"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22</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22</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8933900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68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July 2010</a:t>
            </a:r>
          </a:p>
        </p:txBody>
      </p:sp>
      <p:sp>
        <p:nvSpPr>
          <p:cNvPr id="59396" name="Rectangle 6"/>
          <p:cNvSpPr>
            <a:spLocks noGrp="1" noChangeArrowheads="1"/>
          </p:cNvSpPr>
          <p:nvPr>
            <p:ph type="ftr" sz="quarter" idx="4"/>
          </p:nvPr>
        </p:nvSpPr>
        <p:spPr/>
        <p:txBody>
          <a:bodyPr/>
          <a:lstStyle/>
          <a:p>
            <a:pPr lvl="4">
              <a:defRPr/>
            </a:pPr>
            <a:r>
              <a:rPr lang="en-US"/>
              <a:t>Andrew Myles, Cisco</a:t>
            </a:r>
          </a:p>
        </p:txBody>
      </p:sp>
      <p:sp>
        <p:nvSpPr>
          <p:cNvPr id="59397" name="Rectangle 7"/>
          <p:cNvSpPr>
            <a:spLocks noGrp="1" noChangeArrowheads="1"/>
          </p:cNvSpPr>
          <p:nvPr>
            <p:ph type="sldNum" sz="quarter" idx="5"/>
          </p:nvPr>
        </p:nvSpPr>
        <p:spPr/>
        <p:txBody>
          <a:bodyPr/>
          <a:lstStyle/>
          <a:p>
            <a:pPr>
              <a:defRPr/>
            </a:pPr>
            <a:r>
              <a:rPr lang="en-US"/>
              <a:t>Page </a:t>
            </a:r>
            <a:fld id="{B32371F6-024C-497B-815E-D0E3294E1347}" type="slidenum">
              <a:rPr lang="en-US" smtClean="0"/>
              <a:pPr>
                <a:defRPr/>
              </a:pPr>
              <a:t>9</a:t>
            </a:fld>
            <a:endParaRPr lang="en-US"/>
          </a:p>
        </p:txBody>
      </p:sp>
      <p:sp>
        <p:nvSpPr>
          <p:cNvPr id="76806" name="Rectangle 2"/>
          <p:cNvSpPr>
            <a:spLocks noGrp="1" noRot="1" noChangeAspect="1" noChangeArrowheads="1" noTextEdit="1"/>
          </p:cNvSpPr>
          <p:nvPr>
            <p:ph type="sldImg"/>
          </p:nvPr>
        </p:nvSpPr>
        <p:spPr>
          <a:xfrm>
            <a:off x="384175" y="701675"/>
            <a:ext cx="6165850" cy="3468688"/>
          </a:xfrm>
          <a:ln/>
        </p:spPr>
      </p:sp>
      <p:sp>
        <p:nvSpPr>
          <p:cNvPr id="768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22</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28</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415953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22</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29</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0442791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22</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30</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4328128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22</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31</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297840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
        <p:nvSpPr>
          <p:cNvPr id="7" name="Rectangle 5">
            <a:extLst>
              <a:ext uri="{FF2B5EF4-FFF2-40B4-BE49-F238E27FC236}">
                <a16:creationId xmlns:a16="http://schemas.microsoft.com/office/drawing/2014/main" id="{5B07D9AD-AE5C-4EB4-87E8-7441F9EDAC4D}"/>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defRPr/>
            </a:pPr>
            <a:r>
              <a:rPr lang="en-US"/>
              <a:t>Phil Beecher (Wi-SUN Alliance)</a:t>
            </a:r>
            <a:endParaRPr lang="en-US" dirty="0"/>
          </a:p>
        </p:txBody>
      </p:sp>
    </p:spTree>
    <p:extLst>
      <p:ext uri="{BB962C8B-B14F-4D97-AF65-F5344CB8AC3E}">
        <p14:creationId xmlns:p14="http://schemas.microsoft.com/office/powerpoint/2010/main" val="190835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defRPr/>
            </a:pPr>
            <a:r>
              <a:rPr lang="en-US"/>
              <a:t>Phil Beecher (Wi-SUN Alliance)</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defRPr/>
            </a:pPr>
            <a:r>
              <a:rPr lang="en-US"/>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defRPr/>
            </a:pPr>
            <a:r>
              <a:rPr lang="en-US"/>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defRPr/>
            </a:pPr>
            <a:r>
              <a:rPr lang="en-US"/>
              <a:t>Phil Beecher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defRPr/>
            </a:pPr>
            <a:r>
              <a:rPr lang="en-US"/>
              <a:t>Phil Beecher (Wi-SUN Alliance)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defRPr/>
            </a:pPr>
            <a:r>
              <a:rPr lang="en-US"/>
              <a:t>Phil Beecher (Wi-SUN Alliance)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j-lt"/>
                <a:ea typeface="ＭＳ Ｐゴシック" pitchFamily="-65" charset="-128"/>
                <a:cs typeface="Calibri" panose="020F0502020204030204" pitchFamily="34" charset="0"/>
              </a:defRPr>
            </a:lvl1pPr>
          </a:lstStyle>
          <a:p>
            <a:pPr>
              <a:defRPr/>
            </a:pPr>
            <a:r>
              <a:rPr lang="en-US" dirty="0"/>
              <a:t>Slide </a:t>
            </a:r>
            <a:fld id="{AD8365B0-1DCB-374B-8D2E-32E02956BE58}" type="slidenum">
              <a:rPr lang="en-US" smtClean="0"/>
              <a:pPr>
                <a:defRPr/>
              </a:pPr>
              <a:t>‹#›</a:t>
            </a:fld>
            <a:endParaRPr lang="en-US" dirty="0"/>
          </a:p>
        </p:txBody>
      </p:sp>
      <p:sp>
        <p:nvSpPr>
          <p:cNvPr id="1031" name="Rectangle 7"/>
          <p:cNvSpPr>
            <a:spLocks noChangeArrowheads="1"/>
          </p:cNvSpPr>
          <p:nvPr/>
        </p:nvSpPr>
        <p:spPr bwMode="auto">
          <a:xfrm>
            <a:off x="5994400" y="229056"/>
            <a:ext cx="52832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nchor="b">
            <a:spAutoFit/>
          </a:bodyPr>
          <a:lstStyle/>
          <a:p>
            <a:pPr marL="0" lvl="4" algn="r" eaLnBrk="0" hangingPunct="0"/>
            <a:r>
              <a:rPr lang="en-US" sz="1400" b="0" dirty="0">
                <a:latin typeface="+mj-lt"/>
                <a:cs typeface="Calibri" panose="020F0502020204030204" pitchFamily="34" charset="0"/>
              </a:rPr>
              <a:t>doc #: IEEE 802.15-22-0495-01-0mag</a:t>
            </a:r>
          </a:p>
        </p:txBody>
      </p:sp>
      <p:sp>
        <p:nvSpPr>
          <p:cNvPr id="1033" name="Rectangle 9"/>
          <p:cNvSpPr>
            <a:spLocks noChangeArrowheads="1"/>
          </p:cNvSpPr>
          <p:nvPr/>
        </p:nvSpPr>
        <p:spPr bwMode="auto">
          <a:xfrm>
            <a:off x="914400" y="6475413"/>
            <a:ext cx="948267"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sz="1200" dirty="0">
                <a:latin typeface="+mj-lt"/>
                <a:cs typeface="Calibri" panose="020F0502020204030204" pitchFamily="34"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sz="1200"/>
          </a:p>
        </p:txBody>
      </p:sp>
      <p:sp>
        <p:nvSpPr>
          <p:cNvPr id="11" name="Rectangle 5">
            <a:extLst>
              <a:ext uri="{FF2B5EF4-FFF2-40B4-BE49-F238E27FC236}">
                <a16:creationId xmlns:a16="http://schemas.microsoft.com/office/drawing/2014/main" id="{C6AE45B6-7BA4-4329-AA29-8E094456F97C}"/>
              </a:ext>
            </a:extLst>
          </p:cNvPr>
          <p:cNvSpPr>
            <a:spLocks noGrp="1" noChangeArrowheads="1"/>
          </p:cNvSpPr>
          <p:nvPr>
            <p:ph type="ftr" sz="quarter" idx="3"/>
          </p:nvPr>
        </p:nvSpPr>
        <p:spPr>
          <a:xfrm>
            <a:off x="7315200" y="6473309"/>
            <a:ext cx="3962400" cy="184666"/>
          </a:xfrm>
          <a:prstGeom prst="rect">
            <a:avLst/>
          </a:prstGeom>
          <a:ln/>
        </p:spPr>
        <p:txBody>
          <a:bodyPr tIns="0" bIns="0"/>
          <a:lstStyle>
            <a:lvl1pPr>
              <a:defRPr>
                <a:latin typeface="+mj-lt"/>
                <a:cs typeface="Calibri" panose="020F0502020204030204" pitchFamily="34" charset="0"/>
              </a:defRPr>
            </a:lvl1pPr>
          </a:lstStyle>
          <a:p>
            <a:pPr algn="r">
              <a:defRPr/>
            </a:pPr>
            <a:r>
              <a:rPr lang="en-US" dirty="0"/>
              <a:t>Phil Beecher (Wi-SUN Alliance)</a:t>
            </a:r>
          </a:p>
        </p:txBody>
      </p:sp>
      <p:sp>
        <p:nvSpPr>
          <p:cNvPr id="13" name="Rectangle 7">
            <a:extLst>
              <a:ext uri="{FF2B5EF4-FFF2-40B4-BE49-F238E27FC236}">
                <a16:creationId xmlns:a16="http://schemas.microsoft.com/office/drawing/2014/main" id="{3CB784B2-5860-4B3C-BF6D-C8234231458E}"/>
              </a:ext>
            </a:extLst>
          </p:cNvPr>
          <p:cNvSpPr>
            <a:spLocks noChangeArrowheads="1"/>
          </p:cNvSpPr>
          <p:nvPr userDrawn="1"/>
        </p:nvSpPr>
        <p:spPr bwMode="auto">
          <a:xfrm>
            <a:off x="914400" y="229056"/>
            <a:ext cx="26416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nchor="b">
            <a:spAutoFit/>
          </a:bodyPr>
          <a:lstStyle/>
          <a:p>
            <a:pPr marL="0" lvl="4" algn="l" eaLnBrk="0" hangingPunct="0"/>
            <a:r>
              <a:rPr lang="en-US" sz="1400" b="0" dirty="0">
                <a:latin typeface="+mj-lt"/>
                <a:cs typeface="Calibri" panose="020F0502020204030204" pitchFamily="34" charset="0"/>
              </a:rPr>
              <a:t>September 2022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5/dcn/10/15-10-0235-31-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1262-08-0jtc-agenda-for-sep-2022-hybrid.pptx"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xfrm>
            <a:off x="59303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676400" y="609601"/>
            <a:ext cx="8839200" cy="4524315"/>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SC Maintenance Opening / Closing Report for September 2022 Interim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13 September 2022</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Hove Actually, SE England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SCM Report for September 2022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Report for the September 2022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[Contribution for SC Maintenance]</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7010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802.15 WG has 15 standards in the pipeline for adoption under the PSDO</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658725756"/>
              </p:ext>
            </p:extLst>
          </p:nvPr>
        </p:nvGraphicFramePr>
        <p:xfrm>
          <a:off x="1828800" y="2133600"/>
          <a:ext cx="8839199" cy="359664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968828">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468652">
                <a:tc>
                  <a:txBody>
                    <a:bodyPr/>
                    <a:lstStyle/>
                    <a:p>
                      <a:pPr algn="ctr"/>
                      <a:r>
                        <a:rPr lang="en-AU" sz="1600" dirty="0" err="1">
                          <a:latin typeface="+mj-lt"/>
                        </a:rPr>
                        <a:t>Std</a:t>
                      </a:r>
                      <a:endParaRPr lang="en-AU" sz="1600" dirty="0">
                        <a:latin typeface="+mj-lt"/>
                      </a:endParaRPr>
                    </a:p>
                  </a:txBody>
                  <a:tcPr marL="115147" marR="115147"/>
                </a:tc>
                <a:tc gridSpan="2">
                  <a:txBody>
                    <a:bodyPr/>
                    <a:lstStyle/>
                    <a:p>
                      <a:pPr algn="ctr"/>
                      <a:r>
                        <a:rPr lang="en-AU" sz="1600" dirty="0">
                          <a:latin typeface="+mj-lt"/>
                        </a:rPr>
                        <a:t>Last draft liaised</a:t>
                      </a:r>
                    </a:p>
                  </a:txBody>
                  <a:tcPr marL="115147" marR="115147"/>
                </a:tc>
                <a:tc hMerge="1">
                  <a:txBody>
                    <a:bodyPr/>
                    <a:lstStyle/>
                    <a:p>
                      <a:endParaRPr lang="en-AU" sz="1600" dirty="0"/>
                    </a:p>
                  </a:txBody>
                  <a:tcPr marL="115147" marR="115147"/>
                </a:tc>
                <a:tc gridSpan="2">
                  <a:txBody>
                    <a:bodyPr/>
                    <a:lstStyle/>
                    <a:p>
                      <a:pPr algn="ctr"/>
                      <a:r>
                        <a:rPr lang="en-US" sz="1600" dirty="0">
                          <a:latin typeface="+mj-lt"/>
                        </a:rPr>
                        <a:t>60-day</a:t>
                      </a:r>
                      <a:br>
                        <a:rPr lang="en-AU" sz="1600" dirty="0">
                          <a:latin typeface="+mj-lt"/>
                        </a:rPr>
                      </a:br>
                      <a:r>
                        <a:rPr lang="en-AU" sz="1600" dirty="0">
                          <a:latin typeface="+mj-lt"/>
                        </a:rPr>
                        <a:t>pre-ballot</a:t>
                      </a:r>
                    </a:p>
                  </a:txBody>
                  <a:tcPr marL="115147" marR="115147"/>
                </a:tc>
                <a:tc hMerge="1">
                  <a:txBody>
                    <a:bodyPr/>
                    <a:lstStyle/>
                    <a:p>
                      <a:endParaRPr lang="en-AU"/>
                    </a:p>
                  </a:txBody>
                  <a:tcPr/>
                </a:tc>
                <a:tc gridSpan="2">
                  <a:txBody>
                    <a:bodyPr/>
                    <a:lstStyle/>
                    <a:p>
                      <a:pPr algn="ctr"/>
                      <a:r>
                        <a:rPr lang="en-AU" sz="1600" dirty="0">
                          <a:latin typeface="+mj-lt"/>
                        </a:rPr>
                        <a:t>5-month</a:t>
                      </a:r>
                      <a:br>
                        <a:rPr lang="en-AU" sz="1600" dirty="0">
                          <a:latin typeface="+mj-lt"/>
                        </a:rPr>
                      </a:br>
                      <a:r>
                        <a:rPr lang="en-AU" sz="1600" dirty="0">
                          <a:latin typeface="+mj-lt"/>
                        </a:rPr>
                        <a:t>FDIS ballot</a:t>
                      </a:r>
                    </a:p>
                  </a:txBody>
                  <a:tcPr marL="115147" marR="115147"/>
                </a:tc>
                <a:tc hMerge="1">
                  <a:txBody>
                    <a:bodyPr/>
                    <a:lstStyle/>
                    <a:p>
                      <a:endParaRPr lang="en-AU"/>
                    </a:p>
                  </a:txBody>
                  <a:tcPr/>
                </a:tc>
                <a:tc>
                  <a:txBody>
                    <a:bodyPr/>
                    <a:lstStyle/>
                    <a:p>
                      <a:pPr algn="ctr"/>
                      <a:r>
                        <a:rPr lang="en-AU" sz="1600" dirty="0">
                          <a:latin typeface="+mj-lt"/>
                        </a:rPr>
                        <a:t>Comments</a:t>
                      </a:r>
                      <a:r>
                        <a:rPr lang="en-AU" sz="1600" baseline="0" dirty="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271325">
                <a:tc>
                  <a:txBody>
                    <a:bodyPr/>
                    <a:lstStyle/>
                    <a:p>
                      <a:pPr algn="l"/>
                      <a:r>
                        <a:rPr lang="en-AU" sz="1600" b="0" dirty="0">
                          <a:solidFill>
                            <a:schemeClr val="tx1"/>
                          </a:solidFill>
                          <a:latin typeface="+mj-lt"/>
                          <a:cs typeface="Arial" panose="020B0604020202020204" pitchFamily="34" charset="0"/>
                        </a:rPr>
                        <a:t>.4-2020</a:t>
                      </a:r>
                    </a:p>
                  </a:txBody>
                  <a:tcPr marL="115147" marR="115147"/>
                </a:tc>
                <a:tc>
                  <a:txBody>
                    <a:bodyPr/>
                    <a:lstStyle/>
                    <a:p>
                      <a:pPr algn="ctr"/>
                      <a:r>
                        <a:rPr lang="en-AU" sz="1600" b="0" dirty="0">
                          <a:solidFill>
                            <a:schemeClr val="accent2"/>
                          </a:solidFill>
                          <a:latin typeface="+mj-lt"/>
                          <a:cs typeface="Arial" panose="020B0604020202020204" pitchFamily="34" charset="0"/>
                        </a:rPr>
                        <a:t>Waiting</a:t>
                      </a:r>
                    </a:p>
                  </a:txBody>
                  <a:tcPr marL="115147" marR="115147"/>
                </a:tc>
                <a:tc>
                  <a:txBody>
                    <a:bodyPr/>
                    <a:lstStyle/>
                    <a:p>
                      <a:pPr algn="ctr"/>
                      <a:r>
                        <a:rPr lang="en-AU" sz="1600" b="0" dirty="0">
                          <a:solidFill>
                            <a:schemeClr val="tx1"/>
                          </a:solidFill>
                          <a:latin typeface="+mj-lt"/>
                          <a:cs typeface="Arial" panose="020B0604020202020204" pitchFamily="34" charset="0"/>
                        </a:rPr>
                        <a:t>-</a:t>
                      </a: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extLst>
                  <a:ext uri="{0D108BD9-81ED-4DB2-BD59-A6C34878D82A}">
                    <a16:rowId xmlns:a16="http://schemas.microsoft.com/office/drawing/2014/main" val="10003"/>
                  </a:ext>
                </a:extLst>
              </a:tr>
              <a:tr h="271325">
                <a:tc>
                  <a:txBody>
                    <a:bodyPr/>
                    <a:lstStyle/>
                    <a:p>
                      <a:pPr algn="l"/>
                      <a:r>
                        <a:rPr lang="en-AU" sz="1600" b="0" dirty="0">
                          <a:solidFill>
                            <a:schemeClr val="tx1"/>
                          </a:solidFill>
                          <a:latin typeface="+mj-lt"/>
                          <a:cs typeface="Arial" panose="020B0604020202020204" pitchFamily="34" charset="0"/>
                        </a:rPr>
                        <a:t>.4w-2020</a:t>
                      </a:r>
                    </a:p>
                  </a:txBody>
                  <a:tcPr marL="115147" marR="115147"/>
                </a:tc>
                <a:tc>
                  <a:txBody>
                    <a:bodyPr/>
                    <a:lstStyle/>
                    <a:p>
                      <a:pPr algn="ctr"/>
                      <a:r>
                        <a:rPr lang="en-AU" sz="1600" b="0" dirty="0">
                          <a:solidFill>
                            <a:schemeClr val="accent2"/>
                          </a:solidFill>
                          <a:latin typeface="+mj-lt"/>
                          <a:cs typeface="Arial" panose="020B0604020202020204" pitchFamily="34" charset="0"/>
                        </a:rPr>
                        <a:t>Waiting</a:t>
                      </a:r>
                    </a:p>
                  </a:txBody>
                  <a:tcPr marL="115147" marR="115147"/>
                </a:tc>
                <a:tc>
                  <a:txBody>
                    <a:bodyPr/>
                    <a:lstStyle/>
                    <a:p>
                      <a:pPr algn="ctr"/>
                      <a:r>
                        <a:rPr lang="en-AU" sz="1600" b="0" dirty="0">
                          <a:solidFill>
                            <a:schemeClr val="tx1"/>
                          </a:solidFill>
                          <a:latin typeface="+mj-lt"/>
                          <a:cs typeface="Arial" panose="020B0604020202020204" pitchFamily="34" charset="0"/>
                        </a:rPr>
                        <a:t>-</a:t>
                      </a: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extLst>
                  <a:ext uri="{0D108BD9-81ED-4DB2-BD59-A6C34878D82A}">
                    <a16:rowId xmlns:a16="http://schemas.microsoft.com/office/drawing/2014/main" val="1085019387"/>
                  </a:ext>
                </a:extLst>
              </a:tr>
              <a:tr h="271325">
                <a:tc>
                  <a:txBody>
                    <a:bodyPr/>
                    <a:lstStyle/>
                    <a:p>
                      <a:pPr algn="l"/>
                      <a:r>
                        <a:rPr lang="en-AU" sz="1600" b="0" dirty="0">
                          <a:solidFill>
                            <a:schemeClr val="tx1"/>
                          </a:solidFill>
                          <a:latin typeface="+mj-lt"/>
                          <a:cs typeface="Arial" panose="020B0604020202020204" pitchFamily="34" charset="0"/>
                        </a:rPr>
                        <a:t>.4y-2021</a:t>
                      </a:r>
                    </a:p>
                  </a:txBody>
                  <a:tcPr marL="115147" marR="115147"/>
                </a:tc>
                <a:tc>
                  <a:txBody>
                    <a:bodyPr/>
                    <a:lstStyle/>
                    <a:p>
                      <a:pPr algn="ctr"/>
                      <a:r>
                        <a:rPr lang="en-AU" sz="1600" b="0" dirty="0">
                          <a:solidFill>
                            <a:schemeClr val="accent2"/>
                          </a:solidFill>
                          <a:latin typeface="+mj-lt"/>
                          <a:cs typeface="Arial" panose="020B0604020202020204" pitchFamily="34" charset="0"/>
                        </a:rPr>
                        <a:t>Waiting</a:t>
                      </a:r>
                    </a:p>
                  </a:txBody>
                  <a:tcPr marL="115147" marR="115147"/>
                </a:tc>
                <a:tc>
                  <a:txBody>
                    <a:bodyPr/>
                    <a:lstStyle/>
                    <a:p>
                      <a:pPr algn="ctr"/>
                      <a:r>
                        <a:rPr lang="en-AU" sz="1600" b="0" dirty="0">
                          <a:solidFill>
                            <a:schemeClr val="tx1"/>
                          </a:solidFill>
                          <a:latin typeface="+mj-lt"/>
                          <a:cs typeface="Arial" panose="020B0604020202020204" pitchFamily="34" charset="0"/>
                        </a:rPr>
                        <a:t>-</a:t>
                      </a: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extLst>
                  <a:ext uri="{0D108BD9-81ED-4DB2-BD59-A6C34878D82A}">
                    <a16:rowId xmlns:a16="http://schemas.microsoft.com/office/drawing/2014/main" val="1935449717"/>
                  </a:ext>
                </a:extLst>
              </a:tr>
              <a:tr h="271325">
                <a:tc>
                  <a:txBody>
                    <a:bodyPr/>
                    <a:lstStyle/>
                    <a:p>
                      <a:pPr algn="l"/>
                      <a:r>
                        <a:rPr lang="en-AU" sz="1600" b="0" dirty="0">
                          <a:solidFill>
                            <a:schemeClr val="tx1"/>
                          </a:solidFill>
                          <a:latin typeface="+mj-lt"/>
                          <a:cs typeface="Arial" panose="020B0604020202020204" pitchFamily="34" charset="0"/>
                        </a:rPr>
                        <a:t>.4z-2020</a:t>
                      </a:r>
                    </a:p>
                  </a:txBody>
                  <a:tcPr marL="115147" marR="115147"/>
                </a:tc>
                <a:tc>
                  <a:txBody>
                    <a:bodyPr/>
                    <a:lstStyle/>
                    <a:p>
                      <a:pPr algn="ctr"/>
                      <a:r>
                        <a:rPr lang="en-AU" sz="1600" b="0" dirty="0">
                          <a:solidFill>
                            <a:schemeClr val="accent2"/>
                          </a:solidFill>
                          <a:latin typeface="+mj-lt"/>
                          <a:cs typeface="Arial" panose="020B0604020202020204" pitchFamily="34" charset="0"/>
                        </a:rPr>
                        <a:t>Waiting</a:t>
                      </a:r>
                    </a:p>
                  </a:txBody>
                  <a:tcPr marL="115147" marR="115147"/>
                </a:tc>
                <a:tc>
                  <a:txBody>
                    <a:bodyPr/>
                    <a:lstStyle/>
                    <a:p>
                      <a:pPr algn="ctr"/>
                      <a:r>
                        <a:rPr lang="en-AU" sz="1600" b="0" dirty="0">
                          <a:solidFill>
                            <a:schemeClr val="tx1"/>
                          </a:solidFill>
                          <a:latin typeface="+mj-lt"/>
                          <a:cs typeface="Arial" panose="020B0604020202020204" pitchFamily="34" charset="0"/>
                        </a:rPr>
                        <a:t>-</a:t>
                      </a: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extLst>
                  <a:ext uri="{0D108BD9-81ED-4DB2-BD59-A6C34878D82A}">
                    <a16:rowId xmlns:a16="http://schemas.microsoft.com/office/drawing/2014/main" val="664677814"/>
                  </a:ext>
                </a:extLst>
              </a:tr>
              <a:tr h="271325">
                <a:tc>
                  <a:txBody>
                    <a:bodyPr/>
                    <a:lstStyle/>
                    <a:p>
                      <a:pPr algn="l"/>
                      <a:r>
                        <a:rPr lang="en-AU" sz="1600" b="0" dirty="0">
                          <a:solidFill>
                            <a:schemeClr val="tx1"/>
                          </a:solidFill>
                          <a:latin typeface="+mj-lt"/>
                          <a:cs typeface="Arial" panose="020B0604020202020204" pitchFamily="34" charset="0"/>
                        </a:rPr>
                        <a:t>.4aa-2022</a:t>
                      </a:r>
                    </a:p>
                  </a:txBody>
                  <a:tcPr marL="115147" marR="115147"/>
                </a:tc>
                <a:tc>
                  <a:txBody>
                    <a:bodyPr/>
                    <a:lstStyle/>
                    <a:p>
                      <a:pPr algn="ctr"/>
                      <a:r>
                        <a:rPr lang="en-AU" sz="1600" b="0" dirty="0">
                          <a:solidFill>
                            <a:schemeClr val="accent2"/>
                          </a:solidFill>
                          <a:latin typeface="+mj-lt"/>
                          <a:cs typeface="Arial" panose="020B0604020202020204" pitchFamily="34" charset="0"/>
                        </a:rPr>
                        <a:t>Waiting</a:t>
                      </a:r>
                    </a:p>
                  </a:txBody>
                  <a:tcPr marL="115147" marR="115147"/>
                </a:tc>
                <a:tc>
                  <a:txBody>
                    <a:bodyPr/>
                    <a:lstStyle/>
                    <a:p>
                      <a:pPr algn="ctr"/>
                      <a:r>
                        <a:rPr lang="en-AU" sz="1600" b="0" dirty="0">
                          <a:solidFill>
                            <a:schemeClr val="tx1"/>
                          </a:solidFill>
                          <a:latin typeface="+mj-lt"/>
                          <a:cs typeface="Arial" panose="020B0604020202020204" pitchFamily="34" charset="0"/>
                        </a:rPr>
                        <a:t>-</a:t>
                      </a: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extLst>
                  <a:ext uri="{0D108BD9-81ED-4DB2-BD59-A6C34878D82A}">
                    <a16:rowId xmlns:a16="http://schemas.microsoft.com/office/drawing/2014/main" val="4023234328"/>
                  </a:ext>
                </a:extLst>
              </a:tr>
              <a:tr h="271325">
                <a:tc>
                  <a:txBody>
                    <a:bodyPr/>
                    <a:lstStyle/>
                    <a:p>
                      <a:pPr algn="l"/>
                      <a:r>
                        <a:rPr lang="en-AU" sz="1600" b="0" dirty="0">
                          <a:solidFill>
                            <a:schemeClr val="tx1"/>
                          </a:solidFill>
                          <a:latin typeface="+mj-lt"/>
                          <a:cs typeface="Arial" panose="020B0604020202020204" pitchFamily="34" charset="0"/>
                        </a:rPr>
                        <a:t>.3-2016</a:t>
                      </a:r>
                    </a:p>
                  </a:txBody>
                  <a:tcPr marL="115147" marR="115147"/>
                </a:tc>
                <a:tc>
                  <a:txBody>
                    <a:bodyPr/>
                    <a:lstStyle/>
                    <a:p>
                      <a:pPr algn="ctr"/>
                      <a:r>
                        <a:rPr lang="en-AU" sz="1600" b="0" dirty="0">
                          <a:solidFill>
                            <a:srgbClr val="00B050"/>
                          </a:solidFill>
                          <a:latin typeface="+mj-lt"/>
                          <a:cs typeface="Arial" panose="020B0604020202020204" pitchFamily="34" charset="0"/>
                        </a:rPr>
                        <a:t>No need</a:t>
                      </a:r>
                    </a:p>
                  </a:txBody>
                  <a:tcPr marL="0" marR="0"/>
                </a:tc>
                <a:tc>
                  <a:txBody>
                    <a:bodyPr/>
                    <a:lstStyle/>
                    <a:p>
                      <a:pPr algn="ctr"/>
                      <a:r>
                        <a:rPr lang="en-AU" sz="1600" b="0" dirty="0">
                          <a:solidFill>
                            <a:schemeClr val="tx1"/>
                          </a:solidFill>
                          <a:latin typeface="+mj-lt"/>
                          <a:cs typeface="Arial" panose="020B0604020202020204" pitchFamily="34" charset="0"/>
                        </a:rPr>
                        <a:t>-</a:t>
                      </a: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rgbClr val="00B050"/>
                          </a:solidFill>
                          <a:latin typeface="+mn-lt"/>
                          <a:ea typeface="+mn-ea"/>
                          <a:cs typeface="Arial" panose="020B0604020202020204" pitchFamily="34" charset="0"/>
                        </a:rPr>
                        <a:t>No need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rgbClr val="00B050"/>
                          </a:solidFill>
                          <a:latin typeface="+mn-lt"/>
                          <a:ea typeface="+mn-ea"/>
                          <a:cs typeface="Arial" panose="020B0604020202020204" pitchFamily="34" charset="0"/>
                        </a:rPr>
                        <a:t>No need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extLst>
                  <a:ext uri="{0D108BD9-81ED-4DB2-BD59-A6C34878D82A}">
                    <a16:rowId xmlns:a16="http://schemas.microsoft.com/office/drawing/2014/main" val="761517448"/>
                  </a:ext>
                </a:extLst>
              </a:tr>
              <a:tr h="271325">
                <a:tc>
                  <a:txBody>
                    <a:bodyPr/>
                    <a:lstStyle/>
                    <a:p>
                      <a:pPr algn="l"/>
                      <a:r>
                        <a:rPr lang="en-AU" sz="1600" b="0" dirty="0">
                          <a:solidFill>
                            <a:schemeClr val="tx1"/>
                          </a:solidFill>
                          <a:latin typeface="+mj-lt"/>
                          <a:cs typeface="Arial" panose="020B0604020202020204" pitchFamily="34" charset="0"/>
                        </a:rPr>
                        <a:t>.3d-2017</a:t>
                      </a:r>
                    </a:p>
                  </a:txBody>
                  <a:tcPr marL="115147" marR="115147"/>
                </a:tc>
                <a:tc>
                  <a:txBody>
                    <a:bodyPr/>
                    <a:lstStyle/>
                    <a:p>
                      <a:pPr algn="ctr"/>
                      <a:r>
                        <a:rPr lang="en-AU" sz="1600" b="0" dirty="0">
                          <a:solidFill>
                            <a:schemeClr val="accent2"/>
                          </a:solidFill>
                          <a:latin typeface="+mj-lt"/>
                          <a:cs typeface="Arial" panose="020B0604020202020204" pitchFamily="34" charset="0"/>
                        </a:rPr>
                        <a:t>Waiting</a:t>
                      </a:r>
                    </a:p>
                  </a:txBody>
                  <a:tcPr marL="115147" marR="115147"/>
                </a:tc>
                <a:tc>
                  <a:txBody>
                    <a:bodyPr/>
                    <a:lstStyle/>
                    <a:p>
                      <a:pPr algn="ctr"/>
                      <a:r>
                        <a:rPr lang="en-AU" sz="1600" b="0" dirty="0">
                          <a:solidFill>
                            <a:schemeClr val="tx1"/>
                          </a:solidFill>
                          <a:latin typeface="+mj-lt"/>
                          <a:cs typeface="Arial" panose="020B0604020202020204" pitchFamily="34" charset="0"/>
                        </a:rPr>
                        <a:t>-</a:t>
                      </a: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extLst>
                  <a:ext uri="{0D108BD9-81ED-4DB2-BD59-A6C34878D82A}">
                    <a16:rowId xmlns:a16="http://schemas.microsoft.com/office/drawing/2014/main" val="991902759"/>
                  </a:ext>
                </a:extLst>
              </a:tr>
              <a:tr h="271325">
                <a:tc>
                  <a:txBody>
                    <a:bodyPr/>
                    <a:lstStyle/>
                    <a:p>
                      <a:pPr algn="l"/>
                      <a:r>
                        <a:rPr lang="en-AU" sz="1600" b="0" dirty="0">
                          <a:solidFill>
                            <a:schemeClr val="tx1"/>
                          </a:solidFill>
                          <a:latin typeface="+mj-lt"/>
                          <a:cs typeface="Arial" panose="020B0604020202020204" pitchFamily="34" charset="0"/>
                        </a:rPr>
                        <a:t>.3e-2017</a:t>
                      </a:r>
                    </a:p>
                  </a:txBody>
                  <a:tcPr marL="115147" marR="115147"/>
                </a:tc>
                <a:tc>
                  <a:txBody>
                    <a:bodyPr/>
                    <a:lstStyle/>
                    <a:p>
                      <a:pPr algn="ctr"/>
                      <a:r>
                        <a:rPr lang="en-AU" sz="1600" b="0" dirty="0">
                          <a:solidFill>
                            <a:schemeClr val="accent2"/>
                          </a:solidFill>
                          <a:latin typeface="+mj-lt"/>
                          <a:cs typeface="Arial" panose="020B0604020202020204" pitchFamily="34" charset="0"/>
                        </a:rPr>
                        <a:t>Waiting</a:t>
                      </a:r>
                    </a:p>
                  </a:txBody>
                  <a:tcPr marL="115147" marR="115147"/>
                </a:tc>
                <a:tc>
                  <a:txBody>
                    <a:bodyPr/>
                    <a:lstStyle/>
                    <a:p>
                      <a:pPr algn="ctr"/>
                      <a:r>
                        <a:rPr lang="en-AU" sz="1600" b="0" dirty="0">
                          <a:solidFill>
                            <a:schemeClr val="tx1"/>
                          </a:solidFill>
                          <a:latin typeface="+mj-lt"/>
                          <a:cs typeface="Arial" panose="020B0604020202020204" pitchFamily="34" charset="0"/>
                        </a:rPr>
                        <a:t>-</a:t>
                      </a: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extLst>
                  <a:ext uri="{0D108BD9-81ED-4DB2-BD59-A6C34878D82A}">
                    <a16:rowId xmlns:a16="http://schemas.microsoft.com/office/drawing/2014/main" val="425528514"/>
                  </a:ext>
                </a:extLst>
              </a:tr>
              <a:tr h="271325">
                <a:tc>
                  <a:txBody>
                    <a:bodyPr/>
                    <a:lstStyle/>
                    <a:p>
                      <a:pPr algn="l"/>
                      <a:r>
                        <a:rPr lang="en-AU" sz="1600" b="0" dirty="0">
                          <a:solidFill>
                            <a:schemeClr val="tx1"/>
                          </a:solidFill>
                          <a:latin typeface="+mj-lt"/>
                          <a:cs typeface="Arial" panose="020B0604020202020204" pitchFamily="34" charset="0"/>
                        </a:rPr>
                        <a:t>.3f-2017</a:t>
                      </a:r>
                    </a:p>
                  </a:txBody>
                  <a:tcPr marL="115147" marR="115147"/>
                </a:tc>
                <a:tc>
                  <a:txBody>
                    <a:bodyPr/>
                    <a:lstStyle/>
                    <a:p>
                      <a:pPr algn="ctr"/>
                      <a:r>
                        <a:rPr lang="en-AU" sz="1600" b="0" dirty="0">
                          <a:solidFill>
                            <a:schemeClr val="accent2"/>
                          </a:solidFill>
                          <a:latin typeface="+mj-lt"/>
                          <a:cs typeface="Arial" panose="020B0604020202020204" pitchFamily="34" charset="0"/>
                        </a:rPr>
                        <a:t>Waiting</a:t>
                      </a:r>
                    </a:p>
                  </a:txBody>
                  <a:tcPr marL="115147" marR="115147"/>
                </a:tc>
                <a:tc>
                  <a:txBody>
                    <a:bodyPr/>
                    <a:lstStyle/>
                    <a:p>
                      <a:pPr algn="ctr"/>
                      <a:r>
                        <a:rPr lang="en-AU" sz="1600" b="0" dirty="0">
                          <a:solidFill>
                            <a:schemeClr val="tx1"/>
                          </a:solidFill>
                          <a:latin typeface="+mj-lt"/>
                          <a:cs typeface="Arial" panose="020B0604020202020204" pitchFamily="34" charset="0"/>
                        </a:rPr>
                        <a:t>-</a:t>
                      </a: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extLst>
                  <a:ext uri="{0D108BD9-81ED-4DB2-BD59-A6C34878D82A}">
                    <a16:rowId xmlns:a16="http://schemas.microsoft.com/office/drawing/2014/main" val="886995395"/>
                  </a:ext>
                </a:extLst>
              </a:tr>
            </a:tbl>
          </a:graphicData>
        </a:graphic>
      </p:graphicFrame>
      <p:sp>
        <p:nvSpPr>
          <p:cNvPr id="4" name="Footer Placeholder 3"/>
          <p:cNvSpPr>
            <a:spLocks noGrp="1"/>
          </p:cNvSpPr>
          <p:nvPr>
            <p:ph type="ftr" sz="quarter" idx="10"/>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en-US"/>
              <a:t>Andrew Myles, Cisco</a:t>
            </a:r>
          </a:p>
        </p:txBody>
      </p:sp>
      <p:sp>
        <p:nvSpPr>
          <p:cNvPr id="5" name="Slide Number Placeholder 4"/>
          <p:cNvSpPr>
            <a:spLocks noGrp="1"/>
          </p:cNvSpPr>
          <p:nvPr>
            <p:ph type="sldNum" sz="quarter" idx="11"/>
          </p:nvPr>
        </p:nvSpPr>
        <p:spPr/>
        <p:txBody>
          <a:bodyPr/>
          <a:lstStyle/>
          <a:p>
            <a:r>
              <a:rPr lang="en-US"/>
              <a:t>Slide </a:t>
            </a:r>
            <a:fld id="{EF4002E7-DB4D-4CC3-8382-1939D19420D8}" type="slidenum">
              <a:rPr lang="en-US" smtClean="0"/>
              <a:pPr/>
              <a:t>10</a:t>
            </a:fld>
            <a:endParaRPr lang="en-US"/>
          </a:p>
        </p:txBody>
      </p:sp>
    </p:spTree>
    <p:extLst>
      <p:ext uri="{BB962C8B-B14F-4D97-AF65-F5344CB8AC3E}">
        <p14:creationId xmlns:p14="http://schemas.microsoft.com/office/powerpoint/2010/main" val="33929152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802.15 WG has 15 standards in the pipeline for adoption under the PSDO</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129295560"/>
              </p:ext>
            </p:extLst>
          </p:nvPr>
        </p:nvGraphicFramePr>
        <p:xfrm>
          <a:off x="1676400" y="2286000"/>
          <a:ext cx="8839199" cy="259080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968828">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468652">
                <a:tc>
                  <a:txBody>
                    <a:bodyPr/>
                    <a:lstStyle/>
                    <a:p>
                      <a:pPr algn="ctr"/>
                      <a:r>
                        <a:rPr lang="en-AU" sz="1600" dirty="0" err="1">
                          <a:latin typeface="+mj-lt"/>
                        </a:rPr>
                        <a:t>Std</a:t>
                      </a:r>
                      <a:endParaRPr lang="en-AU" sz="1600" dirty="0">
                        <a:latin typeface="+mj-lt"/>
                      </a:endParaRPr>
                    </a:p>
                  </a:txBody>
                  <a:tcPr marL="115147" marR="115147"/>
                </a:tc>
                <a:tc gridSpan="2">
                  <a:txBody>
                    <a:bodyPr/>
                    <a:lstStyle/>
                    <a:p>
                      <a:pPr algn="ctr"/>
                      <a:r>
                        <a:rPr lang="en-AU" sz="1600" dirty="0">
                          <a:latin typeface="+mj-lt"/>
                        </a:rPr>
                        <a:t>Last draft liaised</a:t>
                      </a:r>
                    </a:p>
                  </a:txBody>
                  <a:tcPr marL="115147" marR="115147"/>
                </a:tc>
                <a:tc hMerge="1">
                  <a:txBody>
                    <a:bodyPr/>
                    <a:lstStyle/>
                    <a:p>
                      <a:endParaRPr lang="en-AU" sz="1600" dirty="0"/>
                    </a:p>
                  </a:txBody>
                  <a:tcPr marL="115147" marR="115147"/>
                </a:tc>
                <a:tc gridSpan="2">
                  <a:txBody>
                    <a:bodyPr/>
                    <a:lstStyle/>
                    <a:p>
                      <a:pPr algn="ctr"/>
                      <a:r>
                        <a:rPr lang="en-US" sz="1600" dirty="0">
                          <a:latin typeface="+mj-lt"/>
                        </a:rPr>
                        <a:t>60-day</a:t>
                      </a:r>
                      <a:br>
                        <a:rPr lang="en-AU" sz="1600" dirty="0">
                          <a:latin typeface="+mj-lt"/>
                        </a:rPr>
                      </a:br>
                      <a:r>
                        <a:rPr lang="en-AU" sz="1600" dirty="0">
                          <a:latin typeface="+mj-lt"/>
                        </a:rPr>
                        <a:t>pre-ballot</a:t>
                      </a:r>
                    </a:p>
                  </a:txBody>
                  <a:tcPr marL="115147" marR="115147"/>
                </a:tc>
                <a:tc hMerge="1">
                  <a:txBody>
                    <a:bodyPr/>
                    <a:lstStyle/>
                    <a:p>
                      <a:endParaRPr lang="en-AU"/>
                    </a:p>
                  </a:txBody>
                  <a:tcPr/>
                </a:tc>
                <a:tc gridSpan="2">
                  <a:txBody>
                    <a:bodyPr/>
                    <a:lstStyle/>
                    <a:p>
                      <a:pPr algn="ctr"/>
                      <a:r>
                        <a:rPr lang="en-AU" sz="1600" dirty="0">
                          <a:latin typeface="+mj-lt"/>
                        </a:rPr>
                        <a:t>5-month</a:t>
                      </a:r>
                      <a:br>
                        <a:rPr lang="en-AU" sz="1600" dirty="0">
                          <a:latin typeface="+mj-lt"/>
                        </a:rPr>
                      </a:br>
                      <a:r>
                        <a:rPr lang="en-AU" sz="1600" dirty="0">
                          <a:latin typeface="+mj-lt"/>
                        </a:rPr>
                        <a:t>FDIS ballot</a:t>
                      </a:r>
                    </a:p>
                  </a:txBody>
                  <a:tcPr marL="115147" marR="115147"/>
                </a:tc>
                <a:tc hMerge="1">
                  <a:txBody>
                    <a:bodyPr/>
                    <a:lstStyle/>
                    <a:p>
                      <a:endParaRPr lang="en-AU"/>
                    </a:p>
                  </a:txBody>
                  <a:tcPr/>
                </a:tc>
                <a:tc>
                  <a:txBody>
                    <a:bodyPr/>
                    <a:lstStyle/>
                    <a:p>
                      <a:pPr algn="ctr"/>
                      <a:r>
                        <a:rPr lang="en-AU" sz="1600" dirty="0">
                          <a:latin typeface="+mj-lt"/>
                        </a:rPr>
                        <a:t>Comments</a:t>
                      </a:r>
                      <a:r>
                        <a:rPr lang="en-AU" sz="1600" baseline="0" dirty="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271325">
                <a:tc>
                  <a:txBody>
                    <a:bodyPr/>
                    <a:lstStyle/>
                    <a:p>
                      <a:pPr algn="l"/>
                      <a:r>
                        <a:rPr lang="en-AU" sz="1600" b="0" dirty="0">
                          <a:solidFill>
                            <a:schemeClr val="tx1"/>
                          </a:solidFill>
                          <a:latin typeface="+mj-lt"/>
                          <a:cs typeface="Arial" panose="020B0604020202020204" pitchFamily="34" charset="0"/>
                        </a:rPr>
                        <a:t>.9-2020</a:t>
                      </a:r>
                    </a:p>
                  </a:txBody>
                  <a:tcPr marL="115147" marR="115147"/>
                </a:tc>
                <a:tc>
                  <a:txBody>
                    <a:bodyPr/>
                    <a:lstStyle/>
                    <a:p>
                      <a:pPr algn="ctr"/>
                      <a:r>
                        <a:rPr lang="en-AU" sz="1600" b="0" dirty="0">
                          <a:solidFill>
                            <a:schemeClr val="accent2"/>
                          </a:solidFill>
                          <a:latin typeface="+mj-lt"/>
                          <a:cs typeface="Arial" panose="020B0604020202020204" pitchFamily="34" charset="0"/>
                        </a:rPr>
                        <a:t>Waiting</a:t>
                      </a:r>
                    </a:p>
                  </a:txBody>
                  <a:tcPr marL="115147" marR="115147"/>
                </a:tc>
                <a:tc>
                  <a:txBody>
                    <a:bodyPr/>
                    <a:lstStyle/>
                    <a:p>
                      <a:pPr algn="ctr"/>
                      <a:r>
                        <a:rPr lang="en-AU" sz="1600" b="0" dirty="0">
                          <a:solidFill>
                            <a:schemeClr val="tx1"/>
                          </a:solidFill>
                          <a:latin typeface="+mj-lt"/>
                          <a:cs typeface="Arial" panose="020B0604020202020204" pitchFamily="34" charset="0"/>
                        </a:rPr>
                        <a:t>-</a:t>
                      </a: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extLst>
                  <a:ext uri="{0D108BD9-81ED-4DB2-BD59-A6C34878D82A}">
                    <a16:rowId xmlns:a16="http://schemas.microsoft.com/office/drawing/2014/main" val="1474253082"/>
                  </a:ext>
                </a:extLst>
              </a:tr>
              <a:tr h="271325">
                <a:tc>
                  <a:txBody>
                    <a:bodyPr/>
                    <a:lstStyle/>
                    <a:p>
                      <a:pPr algn="l"/>
                      <a:r>
                        <a:rPr lang="en-AU" sz="1600" b="0" dirty="0">
                          <a:solidFill>
                            <a:schemeClr val="tx1"/>
                          </a:solidFill>
                          <a:latin typeface="+mj-lt"/>
                          <a:cs typeface="Arial" panose="020B0604020202020204" pitchFamily="34" charset="0"/>
                        </a:rPr>
                        <a:t>.7-2018</a:t>
                      </a:r>
                    </a:p>
                  </a:txBody>
                  <a:tcPr marL="115147" marR="115147"/>
                </a:tc>
                <a:tc>
                  <a:txBody>
                    <a:bodyPr/>
                    <a:lstStyle/>
                    <a:p>
                      <a:pPr algn="ctr"/>
                      <a:r>
                        <a:rPr lang="en-AU" sz="1600" b="0" dirty="0">
                          <a:solidFill>
                            <a:schemeClr val="accent2"/>
                          </a:solidFill>
                          <a:latin typeface="+mj-lt"/>
                          <a:cs typeface="Arial" panose="020B0604020202020204" pitchFamily="34" charset="0"/>
                        </a:rPr>
                        <a:t>Waiting</a:t>
                      </a:r>
                    </a:p>
                  </a:txBody>
                  <a:tcPr marL="115147" marR="115147"/>
                </a:tc>
                <a:tc>
                  <a:txBody>
                    <a:bodyPr/>
                    <a:lstStyle/>
                    <a:p>
                      <a:pPr algn="ctr"/>
                      <a:r>
                        <a:rPr lang="en-AU" sz="1600" b="0" dirty="0">
                          <a:solidFill>
                            <a:schemeClr val="tx1"/>
                          </a:solidFill>
                          <a:latin typeface="+mj-lt"/>
                          <a:cs typeface="Arial" panose="020B0604020202020204" pitchFamily="34" charset="0"/>
                        </a:rPr>
                        <a:t>-</a:t>
                      </a: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extLst>
                  <a:ext uri="{0D108BD9-81ED-4DB2-BD59-A6C34878D82A}">
                    <a16:rowId xmlns:a16="http://schemas.microsoft.com/office/drawing/2014/main" val="740100992"/>
                  </a:ext>
                </a:extLst>
              </a:tr>
              <a:tr h="271325">
                <a:tc>
                  <a:txBody>
                    <a:bodyPr/>
                    <a:lstStyle/>
                    <a:p>
                      <a:pPr algn="l"/>
                      <a:r>
                        <a:rPr lang="en-AU" sz="1600" b="0" dirty="0">
                          <a:solidFill>
                            <a:schemeClr val="tx1"/>
                          </a:solidFill>
                          <a:latin typeface="+mj-lt"/>
                          <a:cs typeface="Arial" panose="020B0604020202020204" pitchFamily="34" charset="0"/>
                        </a:rPr>
                        <a:t>.7a</a:t>
                      </a:r>
                    </a:p>
                  </a:txBody>
                  <a:tcPr marL="115147" marR="115147"/>
                </a:tc>
                <a:tc>
                  <a:txBody>
                    <a:bodyPr/>
                    <a:lstStyle/>
                    <a:p>
                      <a:pPr algn="ctr"/>
                      <a:r>
                        <a:rPr lang="en-AU" sz="1600" b="0" dirty="0">
                          <a:solidFill>
                            <a:schemeClr val="accent2"/>
                          </a:solidFill>
                          <a:latin typeface="+mj-lt"/>
                          <a:cs typeface="Arial" panose="020B0604020202020204" pitchFamily="34" charset="0"/>
                        </a:rPr>
                        <a:t>Waiting</a:t>
                      </a:r>
                    </a:p>
                  </a:txBody>
                  <a:tcPr marL="115147" marR="115147"/>
                </a:tc>
                <a:tc>
                  <a:txBody>
                    <a:bodyPr/>
                    <a:lstStyle/>
                    <a:p>
                      <a:pPr algn="ctr"/>
                      <a:r>
                        <a:rPr lang="en-AU" sz="1600" b="0" dirty="0">
                          <a:solidFill>
                            <a:schemeClr val="tx1"/>
                          </a:solidFill>
                          <a:latin typeface="+mj-lt"/>
                          <a:cs typeface="Arial" panose="020B0604020202020204" pitchFamily="34" charset="0"/>
                        </a:rPr>
                        <a:t>-</a:t>
                      </a: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extLst>
                  <a:ext uri="{0D108BD9-81ED-4DB2-BD59-A6C34878D82A}">
                    <a16:rowId xmlns:a16="http://schemas.microsoft.com/office/drawing/2014/main" val="3200094344"/>
                  </a:ext>
                </a:extLst>
              </a:tr>
              <a:tr h="271325">
                <a:tc>
                  <a:txBody>
                    <a:bodyPr/>
                    <a:lstStyle/>
                    <a:p>
                      <a:pPr algn="l"/>
                      <a:r>
                        <a:rPr lang="en-AU" sz="1600" b="0" dirty="0">
                          <a:solidFill>
                            <a:schemeClr val="tx1"/>
                          </a:solidFill>
                          <a:latin typeface="+mj-lt"/>
                          <a:cs typeface="Arial" panose="020B0604020202020204" pitchFamily="34" charset="0"/>
                        </a:rPr>
                        <a:t>.10</a:t>
                      </a:r>
                    </a:p>
                  </a:txBody>
                  <a:tcPr marL="115147" marR="115147"/>
                </a:tc>
                <a:tc>
                  <a:txBody>
                    <a:bodyPr/>
                    <a:lstStyle/>
                    <a:p>
                      <a:pPr algn="ctr"/>
                      <a:r>
                        <a:rPr lang="en-AU" sz="1600" b="0" dirty="0">
                          <a:solidFill>
                            <a:srgbClr val="00B050"/>
                          </a:solidFill>
                          <a:latin typeface="+mj-lt"/>
                          <a:cs typeface="Arial" panose="020B0604020202020204" pitchFamily="34" charset="0"/>
                        </a:rPr>
                        <a:t>No need</a:t>
                      </a:r>
                    </a:p>
                  </a:txBody>
                  <a:tcPr marL="0" marR="0"/>
                </a:tc>
                <a:tc>
                  <a:txBody>
                    <a:bodyPr/>
                    <a:lstStyle/>
                    <a:p>
                      <a:pPr algn="ctr"/>
                      <a:r>
                        <a:rPr lang="en-AU" sz="1600" b="0" dirty="0">
                          <a:solidFill>
                            <a:schemeClr val="tx1"/>
                          </a:solidFill>
                          <a:latin typeface="+mj-lt"/>
                          <a:cs typeface="Arial" panose="020B0604020202020204" pitchFamily="34" charset="0"/>
                        </a:rPr>
                        <a:t>-</a:t>
                      </a: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rgbClr val="00B050"/>
                          </a:solidFill>
                          <a:latin typeface="+mn-lt"/>
                          <a:ea typeface="+mn-ea"/>
                          <a:cs typeface="Arial" panose="020B0604020202020204" pitchFamily="34" charset="0"/>
                        </a:rPr>
                        <a:t>No need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rgbClr val="00B050"/>
                          </a:solidFill>
                          <a:latin typeface="+mn-lt"/>
                          <a:ea typeface="+mn-ea"/>
                          <a:cs typeface="Arial" panose="020B0604020202020204" pitchFamily="34" charset="0"/>
                        </a:rPr>
                        <a:t>No need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extLst>
                  <a:ext uri="{0D108BD9-81ED-4DB2-BD59-A6C34878D82A}">
                    <a16:rowId xmlns:a16="http://schemas.microsoft.com/office/drawing/2014/main" val="4021449227"/>
                  </a:ext>
                </a:extLst>
              </a:tr>
              <a:tr h="271325">
                <a:tc>
                  <a:txBody>
                    <a:bodyPr/>
                    <a:lstStyle/>
                    <a:p>
                      <a:pPr algn="l"/>
                      <a:r>
                        <a:rPr lang="en-AU" sz="1600" b="0" dirty="0">
                          <a:solidFill>
                            <a:schemeClr val="tx1"/>
                          </a:solidFill>
                          <a:latin typeface="+mj-lt"/>
                          <a:cs typeface="Arial" panose="020B0604020202020204" pitchFamily="34" charset="0"/>
                        </a:rPr>
                        <a:t>.13</a:t>
                      </a:r>
                    </a:p>
                  </a:txBody>
                  <a:tcPr marL="115147" marR="115147"/>
                </a:tc>
                <a:tc>
                  <a:txBody>
                    <a:bodyPr/>
                    <a:lstStyle/>
                    <a:p>
                      <a:pPr algn="ctr"/>
                      <a:r>
                        <a:rPr lang="en-AU" sz="1600" b="0" dirty="0">
                          <a:solidFill>
                            <a:schemeClr val="accent2"/>
                          </a:solidFill>
                          <a:latin typeface="+mj-lt"/>
                          <a:cs typeface="Arial" panose="020B0604020202020204" pitchFamily="34" charset="0"/>
                        </a:rPr>
                        <a:t>Waiting</a:t>
                      </a:r>
                    </a:p>
                  </a:txBody>
                  <a:tcPr marL="115147" marR="115147"/>
                </a:tc>
                <a:tc>
                  <a:txBody>
                    <a:bodyPr/>
                    <a:lstStyle/>
                    <a:p>
                      <a:pPr algn="ctr"/>
                      <a:r>
                        <a:rPr lang="en-AU" sz="1600" b="0" dirty="0">
                          <a:solidFill>
                            <a:schemeClr val="tx1"/>
                          </a:solidFill>
                          <a:latin typeface="+mj-lt"/>
                          <a:cs typeface="Arial" panose="020B0604020202020204" pitchFamily="34" charset="0"/>
                        </a:rPr>
                        <a:t>-</a:t>
                      </a: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extLst>
                  <a:ext uri="{0D108BD9-81ED-4DB2-BD59-A6C34878D82A}">
                    <a16:rowId xmlns:a16="http://schemas.microsoft.com/office/drawing/2014/main" val="409711154"/>
                  </a:ext>
                </a:extLst>
              </a:tr>
              <a:tr h="271325">
                <a:tc>
                  <a:txBody>
                    <a:bodyPr/>
                    <a:lstStyle/>
                    <a:p>
                      <a:pPr algn="l"/>
                      <a:r>
                        <a:rPr lang="en-AU" sz="1600" b="0" dirty="0">
                          <a:solidFill>
                            <a:schemeClr val="tx1"/>
                          </a:solidFill>
                          <a:latin typeface="+mj-lt"/>
                          <a:cs typeface="Arial" panose="020B0604020202020204" pitchFamily="34" charset="0"/>
                        </a:rPr>
                        <a:t>.6</a:t>
                      </a:r>
                    </a:p>
                  </a:txBody>
                  <a:tcPr marL="115147" marR="115147"/>
                </a:tc>
                <a:tc>
                  <a:txBody>
                    <a:bodyPr/>
                    <a:lstStyle/>
                    <a:p>
                      <a:pPr algn="ctr"/>
                      <a:r>
                        <a:rPr lang="en-AU" sz="1600" b="0" dirty="0">
                          <a:solidFill>
                            <a:schemeClr val="accent2"/>
                          </a:solidFill>
                          <a:latin typeface="+mj-lt"/>
                          <a:cs typeface="Arial" panose="020B0604020202020204" pitchFamily="34" charset="0"/>
                        </a:rPr>
                        <a:t>Waiting</a:t>
                      </a:r>
                    </a:p>
                  </a:txBody>
                  <a:tcPr marL="115147" marR="115147"/>
                </a:tc>
                <a:tc>
                  <a:txBody>
                    <a:bodyPr/>
                    <a:lstStyle/>
                    <a:p>
                      <a:pPr algn="ctr"/>
                      <a:r>
                        <a:rPr lang="en-AU" sz="1600" b="0" dirty="0">
                          <a:solidFill>
                            <a:schemeClr val="tx1"/>
                          </a:solidFill>
                          <a:latin typeface="+mj-lt"/>
                          <a:cs typeface="Arial" panose="020B0604020202020204" pitchFamily="34" charset="0"/>
                        </a:rPr>
                        <a:t>-</a:t>
                      </a: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a:solidFill>
                            <a:schemeClr val="accent2"/>
                          </a:solidFill>
                          <a:latin typeface="+mn-lt"/>
                          <a:ea typeface="+mn-ea"/>
                          <a:cs typeface="Arial" panose="020B0604020202020204" pitchFamily="34" charset="0"/>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a:solidFill>
                            <a:schemeClr val="tx1"/>
                          </a:solidFill>
                          <a:latin typeface="+mj-lt"/>
                        </a:rPr>
                        <a:t>-</a:t>
                      </a:r>
                    </a:p>
                  </a:txBody>
                  <a:tcPr marL="115147" marR="115147"/>
                </a:tc>
                <a:extLst>
                  <a:ext uri="{0D108BD9-81ED-4DB2-BD59-A6C34878D82A}">
                    <a16:rowId xmlns:a16="http://schemas.microsoft.com/office/drawing/2014/main" val="172151676"/>
                  </a:ext>
                </a:extLst>
              </a:tr>
            </a:tbl>
          </a:graphicData>
        </a:graphic>
      </p:graphicFrame>
      <p:sp>
        <p:nvSpPr>
          <p:cNvPr id="4" name="Footer Placeholder 3"/>
          <p:cNvSpPr>
            <a:spLocks noGrp="1"/>
          </p:cNvSpPr>
          <p:nvPr>
            <p:ph type="ftr" sz="quarter" idx="10"/>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en-US"/>
              <a:t>Andrew Myles, Cisco</a:t>
            </a:r>
          </a:p>
        </p:txBody>
      </p:sp>
      <p:sp>
        <p:nvSpPr>
          <p:cNvPr id="5" name="Slide Number Placeholder 4"/>
          <p:cNvSpPr>
            <a:spLocks noGrp="1"/>
          </p:cNvSpPr>
          <p:nvPr>
            <p:ph type="sldNum" sz="quarter" idx="11"/>
          </p:nvPr>
        </p:nvSpPr>
        <p:spPr/>
        <p:txBody>
          <a:bodyPr/>
          <a:lstStyle/>
          <a:p>
            <a:r>
              <a:rPr lang="en-US"/>
              <a:t>Slide </a:t>
            </a:r>
            <a:fld id="{EF4002E7-DB4D-4CC3-8382-1939D19420D8}" type="slidenum">
              <a:rPr lang="en-US" smtClean="0"/>
              <a:pPr/>
              <a:t>11</a:t>
            </a:fld>
            <a:endParaRPr lang="en-US"/>
          </a:p>
        </p:txBody>
      </p:sp>
    </p:spTree>
    <p:extLst>
      <p:ext uri="{BB962C8B-B14F-4D97-AF65-F5344CB8AC3E}">
        <p14:creationId xmlns:p14="http://schemas.microsoft.com/office/powerpoint/2010/main" val="26661224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802.15 WG has a number of regular participants in IEEE 802 JTC1 SC activities</a:t>
            </a:r>
          </a:p>
        </p:txBody>
      </p:sp>
      <p:sp>
        <p:nvSpPr>
          <p:cNvPr id="3" name="Content Placeholder 2"/>
          <p:cNvSpPr>
            <a:spLocks noGrp="1"/>
          </p:cNvSpPr>
          <p:nvPr>
            <p:ph idx="1"/>
          </p:nvPr>
        </p:nvSpPr>
        <p:spPr/>
        <p:txBody>
          <a:bodyPr/>
          <a:lstStyle/>
          <a:p>
            <a:r>
              <a:rPr lang="en-AU" dirty="0"/>
              <a:t>Regular participants</a:t>
            </a:r>
          </a:p>
          <a:p>
            <a:pPr lvl="1"/>
            <a:r>
              <a:rPr lang="en-AU" dirty="0"/>
              <a:t>Peter Yee</a:t>
            </a:r>
          </a:p>
          <a:p>
            <a:pPr lvl="1"/>
            <a:r>
              <a:rPr lang="en-AU" dirty="0"/>
              <a:t>Clint Powell</a:t>
            </a:r>
          </a:p>
          <a:p>
            <a:pPr lvl="1"/>
            <a:r>
              <a:rPr lang="en-AU" dirty="0"/>
              <a:t>Phil Beacher</a:t>
            </a:r>
          </a:p>
        </p:txBody>
      </p:sp>
      <p:sp>
        <p:nvSpPr>
          <p:cNvPr id="4" name="Footer Placeholder 3"/>
          <p:cNvSpPr>
            <a:spLocks noGrp="1"/>
          </p:cNvSpPr>
          <p:nvPr>
            <p:ph type="ftr" sz="quarter" idx="10"/>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3680289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sz="1600" dirty="0">
                <a:solidFill>
                  <a:schemeClr val="accent6"/>
                </a:solidFill>
              </a:rPr>
              <a:t>Low-rate wireless networks </a:t>
            </a:r>
            <a:br>
              <a:rPr lang="en-AU" sz="2400" dirty="0">
                <a:solidFill>
                  <a:schemeClr val="accent6"/>
                </a:solidFill>
              </a:rPr>
            </a:br>
            <a:r>
              <a:rPr lang="en-AU" dirty="0">
                <a:solidFill>
                  <a:schemeClr val="accent6"/>
                </a:solidFill>
              </a:rPr>
              <a:t>IEEE 802.15.4-2020 will probably be submitted for information soon after Sep 2022</a:t>
            </a:r>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chemeClr val="accent2"/>
                </a:solidFill>
              </a:rPr>
              <a:t>waiting</a:t>
            </a:r>
          </a:p>
          <a:p>
            <a:pPr lvl="1"/>
            <a:r>
              <a:rPr lang="en-US" dirty="0"/>
              <a:t>(Sep 2022)</a:t>
            </a:r>
          </a:p>
          <a:p>
            <a:pPr lvl="2"/>
            <a:r>
              <a:rPr lang="en-US" dirty="0"/>
              <a:t>It has been discovered that IEEE 802.15.4-2015 is already ratified as ISO/IEC/IEEE 8802-15-4-2018 (via JTC1/SC31, but now returned to SC6)</a:t>
            </a:r>
          </a:p>
          <a:p>
            <a:pPr lvl="2"/>
            <a:r>
              <a:rPr lang="en-US" dirty="0"/>
              <a:t>The new plan is to submit IEEE 802.15.4-2020 and amendments (802.15.4w/y/z/aa) ASAP for information … and then for PSDO consideration in early 2023</a:t>
            </a:r>
          </a:p>
          <a:p>
            <a:r>
              <a:rPr lang="en-US" dirty="0"/>
              <a:t>60-day</a:t>
            </a:r>
            <a:r>
              <a:rPr lang="en-AU" dirty="0"/>
              <a:t> pre-ballot: </a:t>
            </a:r>
            <a:r>
              <a:rPr lang="en-AU" dirty="0">
                <a:solidFill>
                  <a:schemeClr val="accent2"/>
                </a:solidFill>
              </a:rPr>
              <a:t>waiting</a:t>
            </a:r>
          </a:p>
          <a:p>
            <a:r>
              <a:rPr lang="en-AU" dirty="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en-US"/>
              <a:t>Andrew Myles, Cisco</a:t>
            </a:r>
          </a:p>
        </p:txBody>
      </p:sp>
      <p:sp>
        <p:nvSpPr>
          <p:cNvPr id="6" name="Slide Number Placeholder 5"/>
          <p:cNvSpPr>
            <a:spLocks noGrp="1"/>
          </p:cNvSpPr>
          <p:nvPr>
            <p:ph type="sldNum" sz="quarter" idx="11"/>
          </p:nvPr>
        </p:nvSpPr>
        <p:spPr/>
        <p:txBody>
          <a:bodyPr/>
          <a:lstStyle/>
          <a:p>
            <a:r>
              <a:rPr lang="en-US"/>
              <a:t>Slide </a:t>
            </a:r>
            <a:fld id="{FCE5288C-F87B-4810-A6B2-740CE13BD34D}" type="slidenum">
              <a:rPr lang="en-US" smtClean="0"/>
              <a:pPr/>
              <a:t>13</a:t>
            </a:fld>
            <a:endParaRPr lang="en-US"/>
          </a:p>
        </p:txBody>
      </p:sp>
    </p:spTree>
    <p:extLst>
      <p:ext uri="{BB962C8B-B14F-4D97-AF65-F5344CB8AC3E}">
        <p14:creationId xmlns:p14="http://schemas.microsoft.com/office/powerpoint/2010/main" val="258087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1600" dirty="0">
                <a:solidFill>
                  <a:schemeClr val="accent6"/>
                </a:solidFill>
              </a:rPr>
              <a:t>Extension to low-energy critical infrastructure monitoring PHY</a:t>
            </a:r>
            <a:br>
              <a:rPr lang="en-AU" dirty="0">
                <a:solidFill>
                  <a:schemeClr val="accent6"/>
                </a:solidFill>
              </a:rPr>
            </a:br>
            <a:r>
              <a:rPr lang="en-AU" dirty="0">
                <a:solidFill>
                  <a:schemeClr val="accent6"/>
                </a:solidFill>
              </a:rPr>
              <a:t>IEEE 802.15.4w-2020 will probably be submitted for information soon after Sep 2022</a:t>
            </a:r>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chemeClr val="accent2"/>
                </a:solidFill>
              </a:rPr>
              <a:t>waiting</a:t>
            </a:r>
          </a:p>
          <a:p>
            <a:pPr lvl="1"/>
            <a:r>
              <a:rPr lang="en-US" dirty="0"/>
              <a:t>(Sep 2022)</a:t>
            </a:r>
          </a:p>
          <a:p>
            <a:pPr lvl="2"/>
            <a:r>
              <a:rPr lang="en-US" dirty="0"/>
              <a:t>It has been discovered that IEEE 802.15.4-2015 is already ratified as ISO/IEC/IEEE 8802-15-4-2018 (via JTC1/SC31, but now returned to SC6)</a:t>
            </a:r>
          </a:p>
          <a:p>
            <a:pPr lvl="2"/>
            <a:r>
              <a:rPr lang="en-US" dirty="0"/>
              <a:t>The new plan is to submit IEEE 802.15.4-2020 and amendments (802.15.4w/y/z/aa) ASAP for information … and then for PSDO consideration in early 2023</a:t>
            </a:r>
          </a:p>
          <a:p>
            <a:r>
              <a:rPr lang="en-US" dirty="0"/>
              <a:t>60-day</a:t>
            </a:r>
            <a:r>
              <a:rPr lang="en-AU" dirty="0"/>
              <a:t> pre-ballot: </a:t>
            </a:r>
            <a:r>
              <a:rPr lang="en-AU" dirty="0">
                <a:solidFill>
                  <a:schemeClr val="accent2"/>
                </a:solidFill>
              </a:rPr>
              <a:t>waiting</a:t>
            </a:r>
          </a:p>
          <a:p>
            <a:r>
              <a:rPr lang="en-AU" dirty="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en-US"/>
              <a:t>Andrew Myles, Cisco</a:t>
            </a:r>
          </a:p>
        </p:txBody>
      </p:sp>
      <p:sp>
        <p:nvSpPr>
          <p:cNvPr id="6" name="Slide Number Placeholder 5"/>
          <p:cNvSpPr>
            <a:spLocks noGrp="1"/>
          </p:cNvSpPr>
          <p:nvPr>
            <p:ph type="sldNum" sz="quarter" idx="11"/>
          </p:nvPr>
        </p:nvSpPr>
        <p:spPr/>
        <p:txBody>
          <a:bodyPr/>
          <a:lstStyle/>
          <a:p>
            <a:r>
              <a:rPr lang="en-US"/>
              <a:t>Slide </a:t>
            </a:r>
            <a:fld id="{FCE5288C-F87B-4810-A6B2-740CE13BD34D}" type="slidenum">
              <a:rPr lang="en-US" smtClean="0"/>
              <a:pPr/>
              <a:t>14</a:t>
            </a:fld>
            <a:endParaRPr lang="en-US"/>
          </a:p>
        </p:txBody>
      </p:sp>
    </p:spTree>
    <p:extLst>
      <p:ext uri="{BB962C8B-B14F-4D97-AF65-F5344CB8AC3E}">
        <p14:creationId xmlns:p14="http://schemas.microsoft.com/office/powerpoint/2010/main" val="5059860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1600" dirty="0">
                <a:solidFill>
                  <a:schemeClr val="accent6"/>
                </a:solidFill>
              </a:rPr>
              <a:t>AES-256 encryption &amp; security extensions</a:t>
            </a:r>
            <a:br>
              <a:rPr lang="en-AU" dirty="0">
                <a:solidFill>
                  <a:schemeClr val="accent6"/>
                </a:solidFill>
              </a:rPr>
            </a:br>
            <a:r>
              <a:rPr lang="en-AU" dirty="0">
                <a:solidFill>
                  <a:schemeClr val="accent6"/>
                </a:solidFill>
              </a:rPr>
              <a:t>IEEE 802.15.4y-2021 will probably be submitted for information soon after Sep 2022</a:t>
            </a:r>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chemeClr val="accent2"/>
                </a:solidFill>
              </a:rPr>
              <a:t>waiting</a:t>
            </a:r>
          </a:p>
          <a:p>
            <a:pPr lvl="1"/>
            <a:r>
              <a:rPr lang="en-US" dirty="0"/>
              <a:t>(Sep 2022)</a:t>
            </a:r>
          </a:p>
          <a:p>
            <a:pPr lvl="2"/>
            <a:r>
              <a:rPr lang="en-US" dirty="0"/>
              <a:t>It has been discovered that IEEE 802.15.4-2015 is already ratified as ISO/IEC/IEEE 8802-15-4-2018 (via JTC1/SC31, but now returned to SC6)</a:t>
            </a:r>
          </a:p>
          <a:p>
            <a:pPr lvl="2"/>
            <a:r>
              <a:rPr lang="en-US" dirty="0"/>
              <a:t>The new plan is to submit IEEE 802.15.4-2020 and amendments (802.15.4w/y/z/aa) ASAP for information … and then for PSDO consideration in early 2023</a:t>
            </a:r>
          </a:p>
          <a:p>
            <a:r>
              <a:rPr lang="en-US" dirty="0"/>
              <a:t>60-day</a:t>
            </a:r>
            <a:r>
              <a:rPr lang="en-AU" dirty="0"/>
              <a:t> pre-ballot: </a:t>
            </a:r>
            <a:r>
              <a:rPr lang="en-AU" dirty="0">
                <a:solidFill>
                  <a:schemeClr val="accent2"/>
                </a:solidFill>
              </a:rPr>
              <a:t>waiting</a:t>
            </a:r>
          </a:p>
          <a:p>
            <a:r>
              <a:rPr lang="en-AU" dirty="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en-US"/>
              <a:t>Andrew Myles, Cisco</a:t>
            </a:r>
          </a:p>
        </p:txBody>
      </p:sp>
      <p:sp>
        <p:nvSpPr>
          <p:cNvPr id="6" name="Slide Number Placeholder 5"/>
          <p:cNvSpPr>
            <a:spLocks noGrp="1"/>
          </p:cNvSpPr>
          <p:nvPr>
            <p:ph type="sldNum" sz="quarter" idx="11"/>
          </p:nvPr>
        </p:nvSpPr>
        <p:spPr/>
        <p:txBody>
          <a:bodyPr/>
          <a:lstStyle/>
          <a:p>
            <a:r>
              <a:rPr lang="en-US"/>
              <a:t>Slide </a:t>
            </a:r>
            <a:fld id="{FCE5288C-F87B-4810-A6B2-740CE13BD34D}" type="slidenum">
              <a:rPr lang="en-US" smtClean="0"/>
              <a:pPr/>
              <a:t>15</a:t>
            </a:fld>
            <a:endParaRPr lang="en-US"/>
          </a:p>
        </p:txBody>
      </p:sp>
    </p:spTree>
    <p:extLst>
      <p:ext uri="{BB962C8B-B14F-4D97-AF65-F5344CB8AC3E}">
        <p14:creationId xmlns:p14="http://schemas.microsoft.com/office/powerpoint/2010/main" val="11836860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1600" dirty="0">
                <a:solidFill>
                  <a:schemeClr val="accent6"/>
                </a:solidFill>
              </a:rPr>
              <a:t>Enhanced UWB PHYs &amp; associated ranging techniques</a:t>
            </a:r>
            <a:br>
              <a:rPr lang="en-AU" dirty="0">
                <a:solidFill>
                  <a:schemeClr val="accent6"/>
                </a:solidFill>
              </a:rPr>
            </a:br>
            <a:r>
              <a:rPr lang="en-AU" dirty="0">
                <a:solidFill>
                  <a:schemeClr val="accent6"/>
                </a:solidFill>
              </a:rPr>
              <a:t>IEEE 802.15.4z-2020 will probably be submitted for information soon after Sep 2022</a:t>
            </a:r>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chemeClr val="accent2"/>
                </a:solidFill>
              </a:rPr>
              <a:t>waiting</a:t>
            </a:r>
          </a:p>
          <a:p>
            <a:pPr lvl="1"/>
            <a:r>
              <a:rPr lang="en-US" dirty="0"/>
              <a:t>(Sep 2022)</a:t>
            </a:r>
          </a:p>
          <a:p>
            <a:pPr lvl="2"/>
            <a:r>
              <a:rPr lang="en-US" dirty="0"/>
              <a:t>It has been discovered that IEEE 802.15.4-2015 is already ratified as ISO/IEC/IEEE 8802-15-4-2018 (via JTC1/SC31, but now returned to SC6)</a:t>
            </a:r>
          </a:p>
          <a:p>
            <a:pPr lvl="2"/>
            <a:r>
              <a:rPr lang="en-US" dirty="0"/>
              <a:t>The new plan is to submit IEEE 802.15.4-2020 and amendments (802.15.4w/y/z/aa) ASAP for information … and then for PSDO consideration in early 2023</a:t>
            </a:r>
          </a:p>
          <a:p>
            <a:r>
              <a:rPr lang="en-US" dirty="0"/>
              <a:t>60-day</a:t>
            </a:r>
            <a:r>
              <a:rPr lang="en-AU" dirty="0"/>
              <a:t> pre-ballot: </a:t>
            </a:r>
            <a:r>
              <a:rPr lang="en-AU" dirty="0">
                <a:solidFill>
                  <a:schemeClr val="accent2"/>
                </a:solidFill>
              </a:rPr>
              <a:t>waiting</a:t>
            </a:r>
          </a:p>
          <a:p>
            <a:r>
              <a:rPr lang="en-AU" dirty="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en-US"/>
              <a:t>Andrew Myles, Cisco</a:t>
            </a:r>
          </a:p>
        </p:txBody>
      </p:sp>
      <p:sp>
        <p:nvSpPr>
          <p:cNvPr id="6" name="Slide Number Placeholder 5"/>
          <p:cNvSpPr>
            <a:spLocks noGrp="1"/>
          </p:cNvSpPr>
          <p:nvPr>
            <p:ph type="sldNum" sz="quarter" idx="11"/>
          </p:nvPr>
        </p:nvSpPr>
        <p:spPr/>
        <p:txBody>
          <a:bodyPr/>
          <a:lstStyle/>
          <a:p>
            <a:r>
              <a:rPr lang="en-US"/>
              <a:t>Slide </a:t>
            </a:r>
            <a:fld id="{FCE5288C-F87B-4810-A6B2-740CE13BD34D}" type="slidenum">
              <a:rPr lang="en-US" smtClean="0"/>
              <a:pPr/>
              <a:t>16</a:t>
            </a:fld>
            <a:endParaRPr lang="en-US"/>
          </a:p>
        </p:txBody>
      </p:sp>
    </p:spTree>
    <p:extLst>
      <p:ext uri="{BB962C8B-B14F-4D97-AF65-F5344CB8AC3E}">
        <p14:creationId xmlns:p14="http://schemas.microsoft.com/office/powerpoint/2010/main" val="4887865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1600" dirty="0">
                <a:solidFill>
                  <a:schemeClr val="accent6"/>
                </a:solidFill>
              </a:rPr>
              <a:t>Higher data rate extension to Smart Utility Network FSK PHY</a:t>
            </a:r>
            <a:br>
              <a:rPr lang="en-AU" dirty="0">
                <a:solidFill>
                  <a:schemeClr val="accent6"/>
                </a:solidFill>
              </a:rPr>
            </a:br>
            <a:r>
              <a:rPr lang="en-AU" dirty="0">
                <a:solidFill>
                  <a:schemeClr val="accent6"/>
                </a:solidFill>
              </a:rPr>
              <a:t>IEEE 802.15.4aa-2022 will probably be submitted for information soon after Sep 2022</a:t>
            </a:r>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chemeClr val="accent2"/>
                </a:solidFill>
              </a:rPr>
              <a:t>waiting</a:t>
            </a:r>
          </a:p>
          <a:p>
            <a:pPr lvl="1"/>
            <a:r>
              <a:rPr lang="en-US" dirty="0"/>
              <a:t>(Sep 2022)</a:t>
            </a:r>
          </a:p>
          <a:p>
            <a:pPr lvl="2"/>
            <a:r>
              <a:rPr lang="en-US" dirty="0"/>
              <a:t>It has been discovered that IEEE 802.15.4-2015 is already ratified as ISO/IEC/IEEE 8802-15-4-2018 (via JTC1/SC31, but now returned to SC6)</a:t>
            </a:r>
          </a:p>
          <a:p>
            <a:pPr lvl="2"/>
            <a:r>
              <a:rPr lang="en-US" dirty="0"/>
              <a:t>The new plan is to submit IEEE 802.15.4-2020 and amendments (802.15.4w/y/z/aa) ASAP for information … and then for PSDO consideration in early 2023</a:t>
            </a:r>
          </a:p>
          <a:p>
            <a:r>
              <a:rPr lang="en-US" dirty="0"/>
              <a:t>60-day</a:t>
            </a:r>
            <a:r>
              <a:rPr lang="en-AU" dirty="0"/>
              <a:t> pre-ballot: </a:t>
            </a:r>
            <a:r>
              <a:rPr lang="en-AU" dirty="0">
                <a:solidFill>
                  <a:schemeClr val="accent2"/>
                </a:solidFill>
              </a:rPr>
              <a:t>waiting</a:t>
            </a:r>
          </a:p>
          <a:p>
            <a:r>
              <a:rPr lang="en-AU" dirty="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en-US"/>
              <a:t>Andrew Myles, Cisco</a:t>
            </a:r>
          </a:p>
        </p:txBody>
      </p:sp>
      <p:sp>
        <p:nvSpPr>
          <p:cNvPr id="6" name="Slide Number Placeholder 5"/>
          <p:cNvSpPr>
            <a:spLocks noGrp="1"/>
          </p:cNvSpPr>
          <p:nvPr>
            <p:ph type="sldNum" sz="quarter" idx="11"/>
          </p:nvPr>
        </p:nvSpPr>
        <p:spPr/>
        <p:txBody>
          <a:bodyPr/>
          <a:lstStyle/>
          <a:p>
            <a:r>
              <a:rPr lang="en-US"/>
              <a:t>Slide </a:t>
            </a:r>
            <a:fld id="{FCE5288C-F87B-4810-A6B2-740CE13BD34D}" type="slidenum">
              <a:rPr lang="en-US" smtClean="0"/>
              <a:pPr/>
              <a:t>17</a:t>
            </a:fld>
            <a:endParaRPr lang="en-US"/>
          </a:p>
        </p:txBody>
      </p:sp>
    </p:spTree>
    <p:extLst>
      <p:ext uri="{BB962C8B-B14F-4D97-AF65-F5344CB8AC3E}">
        <p14:creationId xmlns:p14="http://schemas.microsoft.com/office/powerpoint/2010/main" val="24486911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1600" dirty="0">
                <a:solidFill>
                  <a:schemeClr val="accent6"/>
                </a:solidFill>
              </a:rPr>
              <a:t>High data rate wireless multi-media networks</a:t>
            </a:r>
            <a:br>
              <a:rPr lang="en-AU" dirty="0">
                <a:solidFill>
                  <a:schemeClr val="accent6"/>
                </a:solidFill>
              </a:rPr>
            </a:br>
            <a:r>
              <a:rPr lang="en-AU" dirty="0">
                <a:solidFill>
                  <a:schemeClr val="accent6"/>
                </a:solidFill>
              </a:rPr>
              <a:t>There is no need to submit IEEE 802.15.3-2016 for ratification as an ISO/IEC/IEEE standard</a:t>
            </a:r>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no need</a:t>
            </a:r>
          </a:p>
          <a:p>
            <a:pPr lvl="1"/>
            <a:r>
              <a:rPr lang="en-US" dirty="0"/>
              <a:t>(Sep 2022)</a:t>
            </a:r>
          </a:p>
          <a:p>
            <a:pPr lvl="2"/>
            <a:r>
              <a:rPr lang="en-US" dirty="0"/>
              <a:t>Discovered that IEEE 802.15.3-2016 already ratified as ISO/IEC 8802-15-3: 2017 (via JTC1/SC31, but now returned to SC6)</a:t>
            </a:r>
          </a:p>
          <a:p>
            <a:pPr lvl="2"/>
            <a:r>
              <a:rPr lang="en-US" dirty="0"/>
              <a:t>The new plan is to submit amendments (d/e/f) ASAP for information … and then PSDO submission in early 2023</a:t>
            </a:r>
            <a:endParaRPr lang="en-AU" dirty="0"/>
          </a:p>
          <a:p>
            <a:r>
              <a:rPr lang="en-US" dirty="0"/>
              <a:t>60-day</a:t>
            </a:r>
            <a:r>
              <a:rPr lang="en-AU" dirty="0"/>
              <a:t> pre-ballot: </a:t>
            </a:r>
            <a:r>
              <a:rPr lang="en-AU" dirty="0">
                <a:solidFill>
                  <a:srgbClr val="00B050"/>
                </a:solidFill>
              </a:rPr>
              <a:t>no need</a:t>
            </a:r>
          </a:p>
          <a:p>
            <a:r>
              <a:rPr lang="en-AU" dirty="0"/>
              <a:t>FDIS ballot: </a:t>
            </a:r>
            <a:r>
              <a:rPr lang="en-AU" dirty="0">
                <a:solidFill>
                  <a:srgbClr val="00B050"/>
                </a:solidFill>
              </a:rPr>
              <a:t>no need</a:t>
            </a:r>
            <a:endParaRPr lang="en-AU" dirty="0"/>
          </a:p>
        </p:txBody>
      </p:sp>
      <p:sp>
        <p:nvSpPr>
          <p:cNvPr id="5" name="Footer Placeholder 4"/>
          <p:cNvSpPr>
            <a:spLocks noGrp="1"/>
          </p:cNvSpPr>
          <p:nvPr>
            <p:ph type="ftr" sz="quarter" idx="10"/>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en-US"/>
              <a:t>Andrew Myles, Cisco</a:t>
            </a:r>
          </a:p>
        </p:txBody>
      </p:sp>
      <p:sp>
        <p:nvSpPr>
          <p:cNvPr id="6" name="Slide Number Placeholder 5"/>
          <p:cNvSpPr>
            <a:spLocks noGrp="1"/>
          </p:cNvSpPr>
          <p:nvPr>
            <p:ph type="sldNum" sz="quarter" idx="11"/>
          </p:nvPr>
        </p:nvSpPr>
        <p:spPr/>
        <p:txBody>
          <a:bodyPr/>
          <a:lstStyle/>
          <a:p>
            <a:r>
              <a:rPr lang="en-US"/>
              <a:t>Slide </a:t>
            </a:r>
            <a:fld id="{FCE5288C-F87B-4810-A6B2-740CE13BD34D}" type="slidenum">
              <a:rPr lang="en-US" smtClean="0"/>
              <a:pPr/>
              <a:t>18</a:t>
            </a:fld>
            <a:endParaRPr lang="en-US"/>
          </a:p>
        </p:txBody>
      </p:sp>
    </p:spTree>
    <p:extLst>
      <p:ext uri="{BB962C8B-B14F-4D97-AF65-F5344CB8AC3E}">
        <p14:creationId xmlns:p14="http://schemas.microsoft.com/office/powerpoint/2010/main" val="4652629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97194" y="838200"/>
            <a:ext cx="10363200" cy="1371600"/>
          </a:xfrm>
        </p:spPr>
        <p:txBody>
          <a:bodyPr/>
          <a:lstStyle/>
          <a:p>
            <a:r>
              <a:rPr lang="en-US" sz="1600" dirty="0">
                <a:solidFill>
                  <a:schemeClr val="accent6"/>
                </a:solidFill>
              </a:rPr>
              <a:t>100 Gb/s wireless switched point-to-point physical layer</a:t>
            </a:r>
            <a:br>
              <a:rPr lang="en-AU" dirty="0">
                <a:solidFill>
                  <a:schemeClr val="accent6"/>
                </a:solidFill>
              </a:rPr>
            </a:br>
            <a:r>
              <a:rPr lang="en-AU" dirty="0">
                <a:solidFill>
                  <a:schemeClr val="accent6"/>
                </a:solidFill>
              </a:rPr>
              <a:t>IEEE 802.15.3d-2017 is likely to be liaised for information soon</a:t>
            </a:r>
            <a:br>
              <a:rPr lang="en-AU" dirty="0">
                <a:solidFill>
                  <a:schemeClr val="accent6"/>
                </a:solidFill>
              </a:rPr>
            </a:br>
            <a:endParaRPr lang="en-AU" dirty="0">
              <a:solidFill>
                <a:schemeClr val="accent6"/>
              </a:solidFill>
            </a:endParaRPr>
          </a:p>
        </p:txBody>
      </p:sp>
      <p:sp>
        <p:nvSpPr>
          <p:cNvPr id="10" name="Content Placeholder 9"/>
          <p:cNvSpPr>
            <a:spLocks noGrp="1"/>
          </p:cNvSpPr>
          <p:nvPr>
            <p:ph idx="1"/>
          </p:nvPr>
        </p:nvSpPr>
        <p:spPr>
          <a:xfrm>
            <a:off x="914400" y="2209800"/>
            <a:ext cx="10363200" cy="4114800"/>
          </a:xfrm>
        </p:spPr>
        <p:txBody>
          <a:bodyPr/>
          <a:lstStyle/>
          <a:p>
            <a:r>
              <a:rPr lang="en-AU" dirty="0"/>
              <a:t>Drafts </a:t>
            </a:r>
            <a:r>
              <a:rPr lang="en-GB" dirty="0"/>
              <a:t>sent to SC6</a:t>
            </a:r>
            <a:r>
              <a:rPr lang="en-AU" dirty="0"/>
              <a:t>: </a:t>
            </a:r>
            <a:r>
              <a:rPr lang="en-AU" dirty="0">
                <a:solidFill>
                  <a:schemeClr val="accent2"/>
                </a:solidFill>
              </a:rPr>
              <a:t>waiting</a:t>
            </a:r>
          </a:p>
          <a:p>
            <a:pPr lvl="1"/>
            <a:r>
              <a:rPr lang="en-US" dirty="0"/>
              <a:t>(Sep 2022)</a:t>
            </a:r>
          </a:p>
          <a:p>
            <a:pPr lvl="2"/>
            <a:r>
              <a:rPr lang="en-US" dirty="0"/>
              <a:t>Discovered that IEEE 802.15.3-2016 already ratified as ISO/IEC 8802-15-3: 2017 (via JTC1/SC31, but now returned to SC6)</a:t>
            </a:r>
          </a:p>
          <a:p>
            <a:pPr lvl="2"/>
            <a:r>
              <a:rPr lang="en-US" dirty="0"/>
              <a:t>The new plan is to submit amendments (d/e/f) ASAP for information … and then PSDO submission in early 2023</a:t>
            </a:r>
            <a:endParaRPr lang="en-AU" dirty="0"/>
          </a:p>
          <a:p>
            <a:r>
              <a:rPr lang="en-US" dirty="0"/>
              <a:t>60-day</a:t>
            </a:r>
            <a:r>
              <a:rPr lang="en-AU" dirty="0"/>
              <a:t> pre-ballot: </a:t>
            </a:r>
            <a:r>
              <a:rPr lang="en-AU" dirty="0">
                <a:solidFill>
                  <a:schemeClr val="accent2"/>
                </a:solidFill>
              </a:rPr>
              <a:t>waiting</a:t>
            </a:r>
            <a:endParaRPr lang="en-AU" dirty="0">
              <a:solidFill>
                <a:srgbClr val="00B050"/>
              </a:solidFill>
            </a:endParaRPr>
          </a:p>
          <a:p>
            <a:r>
              <a:rPr lang="en-AU" dirty="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bwMode="auto">
          <a:xfrm>
            <a:off x="8036182" y="66278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en-US"/>
              <a:t>Andrew Myles, Cisco</a:t>
            </a:r>
          </a:p>
        </p:txBody>
      </p:sp>
      <p:sp>
        <p:nvSpPr>
          <p:cNvPr id="6" name="Slide Number Placeholder 5"/>
          <p:cNvSpPr>
            <a:spLocks noGrp="1"/>
          </p:cNvSpPr>
          <p:nvPr>
            <p:ph type="sldNum" sz="quarter" idx="11"/>
          </p:nvPr>
        </p:nvSpPr>
        <p:spPr>
          <a:xfrm>
            <a:off x="7297994" y="6627813"/>
            <a:ext cx="4165600" cy="182562"/>
          </a:xfrm>
        </p:spPr>
        <p:txBody>
          <a:bodyPr/>
          <a:lstStyle/>
          <a:p>
            <a:r>
              <a:rPr lang="en-US"/>
              <a:t>Slide </a:t>
            </a:r>
            <a:fld id="{FCE5288C-F87B-4810-A6B2-740CE13BD34D}" type="slidenum">
              <a:rPr lang="en-US" smtClean="0"/>
              <a:pPr/>
              <a:t>19</a:t>
            </a:fld>
            <a:endParaRPr lang="en-US"/>
          </a:p>
        </p:txBody>
      </p:sp>
    </p:spTree>
    <p:extLst>
      <p:ext uri="{BB962C8B-B14F-4D97-AF65-F5344CB8AC3E}">
        <p14:creationId xmlns:p14="http://schemas.microsoft.com/office/powerpoint/2010/main" val="695469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1424" y="2286002"/>
            <a:ext cx="10441160"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2"/>
              </a:rPr>
              <a:t>https://touchpoint.eventsair.com/2022-may-ieee-802-wireless-interim-session</a:t>
            </a:r>
            <a:endParaRPr lang="en-US" sz="2000" dirty="0"/>
          </a:p>
          <a:p>
            <a:pPr>
              <a:buFont typeface="Arial" panose="020B0604020202020204" pitchFamily="34" charset="0"/>
              <a:buChar char="•"/>
            </a:pPr>
            <a:r>
              <a:rPr lang="en-US" sz="2000" dirty="0"/>
              <a:t> 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r>
              <a:rPr lang="en-US" altLang="en-US"/>
              <a:t>Slide </a:t>
            </a:r>
            <a:fld id="{5DD27314-9434-4B6F-80C2-AAC402118CDA}" type="slidenum">
              <a:rPr lang="en-US" altLang="en-US" smtClean="0"/>
              <a:pPr>
                <a:defRPr/>
              </a:pPr>
              <a:t>2</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2286001" y="685800"/>
            <a:ext cx="7764463" cy="1303040"/>
          </a:xfrm>
        </p:spPr>
        <p:txBody>
          <a:bodyPr anchor="t"/>
          <a:lstStyle/>
          <a:p>
            <a:r>
              <a:rPr lang="en-US" sz="3600" dirty="0"/>
              <a:t>Registration for 802 LMSC Plenaries and 802 Wireless Interims</a:t>
            </a:r>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919316" y="941439"/>
            <a:ext cx="10363200" cy="1066800"/>
          </a:xfrm>
        </p:spPr>
        <p:txBody>
          <a:bodyPr/>
          <a:lstStyle/>
          <a:p>
            <a:r>
              <a:rPr lang="en-US" sz="1600" dirty="0">
                <a:solidFill>
                  <a:schemeClr val="accent6"/>
                </a:solidFill>
              </a:rPr>
              <a:t>High-rate close proximity point-to-point communications </a:t>
            </a:r>
            <a:br>
              <a:rPr lang="en-US" sz="2400" dirty="0">
                <a:solidFill>
                  <a:schemeClr val="accent6"/>
                </a:solidFill>
              </a:rPr>
            </a:br>
            <a:r>
              <a:rPr lang="en-AU" dirty="0">
                <a:solidFill>
                  <a:schemeClr val="accent6"/>
                </a:solidFill>
              </a:rPr>
              <a:t>IEEE 802.15.3e-2017 is likely to be liaised for information soon</a:t>
            </a:r>
            <a:br>
              <a:rPr lang="en-AU" dirty="0">
                <a:solidFill>
                  <a:schemeClr val="accent6"/>
                </a:solidFill>
              </a:rPr>
            </a:br>
            <a:endParaRPr lang="en-AU" dirty="0">
              <a:solidFill>
                <a:schemeClr val="accent6"/>
              </a:solidFill>
            </a:endParaRPr>
          </a:p>
        </p:txBody>
      </p:sp>
      <p:sp>
        <p:nvSpPr>
          <p:cNvPr id="10" name="Content Placeholder 9"/>
          <p:cNvSpPr>
            <a:spLocks noGrp="1"/>
          </p:cNvSpPr>
          <p:nvPr>
            <p:ph idx="1"/>
          </p:nvPr>
        </p:nvSpPr>
        <p:spPr>
          <a:xfrm>
            <a:off x="914400" y="2184426"/>
            <a:ext cx="10363200" cy="4114800"/>
          </a:xfrm>
        </p:spPr>
        <p:txBody>
          <a:bodyPr/>
          <a:lstStyle/>
          <a:p>
            <a:r>
              <a:rPr lang="en-AU" dirty="0"/>
              <a:t>Drafts </a:t>
            </a:r>
            <a:r>
              <a:rPr lang="en-GB" dirty="0"/>
              <a:t>sent to SC6</a:t>
            </a:r>
            <a:r>
              <a:rPr lang="en-AU" dirty="0"/>
              <a:t>: </a:t>
            </a:r>
            <a:r>
              <a:rPr lang="en-AU" dirty="0">
                <a:solidFill>
                  <a:schemeClr val="accent2"/>
                </a:solidFill>
              </a:rPr>
              <a:t>waiting</a:t>
            </a:r>
          </a:p>
          <a:p>
            <a:pPr lvl="1"/>
            <a:r>
              <a:rPr lang="en-US" dirty="0"/>
              <a:t>(Sep 2022)</a:t>
            </a:r>
          </a:p>
          <a:p>
            <a:pPr lvl="2"/>
            <a:r>
              <a:rPr lang="en-US" dirty="0"/>
              <a:t>Discovered that IEEE 802.15.3-2016 already ratified as ISO/IEC 8802-15-3: 2017 (via JTC1/SC31, but now returned to SC6)</a:t>
            </a:r>
          </a:p>
          <a:p>
            <a:pPr lvl="2"/>
            <a:r>
              <a:rPr lang="en-US" dirty="0"/>
              <a:t>The new plan is to submit amendments (d/e/f) ASAP for information … and then PSDO submission in early 2023</a:t>
            </a:r>
            <a:endParaRPr lang="en-AU" dirty="0"/>
          </a:p>
          <a:p>
            <a:r>
              <a:rPr lang="en-US" dirty="0"/>
              <a:t>60-day</a:t>
            </a:r>
            <a:r>
              <a:rPr lang="en-AU" dirty="0"/>
              <a:t> pre-ballot: </a:t>
            </a:r>
            <a:r>
              <a:rPr lang="en-AU" dirty="0">
                <a:solidFill>
                  <a:schemeClr val="accent2"/>
                </a:solidFill>
              </a:rPr>
              <a:t>waiting</a:t>
            </a:r>
            <a:endParaRPr lang="en-AU" dirty="0">
              <a:solidFill>
                <a:srgbClr val="00B050"/>
              </a:solidFill>
            </a:endParaRPr>
          </a:p>
          <a:p>
            <a:r>
              <a:rPr lang="en-AU" dirty="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en-US"/>
              <a:t>Andrew Myles, Cisco</a:t>
            </a:r>
          </a:p>
        </p:txBody>
      </p:sp>
      <p:sp>
        <p:nvSpPr>
          <p:cNvPr id="6" name="Slide Number Placeholder 5"/>
          <p:cNvSpPr>
            <a:spLocks noGrp="1"/>
          </p:cNvSpPr>
          <p:nvPr>
            <p:ph type="sldNum" sz="quarter" idx="11"/>
          </p:nvPr>
        </p:nvSpPr>
        <p:spPr/>
        <p:txBody>
          <a:bodyPr/>
          <a:lstStyle/>
          <a:p>
            <a:r>
              <a:rPr lang="en-US"/>
              <a:t>Slide </a:t>
            </a:r>
            <a:fld id="{FCE5288C-F87B-4810-A6B2-740CE13BD34D}" type="slidenum">
              <a:rPr lang="en-US" smtClean="0"/>
              <a:pPr/>
              <a:t>20</a:t>
            </a:fld>
            <a:endParaRPr lang="en-US"/>
          </a:p>
        </p:txBody>
      </p:sp>
    </p:spTree>
    <p:extLst>
      <p:ext uri="{BB962C8B-B14F-4D97-AF65-F5344CB8AC3E}">
        <p14:creationId xmlns:p14="http://schemas.microsoft.com/office/powerpoint/2010/main" val="15606376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914400" y="907948"/>
            <a:ext cx="10363200" cy="1066800"/>
          </a:xfrm>
        </p:spPr>
        <p:txBody>
          <a:bodyPr/>
          <a:lstStyle/>
          <a:p>
            <a:r>
              <a:rPr lang="en-US" sz="1600" dirty="0">
                <a:solidFill>
                  <a:schemeClr val="accent6"/>
                </a:solidFill>
              </a:rPr>
              <a:t>Extending the PHY for </a:t>
            </a:r>
            <a:r>
              <a:rPr lang="en-US" sz="1600" dirty="0" err="1">
                <a:solidFill>
                  <a:schemeClr val="accent6"/>
                </a:solidFill>
              </a:rPr>
              <a:t>mmWave</a:t>
            </a:r>
            <a:r>
              <a:rPr lang="en-US" sz="1600" dirty="0">
                <a:solidFill>
                  <a:schemeClr val="accent6"/>
                </a:solidFill>
              </a:rPr>
              <a:t> to operate from 57.0 GHz to 71 GHz</a:t>
            </a:r>
            <a:br>
              <a:rPr lang="en-AU" dirty="0">
                <a:solidFill>
                  <a:schemeClr val="accent6"/>
                </a:solidFill>
              </a:rPr>
            </a:br>
            <a:r>
              <a:rPr lang="en-AU" dirty="0">
                <a:solidFill>
                  <a:schemeClr val="accent6"/>
                </a:solidFill>
              </a:rPr>
              <a:t>IEEE 802.15.3f-2017 is likely to be liaised for information soon</a:t>
            </a:r>
            <a:br>
              <a:rPr lang="en-AU" dirty="0">
                <a:solidFill>
                  <a:schemeClr val="accent6"/>
                </a:solidFill>
              </a:rPr>
            </a:br>
            <a:endParaRPr lang="en-AU" dirty="0">
              <a:solidFill>
                <a:schemeClr val="accent6"/>
              </a:solidFill>
            </a:endParaRPr>
          </a:p>
        </p:txBody>
      </p:sp>
      <p:sp>
        <p:nvSpPr>
          <p:cNvPr id="10" name="Content Placeholder 9"/>
          <p:cNvSpPr>
            <a:spLocks noGrp="1"/>
          </p:cNvSpPr>
          <p:nvPr>
            <p:ph idx="1"/>
          </p:nvPr>
        </p:nvSpPr>
        <p:spPr>
          <a:xfrm>
            <a:off x="914400" y="2203348"/>
            <a:ext cx="10363200" cy="4114800"/>
          </a:xfrm>
        </p:spPr>
        <p:txBody>
          <a:bodyPr/>
          <a:lstStyle/>
          <a:p>
            <a:r>
              <a:rPr lang="en-AU" dirty="0"/>
              <a:t>Drafts </a:t>
            </a:r>
            <a:r>
              <a:rPr lang="en-GB" dirty="0"/>
              <a:t>sent to SC6</a:t>
            </a:r>
            <a:r>
              <a:rPr lang="en-AU" dirty="0"/>
              <a:t>: </a:t>
            </a:r>
            <a:r>
              <a:rPr lang="en-AU" dirty="0">
                <a:solidFill>
                  <a:schemeClr val="accent2"/>
                </a:solidFill>
              </a:rPr>
              <a:t>waiting</a:t>
            </a:r>
          </a:p>
          <a:p>
            <a:pPr lvl="1"/>
            <a:r>
              <a:rPr lang="en-US" dirty="0"/>
              <a:t>(Sep 2022)</a:t>
            </a:r>
          </a:p>
          <a:p>
            <a:pPr lvl="2"/>
            <a:r>
              <a:rPr lang="en-US" dirty="0"/>
              <a:t>Discovered that IEEE 802.15.3-2016 already ratified as ISO/IEC 8802-15-3: 2017 (via JTC1/SC31, but now returned to SC6)</a:t>
            </a:r>
          </a:p>
          <a:p>
            <a:pPr lvl="2"/>
            <a:r>
              <a:rPr lang="en-US" dirty="0"/>
              <a:t>The new plan is to submit amendments (d/e/f) ASAP for information … and then PSDO submission in early 2023</a:t>
            </a:r>
            <a:endParaRPr lang="en-AU" dirty="0"/>
          </a:p>
          <a:p>
            <a:r>
              <a:rPr lang="en-US" dirty="0"/>
              <a:t>60-day</a:t>
            </a:r>
            <a:r>
              <a:rPr lang="en-AU" dirty="0"/>
              <a:t> pre-ballot: </a:t>
            </a:r>
            <a:r>
              <a:rPr lang="en-AU" dirty="0">
                <a:solidFill>
                  <a:schemeClr val="accent2"/>
                </a:solidFill>
              </a:rPr>
              <a:t>waiting</a:t>
            </a:r>
            <a:endParaRPr lang="en-AU" dirty="0">
              <a:solidFill>
                <a:srgbClr val="00B050"/>
              </a:solidFill>
            </a:endParaRPr>
          </a:p>
          <a:p>
            <a:r>
              <a:rPr lang="en-AU" dirty="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bwMode="auto">
          <a:xfrm>
            <a:off x="8053388" y="6697561"/>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en-US"/>
              <a:t>Andrew Myles, Cisco</a:t>
            </a:r>
          </a:p>
        </p:txBody>
      </p:sp>
      <p:sp>
        <p:nvSpPr>
          <p:cNvPr id="6" name="Slide Number Placeholder 5"/>
          <p:cNvSpPr>
            <a:spLocks noGrp="1"/>
          </p:cNvSpPr>
          <p:nvPr>
            <p:ph type="sldNum" sz="quarter" idx="11"/>
          </p:nvPr>
        </p:nvSpPr>
        <p:spPr>
          <a:xfrm>
            <a:off x="7315200" y="6697561"/>
            <a:ext cx="4165600" cy="182562"/>
          </a:xfrm>
        </p:spPr>
        <p:txBody>
          <a:bodyPr/>
          <a:lstStyle/>
          <a:p>
            <a:r>
              <a:rPr lang="en-US"/>
              <a:t>Slide </a:t>
            </a:r>
            <a:fld id="{FCE5288C-F87B-4810-A6B2-740CE13BD34D}" type="slidenum">
              <a:rPr lang="en-US" smtClean="0"/>
              <a:pPr/>
              <a:t>21</a:t>
            </a:fld>
            <a:endParaRPr lang="en-US"/>
          </a:p>
        </p:txBody>
      </p:sp>
    </p:spTree>
    <p:extLst>
      <p:ext uri="{BB962C8B-B14F-4D97-AF65-F5344CB8AC3E}">
        <p14:creationId xmlns:p14="http://schemas.microsoft.com/office/powerpoint/2010/main" val="37103657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19100" y="761206"/>
            <a:ext cx="11353800" cy="1373187"/>
          </a:xfrm>
        </p:spPr>
        <p:txBody>
          <a:bodyPr/>
          <a:lstStyle/>
          <a:p>
            <a:r>
              <a:rPr lang="en-AU" sz="1600" dirty="0">
                <a:solidFill>
                  <a:schemeClr val="accent6"/>
                </a:solidFill>
              </a:rPr>
              <a:t>Short-range optical wireless communications </a:t>
            </a:r>
            <a:br>
              <a:rPr lang="en-AU" sz="1600" dirty="0">
                <a:solidFill>
                  <a:schemeClr val="accent6"/>
                </a:solidFill>
              </a:rPr>
            </a:br>
            <a:r>
              <a:rPr lang="en-AU" dirty="0">
                <a:solidFill>
                  <a:schemeClr val="accent6"/>
                </a:solidFill>
              </a:rPr>
              <a:t>IEEE 802.15.7-2018 to be submitted into the PSDO process</a:t>
            </a:r>
            <a:br>
              <a:rPr lang="en-AU" dirty="0">
                <a:solidFill>
                  <a:schemeClr val="accent6"/>
                </a:solidFill>
              </a:rPr>
            </a:br>
            <a:endParaRPr lang="en-AU" dirty="0">
              <a:solidFill>
                <a:schemeClr val="accent6"/>
              </a:solidFill>
            </a:endParaRPr>
          </a:p>
        </p:txBody>
      </p:sp>
      <p:sp>
        <p:nvSpPr>
          <p:cNvPr id="10" name="Content Placeholder 9"/>
          <p:cNvSpPr>
            <a:spLocks noGrp="1"/>
          </p:cNvSpPr>
          <p:nvPr>
            <p:ph idx="1"/>
          </p:nvPr>
        </p:nvSpPr>
        <p:spPr>
          <a:xfrm>
            <a:off x="914400" y="2209800"/>
            <a:ext cx="10363200" cy="4114800"/>
          </a:xfrm>
        </p:spPr>
        <p:txBody>
          <a:bodyPr/>
          <a:lstStyle/>
          <a:p>
            <a:r>
              <a:rPr lang="en-AU" dirty="0"/>
              <a:t>Drafts </a:t>
            </a:r>
            <a:r>
              <a:rPr lang="en-GB" dirty="0"/>
              <a:t>sent to SC6</a:t>
            </a:r>
            <a:r>
              <a:rPr lang="en-AU" dirty="0"/>
              <a:t>: </a:t>
            </a:r>
            <a:r>
              <a:rPr lang="en-AU" dirty="0">
                <a:solidFill>
                  <a:schemeClr val="accent2"/>
                </a:solidFill>
              </a:rPr>
              <a:t>waiting</a:t>
            </a:r>
          </a:p>
          <a:p>
            <a:pPr lvl="1"/>
            <a:r>
              <a:rPr lang="en-AU" dirty="0"/>
              <a:t>(Sept 2022) Plan is to submit to PSDO ASAP</a:t>
            </a:r>
          </a:p>
          <a:p>
            <a:r>
              <a:rPr lang="en-US" dirty="0"/>
              <a:t>60-day</a:t>
            </a:r>
            <a:r>
              <a:rPr lang="en-AU" dirty="0"/>
              <a:t> pre-ballot: </a:t>
            </a:r>
            <a:r>
              <a:rPr lang="en-AU" dirty="0">
                <a:solidFill>
                  <a:schemeClr val="accent2"/>
                </a:solidFill>
              </a:rPr>
              <a:t>waiting</a:t>
            </a:r>
            <a:endParaRPr lang="en-AU" dirty="0">
              <a:solidFill>
                <a:srgbClr val="00B050"/>
              </a:solidFill>
            </a:endParaRPr>
          </a:p>
          <a:p>
            <a:r>
              <a:rPr lang="en-AU" dirty="0"/>
              <a:t>FDIS ballot: </a:t>
            </a:r>
            <a:r>
              <a:rPr lang="en-AU" dirty="0">
                <a:solidFill>
                  <a:schemeClr val="accent2"/>
                </a:solidFill>
              </a:rPr>
              <a:t>waiting</a:t>
            </a:r>
          </a:p>
          <a:p>
            <a:endParaRPr lang="en-AU" dirty="0">
              <a:solidFill>
                <a:schemeClr val="accent2"/>
              </a:solidFill>
            </a:endParaRPr>
          </a:p>
          <a:p>
            <a:r>
              <a:rPr lang="en-AU" dirty="0">
                <a:solidFill>
                  <a:schemeClr val="accent2"/>
                </a:solidFill>
              </a:rPr>
              <a:t>WG Vote to approve submission needed – follows at end of presentation</a:t>
            </a:r>
            <a:endParaRPr lang="en-AU" dirty="0"/>
          </a:p>
        </p:txBody>
      </p:sp>
      <p:sp>
        <p:nvSpPr>
          <p:cNvPr id="5" name="Footer Placeholder 4"/>
          <p:cNvSpPr>
            <a:spLocks noGrp="1"/>
          </p:cNvSpPr>
          <p:nvPr>
            <p:ph type="ftr" sz="quarter" idx="10"/>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en-US"/>
              <a:t>Andrew Myles, Cisco</a:t>
            </a:r>
          </a:p>
        </p:txBody>
      </p:sp>
      <p:sp>
        <p:nvSpPr>
          <p:cNvPr id="6" name="Slide Number Placeholder 5"/>
          <p:cNvSpPr>
            <a:spLocks noGrp="1"/>
          </p:cNvSpPr>
          <p:nvPr>
            <p:ph type="sldNum" sz="quarter" idx="11"/>
          </p:nvPr>
        </p:nvSpPr>
        <p:spPr>
          <a:xfrm>
            <a:off x="8915400" y="6475413"/>
            <a:ext cx="2565400" cy="182562"/>
          </a:xfrm>
        </p:spPr>
        <p:txBody>
          <a:bodyPr/>
          <a:lstStyle/>
          <a:p>
            <a:r>
              <a:rPr lang="en-US" dirty="0"/>
              <a:t>Slide </a:t>
            </a:r>
            <a:fld id="{FCE5288C-F87B-4810-A6B2-740CE13BD34D}" type="slidenum">
              <a:rPr lang="en-US" smtClean="0"/>
              <a:pPr/>
              <a:t>22</a:t>
            </a:fld>
            <a:endParaRPr lang="en-US" dirty="0"/>
          </a:p>
        </p:txBody>
      </p:sp>
    </p:spTree>
    <p:extLst>
      <p:ext uri="{BB962C8B-B14F-4D97-AF65-F5344CB8AC3E}">
        <p14:creationId xmlns:p14="http://schemas.microsoft.com/office/powerpoint/2010/main" val="8439480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1600" dirty="0">
                <a:solidFill>
                  <a:schemeClr val="accent6"/>
                </a:solidFill>
              </a:rPr>
              <a:t>Higher rate, longer range optical camera communications</a:t>
            </a:r>
            <a:br>
              <a:rPr lang="en-AU" sz="2400" dirty="0">
                <a:solidFill>
                  <a:schemeClr val="accent6"/>
                </a:solidFill>
              </a:rPr>
            </a:br>
            <a:r>
              <a:rPr lang="en-AU" dirty="0">
                <a:solidFill>
                  <a:schemeClr val="accent6"/>
                </a:solidFill>
              </a:rPr>
              <a:t>IEEE 802.15.7a will be submitted into the PSDO process when ready</a:t>
            </a:r>
            <a:br>
              <a:rPr lang="en-AU" dirty="0">
                <a:solidFill>
                  <a:schemeClr val="accent6"/>
                </a:solidFill>
              </a:rPr>
            </a:br>
            <a:endParaRPr lang="en-AU" dirty="0">
              <a:solidFill>
                <a:schemeClr val="accent6"/>
              </a:solidFill>
            </a:endParaRPr>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chemeClr val="accent2"/>
                </a:solidFill>
              </a:rPr>
              <a:t>waiting</a:t>
            </a:r>
          </a:p>
          <a:p>
            <a:pPr lvl="1"/>
            <a:r>
              <a:rPr lang="en-AU" dirty="0"/>
              <a:t>(Sept 2022) 802.15.7a LB starts soon so not ready for submission. </a:t>
            </a:r>
          </a:p>
          <a:p>
            <a:r>
              <a:rPr lang="en-US" dirty="0"/>
              <a:t>60-day</a:t>
            </a:r>
            <a:r>
              <a:rPr lang="en-AU" dirty="0"/>
              <a:t> pre-ballot: </a:t>
            </a:r>
            <a:r>
              <a:rPr lang="en-AU" dirty="0">
                <a:solidFill>
                  <a:schemeClr val="accent2"/>
                </a:solidFill>
              </a:rPr>
              <a:t>waiting</a:t>
            </a:r>
            <a:endParaRPr lang="en-AU" dirty="0">
              <a:solidFill>
                <a:srgbClr val="00B050"/>
              </a:solidFill>
            </a:endParaRPr>
          </a:p>
          <a:p>
            <a:r>
              <a:rPr lang="en-AU" dirty="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bwMode="auto">
          <a:xfrm>
            <a:off x="10363200" y="6520529"/>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en-US" dirty="0"/>
              <a:t>Andrew Myles, Cisco</a:t>
            </a:r>
          </a:p>
        </p:txBody>
      </p:sp>
      <p:sp>
        <p:nvSpPr>
          <p:cNvPr id="6" name="Slide Number Placeholder 5"/>
          <p:cNvSpPr>
            <a:spLocks noGrp="1"/>
          </p:cNvSpPr>
          <p:nvPr>
            <p:ph type="sldNum" sz="quarter" idx="11"/>
          </p:nvPr>
        </p:nvSpPr>
        <p:spPr/>
        <p:txBody>
          <a:bodyPr/>
          <a:lstStyle/>
          <a:p>
            <a:r>
              <a:rPr lang="en-US"/>
              <a:t>Slide </a:t>
            </a:r>
            <a:fld id="{FCE5288C-F87B-4810-A6B2-740CE13BD34D}" type="slidenum">
              <a:rPr lang="en-US" smtClean="0"/>
              <a:pPr/>
              <a:t>23</a:t>
            </a:fld>
            <a:endParaRPr lang="en-US"/>
          </a:p>
        </p:txBody>
      </p:sp>
    </p:spTree>
    <p:extLst>
      <p:ext uri="{BB962C8B-B14F-4D97-AF65-F5344CB8AC3E}">
        <p14:creationId xmlns:p14="http://schemas.microsoft.com/office/powerpoint/2010/main" val="27511148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914400" y="990600"/>
            <a:ext cx="10363200" cy="1066800"/>
          </a:xfrm>
        </p:spPr>
        <p:txBody>
          <a:bodyPr/>
          <a:lstStyle/>
          <a:p>
            <a:r>
              <a:rPr lang="en-US" sz="1600" dirty="0">
                <a:solidFill>
                  <a:schemeClr val="accent6"/>
                </a:solidFill>
              </a:rPr>
              <a:t>Transport of key management protocol (KMP) datagrams </a:t>
            </a:r>
            <a:br>
              <a:rPr lang="en-US" sz="2400" dirty="0">
                <a:solidFill>
                  <a:schemeClr val="accent6"/>
                </a:solidFill>
              </a:rPr>
            </a:br>
            <a:r>
              <a:rPr lang="en-AU" dirty="0">
                <a:solidFill>
                  <a:schemeClr val="accent6"/>
                </a:solidFill>
              </a:rPr>
              <a:t>IEEE 802.15.9-2020 is likely to be submitted into the PSDO process soon</a:t>
            </a:r>
            <a:br>
              <a:rPr lang="en-AU" dirty="0">
                <a:solidFill>
                  <a:schemeClr val="accent6"/>
                </a:solidFill>
              </a:rPr>
            </a:br>
            <a:endParaRPr lang="en-AU" dirty="0">
              <a:solidFill>
                <a:schemeClr val="accent6"/>
              </a:solidFill>
            </a:endParaRPr>
          </a:p>
        </p:txBody>
      </p:sp>
      <p:sp>
        <p:nvSpPr>
          <p:cNvPr id="10" name="Content Placeholder 9"/>
          <p:cNvSpPr>
            <a:spLocks noGrp="1"/>
          </p:cNvSpPr>
          <p:nvPr>
            <p:ph idx="1"/>
          </p:nvPr>
        </p:nvSpPr>
        <p:spPr>
          <a:xfrm>
            <a:off x="914400" y="2286000"/>
            <a:ext cx="10363200" cy="4114800"/>
          </a:xfrm>
        </p:spPr>
        <p:txBody>
          <a:bodyPr/>
          <a:lstStyle/>
          <a:p>
            <a:r>
              <a:rPr lang="en-AU" dirty="0"/>
              <a:t>Drafts </a:t>
            </a:r>
            <a:r>
              <a:rPr lang="en-GB" dirty="0"/>
              <a:t>sent to SC6</a:t>
            </a:r>
            <a:r>
              <a:rPr lang="en-AU" dirty="0"/>
              <a:t>: </a:t>
            </a:r>
            <a:r>
              <a:rPr lang="en-AU" dirty="0">
                <a:solidFill>
                  <a:schemeClr val="accent2"/>
                </a:solidFill>
              </a:rPr>
              <a:t>waiting</a:t>
            </a:r>
          </a:p>
          <a:p>
            <a:pPr lvl="1"/>
            <a:r>
              <a:rPr lang="en-AU" dirty="0"/>
              <a:t>(Aug 2022) Clint Powell</a:t>
            </a:r>
          </a:p>
          <a:p>
            <a:pPr lvl="2"/>
            <a:r>
              <a:rPr lang="en-US" dirty="0"/>
              <a:t>Proceed with submission to ISO/IEC JTC1/SC6 for approval as an ISO/IEC/IEEE standard</a:t>
            </a:r>
            <a:endParaRPr lang="en-AU" dirty="0"/>
          </a:p>
          <a:p>
            <a:r>
              <a:rPr lang="en-US" dirty="0"/>
              <a:t>60-day</a:t>
            </a:r>
            <a:r>
              <a:rPr lang="en-AU" dirty="0"/>
              <a:t> pre-ballot: </a:t>
            </a:r>
            <a:r>
              <a:rPr lang="en-AU" dirty="0">
                <a:solidFill>
                  <a:schemeClr val="accent2"/>
                </a:solidFill>
              </a:rPr>
              <a:t>waiting</a:t>
            </a:r>
            <a:endParaRPr lang="en-AU" dirty="0">
              <a:solidFill>
                <a:srgbClr val="00B050"/>
              </a:solidFill>
            </a:endParaRPr>
          </a:p>
          <a:p>
            <a:r>
              <a:rPr lang="en-AU" dirty="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en-US"/>
              <a:t>Andrew Myles, Cisco</a:t>
            </a:r>
          </a:p>
        </p:txBody>
      </p:sp>
      <p:sp>
        <p:nvSpPr>
          <p:cNvPr id="6" name="Slide Number Placeholder 5"/>
          <p:cNvSpPr>
            <a:spLocks noGrp="1"/>
          </p:cNvSpPr>
          <p:nvPr>
            <p:ph type="sldNum" sz="quarter" idx="11"/>
          </p:nvPr>
        </p:nvSpPr>
        <p:spPr/>
        <p:txBody>
          <a:bodyPr/>
          <a:lstStyle/>
          <a:p>
            <a:r>
              <a:rPr lang="en-US"/>
              <a:t>Slide </a:t>
            </a:r>
            <a:fld id="{FCE5288C-F87B-4810-A6B2-740CE13BD34D}" type="slidenum">
              <a:rPr lang="en-US" smtClean="0"/>
              <a:pPr/>
              <a:t>24</a:t>
            </a:fld>
            <a:endParaRPr lang="en-US"/>
          </a:p>
        </p:txBody>
      </p:sp>
    </p:spTree>
    <p:extLst>
      <p:ext uri="{BB962C8B-B14F-4D97-AF65-F5344CB8AC3E}">
        <p14:creationId xmlns:p14="http://schemas.microsoft.com/office/powerpoint/2010/main" val="12301126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990600" y="990600"/>
            <a:ext cx="10363200" cy="1066800"/>
          </a:xfrm>
        </p:spPr>
        <p:txBody>
          <a:bodyPr/>
          <a:lstStyle/>
          <a:p>
            <a:r>
              <a:rPr lang="en-US" sz="1600" dirty="0">
                <a:solidFill>
                  <a:schemeClr val="accent6"/>
                </a:solidFill>
              </a:rPr>
              <a:t>Routing Packets in IEEE 802.15.4 Dynamically Changing Wireless Networks</a:t>
            </a:r>
            <a:br>
              <a:rPr lang="en-AU" dirty="0">
                <a:solidFill>
                  <a:schemeClr val="accent6"/>
                </a:solidFill>
              </a:rPr>
            </a:br>
            <a:r>
              <a:rPr lang="en-AU" dirty="0">
                <a:solidFill>
                  <a:schemeClr val="accent6"/>
                </a:solidFill>
              </a:rPr>
              <a:t>IEEE 802.15.10-2017 will </a:t>
            </a:r>
            <a:r>
              <a:rPr lang="en-AU" b="1" dirty="0">
                <a:solidFill>
                  <a:schemeClr val="accent6"/>
                </a:solidFill>
              </a:rPr>
              <a:t>not</a:t>
            </a:r>
            <a:r>
              <a:rPr lang="en-AU" dirty="0">
                <a:solidFill>
                  <a:schemeClr val="accent6"/>
                </a:solidFill>
              </a:rPr>
              <a:t> be submitted into the PSDO process</a:t>
            </a:r>
            <a:br>
              <a:rPr lang="en-AU" dirty="0">
                <a:solidFill>
                  <a:schemeClr val="accent6"/>
                </a:solidFill>
              </a:rPr>
            </a:br>
            <a:endParaRPr lang="en-AU" dirty="0">
              <a:solidFill>
                <a:schemeClr val="accent6"/>
              </a:solidFill>
            </a:endParaRPr>
          </a:p>
        </p:txBody>
      </p:sp>
      <p:sp>
        <p:nvSpPr>
          <p:cNvPr id="10" name="Content Placeholder 9"/>
          <p:cNvSpPr>
            <a:spLocks noGrp="1"/>
          </p:cNvSpPr>
          <p:nvPr>
            <p:ph idx="1"/>
          </p:nvPr>
        </p:nvSpPr>
        <p:spPr>
          <a:xfrm>
            <a:off x="990600" y="2286000"/>
            <a:ext cx="10363200" cy="4114800"/>
          </a:xfrm>
        </p:spPr>
        <p:txBody>
          <a:bodyPr/>
          <a:lstStyle/>
          <a:p>
            <a:r>
              <a:rPr lang="en-AU" dirty="0"/>
              <a:t> Drafts </a:t>
            </a:r>
            <a:r>
              <a:rPr lang="en-GB" dirty="0"/>
              <a:t>sent to SC6</a:t>
            </a:r>
            <a:r>
              <a:rPr lang="en-AU" dirty="0"/>
              <a:t>: </a:t>
            </a:r>
            <a:r>
              <a:rPr lang="en-AU" dirty="0">
                <a:solidFill>
                  <a:schemeClr val="accent2"/>
                </a:solidFill>
              </a:rPr>
              <a:t>waiting</a:t>
            </a:r>
          </a:p>
          <a:p>
            <a:pPr lvl="1"/>
            <a:r>
              <a:rPr lang="en-AU" dirty="0"/>
              <a:t>(Sep 2022) It was suggested that 802.15.10 (and 10a) be submitted into PSDO process – however, it is a recommended practice, which is not covered by PSDO agreement</a:t>
            </a:r>
          </a:p>
          <a:p>
            <a:r>
              <a:rPr lang="en-US" dirty="0"/>
              <a:t>60-day</a:t>
            </a:r>
            <a:r>
              <a:rPr lang="en-AU" dirty="0"/>
              <a:t> pre-ballot: </a:t>
            </a:r>
            <a:r>
              <a:rPr lang="en-AU" dirty="0">
                <a:solidFill>
                  <a:schemeClr val="accent2"/>
                </a:solidFill>
              </a:rPr>
              <a:t>waiting</a:t>
            </a:r>
            <a:endParaRPr lang="en-AU" dirty="0">
              <a:solidFill>
                <a:srgbClr val="00B050"/>
              </a:solidFill>
            </a:endParaRPr>
          </a:p>
          <a:p>
            <a:r>
              <a:rPr lang="en-AU" dirty="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bwMode="auto">
          <a:xfrm>
            <a:off x="8053388" y="6475413"/>
            <a:ext cx="2690812"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en-US" dirty="0"/>
              <a:t>Andrew Myles, Cisco</a:t>
            </a:r>
          </a:p>
        </p:txBody>
      </p:sp>
      <p:sp>
        <p:nvSpPr>
          <p:cNvPr id="6" name="Slide Number Placeholder 5"/>
          <p:cNvSpPr>
            <a:spLocks noGrp="1"/>
          </p:cNvSpPr>
          <p:nvPr>
            <p:ph type="sldNum" sz="quarter" idx="11"/>
          </p:nvPr>
        </p:nvSpPr>
        <p:spPr/>
        <p:txBody>
          <a:bodyPr/>
          <a:lstStyle/>
          <a:p>
            <a:r>
              <a:rPr lang="en-US"/>
              <a:t>Slide </a:t>
            </a:r>
            <a:fld id="{FCE5288C-F87B-4810-A6B2-740CE13BD34D}" type="slidenum">
              <a:rPr lang="en-US" smtClean="0"/>
              <a:pPr/>
              <a:t>25</a:t>
            </a:fld>
            <a:endParaRPr lang="en-US"/>
          </a:p>
        </p:txBody>
      </p:sp>
    </p:spTree>
    <p:extLst>
      <p:ext uri="{BB962C8B-B14F-4D97-AF65-F5344CB8AC3E}">
        <p14:creationId xmlns:p14="http://schemas.microsoft.com/office/powerpoint/2010/main" val="19724651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990600" y="990600"/>
            <a:ext cx="10363200" cy="1066800"/>
          </a:xfrm>
        </p:spPr>
        <p:txBody>
          <a:bodyPr/>
          <a:lstStyle/>
          <a:p>
            <a:r>
              <a:rPr lang="en-AU" sz="1600" dirty="0">
                <a:solidFill>
                  <a:schemeClr val="accent6"/>
                </a:solidFill>
              </a:rPr>
              <a:t>Multi Gigabit/sec Optical Wireless Communication</a:t>
            </a:r>
            <a:br>
              <a:rPr lang="en-AU" dirty="0">
                <a:solidFill>
                  <a:schemeClr val="accent6"/>
                </a:solidFill>
              </a:rPr>
            </a:br>
            <a:r>
              <a:rPr lang="en-AU" dirty="0">
                <a:solidFill>
                  <a:schemeClr val="accent6"/>
                </a:solidFill>
              </a:rPr>
              <a:t>IEEE 802.15.13 will be submitted into the PSDO process when ready</a:t>
            </a:r>
            <a:br>
              <a:rPr lang="en-AU" dirty="0">
                <a:solidFill>
                  <a:schemeClr val="accent6"/>
                </a:solidFill>
              </a:rPr>
            </a:br>
            <a:endParaRPr lang="en-AU" dirty="0">
              <a:solidFill>
                <a:schemeClr val="accent6"/>
              </a:solidFill>
            </a:endParaRPr>
          </a:p>
        </p:txBody>
      </p:sp>
      <p:sp>
        <p:nvSpPr>
          <p:cNvPr id="10" name="Content Placeholder 9"/>
          <p:cNvSpPr>
            <a:spLocks noGrp="1"/>
          </p:cNvSpPr>
          <p:nvPr>
            <p:ph idx="1"/>
          </p:nvPr>
        </p:nvSpPr>
        <p:spPr>
          <a:xfrm>
            <a:off x="990600" y="2286000"/>
            <a:ext cx="10363200" cy="4114800"/>
          </a:xfrm>
        </p:spPr>
        <p:txBody>
          <a:bodyPr/>
          <a:lstStyle/>
          <a:p>
            <a:r>
              <a:rPr lang="en-AU" dirty="0"/>
              <a:t> Drafts </a:t>
            </a:r>
            <a:r>
              <a:rPr lang="en-GB" dirty="0"/>
              <a:t>sent to SC6</a:t>
            </a:r>
            <a:r>
              <a:rPr lang="en-AU" dirty="0"/>
              <a:t>: </a:t>
            </a:r>
            <a:r>
              <a:rPr lang="en-AU" dirty="0">
                <a:solidFill>
                  <a:schemeClr val="accent2"/>
                </a:solidFill>
              </a:rPr>
              <a:t>waiting</a:t>
            </a:r>
          </a:p>
          <a:p>
            <a:pPr lvl="1"/>
            <a:r>
              <a:rPr lang="en-AU" dirty="0"/>
              <a:t>(Sep 2022) In SA ballot now – will submit for information soonish (maybe wait until solid – next SA ballot)</a:t>
            </a:r>
          </a:p>
          <a:p>
            <a:r>
              <a:rPr lang="en-US" dirty="0"/>
              <a:t>60-day</a:t>
            </a:r>
            <a:r>
              <a:rPr lang="en-AU" dirty="0"/>
              <a:t> pre-ballot: </a:t>
            </a:r>
            <a:r>
              <a:rPr lang="en-AU" dirty="0">
                <a:solidFill>
                  <a:schemeClr val="accent2"/>
                </a:solidFill>
              </a:rPr>
              <a:t>waiting</a:t>
            </a:r>
            <a:endParaRPr lang="en-AU" dirty="0">
              <a:solidFill>
                <a:srgbClr val="00B050"/>
              </a:solidFill>
            </a:endParaRPr>
          </a:p>
          <a:p>
            <a:r>
              <a:rPr lang="en-AU" dirty="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en-US"/>
              <a:t>Andrew Myles, Cisco</a:t>
            </a:r>
          </a:p>
        </p:txBody>
      </p:sp>
      <p:sp>
        <p:nvSpPr>
          <p:cNvPr id="6" name="Slide Number Placeholder 5"/>
          <p:cNvSpPr>
            <a:spLocks noGrp="1"/>
          </p:cNvSpPr>
          <p:nvPr>
            <p:ph type="sldNum" sz="quarter" idx="11"/>
          </p:nvPr>
        </p:nvSpPr>
        <p:spPr/>
        <p:txBody>
          <a:bodyPr/>
          <a:lstStyle/>
          <a:p>
            <a:r>
              <a:rPr lang="en-US"/>
              <a:t>Slide </a:t>
            </a:r>
            <a:fld id="{FCE5288C-F87B-4810-A6B2-740CE13BD34D}" type="slidenum">
              <a:rPr lang="en-US" smtClean="0"/>
              <a:pPr/>
              <a:t>26</a:t>
            </a:fld>
            <a:endParaRPr lang="en-US"/>
          </a:p>
        </p:txBody>
      </p:sp>
    </p:spTree>
    <p:extLst>
      <p:ext uri="{BB962C8B-B14F-4D97-AF65-F5344CB8AC3E}">
        <p14:creationId xmlns:p14="http://schemas.microsoft.com/office/powerpoint/2010/main" val="9356556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914400" y="914400"/>
            <a:ext cx="10363200" cy="1066800"/>
          </a:xfrm>
        </p:spPr>
        <p:txBody>
          <a:bodyPr/>
          <a:lstStyle/>
          <a:p>
            <a:r>
              <a:rPr lang="en-AU" sz="1600" dirty="0">
                <a:solidFill>
                  <a:schemeClr val="accent6"/>
                </a:solidFill>
              </a:rPr>
              <a:t>Body Area Networking</a:t>
            </a:r>
            <a:br>
              <a:rPr lang="en-AU" sz="2400" dirty="0">
                <a:solidFill>
                  <a:schemeClr val="accent6"/>
                </a:solidFill>
              </a:rPr>
            </a:br>
            <a:r>
              <a:rPr lang="en-AU" dirty="0">
                <a:solidFill>
                  <a:schemeClr val="accent6"/>
                </a:solidFill>
              </a:rPr>
              <a:t>There is no need to submit IEEE 802.15.6-2012 for ratification as ISO/IEC/IEEE standard</a:t>
            </a:r>
          </a:p>
        </p:txBody>
      </p:sp>
      <p:sp>
        <p:nvSpPr>
          <p:cNvPr id="10" name="Content Placeholder 9"/>
          <p:cNvSpPr>
            <a:spLocks noGrp="1"/>
          </p:cNvSpPr>
          <p:nvPr>
            <p:ph idx="1"/>
          </p:nvPr>
        </p:nvSpPr>
        <p:spPr>
          <a:xfrm>
            <a:off x="914400" y="2209800"/>
            <a:ext cx="10363200" cy="4114800"/>
          </a:xfrm>
        </p:spPr>
        <p:txBody>
          <a:bodyPr/>
          <a:lstStyle/>
          <a:p>
            <a:r>
              <a:rPr lang="en-AU" sz="2800" dirty="0"/>
              <a:t>Drafts </a:t>
            </a:r>
            <a:r>
              <a:rPr lang="en-GB" sz="2800" dirty="0"/>
              <a:t>sent to SC6</a:t>
            </a:r>
            <a:r>
              <a:rPr lang="en-AU" sz="2800" dirty="0"/>
              <a:t>: </a:t>
            </a:r>
            <a:r>
              <a:rPr lang="en-AU" sz="2800" dirty="0">
                <a:solidFill>
                  <a:schemeClr val="accent2"/>
                </a:solidFill>
              </a:rPr>
              <a:t>waiting</a:t>
            </a:r>
          </a:p>
          <a:p>
            <a:pPr lvl="1"/>
            <a:r>
              <a:rPr lang="en-AU" sz="2400" dirty="0"/>
              <a:t>(May 2022) Discussion is occurring on when/if to submit – 15.6-20xx</a:t>
            </a:r>
          </a:p>
          <a:p>
            <a:pPr lvl="1"/>
            <a:r>
              <a:rPr lang="en-AU" sz="2400" dirty="0"/>
              <a:t>Already an  ISO – nothing be done yet </a:t>
            </a:r>
          </a:p>
          <a:p>
            <a:pPr lvl="1"/>
            <a:r>
              <a:rPr lang="en-US" sz="2400" dirty="0"/>
              <a:t>(Sep 2022)</a:t>
            </a:r>
          </a:p>
          <a:p>
            <a:pPr lvl="2"/>
            <a:r>
              <a:rPr lang="en-US" sz="2000" dirty="0"/>
              <a:t>Discovered that IEEE 802.15.6-2012 already ratified as ISO/IEC 8802-15-6: 2017 (via JTC1/SC31, but now returned to SC6)</a:t>
            </a:r>
          </a:p>
          <a:p>
            <a:pPr lvl="2"/>
            <a:r>
              <a:rPr lang="en-US" sz="2000" dirty="0"/>
              <a:t>The new plan is to submit when revised in a year or so</a:t>
            </a:r>
            <a:endParaRPr lang="en-AU" sz="2000" dirty="0"/>
          </a:p>
          <a:p>
            <a:r>
              <a:rPr lang="en-US" sz="2800" dirty="0"/>
              <a:t>60-day</a:t>
            </a:r>
            <a:r>
              <a:rPr lang="en-AU" sz="2800" dirty="0"/>
              <a:t> pre-ballot: </a:t>
            </a:r>
            <a:r>
              <a:rPr lang="en-AU" sz="2800" dirty="0">
                <a:solidFill>
                  <a:schemeClr val="accent2"/>
                </a:solidFill>
              </a:rPr>
              <a:t>waiting</a:t>
            </a:r>
            <a:endParaRPr lang="en-AU" sz="2800" dirty="0">
              <a:solidFill>
                <a:srgbClr val="00B050"/>
              </a:solidFill>
            </a:endParaRPr>
          </a:p>
          <a:p>
            <a:r>
              <a:rPr lang="en-AU" sz="2800" dirty="0"/>
              <a:t>FDIS ballot: </a:t>
            </a:r>
            <a:r>
              <a:rPr lang="en-AU" sz="2800" dirty="0">
                <a:solidFill>
                  <a:schemeClr val="accent2"/>
                </a:solidFill>
              </a:rPr>
              <a:t>waiting</a:t>
            </a:r>
            <a:endParaRPr lang="en-AU" sz="2800" dirty="0"/>
          </a:p>
        </p:txBody>
      </p:sp>
      <p:sp>
        <p:nvSpPr>
          <p:cNvPr id="5" name="Footer Placeholder 4"/>
          <p:cNvSpPr>
            <a:spLocks noGrp="1"/>
          </p:cNvSpPr>
          <p:nvPr>
            <p:ph type="ftr" sz="quarter" idx="10"/>
          </p:nvPr>
        </p:nvSpPr>
        <p:spPr bwMode="auto">
          <a:xfrm>
            <a:off x="10515600" y="6491032"/>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en-US" dirty="0"/>
              <a:t>Andrew Myles, Cisco</a:t>
            </a:r>
          </a:p>
        </p:txBody>
      </p:sp>
      <p:sp>
        <p:nvSpPr>
          <p:cNvPr id="6" name="Slide Number Placeholder 5"/>
          <p:cNvSpPr>
            <a:spLocks noGrp="1"/>
          </p:cNvSpPr>
          <p:nvPr>
            <p:ph type="sldNum" sz="quarter" idx="11"/>
          </p:nvPr>
        </p:nvSpPr>
        <p:spPr/>
        <p:txBody>
          <a:bodyPr/>
          <a:lstStyle/>
          <a:p>
            <a:r>
              <a:rPr lang="en-US"/>
              <a:t>Slide </a:t>
            </a:r>
            <a:fld id="{FCE5288C-F87B-4810-A6B2-740CE13BD34D}" type="slidenum">
              <a:rPr lang="en-US" smtClean="0"/>
              <a:pPr/>
              <a:t>27</a:t>
            </a:fld>
            <a:endParaRPr lang="en-US"/>
          </a:p>
        </p:txBody>
      </p:sp>
    </p:spTree>
    <p:extLst>
      <p:ext uri="{BB962C8B-B14F-4D97-AF65-F5344CB8AC3E}">
        <p14:creationId xmlns:p14="http://schemas.microsoft.com/office/powerpoint/2010/main" val="15567559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28</a:t>
            </a:fld>
            <a:endParaRPr lang="en-US"/>
          </a:p>
        </p:txBody>
      </p:sp>
      <p:sp>
        <p:nvSpPr>
          <p:cNvPr id="21509" name="Rectangle 2"/>
          <p:cNvSpPr>
            <a:spLocks noGrp="1" noChangeArrowheads="1"/>
          </p:cNvSpPr>
          <p:nvPr>
            <p:ph type="title" idx="4294967295"/>
          </p:nvPr>
        </p:nvSpPr>
        <p:spPr>
          <a:xfrm>
            <a:off x="965201" y="609600"/>
            <a:ext cx="10363200" cy="1295400"/>
          </a:xfrm>
        </p:spPr>
        <p:txBody>
          <a:bodyPr/>
          <a:lstStyle/>
          <a:p>
            <a:pPr lvl="2">
              <a:spcAft>
                <a:spcPts val="600"/>
              </a:spcAft>
            </a:pPr>
            <a:r>
              <a:rPr lang="en-US" sz="3600" dirty="0">
                <a:latin typeface="Calibri" panose="020F0502020204030204" pitchFamily="34" charset="0"/>
                <a:cs typeface="Calibri" panose="020F0502020204030204" pitchFamily="34" charset="0"/>
              </a:rPr>
              <a:t>Motion for 802.15.7 to be submitted to IEC/ISO JTC1 SC6</a:t>
            </a:r>
          </a:p>
        </p:txBody>
      </p:sp>
      <p:sp>
        <p:nvSpPr>
          <p:cNvPr id="21510" name="Rectangle 5"/>
          <p:cNvSpPr>
            <a:spLocks noChangeArrowheads="1"/>
          </p:cNvSpPr>
          <p:nvPr/>
        </p:nvSpPr>
        <p:spPr bwMode="auto">
          <a:xfrm>
            <a:off x="1295400" y="2209800"/>
            <a:ext cx="9601199" cy="3352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algn="l"/>
            <a:r>
              <a:rPr lang="en-GB" sz="2400" b="1" i="0" dirty="0">
                <a:effectLst/>
                <a:latin typeface="Helvetica" panose="020B0604020202020204" pitchFamily="34" charset="0"/>
              </a:rPr>
              <a:t>Motion:</a:t>
            </a:r>
            <a:endParaRPr lang="en-GB" sz="2400" b="0" i="0" dirty="0">
              <a:effectLst/>
              <a:latin typeface="Helvetica" panose="020B0604020202020204" pitchFamily="34" charset="0"/>
            </a:endParaRPr>
          </a:p>
          <a:p>
            <a:pPr algn="l"/>
            <a:r>
              <a:rPr lang="en-GB" sz="2400" b="0" i="0" dirty="0">
                <a:effectLst/>
                <a:latin typeface="Helvetica" panose="020B0604020202020204" pitchFamily="34" charset="0"/>
              </a:rPr>
              <a:t>Move that the IEEE 802.15 WG requests that IEEE 802 EC submit IEEE Std 802.15.7-2018 to ISO/IEC JTC1 SC6 for adoption under the PSDO agreement.</a:t>
            </a:r>
          </a:p>
          <a:p>
            <a:pPr algn="l"/>
            <a:endParaRPr lang="en-GB" sz="2400" b="0" i="0" dirty="0">
              <a:effectLst/>
              <a:latin typeface="Helvetica" panose="020B0604020202020204" pitchFamily="34" charset="0"/>
            </a:endParaRPr>
          </a:p>
          <a:p>
            <a:pPr algn="l"/>
            <a:r>
              <a:rPr lang="en-GB" sz="2400" b="0" i="0" dirty="0">
                <a:effectLst/>
                <a:latin typeface="Helvetica" panose="020B0604020202020204" pitchFamily="34" charset="0"/>
              </a:rPr>
              <a:t>Moved: Phil Beecher</a:t>
            </a:r>
          </a:p>
          <a:p>
            <a:pPr algn="l"/>
            <a:r>
              <a:rPr lang="en-GB" sz="2400" b="0" i="0" dirty="0">
                <a:effectLst/>
                <a:latin typeface="Helvetica" panose="020B0604020202020204" pitchFamily="34" charset="0"/>
              </a:rPr>
              <a:t>Seconded: Ben Rolfe</a:t>
            </a: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7010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Tree>
    <p:extLst>
      <p:ext uri="{BB962C8B-B14F-4D97-AF65-F5344CB8AC3E}">
        <p14:creationId xmlns:p14="http://schemas.microsoft.com/office/powerpoint/2010/main" val="27948664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29</a:t>
            </a:fld>
            <a:endParaRPr lang="en-US"/>
          </a:p>
        </p:txBody>
      </p:sp>
      <p:sp>
        <p:nvSpPr>
          <p:cNvPr id="21509" name="Rectangle 2"/>
          <p:cNvSpPr>
            <a:spLocks noGrp="1" noChangeArrowheads="1"/>
          </p:cNvSpPr>
          <p:nvPr>
            <p:ph type="title" idx="4294967295"/>
          </p:nvPr>
        </p:nvSpPr>
        <p:spPr>
          <a:xfrm>
            <a:off x="990600" y="457200"/>
            <a:ext cx="10363200" cy="762000"/>
          </a:xfrm>
        </p:spPr>
        <p:txBody>
          <a:bodyPr/>
          <a:lstStyle/>
          <a:p>
            <a:pPr lvl="2">
              <a:spcAft>
                <a:spcPts val="600"/>
              </a:spcAft>
            </a:pPr>
            <a:r>
              <a:rPr lang="en-US" sz="3600" dirty="0">
                <a:latin typeface="Calibri" panose="020F0502020204030204" pitchFamily="34" charset="0"/>
                <a:cs typeface="Calibri" panose="020F0502020204030204" pitchFamily="34" charset="0"/>
              </a:rPr>
              <a:t>Review any change requests for Operations Manual </a:t>
            </a:r>
          </a:p>
        </p:txBody>
      </p:sp>
      <p:sp>
        <p:nvSpPr>
          <p:cNvPr id="21510" name="Rectangle 5"/>
          <p:cNvSpPr>
            <a:spLocks noChangeArrowheads="1"/>
          </p:cNvSpPr>
          <p:nvPr/>
        </p:nvSpPr>
        <p:spPr bwMode="auto">
          <a:xfrm>
            <a:off x="914400" y="1600200"/>
            <a:ext cx="10287000" cy="2819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No change requests were received</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Version 30 posted for review</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It was noticed that the hyperlinks and references to the 802 LMSC operations manual and policy and procedure were out of date – hence updated to version 31</a:t>
            </a:r>
          </a:p>
          <a:p>
            <a:pPr marL="0" lvl="2">
              <a:spcAft>
                <a:spcPts val="600"/>
              </a:spcAft>
            </a:pPr>
            <a:r>
              <a:rPr lang="en-US" sz="2000" dirty="0">
                <a:latin typeface="Calibri" panose="020F0502020204030204" pitchFamily="34" charset="0"/>
                <a:cs typeface="Calibri" panose="020F0502020204030204" pitchFamily="34" charset="0"/>
                <a:hlinkClick r:id="rId3"/>
              </a:rPr>
              <a:t>https://mentor.ieee.org/802.15/dcn/10/15-10-0235-31-0000-802-15-operations-manual.docx</a:t>
            </a:r>
            <a:r>
              <a:rPr lang="en-US" sz="2000" dirty="0">
                <a:latin typeface="Calibri" panose="020F0502020204030204" pitchFamily="34" charset="0"/>
                <a:cs typeface="Calibri" panose="020F0502020204030204" pitchFamily="34" charset="0"/>
              </a:rPr>
              <a:t> </a:t>
            </a:r>
          </a:p>
          <a:p>
            <a:pPr marL="0" lvl="2">
              <a:spcAft>
                <a:spcPts val="600"/>
              </a:spcAft>
            </a:pPr>
            <a:r>
              <a:rPr lang="en-US" sz="20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sym typeface="Wingdings" panose="05000000000000000000" pitchFamily="2" charset="2"/>
              </a:rPr>
              <a:t> </a:t>
            </a:r>
            <a:endParaRPr lang="en-US" sz="2000" dirty="0">
              <a:latin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7010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Tree>
    <p:extLst>
      <p:ext uri="{BB962C8B-B14F-4D97-AF65-F5344CB8AC3E}">
        <p14:creationId xmlns:p14="http://schemas.microsoft.com/office/powerpoint/2010/main" val="535426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2286001" y="685801"/>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911424" y="1867296"/>
            <a:ext cx="10513168"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r>
              <a:rPr lang="en-US" altLang="en-US"/>
              <a:t>Slide </a:t>
            </a:r>
            <a:fld id="{5DD27314-9434-4B6F-80C2-AAC402118CDA}" type="slidenum">
              <a:rPr lang="en-US" altLang="en-US" smtClean="0"/>
              <a:pPr>
                <a:defRPr/>
              </a:pPr>
              <a:t>3</a:t>
            </a:fld>
            <a:endParaRPr lang="en-GB" dirty="0"/>
          </a:p>
        </p:txBody>
      </p:sp>
    </p:spTree>
    <p:extLst>
      <p:ext uri="{BB962C8B-B14F-4D97-AF65-F5344CB8AC3E}">
        <p14:creationId xmlns:p14="http://schemas.microsoft.com/office/powerpoint/2010/main" val="35421819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30</a:t>
            </a:fld>
            <a:endParaRPr lang="en-US"/>
          </a:p>
        </p:txBody>
      </p:sp>
      <p:sp>
        <p:nvSpPr>
          <p:cNvPr id="21509" name="Rectangle 2"/>
          <p:cNvSpPr>
            <a:spLocks noGrp="1" noChangeArrowheads="1"/>
          </p:cNvSpPr>
          <p:nvPr>
            <p:ph type="title" idx="4294967295"/>
          </p:nvPr>
        </p:nvSpPr>
        <p:spPr>
          <a:xfrm>
            <a:off x="990600" y="457200"/>
            <a:ext cx="10363200" cy="762000"/>
          </a:xfrm>
        </p:spPr>
        <p:txBody>
          <a:bodyPr/>
          <a:lstStyle/>
          <a:p>
            <a:pPr lvl="2">
              <a:spcAft>
                <a:spcPts val="600"/>
              </a:spcAft>
            </a:pPr>
            <a:r>
              <a:rPr lang="en-US" sz="3600" dirty="0">
                <a:latin typeface="Calibri" panose="020F0502020204030204" pitchFamily="34" charset="0"/>
                <a:cs typeface="Calibri" panose="020F0502020204030204" pitchFamily="34" charset="0"/>
              </a:rPr>
              <a:t>Motion to approve Operations Manual R31</a:t>
            </a:r>
          </a:p>
        </p:txBody>
      </p:sp>
      <p:sp>
        <p:nvSpPr>
          <p:cNvPr id="21510" name="Rectangle 5"/>
          <p:cNvSpPr>
            <a:spLocks noChangeArrowheads="1"/>
          </p:cNvSpPr>
          <p:nvPr/>
        </p:nvSpPr>
        <p:spPr bwMode="auto">
          <a:xfrm>
            <a:off x="1371600" y="1600200"/>
            <a:ext cx="9601199" cy="2819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algn="l"/>
            <a:r>
              <a:rPr lang="en-GB" sz="3200" b="0" i="0" dirty="0">
                <a:solidFill>
                  <a:srgbClr val="808080"/>
                </a:solidFill>
                <a:effectLst/>
                <a:latin typeface="Helvetica" panose="020B0604020202020204" pitchFamily="34" charset="0"/>
              </a:rPr>
              <a:t>Motion:</a:t>
            </a:r>
          </a:p>
          <a:p>
            <a:pPr algn="l"/>
            <a:r>
              <a:rPr lang="en-GB" sz="3200" b="0" i="0" dirty="0">
                <a:solidFill>
                  <a:srgbClr val="808080"/>
                </a:solidFill>
                <a:effectLst/>
                <a:latin typeface="Helvetica" panose="020B0604020202020204" pitchFamily="34" charset="0"/>
              </a:rPr>
              <a:t>Move that IEEE 802.15 Working Group approves Operations Manual revision 31, doc # 15-10-0235-31-0000-802-15-operations-manual</a:t>
            </a:r>
          </a:p>
          <a:p>
            <a:pPr algn="l"/>
            <a:br>
              <a:rPr lang="en-GB" sz="3200" b="0" i="0" dirty="0">
                <a:solidFill>
                  <a:srgbClr val="808080"/>
                </a:solidFill>
                <a:effectLst/>
                <a:latin typeface="Helvetica" panose="020B0604020202020204" pitchFamily="34" charset="0"/>
              </a:rPr>
            </a:br>
            <a:endParaRPr lang="en-GB" sz="3200" b="0" i="0" dirty="0">
              <a:solidFill>
                <a:srgbClr val="808080"/>
              </a:solidFill>
              <a:effectLst/>
              <a:latin typeface="Helvetica" panose="020B0604020202020204" pitchFamily="34" charset="0"/>
            </a:endParaRPr>
          </a:p>
          <a:p>
            <a:pPr algn="l"/>
            <a:r>
              <a:rPr lang="en-GB" sz="3200" b="0" i="0" dirty="0">
                <a:solidFill>
                  <a:srgbClr val="808080"/>
                </a:solidFill>
                <a:effectLst/>
                <a:latin typeface="Helvetica" panose="020B0604020202020204" pitchFamily="34" charset="0"/>
              </a:rPr>
              <a:t>Moved: Phil Beecher</a:t>
            </a:r>
          </a:p>
          <a:p>
            <a:pPr algn="l"/>
            <a:r>
              <a:rPr lang="en-GB" sz="3200" b="0" i="0" dirty="0">
                <a:solidFill>
                  <a:srgbClr val="808080"/>
                </a:solidFill>
                <a:effectLst/>
                <a:latin typeface="Helvetica" panose="020B0604020202020204" pitchFamily="34" charset="0"/>
              </a:rPr>
              <a:t>Seconded: Tero Kivinen</a:t>
            </a:r>
          </a:p>
          <a:p>
            <a:pPr marL="0" lvl="2">
              <a:spcAft>
                <a:spcPts val="600"/>
              </a:spcAft>
            </a:pPr>
            <a:r>
              <a:rPr lang="en-US" sz="20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sym typeface="Wingdings" panose="05000000000000000000" pitchFamily="2" charset="2"/>
              </a:rPr>
              <a:t> </a:t>
            </a:r>
            <a:endParaRPr lang="en-US" sz="2000" dirty="0">
              <a:latin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7010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Tree>
    <p:extLst>
      <p:ext uri="{BB962C8B-B14F-4D97-AF65-F5344CB8AC3E}">
        <p14:creationId xmlns:p14="http://schemas.microsoft.com/office/powerpoint/2010/main" val="11452453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31</a:t>
            </a:fld>
            <a:endParaRPr lang="en-US"/>
          </a:p>
        </p:txBody>
      </p:sp>
      <p:sp>
        <p:nvSpPr>
          <p:cNvPr id="21509" name="Rectangle 2"/>
          <p:cNvSpPr>
            <a:spLocks noGrp="1" noChangeArrowheads="1"/>
          </p:cNvSpPr>
          <p:nvPr>
            <p:ph type="title" idx="4294967295"/>
          </p:nvPr>
        </p:nvSpPr>
        <p:spPr>
          <a:xfrm>
            <a:off x="914400" y="1828800"/>
            <a:ext cx="10363200" cy="762000"/>
          </a:xfrm>
        </p:spPr>
        <p:txBody>
          <a:bodyPr/>
          <a:lstStyle/>
          <a:p>
            <a:pPr lvl="2">
              <a:spcAft>
                <a:spcPts val="600"/>
              </a:spcAft>
            </a:pPr>
            <a:r>
              <a:rPr lang="en-US" sz="3600" dirty="0">
                <a:latin typeface="Calibri" panose="020F0502020204030204" pitchFamily="34" charset="0"/>
                <a:cs typeface="Calibri" panose="020F0502020204030204" pitchFamily="34" charset="0"/>
              </a:rPr>
              <a:t>Any Questions?</a:t>
            </a: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7010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Tree>
    <p:extLst>
      <p:ext uri="{BB962C8B-B14F-4D97-AF65-F5344CB8AC3E}">
        <p14:creationId xmlns:p14="http://schemas.microsoft.com/office/powerpoint/2010/main" val="3372076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a:xfrm>
            <a:off x="2209800" y="685800"/>
            <a:ext cx="7772400" cy="762000"/>
          </a:xfrm>
        </p:spPr>
        <p:txBody>
          <a:bodyPr/>
          <a:lstStyle/>
          <a:p>
            <a:r>
              <a:rPr lang="en-US" altLang="en-US" dirty="0">
                <a:solidFill>
                  <a:schemeClr val="accent2"/>
                </a:solidFill>
                <a:latin typeface="Calibri" panose="020F0502020204030204" pitchFamily="34" charset="0"/>
                <a:cs typeface="Calibri" panose="020F0502020204030204" pitchFamily="34" charset="0"/>
              </a:rPr>
              <a:t>SC Maintenance Reminders</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1676400" y="1628801"/>
            <a:ext cx="8534400" cy="4611663"/>
          </a:xfrm>
        </p:spPr>
        <p:txBody>
          <a:bodyPr>
            <a:normAutofit/>
          </a:bodyPr>
          <a:lstStyle/>
          <a:p>
            <a:pPr>
              <a:defRPr/>
            </a:pPr>
            <a:r>
              <a:rPr lang="en-US" sz="2400" dirty="0">
                <a:latin typeface="Calibri" panose="020F0502020204030204" pitchFamily="34" charset="0"/>
                <a:cs typeface="Calibri" panose="020F0502020204030204" pitchFamily="34" charset="0"/>
              </a:rPr>
              <a:t>Registration is required to attend this meeting, follow the registration link for the September Plenary:</a:t>
            </a:r>
          </a:p>
          <a:p>
            <a:pPr marL="400050" lvl="1" indent="0">
              <a:buNone/>
              <a:defRPr/>
            </a:pPr>
            <a:r>
              <a:rPr lang="en-US" sz="2000" dirty="0">
                <a:latin typeface="Calibri" panose="020F0502020204030204" pitchFamily="34" charset="0"/>
                <a:cs typeface="Calibri" panose="020F0502020204030204" pitchFamily="34" charset="0"/>
              </a:rPr>
              <a:t>https://grouper.ieee.org/groups/802/15/pub/Meeting_Plan.html</a:t>
            </a:r>
            <a:endParaRPr lang="en-US" sz="2400" dirty="0">
              <a:latin typeface="Calibri" panose="020F0502020204030204" pitchFamily="34" charset="0"/>
              <a:cs typeface="Calibri" panose="020F0502020204030204" pitchFamily="34" charset="0"/>
            </a:endParaRPr>
          </a:p>
          <a:p>
            <a:pPr>
              <a:defRPr/>
            </a:pPr>
            <a:r>
              <a:rPr lang="en-US" sz="2400" dirty="0">
                <a:latin typeface="Calibri" panose="020F0502020204030204" pitchFamily="34" charset="0"/>
                <a:cs typeface="Calibri" panose="020F0502020204030204" pitchFamily="34" charset="0"/>
              </a:rPr>
              <a:t>Please register your attendance for voting credit:</a:t>
            </a:r>
          </a:p>
          <a:p>
            <a:pPr marL="400050" lvl="1" indent="0">
              <a:buNone/>
              <a:defRPr/>
            </a:pPr>
            <a:r>
              <a:rPr lang="en-US" sz="2000" dirty="0">
                <a:latin typeface="Calibri" panose="020F0502020204030204" pitchFamily="34" charset="0"/>
                <a:cs typeface="Calibri" panose="020F0502020204030204" pitchFamily="34" charset="0"/>
                <a:hlinkClick r:id="rId2"/>
              </a:rPr>
              <a:t>https://imat.ieee.org/attendance</a:t>
            </a:r>
            <a:endParaRPr lang="en-US" sz="2000" dirty="0">
              <a:latin typeface="Calibri" panose="020F0502020204030204" pitchFamily="34" charset="0"/>
              <a:cs typeface="Calibri" panose="020F0502020204030204" pitchFamily="34" charset="0"/>
            </a:endParaRPr>
          </a:p>
          <a:p>
            <a:pPr marL="457200" indent="-457200">
              <a:defRPr/>
            </a:pPr>
            <a:r>
              <a:rPr lang="en-US" sz="2400" dirty="0">
                <a:latin typeface="Calibri" panose="020F0502020204030204" pitchFamily="34" charset="0"/>
                <a:cs typeface="Calibri" panose="020F0502020204030204" pitchFamily="34" charset="0"/>
              </a:rPr>
              <a:t>Please identify yourself with your name and affiliation when you first speak</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Participation is by individual</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Motions and Voting: by 802.15 voting members:</a:t>
            </a:r>
            <a:r>
              <a:rPr lang="en-US" sz="28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https://grouper.ieee.org/groups/802/15/member_status.html</a:t>
            </a:r>
            <a:endParaRPr lang="en-US" sz="2400" dirty="0">
              <a:latin typeface="Calibri" panose="020F0502020204030204" pitchFamily="34" charset="0"/>
              <a:cs typeface="Calibri" panose="020F0502020204030204" pitchFamily="34" charset="0"/>
            </a:endParaRPr>
          </a:p>
        </p:txBody>
      </p:sp>
      <p:sp>
        <p:nvSpPr>
          <p:cNvPr id="5" name="Slide Number Placeholder 3">
            <a:extLst>
              <a:ext uri="{FF2B5EF4-FFF2-40B4-BE49-F238E27FC236}">
                <a16:creationId xmlns:a16="http://schemas.microsoft.com/office/drawing/2014/main" id="{835E5DF7-29D8-48A4-9769-F3FCD87BF904}"/>
              </a:ext>
            </a:extLst>
          </p:cNvPr>
          <p:cNvSpPr>
            <a:spLocks noGrp="1"/>
          </p:cNvSpPr>
          <p:nvPr>
            <p:ph type="sldNum" sz="quarter" idx="12"/>
          </p:nvPr>
        </p:nvSpPr>
        <p:spPr>
          <a:xfrm>
            <a:off x="59176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4</a:t>
            </a:fld>
            <a:endParaRPr lang="en-US" dirty="0"/>
          </a:p>
        </p:txBody>
      </p:sp>
      <p:sp>
        <p:nvSpPr>
          <p:cNvPr id="7" name="Footer Placeholder 2">
            <a:extLst>
              <a:ext uri="{FF2B5EF4-FFF2-40B4-BE49-F238E27FC236}">
                <a16:creationId xmlns:a16="http://schemas.microsoft.com/office/drawing/2014/main" id="{6C8578AF-EC84-4B95-82A6-F2AE41B9CABA}"/>
              </a:ext>
            </a:extLst>
          </p:cNvPr>
          <p:cNvSpPr>
            <a:spLocks noGrp="1"/>
          </p:cNvSpPr>
          <p:nvPr>
            <p:ph type="ftr" sz="quarter" idx="11"/>
          </p:nvPr>
        </p:nvSpPr>
        <p:spPr>
          <a:xfrm>
            <a:off x="7010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2279651" y="692151"/>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bwMode="auto">
          <a:xfrm>
            <a:off x="5735639" y="6554788"/>
            <a:ext cx="655637" cy="239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5</a:t>
            </a:fld>
            <a:endParaRPr lang="en-US" altLang="en-US">
              <a:solidFill>
                <a:schemeClr val="tx1"/>
              </a:solidFill>
            </a:endParaRPr>
          </a:p>
        </p:txBody>
      </p:sp>
      <p:sp>
        <p:nvSpPr>
          <p:cNvPr id="7" name="Content Placeholder 5">
            <a:extLst>
              <a:ext uri="{FF2B5EF4-FFF2-40B4-BE49-F238E27FC236}">
                <a16:creationId xmlns:a16="http://schemas.microsoft.com/office/drawing/2014/main" id="{748D29DA-DF2B-435A-A805-9E299CB436C1}"/>
              </a:ext>
            </a:extLst>
          </p:cNvPr>
          <p:cNvSpPr txBox="1">
            <a:spLocks/>
          </p:cNvSpPr>
          <p:nvPr/>
        </p:nvSpPr>
        <p:spPr bwMode="auto">
          <a:xfrm>
            <a:off x="2213769" y="1641923"/>
            <a:ext cx="7764463" cy="475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rmAutofit fontScale="47500" lnSpcReduction="20000"/>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defRPr/>
            </a:pPr>
            <a:r>
              <a:rPr lang="en-US" kern="0" dirty="0"/>
              <a:t>See: </a:t>
            </a:r>
            <a:r>
              <a:rPr lang="en-US" kern="0" dirty="0">
                <a:hlinkClick r:id="rId2"/>
              </a:rPr>
              <a:t>https://grouper.ieee.org/groups/802/sapolicies.shtml</a:t>
            </a:r>
            <a:endParaRPr lang="en-US" kern="0" dirty="0"/>
          </a:p>
          <a:p>
            <a:pPr>
              <a:defRPr/>
            </a:pPr>
            <a:endParaRPr lang="en-US" kern="0" dirty="0"/>
          </a:p>
          <a:p>
            <a:pPr>
              <a:defRPr/>
            </a:pPr>
            <a:r>
              <a:rPr lang="en-US" kern="0" dirty="0"/>
              <a:t>IEEE-SA Patent Slides for Standards Development Meetings (.pdf)</a:t>
            </a:r>
          </a:p>
          <a:p>
            <a:pPr>
              <a:defRPr/>
            </a:pPr>
            <a:r>
              <a:rPr lang="en-US" kern="0" dirty="0">
                <a:hlinkClick r:id="rId3"/>
              </a:rPr>
              <a:t>https://development.standards.ieee.org/myproject/Public/mytools/mob/slideset.pdf</a:t>
            </a:r>
            <a:endParaRPr lang="en-US" kern="0" dirty="0"/>
          </a:p>
          <a:p>
            <a:pPr>
              <a:defRPr/>
            </a:pPr>
            <a:r>
              <a:rPr lang="en-US" kern="0" dirty="0"/>
              <a:t>IEEE-SA Standards Board Patent Committee (</a:t>
            </a:r>
            <a:r>
              <a:rPr lang="en-US" kern="0" dirty="0" err="1"/>
              <a:t>PatCom</a:t>
            </a:r>
            <a:r>
              <a:rPr lang="en-US" kern="0" dirty="0"/>
              <a:t>) home page</a:t>
            </a:r>
          </a:p>
          <a:p>
            <a:pPr>
              <a:defRPr/>
            </a:pPr>
            <a:r>
              <a:rPr lang="en-US" kern="0" dirty="0">
                <a:hlinkClick r:id="rId4"/>
              </a:rPr>
              <a:t>https://standards.ieee.org/content/ieee-standards/en/about/sasb/patcom/index.html</a:t>
            </a:r>
            <a:endParaRPr lang="en-US" kern="0" dirty="0"/>
          </a:p>
          <a:p>
            <a:pPr>
              <a:defRPr/>
            </a:pPr>
            <a:endParaRPr lang="en-US" kern="0" dirty="0"/>
          </a:p>
          <a:p>
            <a:pPr>
              <a:defRPr/>
            </a:pPr>
            <a:r>
              <a:rPr lang="en-US" kern="0" dirty="0"/>
              <a:t>IEEE-SA Participation Policy meeting slide set - individual method (.pdf)</a:t>
            </a:r>
          </a:p>
          <a:p>
            <a:pPr>
              <a:defRPr/>
            </a:pPr>
            <a:r>
              <a:rPr lang="en-US" kern="0" dirty="0">
                <a:hlinkClick r:id="rId5"/>
              </a:rPr>
              <a:t>https://standards.ieee.org/content/dam/ieee-standards/standards/web/documents/other/Participant-Behavior-Individual-Method.pdf</a:t>
            </a:r>
            <a:endParaRPr lang="en-US" kern="0" dirty="0"/>
          </a:p>
          <a:p>
            <a:pPr>
              <a:defRPr/>
            </a:pPr>
            <a:endParaRPr lang="en-US" kern="0" dirty="0"/>
          </a:p>
          <a:p>
            <a:pPr>
              <a:defRPr/>
            </a:pPr>
            <a:r>
              <a:rPr lang="en-US" kern="0" dirty="0"/>
              <a:t>Working Group Copyright Materials</a:t>
            </a:r>
          </a:p>
          <a:p>
            <a:pPr>
              <a:defRPr/>
            </a:pPr>
            <a:r>
              <a:rPr lang="en-US" kern="0" dirty="0">
                <a:hlinkClick r:id="rId6"/>
              </a:rPr>
              <a:t>https://standards.ieee.org/ipr/copyright-materials.html</a:t>
            </a:r>
            <a:endParaRPr lang="en-US" kern="0" dirty="0"/>
          </a:p>
          <a:p>
            <a:pPr>
              <a:defRPr/>
            </a:pPr>
            <a:r>
              <a:rPr lang="en-US" kern="0" dirty="0">
                <a:hlinkClick r:id="rId7"/>
              </a:rPr>
              <a:t>https://standards.ieee.org/content/dam/ieee-standards/standards/web/documents/other/ieee-sa-copyright-policy-2019.pdf</a:t>
            </a:r>
            <a:endParaRPr lang="en-US" kern="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IEEE 802 Ground Rules</a:t>
            </a:r>
          </a:p>
        </p:txBody>
      </p:sp>
      <p:sp>
        <p:nvSpPr>
          <p:cNvPr id="3" name="Content Placeholder 2"/>
          <p:cNvSpPr>
            <a:spLocks noGrp="1"/>
          </p:cNvSpPr>
          <p:nvPr>
            <p:ph idx="1"/>
          </p:nvPr>
        </p:nvSpPr>
        <p:spPr>
          <a:xfrm>
            <a:off x="2063552" y="1628801"/>
            <a:ext cx="8208912" cy="4611663"/>
          </a:xfrm>
        </p:spPr>
        <p:txBody>
          <a:bodyPr/>
          <a:lstStyle/>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product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corporate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prices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restrictive notices – </a:t>
            </a:r>
          </a:p>
          <a:p>
            <a:pPr marL="857250" lvl="1" indent="-457200">
              <a:buFont typeface="Arial" panose="020B0604020202020204" pitchFamily="34" charset="0"/>
              <a:buChar char="•"/>
            </a:pPr>
            <a:r>
              <a:rPr lang="en-US" dirty="0">
                <a:latin typeface="Calibri" panose="020F0502020204030204" pitchFamily="34" charset="0"/>
                <a:cs typeface="Calibri" panose="020F0502020204030204" pitchFamily="34" charset="0"/>
              </a:rPr>
              <a:t>(e.g. no “confidential” notices in email)</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Presentations must be openly available</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Please respect all participants</a:t>
            </a:r>
          </a:p>
        </p:txBody>
      </p:sp>
      <p:sp>
        <p:nvSpPr>
          <p:cNvPr id="5" name="Slide Number Placeholder 3">
            <a:extLst>
              <a:ext uri="{FF2B5EF4-FFF2-40B4-BE49-F238E27FC236}">
                <a16:creationId xmlns:a16="http://schemas.microsoft.com/office/drawing/2014/main" id="{78AE3118-A7C8-4D0C-B58F-3D8860DAC0EA}"/>
              </a:ext>
            </a:extLst>
          </p:cNvPr>
          <p:cNvSpPr>
            <a:spLocks noGrp="1"/>
          </p:cNvSpPr>
          <p:nvPr>
            <p:ph type="sldNum" sz="quarter" idx="12"/>
          </p:nvPr>
        </p:nvSpPr>
        <p:spPr>
          <a:xfrm>
            <a:off x="59176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6</a:t>
            </a:fld>
            <a:endParaRPr lang="en-US" dirty="0"/>
          </a:p>
        </p:txBody>
      </p:sp>
      <p:sp>
        <p:nvSpPr>
          <p:cNvPr id="8" name="Footer Placeholder 2">
            <a:extLst>
              <a:ext uri="{FF2B5EF4-FFF2-40B4-BE49-F238E27FC236}">
                <a16:creationId xmlns:a16="http://schemas.microsoft.com/office/drawing/2014/main" id="{233DD69B-EADE-4275-AFE1-0A862B870C50}"/>
              </a:ext>
            </a:extLst>
          </p:cNvPr>
          <p:cNvSpPr>
            <a:spLocks noGrp="1"/>
          </p:cNvSpPr>
          <p:nvPr>
            <p:ph type="ftr" sz="quarter" idx="11"/>
          </p:nvPr>
        </p:nvSpPr>
        <p:spPr>
          <a:xfrm>
            <a:off x="7010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extLst>
      <p:ext uri="{BB962C8B-B14F-4D97-AF65-F5344CB8AC3E}">
        <p14:creationId xmlns:p14="http://schemas.microsoft.com/office/powerpoint/2010/main" val="973662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9" name="Rectangle 2"/>
          <p:cNvSpPr>
            <a:spLocks noGrp="1" noChangeArrowheads="1"/>
          </p:cNvSpPr>
          <p:nvPr>
            <p:ph type="title" idx="4294967295"/>
          </p:nvPr>
        </p:nvSpPr>
        <p:spPr>
          <a:xfrm>
            <a:off x="1980199" y="382587"/>
            <a:ext cx="7772400" cy="762000"/>
          </a:xfrm>
        </p:spPr>
        <p:txBody>
          <a:bodyPr/>
          <a:lstStyle/>
          <a:p>
            <a:r>
              <a:rPr lang="en-US" sz="3200" b="1" dirty="0">
                <a:latin typeface="Calibri" panose="020F0502020204030204" pitchFamily="34" charset="0"/>
                <a:ea typeface="ＭＳ Ｐゴシック" charset="0"/>
                <a:cs typeface="Calibri" panose="020F0502020204030204" pitchFamily="34" charset="0"/>
              </a:rPr>
              <a:t>SC Meeting Objectives – Agenda</a:t>
            </a:r>
            <a:endParaRPr lang="en-US" sz="32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1752601" y="990600"/>
            <a:ext cx="8665845" cy="5029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marL="0" lvl="2">
              <a:spcAft>
                <a:spcPts val="600"/>
              </a:spcAft>
            </a:pPr>
            <a:r>
              <a:rPr lang="en-US" sz="2000" b="1" dirty="0">
                <a:latin typeface="Calibri" panose="020F0502020204030204" pitchFamily="34" charset="0"/>
                <a:cs typeface="Calibri" panose="020F0502020204030204" pitchFamily="34" charset="0"/>
              </a:rPr>
              <a:t>September 13, 2022</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Policy and Procedure</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Approve Agenda</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Outstanding action items</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Review IEC/ISO JTC1 SC6 submissions</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Review any change requests for Operations Manual </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Adjourn </a:t>
            </a:r>
            <a:r>
              <a:rPr lang="en-US" sz="2000" dirty="0">
                <a:latin typeface="Calibri" panose="020F0502020204030204" pitchFamily="34" charset="0"/>
                <a:cs typeface="Calibri" panose="020F0502020204030204" pitchFamily="34" charset="0"/>
                <a:sym typeface="Wingdings" panose="05000000000000000000" pitchFamily="2" charset="2"/>
              </a:rPr>
              <a:t> </a:t>
            </a:r>
            <a:endParaRPr lang="en-US" sz="2000" dirty="0">
              <a:latin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7010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9" name="Rectangle 2"/>
          <p:cNvSpPr>
            <a:spLocks noGrp="1" noChangeArrowheads="1"/>
          </p:cNvSpPr>
          <p:nvPr>
            <p:ph type="title" idx="4294967295"/>
          </p:nvPr>
        </p:nvSpPr>
        <p:spPr>
          <a:xfrm>
            <a:off x="1980199" y="382587"/>
            <a:ext cx="7772400" cy="762000"/>
          </a:xfrm>
        </p:spPr>
        <p:txBody>
          <a:bodyPr/>
          <a:lstStyle/>
          <a:p>
            <a:r>
              <a:rPr lang="en-US" sz="3200" b="1" dirty="0">
                <a:latin typeface="Calibri" panose="020F0502020204030204" pitchFamily="34" charset="0"/>
                <a:ea typeface="ＭＳ Ｐゴシック" charset="0"/>
                <a:cs typeface="Calibri" panose="020F0502020204030204" pitchFamily="34" charset="0"/>
              </a:rPr>
              <a:t>ISO JTC1 SC6 Submissions</a:t>
            </a:r>
            <a:endParaRPr lang="en-US" sz="32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1752601" y="1600200"/>
            <a:ext cx="8665845" cy="4419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marL="0" lvl="2">
              <a:spcAft>
                <a:spcPts val="600"/>
              </a:spcAft>
            </a:pPr>
            <a:r>
              <a:rPr lang="en-GB" sz="2400" i="0" dirty="0">
                <a:effectLst/>
                <a:latin typeface="Verdana" panose="020B0604030504040204" pitchFamily="34" charset="0"/>
                <a:ea typeface="Verdana" panose="020B0604030504040204" pitchFamily="34" charset="0"/>
              </a:rPr>
              <a:t>The following slides are extracted from:</a:t>
            </a:r>
          </a:p>
          <a:p>
            <a:pPr marL="0" lvl="2">
              <a:spcAft>
                <a:spcPts val="600"/>
              </a:spcAft>
            </a:pPr>
            <a:endParaRPr lang="en-GB" sz="2400" dirty="0">
              <a:latin typeface="Verdana" panose="020B0604030504040204" pitchFamily="34" charset="0"/>
              <a:ea typeface="Verdana" panose="020B0604030504040204" pitchFamily="34" charset="0"/>
            </a:endParaRPr>
          </a:p>
          <a:p>
            <a:pPr marL="0" lvl="2">
              <a:spcAft>
                <a:spcPts val="600"/>
              </a:spcAft>
            </a:pPr>
            <a:r>
              <a:rPr lang="en-US" sz="2400" dirty="0">
                <a:solidFill>
                  <a:schemeClr val="accent2">
                    <a:lumMod val="75000"/>
                  </a:schemeClr>
                </a:solidFill>
              </a:rPr>
              <a:t>IEEE 802 JTC1 Standing Committee Agenda for September 2022</a:t>
            </a:r>
            <a:endParaRPr lang="en-GB" sz="1200" i="0" dirty="0">
              <a:effectLst/>
              <a:latin typeface="Verdana" panose="020B0604030504040204" pitchFamily="34" charset="0"/>
              <a:ea typeface="Verdana" panose="020B0604030504040204" pitchFamily="34" charset="0"/>
            </a:endParaRPr>
          </a:p>
          <a:p>
            <a:pPr marL="0" lvl="2">
              <a:spcAft>
                <a:spcPts val="600"/>
              </a:spcAft>
            </a:pPr>
            <a:r>
              <a:rPr lang="en-US" sz="2400" dirty="0">
                <a:latin typeface="Verdana" panose="020B0604030504040204" pitchFamily="34" charset="0"/>
                <a:ea typeface="Verdana" panose="020B060403050404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https://mentor.ieee.org/802.11/dcn/22/11-22-1262-08-0jtc-agenda-for-sep-2022-hybrid.pptx</a:t>
            </a:r>
            <a:endParaRPr lang="en-US" sz="2400" dirty="0">
              <a:latin typeface="Verdana" panose="020B0604030504040204" pitchFamily="34" charset="0"/>
              <a:ea typeface="Verdana" panose="020B0604030504040204" pitchFamily="34" charset="0"/>
              <a:cs typeface="Calibri" panose="020F0502020204030204" pitchFamily="34" charset="0"/>
            </a:endParaRPr>
          </a:p>
          <a:p>
            <a:pPr marL="0" lvl="2">
              <a:spcAft>
                <a:spcPts val="600"/>
              </a:spcAft>
            </a:pPr>
            <a:endParaRPr lang="en-US" sz="2400" dirty="0">
              <a:latin typeface="Verdana" panose="020B0604030504040204" pitchFamily="34" charset="0"/>
              <a:ea typeface="Verdana" panose="020B0604030504040204" pitchFamily="34" charset="0"/>
              <a:cs typeface="Calibri" panose="020F0502020204030204" pitchFamily="34" charset="0"/>
            </a:endParaRPr>
          </a:p>
          <a:p>
            <a:pPr marL="0" lvl="2">
              <a:spcAft>
                <a:spcPts val="600"/>
              </a:spcAft>
            </a:pPr>
            <a:r>
              <a:rPr lang="en-US" sz="2400" dirty="0">
                <a:latin typeface="Verdana" panose="020B0604030504040204" pitchFamily="34" charset="0"/>
                <a:ea typeface="Verdana" panose="020B0604030504040204" pitchFamily="34" charset="0"/>
                <a:cs typeface="Calibri" panose="020F0502020204030204" pitchFamily="34" charset="0"/>
              </a:rPr>
              <a:t>Acknowledgements:</a:t>
            </a:r>
          </a:p>
          <a:p>
            <a:pPr marL="0" algn="l" rtl="0" eaLnBrk="1" fontAlgn="ctr" latinLnBrk="0" hangingPunct="1">
              <a:spcBef>
                <a:spcPts val="0"/>
              </a:spcBef>
              <a:spcAft>
                <a:spcPts val="0"/>
              </a:spcAft>
            </a:pPr>
            <a:r>
              <a:rPr lang="en-US" sz="2000" i="0" u="none" strike="noStrike" kern="1200" dirty="0">
                <a:effectLst/>
                <a:latin typeface="Arial" panose="020B0604020202020204" pitchFamily="34" charset="0"/>
              </a:rPr>
              <a:t>Andrew Myles (Chair) , Cisco</a:t>
            </a:r>
            <a:endParaRPr lang="en-GB" sz="2000" i="0" u="none" strike="noStrike" dirty="0">
              <a:effectLst/>
              <a:latin typeface="Arial" panose="020B0604020202020204" pitchFamily="34" charset="0"/>
            </a:endParaRPr>
          </a:p>
          <a:p>
            <a:pPr marL="0" algn="l" rtl="0" eaLnBrk="1" fontAlgn="ctr" latinLnBrk="0" hangingPunct="1">
              <a:spcBef>
                <a:spcPts val="0"/>
              </a:spcBef>
              <a:spcAft>
                <a:spcPts val="0"/>
              </a:spcAft>
            </a:pPr>
            <a:r>
              <a:rPr lang="en-AU" sz="2000" i="0" u="none" strike="noStrike" kern="1200" dirty="0">
                <a:effectLst/>
                <a:latin typeface="Arial" panose="020B0604020202020204" pitchFamily="34" charset="0"/>
                <a:ea typeface="Times New Roman" panose="02020603050405020304" pitchFamily="18" charset="0"/>
              </a:rPr>
              <a:t>Peter Yee (Vice</a:t>
            </a:r>
            <a:r>
              <a:rPr lang="en-AU" sz="2000" i="0" u="none" strike="noStrike" kern="1200" baseline="0" dirty="0">
                <a:effectLst/>
                <a:latin typeface="Arial" panose="020B0604020202020204" pitchFamily="34" charset="0"/>
                <a:ea typeface="Times New Roman" panose="02020603050405020304" pitchFamily="18" charset="0"/>
              </a:rPr>
              <a:t> Chair), </a:t>
            </a:r>
            <a:r>
              <a:rPr lang="en-AU" sz="2000" i="0" u="none" strike="noStrike" kern="1200" dirty="0">
                <a:effectLst/>
                <a:latin typeface="Arial" panose="020B0604020202020204" pitchFamily="34" charset="0"/>
                <a:ea typeface="Times New Roman" panose="02020603050405020304" pitchFamily="18" charset="0"/>
              </a:rPr>
              <a:t>AKAYLA</a:t>
            </a:r>
            <a:endParaRPr lang="en-GB" sz="2000" i="0" u="none" strike="noStrike" dirty="0">
              <a:effectLst/>
              <a:latin typeface="Arial" panose="020B060402020202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7010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Tree>
    <p:extLst>
      <p:ext uri="{BB962C8B-B14F-4D97-AF65-F5344CB8AC3E}">
        <p14:creationId xmlns:p14="http://schemas.microsoft.com/office/powerpoint/2010/main" val="2467129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2209800" y="2667000"/>
            <a:ext cx="2514600" cy="3429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a:lstStyle/>
          <a:p>
            <a:pPr marL="180975" indent="-180975">
              <a:spcBef>
                <a:spcPts val="800"/>
              </a:spcBef>
              <a:buFont typeface="Arial" pitchFamily="34" charset="0"/>
              <a:buChar char="•"/>
              <a:defRPr/>
            </a:pPr>
            <a:r>
              <a:rPr lang="en-US" sz="1600" dirty="0">
                <a:latin typeface="+mj-lt"/>
              </a:rPr>
              <a:t>Call to Order</a:t>
            </a:r>
          </a:p>
          <a:p>
            <a:pPr marL="180975" indent="-180975">
              <a:spcBef>
                <a:spcPts val="800"/>
              </a:spcBef>
              <a:buFont typeface="Arial" pitchFamily="34" charset="0"/>
              <a:buChar char="•"/>
              <a:defRPr/>
            </a:pPr>
            <a:r>
              <a:rPr lang="en-US" sz="1600" dirty="0">
                <a:latin typeface="+mj-lt"/>
              </a:rPr>
              <a:t>Announce recording secretary</a:t>
            </a:r>
            <a:endParaRPr lang="en-US" sz="1600" dirty="0">
              <a:solidFill>
                <a:srgbClr val="FF0000"/>
              </a:solidFill>
              <a:latin typeface="+mj-lt"/>
            </a:endParaRPr>
          </a:p>
          <a:p>
            <a:pPr marL="180975" indent="-180975">
              <a:spcBef>
                <a:spcPts val="800"/>
              </a:spcBef>
              <a:buFont typeface="Arial" pitchFamily="34" charset="0"/>
              <a:buChar char="•"/>
              <a:defRPr/>
            </a:pPr>
            <a:r>
              <a:rPr lang="en-US" sz="1600" dirty="0">
                <a:latin typeface="+mj-lt"/>
              </a:rPr>
              <a:t>Approve agenda</a:t>
            </a:r>
          </a:p>
          <a:p>
            <a:pPr marL="180975" indent="-180975">
              <a:spcBef>
                <a:spcPts val="800"/>
              </a:spcBef>
              <a:buFont typeface="Arial" pitchFamily="34" charset="0"/>
              <a:buChar char="•"/>
              <a:defRPr/>
            </a:pPr>
            <a:r>
              <a:rPr lang="en-US" sz="1600" dirty="0">
                <a:latin typeface="+mj-lt"/>
              </a:rPr>
              <a:t>Execute agenda</a:t>
            </a:r>
          </a:p>
          <a:p>
            <a:pPr marL="180975" indent="-180975">
              <a:spcBef>
                <a:spcPts val="800"/>
              </a:spcBef>
              <a:buFont typeface="Arial" pitchFamily="34" charset="0"/>
              <a:buChar char="•"/>
              <a:defRPr/>
            </a:pPr>
            <a:r>
              <a:rPr lang="en-AU" sz="1600" dirty="0">
                <a:latin typeface="+mj-lt"/>
              </a:rPr>
              <a:t>Adjourn</a:t>
            </a:r>
            <a:endParaRPr lang="en-US" sz="1600" dirty="0">
              <a:latin typeface="+mj-lt"/>
            </a:endParaRPr>
          </a:p>
        </p:txBody>
      </p:sp>
      <p:sp>
        <p:nvSpPr>
          <p:cNvPr id="10244" name="Rectangle 20"/>
          <p:cNvSpPr>
            <a:spLocks noGrp="1" noChangeArrowheads="1"/>
          </p:cNvSpPr>
          <p:nvPr>
            <p:ph type="title"/>
          </p:nvPr>
        </p:nvSpPr>
        <p:spPr>
          <a:xfrm>
            <a:off x="914400" y="685800"/>
            <a:ext cx="10439400" cy="914400"/>
          </a:xfrm>
        </p:spPr>
        <p:txBody>
          <a:bodyPr/>
          <a:lstStyle/>
          <a:p>
            <a:r>
              <a:rPr lang="en-US" dirty="0"/>
              <a:t>The IEEE 802 JTC1 SC will meet in hybrid mode on 13 Sep 2022 in pm1 slot in Hawaii</a:t>
            </a:r>
          </a:p>
        </p:txBody>
      </p:sp>
      <p:sp>
        <p:nvSpPr>
          <p:cNvPr id="7" name="Footer Placeholder 5"/>
          <p:cNvSpPr>
            <a:spLocks noGrp="1"/>
          </p:cNvSpPr>
          <p:nvPr>
            <p:ph type="ftr" sz="quarter" idx="10"/>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pPr>
              <a:defRPr/>
            </a:pPr>
            <a:r>
              <a:rPr lang="en-US"/>
              <a:t>Andrew Myles, Cisco</a:t>
            </a:r>
            <a:endParaRPr lang="en-US" dirty="0"/>
          </a:p>
        </p:txBody>
      </p:sp>
      <p:sp>
        <p:nvSpPr>
          <p:cNvPr id="10" name="Rectangle 9"/>
          <p:cNvSpPr/>
          <p:nvPr/>
        </p:nvSpPr>
        <p:spPr bwMode="auto">
          <a:xfrm>
            <a:off x="2209800" y="1752600"/>
            <a:ext cx="2514600" cy="9144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US" sz="1600" b="1" dirty="0">
                <a:latin typeface="+mj-lt"/>
              </a:rPr>
              <a:t>Virtual</a:t>
            </a:r>
          </a:p>
          <a:p>
            <a:pPr algn="ctr">
              <a:defRPr/>
            </a:pPr>
            <a:r>
              <a:rPr lang="en-US" sz="1600" b="1" dirty="0">
                <a:latin typeface="+mj-lt"/>
              </a:rPr>
              <a:t>Tue, 13 Sep 2022</a:t>
            </a:r>
            <a:br>
              <a:rPr lang="en-US" sz="1600" b="1" dirty="0">
                <a:latin typeface="+mj-lt"/>
              </a:rPr>
            </a:br>
            <a:r>
              <a:rPr lang="en-US" sz="1600" b="1" dirty="0">
                <a:latin typeface="+mj-lt"/>
              </a:rPr>
              <a:t>@ 1:30pm (Hawaii)</a:t>
            </a:r>
          </a:p>
        </p:txBody>
      </p:sp>
      <p:sp>
        <p:nvSpPr>
          <p:cNvPr id="3" name="TextBox 2"/>
          <p:cNvSpPr txBox="1"/>
          <p:nvPr/>
        </p:nvSpPr>
        <p:spPr>
          <a:xfrm>
            <a:off x="5867400" y="6477001"/>
            <a:ext cx="737702" cy="276999"/>
          </a:xfrm>
          <a:prstGeom prst="rect">
            <a:avLst/>
          </a:prstGeom>
          <a:noFill/>
        </p:spPr>
        <p:txBody>
          <a:bodyPr wrap="none" rtlCol="0">
            <a:spAutoFit/>
          </a:bodyPr>
          <a:lstStyle/>
          <a:p>
            <a:r>
              <a:rPr lang="en-US" dirty="0">
                <a:latin typeface="+mn-lt"/>
              </a:rPr>
              <a:t>Slide </a:t>
            </a:r>
            <a:fld id="{CE9E285F-F601-43F1-B60E-9449BADFF5FA}" type="slidenum">
              <a:rPr lang="en-US">
                <a:latin typeface="+mn-lt"/>
              </a:rPr>
              <a:pPr/>
              <a:t>9</a:t>
            </a:fld>
            <a:endParaRPr lang="en-US" dirty="0">
              <a:latin typeface="+mn-lt"/>
            </a:endParaRPr>
          </a:p>
        </p:txBody>
      </p:sp>
      <p:sp>
        <p:nvSpPr>
          <p:cNvPr id="2" name="Rectangle 1">
            <a:extLst>
              <a:ext uri="{FF2B5EF4-FFF2-40B4-BE49-F238E27FC236}">
                <a16:creationId xmlns:a16="http://schemas.microsoft.com/office/drawing/2014/main" id="{322BFDCD-3485-437D-A1F8-935FFE34EA08}"/>
              </a:ext>
            </a:extLst>
          </p:cNvPr>
          <p:cNvSpPr/>
          <p:nvPr/>
        </p:nvSpPr>
        <p:spPr bwMode="auto">
          <a:xfrm>
            <a:off x="5115560" y="1752600"/>
            <a:ext cx="4876800" cy="43434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spcBef>
                <a:spcPts val="800"/>
              </a:spcBef>
            </a:pPr>
            <a:r>
              <a:rPr lang="en-AU" sz="1600" b="1" dirty="0" err="1">
                <a:latin typeface="+mj-lt"/>
              </a:rPr>
              <a:t>Webex</a:t>
            </a:r>
            <a:r>
              <a:rPr lang="en-AU" sz="1600" b="1" dirty="0">
                <a:latin typeface="+mj-lt"/>
              </a:rPr>
              <a:t> details</a:t>
            </a:r>
          </a:p>
          <a:p>
            <a:pPr marL="182563" indent="-182563" eaLnBrk="0" hangingPunct="0">
              <a:spcBef>
                <a:spcPts val="800"/>
              </a:spcBef>
              <a:buFont typeface="Arial" panose="020B0604020202020204" pitchFamily="34" charset="0"/>
              <a:buChar char="•"/>
            </a:pPr>
            <a:r>
              <a:rPr lang="en-AU" sz="1600" dirty="0">
                <a:solidFill>
                  <a:srgbClr val="FF0000"/>
                </a:solidFill>
                <a:latin typeface="+mj-lt"/>
              </a:rPr>
              <a:t>tbd</a:t>
            </a:r>
          </a:p>
          <a:p>
            <a:pPr marL="285750" indent="-285750" eaLnBrk="0" hangingPunct="0">
              <a:spcBef>
                <a:spcPts val="800"/>
              </a:spcBef>
              <a:buFont typeface="Arial" panose="020B0604020202020204" pitchFamily="34" charset="0"/>
              <a:buChar char="•"/>
            </a:pPr>
            <a:endParaRPr lang="en-AU" sz="1600" dirty="0">
              <a:latin typeface="+mj-lt"/>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61699</TotalTime>
  <Words>2756</Words>
  <Application>Microsoft Office PowerPoint</Application>
  <PresentationFormat>Widescreen</PresentationFormat>
  <Paragraphs>432</Paragraphs>
  <Slides>31</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Calibri</vt:lpstr>
      <vt:lpstr>Helvetica</vt:lpstr>
      <vt:lpstr>Times New Roman</vt:lpstr>
      <vt:lpstr>Verdana</vt:lpstr>
      <vt:lpstr>Default Design</vt:lpstr>
      <vt:lpstr>PowerPoint Presentation</vt:lpstr>
      <vt:lpstr>Registration for 802 LMSC Plenaries and 802 Wireless Interims</vt:lpstr>
      <vt:lpstr>Deadbeat Consequences (Deadbeat: in default of paying registration fee for a prior mtg.)</vt:lpstr>
      <vt:lpstr>SC Maintenance Reminders</vt:lpstr>
      <vt:lpstr>IEEE-SA Patent, Copyright, and Participation Policies</vt:lpstr>
      <vt:lpstr>IEEE 802 Ground Rules</vt:lpstr>
      <vt:lpstr>SC Meeting Objectives – Agenda</vt:lpstr>
      <vt:lpstr>ISO JTC1 SC6 Submissions</vt:lpstr>
      <vt:lpstr>The IEEE 802 JTC1 SC will meet in hybrid mode on 13 Sep 2022 in pm1 slot in Hawaii</vt:lpstr>
      <vt:lpstr>IEEE 802.15 WG has 15 standards in the pipeline for adoption under the PSDO</vt:lpstr>
      <vt:lpstr>IEEE 802.15 WG has 15 standards in the pipeline for adoption under the PSDO</vt:lpstr>
      <vt:lpstr>IEEE 802.15 WG has a number of regular participants in IEEE 802 JTC1 SC activities</vt:lpstr>
      <vt:lpstr>Low-rate wireless networks  IEEE 802.15.4-2020 will probably be submitted for information soon after Sep 2022</vt:lpstr>
      <vt:lpstr>Extension to low-energy critical infrastructure monitoring PHY IEEE 802.15.4w-2020 will probably be submitted for information soon after Sep 2022</vt:lpstr>
      <vt:lpstr>AES-256 encryption &amp; security extensions IEEE 802.15.4y-2021 will probably be submitted for information soon after Sep 2022</vt:lpstr>
      <vt:lpstr>Enhanced UWB PHYs &amp; associated ranging techniques IEEE 802.15.4z-2020 will probably be submitted for information soon after Sep 2022</vt:lpstr>
      <vt:lpstr>Higher data rate extension to Smart Utility Network FSK PHY IEEE 802.15.4aa-2022 will probably be submitted for information soon after Sep 2022</vt:lpstr>
      <vt:lpstr>High data rate wireless multi-media networks There is no need to submit IEEE 802.15.3-2016 for ratification as an ISO/IEC/IEEE standard</vt:lpstr>
      <vt:lpstr>100 Gb/s wireless switched point-to-point physical layer IEEE 802.15.3d-2017 is likely to be liaised for information soon </vt:lpstr>
      <vt:lpstr>High-rate close proximity point-to-point communications  IEEE 802.15.3e-2017 is likely to be liaised for information soon </vt:lpstr>
      <vt:lpstr>Extending the PHY for mmWave to operate from 57.0 GHz to 71 GHz IEEE 802.15.3f-2017 is likely to be liaised for information soon </vt:lpstr>
      <vt:lpstr>Short-range optical wireless communications  IEEE 802.15.7-2018 to be submitted into the PSDO process </vt:lpstr>
      <vt:lpstr>Higher rate, longer range optical camera communications IEEE 802.15.7a will be submitted into the PSDO process when ready </vt:lpstr>
      <vt:lpstr>Transport of key management protocol (KMP) datagrams  IEEE 802.15.9-2020 is likely to be submitted into the PSDO process soon </vt:lpstr>
      <vt:lpstr>Routing Packets in IEEE 802.15.4 Dynamically Changing Wireless Networks IEEE 802.15.10-2017 will not be submitted into the PSDO process </vt:lpstr>
      <vt:lpstr>Multi Gigabit/sec Optical Wireless Communication IEEE 802.15.13 will be submitted into the PSDO process when ready </vt:lpstr>
      <vt:lpstr>Body Area Networking There is no need to submit IEEE 802.15.6-2012 for ratification as ISO/IEC/IEEE standard</vt:lpstr>
      <vt:lpstr>Motion for 802.15.7 to be submitted to IEC/ISO JTC1 SC6</vt:lpstr>
      <vt:lpstr>Review any change requests for Operations Manual </vt:lpstr>
      <vt:lpstr>Motion to approve Operations Manual R31</vt:lpstr>
      <vt:lpstr>Any Questions?</vt:lpstr>
    </vt:vector>
  </TitlesOfParts>
  <Manager/>
  <Company>Wi-SUN Alliance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Maintenance Opening/Closing Report</dc:title>
  <dc:subject>IEEE 802.15 &lt;SCM Report&gt;</dc:subject>
  <dc:creator>Phil Beecher</dc:creator>
  <cp:keywords/>
  <dc:description>15-21-0456-nn</dc:description>
  <cp:lastModifiedBy>Phil Beecher</cp:lastModifiedBy>
  <cp:revision>1122</cp:revision>
  <cp:lastPrinted>2016-07-25T16:00:41Z</cp:lastPrinted>
  <dcterms:created xsi:type="dcterms:W3CDTF">2009-07-12T16:25:16Z</dcterms:created>
  <dcterms:modified xsi:type="dcterms:W3CDTF">2022-09-16T01:34:27Z</dcterms:modified>
  <cp:category/>
</cp:coreProperties>
</file>