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3"/>
  </p:notesMasterIdLst>
  <p:handoutMasterIdLst>
    <p:handoutMasterId r:id="rId34"/>
  </p:handoutMasterIdLst>
  <p:sldIdLst>
    <p:sldId id="259" r:id="rId2"/>
    <p:sldId id="2366" r:id="rId3"/>
    <p:sldId id="2372" r:id="rId4"/>
    <p:sldId id="290" r:id="rId5"/>
    <p:sldId id="2369" r:id="rId6"/>
    <p:sldId id="317" r:id="rId7"/>
    <p:sldId id="2370" r:id="rId8"/>
    <p:sldId id="2373" r:id="rId9"/>
    <p:sldId id="287" r:id="rId10"/>
    <p:sldId id="2354" r:id="rId11"/>
    <p:sldId id="2628" r:id="rId12"/>
    <p:sldId id="2294" r:id="rId13"/>
    <p:sldId id="2559" r:id="rId14"/>
    <p:sldId id="2623" r:id="rId15"/>
    <p:sldId id="2624" r:id="rId16"/>
    <p:sldId id="2625" r:id="rId17"/>
    <p:sldId id="2626" r:id="rId18"/>
    <p:sldId id="2560" r:id="rId19"/>
    <p:sldId id="2570" r:id="rId20"/>
    <p:sldId id="2571" r:id="rId21"/>
    <p:sldId id="2572" r:id="rId22"/>
    <p:sldId id="2627" r:id="rId23"/>
    <p:sldId id="2562" r:id="rId24"/>
    <p:sldId id="2561" r:id="rId25"/>
    <p:sldId id="2563" r:id="rId26"/>
    <p:sldId id="2622" r:id="rId27"/>
    <p:sldId id="2564" r:id="rId28"/>
    <p:sldId id="2631" r:id="rId29"/>
    <p:sldId id="2630" r:id="rId30"/>
    <p:sldId id="2371" r:id="rId31"/>
    <p:sldId id="2629" r:id="rId32"/>
  </p:sldIdLst>
  <p:sldSz cx="12192000" cy="6858000"/>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Slides" id="{5A4C004E-CA90-724F-980A-23C27DA2BDFE}">
          <p14:sldIdLst>
            <p14:sldId id="259"/>
            <p14:sldId id="2366"/>
            <p14:sldId id="2372"/>
            <p14:sldId id="290"/>
            <p14:sldId id="2369"/>
            <p14:sldId id="317"/>
            <p14:sldId id="2370"/>
            <p14:sldId id="2373"/>
            <p14:sldId id="287"/>
            <p14:sldId id="2354"/>
            <p14:sldId id="2628"/>
            <p14:sldId id="2294"/>
            <p14:sldId id="2559"/>
            <p14:sldId id="2623"/>
            <p14:sldId id="2624"/>
            <p14:sldId id="2625"/>
            <p14:sldId id="2626"/>
            <p14:sldId id="2560"/>
            <p14:sldId id="2570"/>
            <p14:sldId id="2571"/>
            <p14:sldId id="2572"/>
            <p14:sldId id="2627"/>
            <p14:sldId id="2562"/>
            <p14:sldId id="2561"/>
            <p14:sldId id="2563"/>
            <p14:sldId id="2622"/>
            <p14:sldId id="2564"/>
          </p14:sldIdLst>
        </p14:section>
        <p14:section name="Closing Slide" id="{17524BA6-C3AC-EE4D-BA9D-E46A8CDB0646}">
          <p14:sldIdLst>
            <p14:sldId id="2631"/>
            <p14:sldId id="2630"/>
            <p14:sldId id="2371"/>
            <p14:sldId id="262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9900"/>
    <a:srgbClr val="990000"/>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C59202C-D48C-4EA8-A7DA-871CD5BE7D89}" v="3" dt="2022-09-16T01:28:35.19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725" autoAdjust="0"/>
    <p:restoredTop sz="95742" autoAdjust="0"/>
  </p:normalViewPr>
  <p:slideViewPr>
    <p:cSldViewPr>
      <p:cViewPr varScale="1">
        <p:scale>
          <a:sx n="91" d="100"/>
          <a:sy n="91" d="100"/>
        </p:scale>
        <p:origin x="581" y="67"/>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6/11/relationships/changesInfo" Target="changesInfos/changesInfo1.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 Beecher" userId="8e59e9d451c39ba5" providerId="LiveId" clId="{8C59202C-D48C-4EA8-A7DA-871CD5BE7D89}"/>
    <pc:docChg chg="custSel addSld modSld sldOrd modMainMaster">
      <pc:chgData name="Phil Beecher" userId="8e59e9d451c39ba5" providerId="LiveId" clId="{8C59202C-D48C-4EA8-A7DA-871CD5BE7D89}" dt="2022-09-16T01:34:18.891" v="521" actId="1076"/>
      <pc:docMkLst>
        <pc:docMk/>
      </pc:docMkLst>
      <pc:sldChg chg="modSp mod">
        <pc:chgData name="Phil Beecher" userId="8e59e9d451c39ba5" providerId="LiveId" clId="{8C59202C-D48C-4EA8-A7DA-871CD5BE7D89}" dt="2022-09-16T01:32:56.138" v="502" actId="20577"/>
        <pc:sldMkLst>
          <pc:docMk/>
          <pc:sldMk cId="1145245371" sldId="2371"/>
        </pc:sldMkLst>
        <pc:spChg chg="mod">
          <ac:chgData name="Phil Beecher" userId="8e59e9d451c39ba5" providerId="LiveId" clId="{8C59202C-D48C-4EA8-A7DA-871CD5BE7D89}" dt="2022-09-16T01:32:56.138" v="502" actId="20577"/>
          <ac:spMkLst>
            <pc:docMk/>
            <pc:sldMk cId="1145245371" sldId="2371"/>
            <ac:spMk id="21509" creationId="{00000000-0000-0000-0000-000000000000}"/>
          </ac:spMkLst>
        </pc:spChg>
        <pc:spChg chg="mod">
          <ac:chgData name="Phil Beecher" userId="8e59e9d451c39ba5" providerId="LiveId" clId="{8C59202C-D48C-4EA8-A7DA-871CD5BE7D89}" dt="2022-09-16T01:32:45.551" v="497" actId="6549"/>
          <ac:spMkLst>
            <pc:docMk/>
            <pc:sldMk cId="1145245371" sldId="2371"/>
            <ac:spMk id="21510" creationId="{00000000-0000-0000-0000-000000000000}"/>
          </ac:spMkLst>
        </pc:spChg>
      </pc:sldChg>
      <pc:sldChg chg="modSp mod">
        <pc:chgData name="Phil Beecher" userId="8e59e9d451c39ba5" providerId="LiveId" clId="{8C59202C-D48C-4EA8-A7DA-871CD5BE7D89}" dt="2022-09-16T01:14:35" v="60" actId="113"/>
        <pc:sldMkLst>
          <pc:docMk/>
          <pc:sldMk cId="1972465145" sldId="2563"/>
        </pc:sldMkLst>
        <pc:spChg chg="mod">
          <ac:chgData name="Phil Beecher" userId="8e59e9d451c39ba5" providerId="LiveId" clId="{8C59202C-D48C-4EA8-A7DA-871CD5BE7D89}" dt="2022-09-16T01:14:35" v="60" actId="113"/>
          <ac:spMkLst>
            <pc:docMk/>
            <pc:sldMk cId="1972465145" sldId="2563"/>
            <ac:spMk id="7" creationId="{00000000-0000-0000-0000-000000000000}"/>
          </ac:spMkLst>
        </pc:spChg>
      </pc:sldChg>
      <pc:sldChg chg="modSp mod">
        <pc:chgData name="Phil Beecher" userId="8e59e9d451c39ba5" providerId="LiveId" clId="{8C59202C-D48C-4EA8-A7DA-871CD5BE7D89}" dt="2022-09-16T01:34:18.891" v="521" actId="1076"/>
        <pc:sldMkLst>
          <pc:docMk/>
          <pc:sldMk cId="843948015" sldId="2627"/>
        </pc:sldMkLst>
        <pc:spChg chg="mod">
          <ac:chgData name="Phil Beecher" userId="8e59e9d451c39ba5" providerId="LiveId" clId="{8C59202C-D48C-4EA8-A7DA-871CD5BE7D89}" dt="2022-09-16T01:34:18.891" v="521" actId="1076"/>
          <ac:spMkLst>
            <pc:docMk/>
            <pc:sldMk cId="843948015" sldId="2627"/>
            <ac:spMk id="7" creationId="{00000000-0000-0000-0000-000000000000}"/>
          </ac:spMkLst>
        </pc:spChg>
        <pc:spChg chg="mod">
          <ac:chgData name="Phil Beecher" userId="8e59e9d451c39ba5" providerId="LiveId" clId="{8C59202C-D48C-4EA8-A7DA-871CD5BE7D89}" dt="2022-09-16T01:33:36.500" v="513" actId="1076"/>
          <ac:spMkLst>
            <pc:docMk/>
            <pc:sldMk cId="843948015" sldId="2627"/>
            <ac:spMk id="10" creationId="{00000000-0000-0000-0000-000000000000}"/>
          </ac:spMkLst>
        </pc:spChg>
      </pc:sldChg>
      <pc:sldChg chg="modSp mod">
        <pc:chgData name="Phil Beecher" userId="8e59e9d451c39ba5" providerId="LiveId" clId="{8C59202C-D48C-4EA8-A7DA-871CD5BE7D89}" dt="2022-09-16T01:33:08.991" v="512" actId="20577"/>
        <pc:sldMkLst>
          <pc:docMk/>
          <pc:sldMk cId="3372076015" sldId="2629"/>
        </pc:sldMkLst>
        <pc:spChg chg="mod">
          <ac:chgData name="Phil Beecher" userId="8e59e9d451c39ba5" providerId="LiveId" clId="{8C59202C-D48C-4EA8-A7DA-871CD5BE7D89}" dt="2022-09-16T01:33:08.991" v="512" actId="20577"/>
          <ac:spMkLst>
            <pc:docMk/>
            <pc:sldMk cId="3372076015" sldId="2629"/>
            <ac:spMk id="21509" creationId="{00000000-0000-0000-0000-000000000000}"/>
          </ac:spMkLst>
        </pc:spChg>
      </pc:sldChg>
      <pc:sldChg chg="modSp add mod ord">
        <pc:chgData name="Phil Beecher" userId="8e59e9d451c39ba5" providerId="LiveId" clId="{8C59202C-D48C-4EA8-A7DA-871CD5BE7D89}" dt="2022-09-16T01:29:01.311" v="464"/>
        <pc:sldMkLst>
          <pc:docMk/>
          <pc:sldMk cId="535426395" sldId="2630"/>
        </pc:sldMkLst>
        <pc:spChg chg="mod">
          <ac:chgData name="Phil Beecher" userId="8e59e9d451c39ba5" providerId="LiveId" clId="{8C59202C-D48C-4EA8-A7DA-871CD5BE7D89}" dt="2022-09-16T01:28:47.724" v="462" actId="14100"/>
          <ac:spMkLst>
            <pc:docMk/>
            <pc:sldMk cId="535426395" sldId="2630"/>
            <ac:spMk id="21510" creationId="{00000000-0000-0000-0000-000000000000}"/>
          </ac:spMkLst>
        </pc:spChg>
      </pc:sldChg>
      <pc:sldChg chg="modSp add mod ord">
        <pc:chgData name="Phil Beecher" userId="8e59e9d451c39ba5" providerId="LiveId" clId="{8C59202C-D48C-4EA8-A7DA-871CD5BE7D89}" dt="2022-09-16T01:21:54.280" v="452"/>
        <pc:sldMkLst>
          <pc:docMk/>
          <pc:sldMk cId="2794866454" sldId="2631"/>
        </pc:sldMkLst>
        <pc:spChg chg="mod">
          <ac:chgData name="Phil Beecher" userId="8e59e9d451c39ba5" providerId="LiveId" clId="{8C59202C-D48C-4EA8-A7DA-871CD5BE7D89}" dt="2022-09-16T01:18:10.369" v="428" actId="14100"/>
          <ac:spMkLst>
            <pc:docMk/>
            <pc:sldMk cId="2794866454" sldId="2631"/>
            <ac:spMk id="21509" creationId="{00000000-0000-0000-0000-000000000000}"/>
          </ac:spMkLst>
        </pc:spChg>
        <pc:spChg chg="mod">
          <ac:chgData name="Phil Beecher" userId="8e59e9d451c39ba5" providerId="LiveId" clId="{8C59202C-D48C-4EA8-A7DA-871CD5BE7D89}" dt="2022-09-16T01:21:14.237" v="448" actId="207"/>
          <ac:spMkLst>
            <pc:docMk/>
            <pc:sldMk cId="2794866454" sldId="2631"/>
            <ac:spMk id="21510" creationId="{00000000-0000-0000-0000-000000000000}"/>
          </ac:spMkLst>
        </pc:spChg>
      </pc:sldChg>
      <pc:sldMasterChg chg="modSp mod">
        <pc:chgData name="Phil Beecher" userId="8e59e9d451c39ba5" providerId="LiveId" clId="{8C59202C-D48C-4EA8-A7DA-871CD5BE7D89}" dt="2022-09-16T01:13:08.661" v="1" actId="6549"/>
        <pc:sldMasterMkLst>
          <pc:docMk/>
          <pc:sldMasterMk cId="0" sldId="2147483648"/>
        </pc:sldMasterMkLst>
        <pc:spChg chg="mod">
          <ac:chgData name="Phil Beecher" userId="8e59e9d451c39ba5" providerId="LiveId" clId="{8C59202C-D48C-4EA8-A7DA-871CD5BE7D89}" dt="2022-09-16T01:13:08.661" v="1" actId="6549"/>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384175" y="701675"/>
            <a:ext cx="6165850" cy="3468688"/>
          </a:xfrm>
          <a:ln/>
        </p:spPr>
      </p:sp>
      <p:sp>
        <p:nvSpPr>
          <p:cNvPr id="1638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22</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387350" y="701675"/>
            <a:ext cx="6164263"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22</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387350" y="701675"/>
            <a:ext cx="6164263"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8933900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68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July 2010</a:t>
            </a:r>
          </a:p>
        </p:txBody>
      </p:sp>
      <p:sp>
        <p:nvSpPr>
          <p:cNvPr id="59396" name="Rectangle 6"/>
          <p:cNvSpPr>
            <a:spLocks noGrp="1" noChangeArrowheads="1"/>
          </p:cNvSpPr>
          <p:nvPr>
            <p:ph type="ftr" sz="quarter" idx="4"/>
          </p:nvPr>
        </p:nvSpPr>
        <p:spPr/>
        <p:txBody>
          <a:bodyPr/>
          <a:lstStyle/>
          <a:p>
            <a:pPr lvl="4">
              <a:defRPr/>
            </a:pPr>
            <a:r>
              <a:rPr lang="en-US"/>
              <a:t>Andrew Myles, Cisco</a:t>
            </a:r>
          </a:p>
        </p:txBody>
      </p:sp>
      <p:sp>
        <p:nvSpPr>
          <p:cNvPr id="59397" name="Rectangle 7"/>
          <p:cNvSpPr>
            <a:spLocks noGrp="1" noChangeArrowheads="1"/>
          </p:cNvSpPr>
          <p:nvPr>
            <p:ph type="sldNum" sz="quarter" idx="5"/>
          </p:nvPr>
        </p:nvSpPr>
        <p:spPr/>
        <p:txBody>
          <a:bodyPr/>
          <a:lstStyle/>
          <a:p>
            <a:pPr>
              <a:defRPr/>
            </a:pPr>
            <a:r>
              <a:rPr lang="en-US"/>
              <a:t>Page </a:t>
            </a:r>
            <a:fld id="{B32371F6-024C-497B-815E-D0E3294E1347}" type="slidenum">
              <a:rPr lang="en-US" smtClean="0"/>
              <a:pPr>
                <a:defRPr/>
              </a:pPr>
              <a:t>9</a:t>
            </a:fld>
            <a:endParaRPr lang="en-US"/>
          </a:p>
        </p:txBody>
      </p:sp>
      <p:sp>
        <p:nvSpPr>
          <p:cNvPr id="76806" name="Rectangle 2"/>
          <p:cNvSpPr>
            <a:spLocks noGrp="1" noRot="1" noChangeAspect="1" noChangeArrowheads="1" noTextEdit="1"/>
          </p:cNvSpPr>
          <p:nvPr>
            <p:ph type="sldImg"/>
          </p:nvPr>
        </p:nvSpPr>
        <p:spPr>
          <a:xfrm>
            <a:off x="384175" y="701675"/>
            <a:ext cx="6165850" cy="3468688"/>
          </a:xfrm>
          <a:ln/>
        </p:spPr>
      </p:sp>
      <p:sp>
        <p:nvSpPr>
          <p:cNvPr id="768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22</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28</a:t>
            </a:fld>
            <a:endParaRPr lang="en-US"/>
          </a:p>
        </p:txBody>
      </p:sp>
      <p:sp>
        <p:nvSpPr>
          <p:cNvPr id="22534" name="Rectangle 2"/>
          <p:cNvSpPr>
            <a:spLocks noGrp="1" noRot="1" noChangeAspect="1" noChangeArrowheads="1" noTextEdit="1"/>
          </p:cNvSpPr>
          <p:nvPr>
            <p:ph type="sldImg"/>
          </p:nvPr>
        </p:nvSpPr>
        <p:spPr>
          <a:xfrm>
            <a:off x="387350" y="701675"/>
            <a:ext cx="6164263"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415953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22</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29</a:t>
            </a:fld>
            <a:endParaRPr lang="en-US"/>
          </a:p>
        </p:txBody>
      </p:sp>
      <p:sp>
        <p:nvSpPr>
          <p:cNvPr id="22534" name="Rectangle 2"/>
          <p:cNvSpPr>
            <a:spLocks noGrp="1" noRot="1" noChangeAspect="1" noChangeArrowheads="1" noTextEdit="1"/>
          </p:cNvSpPr>
          <p:nvPr>
            <p:ph type="sldImg"/>
          </p:nvPr>
        </p:nvSpPr>
        <p:spPr>
          <a:xfrm>
            <a:off x="387350" y="701675"/>
            <a:ext cx="6164263"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40442791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22</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30</a:t>
            </a:fld>
            <a:endParaRPr lang="en-US"/>
          </a:p>
        </p:txBody>
      </p:sp>
      <p:sp>
        <p:nvSpPr>
          <p:cNvPr id="22534" name="Rectangle 2"/>
          <p:cNvSpPr>
            <a:spLocks noGrp="1" noRot="1" noChangeAspect="1" noChangeArrowheads="1" noTextEdit="1"/>
          </p:cNvSpPr>
          <p:nvPr>
            <p:ph type="sldImg"/>
          </p:nvPr>
        </p:nvSpPr>
        <p:spPr>
          <a:xfrm>
            <a:off x="387350" y="701675"/>
            <a:ext cx="6164263"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4328128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22</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31</a:t>
            </a:fld>
            <a:endParaRPr lang="en-US"/>
          </a:p>
        </p:txBody>
      </p:sp>
      <p:sp>
        <p:nvSpPr>
          <p:cNvPr id="22534" name="Rectangle 2"/>
          <p:cNvSpPr>
            <a:spLocks noGrp="1" noRot="1" noChangeAspect="1" noChangeArrowheads="1" noTextEdit="1"/>
          </p:cNvSpPr>
          <p:nvPr>
            <p:ph type="sldImg"/>
          </p:nvPr>
        </p:nvSpPr>
        <p:spPr>
          <a:xfrm>
            <a:off x="387350" y="701675"/>
            <a:ext cx="6164263"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2978408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
        <p:nvSpPr>
          <p:cNvPr id="7" name="Rectangle 5">
            <a:extLst>
              <a:ext uri="{FF2B5EF4-FFF2-40B4-BE49-F238E27FC236}">
                <a16:creationId xmlns:a16="http://schemas.microsoft.com/office/drawing/2014/main" id="{5B07D9AD-AE5C-4EB4-87E8-7441F9EDAC4D}"/>
              </a:ext>
            </a:extLst>
          </p:cNvPr>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defRPr/>
            </a:pPr>
            <a:r>
              <a:rPr lang="en-US"/>
              <a:t>Phil Beecher (Wi-SUN Alliance)</a:t>
            </a:r>
            <a:endParaRPr lang="en-US" dirty="0"/>
          </a:p>
        </p:txBody>
      </p:sp>
    </p:spTree>
    <p:extLst>
      <p:ext uri="{BB962C8B-B14F-4D97-AF65-F5344CB8AC3E}">
        <p14:creationId xmlns:p14="http://schemas.microsoft.com/office/powerpoint/2010/main" val="1908353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defRPr/>
            </a:pPr>
            <a:r>
              <a:rPr lang="en-US"/>
              <a:t>Phil Beecher (Wi-SUN Alliance)</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defRPr/>
            </a:pPr>
            <a:r>
              <a:rPr lang="en-US"/>
              <a:t>Phil Beecher (Wi-SUN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defRPr/>
            </a:pPr>
            <a:r>
              <a:rPr lang="en-US"/>
              <a:t>Phil Beecher (Wi-SUN Alliance)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defRPr/>
            </a:pPr>
            <a:r>
              <a:rPr lang="en-US"/>
              <a:t>Phil Beecher (Wi-SUN Alliance)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defRPr/>
            </a:pPr>
            <a:r>
              <a:rPr lang="en-US"/>
              <a:t>Phil Beecher (Wi-SUN Alliance)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defRPr/>
            </a:pPr>
            <a:r>
              <a:rPr lang="en-US"/>
              <a:t>Phil Beecher (Wi-SUN Alliance)</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j-lt"/>
                <a:ea typeface="ＭＳ Ｐゴシック" pitchFamily="-65" charset="-128"/>
                <a:cs typeface="Calibri" panose="020F0502020204030204" pitchFamily="34" charset="0"/>
              </a:defRPr>
            </a:lvl1pPr>
          </a:lstStyle>
          <a:p>
            <a:pPr>
              <a:defRPr/>
            </a:pPr>
            <a:r>
              <a:rPr lang="en-US" dirty="0"/>
              <a:t>Slide </a:t>
            </a:r>
            <a:fld id="{AD8365B0-1DCB-374B-8D2E-32E02956BE58}" type="slidenum">
              <a:rPr lang="en-US" smtClean="0"/>
              <a:pPr>
                <a:defRPr/>
              </a:pPr>
              <a:t>‹#›</a:t>
            </a:fld>
            <a:endParaRPr lang="en-US" dirty="0"/>
          </a:p>
        </p:txBody>
      </p:sp>
      <p:sp>
        <p:nvSpPr>
          <p:cNvPr id="1031" name="Rectangle 7"/>
          <p:cNvSpPr>
            <a:spLocks noChangeArrowheads="1"/>
          </p:cNvSpPr>
          <p:nvPr/>
        </p:nvSpPr>
        <p:spPr bwMode="auto">
          <a:xfrm>
            <a:off x="5994400" y="229056"/>
            <a:ext cx="5283200"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anchor="b">
            <a:spAutoFit/>
          </a:bodyPr>
          <a:lstStyle/>
          <a:p>
            <a:pPr marL="0" lvl="4" algn="r" eaLnBrk="0" hangingPunct="0"/>
            <a:r>
              <a:rPr lang="en-US" sz="1400" b="0" dirty="0">
                <a:latin typeface="+mj-lt"/>
                <a:cs typeface="Calibri" panose="020F0502020204030204" pitchFamily="34" charset="0"/>
              </a:rPr>
              <a:t>doc #: IEEE 802.15-22-0495-01-0mag</a:t>
            </a:r>
          </a:p>
        </p:txBody>
      </p:sp>
      <p:sp>
        <p:nvSpPr>
          <p:cNvPr id="1033" name="Rectangle 9"/>
          <p:cNvSpPr>
            <a:spLocks noChangeArrowheads="1"/>
          </p:cNvSpPr>
          <p:nvPr/>
        </p:nvSpPr>
        <p:spPr bwMode="auto">
          <a:xfrm>
            <a:off x="914400" y="6475413"/>
            <a:ext cx="948267"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sz="1200" dirty="0">
                <a:latin typeface="+mj-lt"/>
                <a:cs typeface="Calibri" panose="020F0502020204030204" pitchFamily="34" charset="0"/>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sz="1200"/>
          </a:p>
        </p:txBody>
      </p:sp>
      <p:sp>
        <p:nvSpPr>
          <p:cNvPr id="11" name="Rectangle 5">
            <a:extLst>
              <a:ext uri="{FF2B5EF4-FFF2-40B4-BE49-F238E27FC236}">
                <a16:creationId xmlns:a16="http://schemas.microsoft.com/office/drawing/2014/main" id="{C6AE45B6-7BA4-4329-AA29-8E094456F97C}"/>
              </a:ext>
            </a:extLst>
          </p:cNvPr>
          <p:cNvSpPr>
            <a:spLocks noGrp="1" noChangeArrowheads="1"/>
          </p:cNvSpPr>
          <p:nvPr>
            <p:ph type="ftr" sz="quarter" idx="3"/>
          </p:nvPr>
        </p:nvSpPr>
        <p:spPr>
          <a:xfrm>
            <a:off x="7315200" y="6473309"/>
            <a:ext cx="3962400" cy="184666"/>
          </a:xfrm>
          <a:prstGeom prst="rect">
            <a:avLst/>
          </a:prstGeom>
          <a:ln/>
        </p:spPr>
        <p:txBody>
          <a:bodyPr tIns="0" bIns="0"/>
          <a:lstStyle>
            <a:lvl1pPr>
              <a:defRPr>
                <a:latin typeface="+mj-lt"/>
                <a:cs typeface="Calibri" panose="020F0502020204030204" pitchFamily="34" charset="0"/>
              </a:defRPr>
            </a:lvl1pPr>
          </a:lstStyle>
          <a:p>
            <a:pPr algn="r">
              <a:defRPr/>
            </a:pPr>
            <a:r>
              <a:rPr lang="en-US" dirty="0"/>
              <a:t>Phil Beecher (Wi-SUN Alliance)</a:t>
            </a:r>
          </a:p>
        </p:txBody>
      </p:sp>
      <p:sp>
        <p:nvSpPr>
          <p:cNvPr id="13" name="Rectangle 7">
            <a:extLst>
              <a:ext uri="{FF2B5EF4-FFF2-40B4-BE49-F238E27FC236}">
                <a16:creationId xmlns:a16="http://schemas.microsoft.com/office/drawing/2014/main" id="{3CB784B2-5860-4B3C-BF6D-C8234231458E}"/>
              </a:ext>
            </a:extLst>
          </p:cNvPr>
          <p:cNvSpPr>
            <a:spLocks noChangeArrowheads="1"/>
          </p:cNvSpPr>
          <p:nvPr userDrawn="1"/>
        </p:nvSpPr>
        <p:spPr bwMode="auto">
          <a:xfrm>
            <a:off x="914400" y="229056"/>
            <a:ext cx="2641600"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anchor="b">
            <a:spAutoFit/>
          </a:bodyPr>
          <a:lstStyle/>
          <a:p>
            <a:pPr marL="0" lvl="4" algn="l" eaLnBrk="0" hangingPunct="0"/>
            <a:r>
              <a:rPr lang="en-US" sz="1400" b="0" dirty="0">
                <a:latin typeface="+mj-lt"/>
                <a:cs typeface="Calibri" panose="020F0502020204030204" pitchFamily="34" charset="0"/>
              </a:rPr>
              <a:t>September 2022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touchpoint.eventsair.com/2022-may-ieee-802-wireless-interim-session"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5/dcn/10/15-10-0235-31-0000-802-15-operations-manual.docx"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imat.ieee.org/attendanc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7" Type="http://schemas.openxmlformats.org/officeDocument/2006/relationships/hyperlink" Target="https://standards.ieee.org/content/dam/ieee-standards/standards/web/documents/other/ieee-sa-copyright-policy-2019.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6" Type="http://schemas.openxmlformats.org/officeDocument/2006/relationships/hyperlink" Target="https://standards.ieee.org/ipr/copyright-materials.html"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2/11-22-1262-08-0jtc-agenda-for-sep-2022-hybrid.pptx"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2"/>
          </p:nvPr>
        </p:nvSpPr>
        <p:spPr>
          <a:xfrm>
            <a:off x="5930396" y="6475413"/>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1</a:t>
            </a:fld>
            <a:endParaRPr lang="en-US" dirty="0"/>
          </a:p>
        </p:txBody>
      </p:sp>
      <p:sp>
        <p:nvSpPr>
          <p:cNvPr id="27651" name="Rectangle 3"/>
          <p:cNvSpPr>
            <a:spLocks noChangeArrowheads="1"/>
          </p:cNvSpPr>
          <p:nvPr/>
        </p:nvSpPr>
        <p:spPr bwMode="auto">
          <a:xfrm>
            <a:off x="1676400" y="609601"/>
            <a:ext cx="8839200" cy="4524315"/>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Calibri" panose="020F0502020204030204" pitchFamily="34" charset="0"/>
                <a:ea typeface="ＭＳ Ｐゴシック" pitchFamily="-65" charset="-128"/>
                <a:cs typeface="Calibri" panose="020F0502020204030204" pitchFamily="34" charset="0"/>
              </a:rPr>
              <a:t>Project: IEEE P802.15 Working Group for Wireless Personal Area Networks (WPANs)</a:t>
            </a:r>
            <a:endParaRPr lang="en-US" sz="1600" b="1"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endParaRPr lang="en-US" sz="1600"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Submission Title: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SC Maintenance Opening / Closing Report for September 2022 Interim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Date Submitted: </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13 September 2022</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Source: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Phil Beecher</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Company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Wi-SUN Alliance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Address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Hove Actually, SE England</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Voice:[</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+44-1273-422275</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E-Mail:[</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pbeecher@wi-sun.org</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SCM Report for September 2022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dirty="0">
                <a:solidFill>
                  <a:schemeClr val="accent2"/>
                </a:solidFill>
                <a:latin typeface="Calibri" panose="020F0502020204030204" pitchFamily="34" charset="0"/>
                <a:ea typeface="ＭＳ Ｐゴシック" pitchFamily="-65" charset="-128"/>
                <a:cs typeface="Calibri" panose="020F0502020204030204" pitchFamily="34" charset="0"/>
              </a:rPr>
              <a:t>	</a:t>
            </a:r>
            <a:endParaRPr lang="en-US"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Abstract:</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Report for the September 2022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Purpose: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[Contribution for SC Maintenance]</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Notice: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Release: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The contributor acknowledges and accepts that this contribution becomes the property of IEEE and may be made publicly available by P802.15.	</a:t>
            </a:r>
          </a:p>
        </p:txBody>
      </p:sp>
      <p:sp>
        <p:nvSpPr>
          <p:cNvPr id="6" name="Footer Placeholder 2">
            <a:extLst>
              <a:ext uri="{FF2B5EF4-FFF2-40B4-BE49-F238E27FC236}">
                <a16:creationId xmlns:a16="http://schemas.microsoft.com/office/drawing/2014/main" id="{F59EBCD5-D7B1-4150-8007-2DEC53B2A40A}"/>
              </a:ext>
            </a:extLst>
          </p:cNvPr>
          <p:cNvSpPr>
            <a:spLocks noGrp="1"/>
          </p:cNvSpPr>
          <p:nvPr>
            <p:ph type="ftr" sz="quarter" idx="11"/>
          </p:nvPr>
        </p:nvSpPr>
        <p:spPr>
          <a:xfrm>
            <a:off x="7010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Phil Beecher (Wi-SUN Alliance)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IEEE 802.15 WG has 15 standards in the pipeline for adoption under the PSDO</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658725756"/>
              </p:ext>
            </p:extLst>
          </p:nvPr>
        </p:nvGraphicFramePr>
        <p:xfrm>
          <a:off x="1828800" y="2133600"/>
          <a:ext cx="8839199" cy="3596640"/>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968828">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468652">
                <a:tc>
                  <a:txBody>
                    <a:bodyPr/>
                    <a:lstStyle/>
                    <a:p>
                      <a:pPr algn="ctr"/>
                      <a:r>
                        <a:rPr lang="en-AU" sz="1600" dirty="0" err="1">
                          <a:latin typeface="+mj-lt"/>
                        </a:rPr>
                        <a:t>Std</a:t>
                      </a:r>
                      <a:endParaRPr lang="en-AU" sz="1600" dirty="0">
                        <a:latin typeface="+mj-lt"/>
                      </a:endParaRPr>
                    </a:p>
                  </a:txBody>
                  <a:tcPr marL="115147" marR="115147"/>
                </a:tc>
                <a:tc gridSpan="2">
                  <a:txBody>
                    <a:bodyPr/>
                    <a:lstStyle/>
                    <a:p>
                      <a:pPr algn="ctr"/>
                      <a:r>
                        <a:rPr lang="en-AU" sz="1600" dirty="0">
                          <a:latin typeface="+mj-lt"/>
                        </a:rPr>
                        <a:t>Last draft liaised</a:t>
                      </a:r>
                    </a:p>
                  </a:txBody>
                  <a:tcPr marL="115147" marR="115147"/>
                </a:tc>
                <a:tc hMerge="1">
                  <a:txBody>
                    <a:bodyPr/>
                    <a:lstStyle/>
                    <a:p>
                      <a:endParaRPr lang="en-AU" sz="1600" dirty="0"/>
                    </a:p>
                  </a:txBody>
                  <a:tcPr marL="115147" marR="115147"/>
                </a:tc>
                <a:tc gridSpan="2">
                  <a:txBody>
                    <a:bodyPr/>
                    <a:lstStyle/>
                    <a:p>
                      <a:pPr algn="ctr"/>
                      <a:r>
                        <a:rPr lang="en-US" sz="1600" dirty="0">
                          <a:latin typeface="+mj-lt"/>
                        </a:rPr>
                        <a:t>60-day</a:t>
                      </a:r>
                      <a:br>
                        <a:rPr lang="en-AU" sz="1600" dirty="0">
                          <a:latin typeface="+mj-lt"/>
                        </a:rPr>
                      </a:br>
                      <a:r>
                        <a:rPr lang="en-AU" sz="1600" dirty="0">
                          <a:latin typeface="+mj-lt"/>
                        </a:rPr>
                        <a:t>pre-ballot</a:t>
                      </a:r>
                    </a:p>
                  </a:txBody>
                  <a:tcPr marL="115147" marR="115147"/>
                </a:tc>
                <a:tc hMerge="1">
                  <a:txBody>
                    <a:bodyPr/>
                    <a:lstStyle/>
                    <a:p>
                      <a:endParaRPr lang="en-AU"/>
                    </a:p>
                  </a:txBody>
                  <a:tcPr/>
                </a:tc>
                <a:tc gridSpan="2">
                  <a:txBody>
                    <a:bodyPr/>
                    <a:lstStyle/>
                    <a:p>
                      <a:pPr algn="ctr"/>
                      <a:r>
                        <a:rPr lang="en-AU" sz="1600" dirty="0">
                          <a:latin typeface="+mj-lt"/>
                        </a:rPr>
                        <a:t>5-month</a:t>
                      </a:r>
                      <a:br>
                        <a:rPr lang="en-AU" sz="1600" dirty="0">
                          <a:latin typeface="+mj-lt"/>
                        </a:rPr>
                      </a:br>
                      <a:r>
                        <a:rPr lang="en-AU" sz="1600" dirty="0">
                          <a:latin typeface="+mj-lt"/>
                        </a:rPr>
                        <a:t>FDIS ballot</a:t>
                      </a:r>
                    </a:p>
                  </a:txBody>
                  <a:tcPr marL="115147" marR="115147"/>
                </a:tc>
                <a:tc hMerge="1">
                  <a:txBody>
                    <a:bodyPr/>
                    <a:lstStyle/>
                    <a:p>
                      <a:endParaRPr lang="en-AU"/>
                    </a:p>
                  </a:txBody>
                  <a:tcPr/>
                </a:tc>
                <a:tc>
                  <a:txBody>
                    <a:bodyPr/>
                    <a:lstStyle/>
                    <a:p>
                      <a:pPr algn="ctr"/>
                      <a:r>
                        <a:rPr lang="en-AU" sz="1600" dirty="0">
                          <a:latin typeface="+mj-lt"/>
                        </a:rPr>
                        <a:t>Comments</a:t>
                      </a:r>
                      <a:r>
                        <a:rPr lang="en-AU" sz="1600" baseline="0" dirty="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271325">
                <a:tc>
                  <a:txBody>
                    <a:bodyPr/>
                    <a:lstStyle/>
                    <a:p>
                      <a:pPr algn="l"/>
                      <a:r>
                        <a:rPr lang="en-AU" sz="1600" b="0" dirty="0">
                          <a:solidFill>
                            <a:schemeClr val="tx1"/>
                          </a:solidFill>
                          <a:latin typeface="+mj-lt"/>
                          <a:cs typeface="Arial" panose="020B0604020202020204" pitchFamily="34" charset="0"/>
                        </a:rPr>
                        <a:t>.4-2020</a:t>
                      </a:r>
                    </a:p>
                  </a:txBody>
                  <a:tcPr marL="115147" marR="115147"/>
                </a:tc>
                <a:tc>
                  <a:txBody>
                    <a:bodyPr/>
                    <a:lstStyle/>
                    <a:p>
                      <a:pPr algn="ctr"/>
                      <a:r>
                        <a:rPr lang="en-AU" sz="1600" b="0" dirty="0">
                          <a:solidFill>
                            <a:schemeClr val="accent2"/>
                          </a:solidFill>
                          <a:latin typeface="+mj-lt"/>
                          <a:cs typeface="Arial" panose="020B0604020202020204" pitchFamily="34" charset="0"/>
                        </a:rPr>
                        <a:t>Waiting</a:t>
                      </a:r>
                    </a:p>
                  </a:txBody>
                  <a:tcPr marL="115147" marR="115147"/>
                </a:tc>
                <a:tc>
                  <a:txBody>
                    <a:bodyPr/>
                    <a:lstStyle/>
                    <a:p>
                      <a:pPr algn="ctr"/>
                      <a:r>
                        <a:rPr lang="en-AU" sz="1600" b="0" dirty="0">
                          <a:solidFill>
                            <a:schemeClr val="tx1"/>
                          </a:solidFill>
                          <a:latin typeface="+mj-lt"/>
                          <a:cs typeface="Arial" panose="020B0604020202020204" pitchFamily="34" charset="0"/>
                        </a:rPr>
                        <a:t>-</a:t>
                      </a: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a:solidFill>
                            <a:schemeClr val="accent2"/>
                          </a:solidFill>
                          <a:latin typeface="+mn-lt"/>
                          <a:ea typeface="+mn-ea"/>
                          <a:cs typeface="Arial" panose="020B0604020202020204" pitchFamily="34" charset="0"/>
                        </a:rPr>
                        <a:t>Waiting</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a:solidFill>
                            <a:schemeClr val="accent2"/>
                          </a:solidFill>
                          <a:latin typeface="+mn-lt"/>
                          <a:ea typeface="+mn-ea"/>
                          <a:cs typeface="Arial" panose="020B0604020202020204" pitchFamily="34" charset="0"/>
                        </a:rPr>
                        <a:t>Waiting</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a:solidFill>
                            <a:schemeClr val="tx1"/>
                          </a:solidFill>
                          <a:latin typeface="+mj-lt"/>
                        </a:rPr>
                        <a:t>-</a:t>
                      </a:r>
                    </a:p>
                  </a:txBody>
                  <a:tcPr marL="115147" marR="115147"/>
                </a:tc>
                <a:extLst>
                  <a:ext uri="{0D108BD9-81ED-4DB2-BD59-A6C34878D82A}">
                    <a16:rowId xmlns:a16="http://schemas.microsoft.com/office/drawing/2014/main" val="10003"/>
                  </a:ext>
                </a:extLst>
              </a:tr>
              <a:tr h="271325">
                <a:tc>
                  <a:txBody>
                    <a:bodyPr/>
                    <a:lstStyle/>
                    <a:p>
                      <a:pPr algn="l"/>
                      <a:r>
                        <a:rPr lang="en-AU" sz="1600" b="0" dirty="0">
                          <a:solidFill>
                            <a:schemeClr val="tx1"/>
                          </a:solidFill>
                          <a:latin typeface="+mj-lt"/>
                          <a:cs typeface="Arial" panose="020B0604020202020204" pitchFamily="34" charset="0"/>
                        </a:rPr>
                        <a:t>.4w-2020</a:t>
                      </a:r>
                    </a:p>
                  </a:txBody>
                  <a:tcPr marL="115147" marR="115147"/>
                </a:tc>
                <a:tc>
                  <a:txBody>
                    <a:bodyPr/>
                    <a:lstStyle/>
                    <a:p>
                      <a:pPr algn="ctr"/>
                      <a:r>
                        <a:rPr lang="en-AU" sz="1600" b="0" dirty="0">
                          <a:solidFill>
                            <a:schemeClr val="accent2"/>
                          </a:solidFill>
                          <a:latin typeface="+mj-lt"/>
                          <a:cs typeface="Arial" panose="020B0604020202020204" pitchFamily="34" charset="0"/>
                        </a:rPr>
                        <a:t>Waiting</a:t>
                      </a:r>
                    </a:p>
                  </a:txBody>
                  <a:tcPr marL="115147" marR="115147"/>
                </a:tc>
                <a:tc>
                  <a:txBody>
                    <a:bodyPr/>
                    <a:lstStyle/>
                    <a:p>
                      <a:pPr algn="ctr"/>
                      <a:r>
                        <a:rPr lang="en-AU" sz="1600" b="0" dirty="0">
                          <a:solidFill>
                            <a:schemeClr val="tx1"/>
                          </a:solidFill>
                          <a:latin typeface="+mj-lt"/>
                          <a:cs typeface="Arial" panose="020B0604020202020204" pitchFamily="34" charset="0"/>
                        </a:rPr>
                        <a:t>-</a:t>
                      </a: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a:solidFill>
                            <a:schemeClr val="accent2"/>
                          </a:solidFill>
                          <a:latin typeface="+mn-lt"/>
                          <a:ea typeface="+mn-ea"/>
                          <a:cs typeface="Arial" panose="020B0604020202020204" pitchFamily="34" charset="0"/>
                        </a:rPr>
                        <a:t>Waiting</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a:solidFill>
                            <a:schemeClr val="accent2"/>
                          </a:solidFill>
                          <a:latin typeface="+mn-lt"/>
                          <a:ea typeface="+mn-ea"/>
                          <a:cs typeface="Arial" panose="020B0604020202020204" pitchFamily="34" charset="0"/>
                        </a:rPr>
                        <a:t>Waiting</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a:solidFill>
                            <a:schemeClr val="tx1"/>
                          </a:solidFill>
                          <a:latin typeface="+mj-lt"/>
                        </a:rPr>
                        <a:t>-</a:t>
                      </a:r>
                    </a:p>
                  </a:txBody>
                  <a:tcPr marL="115147" marR="115147"/>
                </a:tc>
                <a:extLst>
                  <a:ext uri="{0D108BD9-81ED-4DB2-BD59-A6C34878D82A}">
                    <a16:rowId xmlns:a16="http://schemas.microsoft.com/office/drawing/2014/main" val="1085019387"/>
                  </a:ext>
                </a:extLst>
              </a:tr>
              <a:tr h="271325">
                <a:tc>
                  <a:txBody>
                    <a:bodyPr/>
                    <a:lstStyle/>
                    <a:p>
                      <a:pPr algn="l"/>
                      <a:r>
                        <a:rPr lang="en-AU" sz="1600" b="0" dirty="0">
                          <a:solidFill>
                            <a:schemeClr val="tx1"/>
                          </a:solidFill>
                          <a:latin typeface="+mj-lt"/>
                          <a:cs typeface="Arial" panose="020B0604020202020204" pitchFamily="34" charset="0"/>
                        </a:rPr>
                        <a:t>.4y-2021</a:t>
                      </a:r>
                    </a:p>
                  </a:txBody>
                  <a:tcPr marL="115147" marR="115147"/>
                </a:tc>
                <a:tc>
                  <a:txBody>
                    <a:bodyPr/>
                    <a:lstStyle/>
                    <a:p>
                      <a:pPr algn="ctr"/>
                      <a:r>
                        <a:rPr lang="en-AU" sz="1600" b="0" dirty="0">
                          <a:solidFill>
                            <a:schemeClr val="accent2"/>
                          </a:solidFill>
                          <a:latin typeface="+mj-lt"/>
                          <a:cs typeface="Arial" panose="020B0604020202020204" pitchFamily="34" charset="0"/>
                        </a:rPr>
                        <a:t>Waiting</a:t>
                      </a:r>
                    </a:p>
                  </a:txBody>
                  <a:tcPr marL="115147" marR="115147"/>
                </a:tc>
                <a:tc>
                  <a:txBody>
                    <a:bodyPr/>
                    <a:lstStyle/>
                    <a:p>
                      <a:pPr algn="ctr"/>
                      <a:r>
                        <a:rPr lang="en-AU" sz="1600" b="0" dirty="0">
                          <a:solidFill>
                            <a:schemeClr val="tx1"/>
                          </a:solidFill>
                          <a:latin typeface="+mj-lt"/>
                          <a:cs typeface="Arial" panose="020B0604020202020204" pitchFamily="34" charset="0"/>
                        </a:rPr>
                        <a:t>-</a:t>
                      </a: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a:solidFill>
                            <a:schemeClr val="accent2"/>
                          </a:solidFill>
                          <a:latin typeface="+mn-lt"/>
                          <a:ea typeface="+mn-ea"/>
                          <a:cs typeface="Arial" panose="020B0604020202020204" pitchFamily="34" charset="0"/>
                        </a:rPr>
                        <a:t>Waiting</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a:solidFill>
                            <a:schemeClr val="accent2"/>
                          </a:solidFill>
                          <a:latin typeface="+mn-lt"/>
                          <a:ea typeface="+mn-ea"/>
                          <a:cs typeface="Arial" panose="020B0604020202020204" pitchFamily="34" charset="0"/>
                        </a:rPr>
                        <a:t>Waiting</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a:solidFill>
                            <a:schemeClr val="tx1"/>
                          </a:solidFill>
                          <a:latin typeface="+mj-lt"/>
                        </a:rPr>
                        <a:t>-</a:t>
                      </a:r>
                    </a:p>
                  </a:txBody>
                  <a:tcPr marL="115147" marR="115147"/>
                </a:tc>
                <a:extLst>
                  <a:ext uri="{0D108BD9-81ED-4DB2-BD59-A6C34878D82A}">
                    <a16:rowId xmlns:a16="http://schemas.microsoft.com/office/drawing/2014/main" val="1935449717"/>
                  </a:ext>
                </a:extLst>
              </a:tr>
              <a:tr h="271325">
                <a:tc>
                  <a:txBody>
                    <a:bodyPr/>
                    <a:lstStyle/>
                    <a:p>
                      <a:pPr algn="l"/>
                      <a:r>
                        <a:rPr lang="en-AU" sz="1600" b="0" dirty="0">
                          <a:solidFill>
                            <a:schemeClr val="tx1"/>
                          </a:solidFill>
                          <a:latin typeface="+mj-lt"/>
                          <a:cs typeface="Arial" panose="020B0604020202020204" pitchFamily="34" charset="0"/>
                        </a:rPr>
                        <a:t>.4z-2020</a:t>
                      </a:r>
                    </a:p>
                  </a:txBody>
                  <a:tcPr marL="115147" marR="115147"/>
                </a:tc>
                <a:tc>
                  <a:txBody>
                    <a:bodyPr/>
                    <a:lstStyle/>
                    <a:p>
                      <a:pPr algn="ctr"/>
                      <a:r>
                        <a:rPr lang="en-AU" sz="1600" b="0" dirty="0">
                          <a:solidFill>
                            <a:schemeClr val="accent2"/>
                          </a:solidFill>
                          <a:latin typeface="+mj-lt"/>
                          <a:cs typeface="Arial" panose="020B0604020202020204" pitchFamily="34" charset="0"/>
                        </a:rPr>
                        <a:t>Waiting</a:t>
                      </a:r>
                    </a:p>
                  </a:txBody>
                  <a:tcPr marL="115147" marR="115147"/>
                </a:tc>
                <a:tc>
                  <a:txBody>
                    <a:bodyPr/>
                    <a:lstStyle/>
                    <a:p>
                      <a:pPr algn="ctr"/>
                      <a:r>
                        <a:rPr lang="en-AU" sz="1600" b="0" dirty="0">
                          <a:solidFill>
                            <a:schemeClr val="tx1"/>
                          </a:solidFill>
                          <a:latin typeface="+mj-lt"/>
                          <a:cs typeface="Arial" panose="020B0604020202020204" pitchFamily="34" charset="0"/>
                        </a:rPr>
                        <a:t>-</a:t>
                      </a: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a:solidFill>
                            <a:schemeClr val="accent2"/>
                          </a:solidFill>
                          <a:latin typeface="+mn-lt"/>
                          <a:ea typeface="+mn-ea"/>
                          <a:cs typeface="Arial" panose="020B0604020202020204" pitchFamily="34" charset="0"/>
                        </a:rPr>
                        <a:t>Waiting</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a:solidFill>
                            <a:schemeClr val="accent2"/>
                          </a:solidFill>
                          <a:latin typeface="+mn-lt"/>
                          <a:ea typeface="+mn-ea"/>
                          <a:cs typeface="Arial" panose="020B0604020202020204" pitchFamily="34" charset="0"/>
                        </a:rPr>
                        <a:t>Waiting</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a:solidFill>
                            <a:schemeClr val="tx1"/>
                          </a:solidFill>
                          <a:latin typeface="+mj-lt"/>
                        </a:rPr>
                        <a:t>-</a:t>
                      </a:r>
                    </a:p>
                  </a:txBody>
                  <a:tcPr marL="115147" marR="115147"/>
                </a:tc>
                <a:extLst>
                  <a:ext uri="{0D108BD9-81ED-4DB2-BD59-A6C34878D82A}">
                    <a16:rowId xmlns:a16="http://schemas.microsoft.com/office/drawing/2014/main" val="664677814"/>
                  </a:ext>
                </a:extLst>
              </a:tr>
              <a:tr h="271325">
                <a:tc>
                  <a:txBody>
                    <a:bodyPr/>
                    <a:lstStyle/>
                    <a:p>
                      <a:pPr algn="l"/>
                      <a:r>
                        <a:rPr lang="en-AU" sz="1600" b="0" dirty="0">
                          <a:solidFill>
                            <a:schemeClr val="tx1"/>
                          </a:solidFill>
                          <a:latin typeface="+mj-lt"/>
                          <a:cs typeface="Arial" panose="020B0604020202020204" pitchFamily="34" charset="0"/>
                        </a:rPr>
                        <a:t>.4aa-2022</a:t>
                      </a:r>
                    </a:p>
                  </a:txBody>
                  <a:tcPr marL="115147" marR="115147"/>
                </a:tc>
                <a:tc>
                  <a:txBody>
                    <a:bodyPr/>
                    <a:lstStyle/>
                    <a:p>
                      <a:pPr algn="ctr"/>
                      <a:r>
                        <a:rPr lang="en-AU" sz="1600" b="0" dirty="0">
                          <a:solidFill>
                            <a:schemeClr val="accent2"/>
                          </a:solidFill>
                          <a:latin typeface="+mj-lt"/>
                          <a:cs typeface="Arial" panose="020B0604020202020204" pitchFamily="34" charset="0"/>
                        </a:rPr>
                        <a:t>Waiting</a:t>
                      </a:r>
                    </a:p>
                  </a:txBody>
                  <a:tcPr marL="115147" marR="115147"/>
                </a:tc>
                <a:tc>
                  <a:txBody>
                    <a:bodyPr/>
                    <a:lstStyle/>
                    <a:p>
                      <a:pPr algn="ctr"/>
                      <a:r>
                        <a:rPr lang="en-AU" sz="1600" b="0" dirty="0">
                          <a:solidFill>
                            <a:schemeClr val="tx1"/>
                          </a:solidFill>
                          <a:latin typeface="+mj-lt"/>
                          <a:cs typeface="Arial" panose="020B0604020202020204" pitchFamily="34" charset="0"/>
                        </a:rPr>
                        <a:t>-</a:t>
                      </a: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a:solidFill>
                            <a:schemeClr val="accent2"/>
                          </a:solidFill>
                          <a:latin typeface="+mn-lt"/>
                          <a:ea typeface="+mn-ea"/>
                          <a:cs typeface="Arial" panose="020B0604020202020204" pitchFamily="34" charset="0"/>
                        </a:rPr>
                        <a:t>Waiting</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a:solidFill>
                            <a:schemeClr val="accent2"/>
                          </a:solidFill>
                          <a:latin typeface="+mn-lt"/>
                          <a:ea typeface="+mn-ea"/>
                          <a:cs typeface="Arial" panose="020B0604020202020204" pitchFamily="34" charset="0"/>
                        </a:rPr>
                        <a:t>Waiting</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a:solidFill>
                            <a:schemeClr val="tx1"/>
                          </a:solidFill>
                          <a:latin typeface="+mj-lt"/>
                        </a:rPr>
                        <a:t>-</a:t>
                      </a:r>
                    </a:p>
                  </a:txBody>
                  <a:tcPr marL="115147" marR="115147"/>
                </a:tc>
                <a:extLst>
                  <a:ext uri="{0D108BD9-81ED-4DB2-BD59-A6C34878D82A}">
                    <a16:rowId xmlns:a16="http://schemas.microsoft.com/office/drawing/2014/main" val="4023234328"/>
                  </a:ext>
                </a:extLst>
              </a:tr>
              <a:tr h="271325">
                <a:tc>
                  <a:txBody>
                    <a:bodyPr/>
                    <a:lstStyle/>
                    <a:p>
                      <a:pPr algn="l"/>
                      <a:r>
                        <a:rPr lang="en-AU" sz="1600" b="0" dirty="0">
                          <a:solidFill>
                            <a:schemeClr val="tx1"/>
                          </a:solidFill>
                          <a:latin typeface="+mj-lt"/>
                          <a:cs typeface="Arial" panose="020B0604020202020204" pitchFamily="34" charset="0"/>
                        </a:rPr>
                        <a:t>.3-2016</a:t>
                      </a:r>
                    </a:p>
                  </a:txBody>
                  <a:tcPr marL="115147" marR="115147"/>
                </a:tc>
                <a:tc>
                  <a:txBody>
                    <a:bodyPr/>
                    <a:lstStyle/>
                    <a:p>
                      <a:pPr algn="ctr"/>
                      <a:r>
                        <a:rPr lang="en-AU" sz="1600" b="0" dirty="0">
                          <a:solidFill>
                            <a:srgbClr val="00B050"/>
                          </a:solidFill>
                          <a:latin typeface="+mj-lt"/>
                          <a:cs typeface="Arial" panose="020B0604020202020204" pitchFamily="34" charset="0"/>
                        </a:rPr>
                        <a:t>No need</a:t>
                      </a:r>
                    </a:p>
                  </a:txBody>
                  <a:tcPr marL="0" marR="0"/>
                </a:tc>
                <a:tc>
                  <a:txBody>
                    <a:bodyPr/>
                    <a:lstStyle/>
                    <a:p>
                      <a:pPr algn="ctr"/>
                      <a:r>
                        <a:rPr lang="en-AU" sz="1600" b="0" dirty="0">
                          <a:solidFill>
                            <a:schemeClr val="tx1"/>
                          </a:solidFill>
                          <a:latin typeface="+mj-lt"/>
                          <a:cs typeface="Arial" panose="020B0604020202020204" pitchFamily="34" charset="0"/>
                        </a:rPr>
                        <a:t>-</a:t>
                      </a: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a:solidFill>
                            <a:srgbClr val="00B050"/>
                          </a:solidFill>
                          <a:latin typeface="+mn-lt"/>
                          <a:ea typeface="+mn-ea"/>
                          <a:cs typeface="Arial" panose="020B0604020202020204" pitchFamily="34" charset="0"/>
                        </a:rPr>
                        <a:t>No need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a:solidFill>
                            <a:srgbClr val="00B050"/>
                          </a:solidFill>
                          <a:latin typeface="+mn-lt"/>
                          <a:ea typeface="+mn-ea"/>
                          <a:cs typeface="Arial" panose="020B0604020202020204" pitchFamily="34" charset="0"/>
                        </a:rPr>
                        <a:t>No need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a:solidFill>
                            <a:schemeClr val="tx1"/>
                          </a:solidFill>
                          <a:latin typeface="+mj-lt"/>
                        </a:rPr>
                        <a:t>-</a:t>
                      </a:r>
                    </a:p>
                  </a:txBody>
                  <a:tcPr marL="115147" marR="115147"/>
                </a:tc>
                <a:extLst>
                  <a:ext uri="{0D108BD9-81ED-4DB2-BD59-A6C34878D82A}">
                    <a16:rowId xmlns:a16="http://schemas.microsoft.com/office/drawing/2014/main" val="761517448"/>
                  </a:ext>
                </a:extLst>
              </a:tr>
              <a:tr h="271325">
                <a:tc>
                  <a:txBody>
                    <a:bodyPr/>
                    <a:lstStyle/>
                    <a:p>
                      <a:pPr algn="l"/>
                      <a:r>
                        <a:rPr lang="en-AU" sz="1600" b="0" dirty="0">
                          <a:solidFill>
                            <a:schemeClr val="tx1"/>
                          </a:solidFill>
                          <a:latin typeface="+mj-lt"/>
                          <a:cs typeface="Arial" panose="020B0604020202020204" pitchFamily="34" charset="0"/>
                        </a:rPr>
                        <a:t>.3d-2017</a:t>
                      </a:r>
                    </a:p>
                  </a:txBody>
                  <a:tcPr marL="115147" marR="115147"/>
                </a:tc>
                <a:tc>
                  <a:txBody>
                    <a:bodyPr/>
                    <a:lstStyle/>
                    <a:p>
                      <a:pPr algn="ctr"/>
                      <a:r>
                        <a:rPr lang="en-AU" sz="1600" b="0" dirty="0">
                          <a:solidFill>
                            <a:schemeClr val="accent2"/>
                          </a:solidFill>
                          <a:latin typeface="+mj-lt"/>
                          <a:cs typeface="Arial" panose="020B0604020202020204" pitchFamily="34" charset="0"/>
                        </a:rPr>
                        <a:t>Waiting</a:t>
                      </a:r>
                    </a:p>
                  </a:txBody>
                  <a:tcPr marL="115147" marR="115147"/>
                </a:tc>
                <a:tc>
                  <a:txBody>
                    <a:bodyPr/>
                    <a:lstStyle/>
                    <a:p>
                      <a:pPr algn="ctr"/>
                      <a:r>
                        <a:rPr lang="en-AU" sz="1600" b="0" dirty="0">
                          <a:solidFill>
                            <a:schemeClr val="tx1"/>
                          </a:solidFill>
                          <a:latin typeface="+mj-lt"/>
                          <a:cs typeface="Arial" panose="020B0604020202020204" pitchFamily="34" charset="0"/>
                        </a:rPr>
                        <a:t>-</a:t>
                      </a: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a:solidFill>
                            <a:schemeClr val="accent2"/>
                          </a:solidFill>
                          <a:latin typeface="+mn-lt"/>
                          <a:ea typeface="+mn-ea"/>
                          <a:cs typeface="Arial" panose="020B0604020202020204" pitchFamily="34" charset="0"/>
                        </a:rPr>
                        <a:t>Waiting</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a:solidFill>
                            <a:schemeClr val="accent2"/>
                          </a:solidFill>
                          <a:latin typeface="+mn-lt"/>
                          <a:ea typeface="+mn-ea"/>
                          <a:cs typeface="Arial" panose="020B0604020202020204" pitchFamily="34" charset="0"/>
                        </a:rPr>
                        <a:t>Waiting</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a:solidFill>
                            <a:schemeClr val="tx1"/>
                          </a:solidFill>
                          <a:latin typeface="+mj-lt"/>
                        </a:rPr>
                        <a:t>-</a:t>
                      </a:r>
                    </a:p>
                  </a:txBody>
                  <a:tcPr marL="115147" marR="115147"/>
                </a:tc>
                <a:extLst>
                  <a:ext uri="{0D108BD9-81ED-4DB2-BD59-A6C34878D82A}">
                    <a16:rowId xmlns:a16="http://schemas.microsoft.com/office/drawing/2014/main" val="991902759"/>
                  </a:ext>
                </a:extLst>
              </a:tr>
              <a:tr h="271325">
                <a:tc>
                  <a:txBody>
                    <a:bodyPr/>
                    <a:lstStyle/>
                    <a:p>
                      <a:pPr algn="l"/>
                      <a:r>
                        <a:rPr lang="en-AU" sz="1600" b="0" dirty="0">
                          <a:solidFill>
                            <a:schemeClr val="tx1"/>
                          </a:solidFill>
                          <a:latin typeface="+mj-lt"/>
                          <a:cs typeface="Arial" panose="020B0604020202020204" pitchFamily="34" charset="0"/>
                        </a:rPr>
                        <a:t>.3e-2017</a:t>
                      </a:r>
                    </a:p>
                  </a:txBody>
                  <a:tcPr marL="115147" marR="115147"/>
                </a:tc>
                <a:tc>
                  <a:txBody>
                    <a:bodyPr/>
                    <a:lstStyle/>
                    <a:p>
                      <a:pPr algn="ctr"/>
                      <a:r>
                        <a:rPr lang="en-AU" sz="1600" b="0" dirty="0">
                          <a:solidFill>
                            <a:schemeClr val="accent2"/>
                          </a:solidFill>
                          <a:latin typeface="+mj-lt"/>
                          <a:cs typeface="Arial" panose="020B0604020202020204" pitchFamily="34" charset="0"/>
                        </a:rPr>
                        <a:t>Waiting</a:t>
                      </a:r>
                    </a:p>
                  </a:txBody>
                  <a:tcPr marL="115147" marR="115147"/>
                </a:tc>
                <a:tc>
                  <a:txBody>
                    <a:bodyPr/>
                    <a:lstStyle/>
                    <a:p>
                      <a:pPr algn="ctr"/>
                      <a:r>
                        <a:rPr lang="en-AU" sz="1600" b="0" dirty="0">
                          <a:solidFill>
                            <a:schemeClr val="tx1"/>
                          </a:solidFill>
                          <a:latin typeface="+mj-lt"/>
                          <a:cs typeface="Arial" panose="020B0604020202020204" pitchFamily="34" charset="0"/>
                        </a:rPr>
                        <a:t>-</a:t>
                      </a: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a:solidFill>
                            <a:schemeClr val="accent2"/>
                          </a:solidFill>
                          <a:latin typeface="+mn-lt"/>
                          <a:ea typeface="+mn-ea"/>
                          <a:cs typeface="Arial" panose="020B0604020202020204" pitchFamily="34" charset="0"/>
                        </a:rPr>
                        <a:t>Waiting</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a:solidFill>
                            <a:schemeClr val="accent2"/>
                          </a:solidFill>
                          <a:latin typeface="+mn-lt"/>
                          <a:ea typeface="+mn-ea"/>
                          <a:cs typeface="Arial" panose="020B0604020202020204" pitchFamily="34" charset="0"/>
                        </a:rPr>
                        <a:t>Waiting</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a:solidFill>
                            <a:schemeClr val="tx1"/>
                          </a:solidFill>
                          <a:latin typeface="+mj-lt"/>
                        </a:rPr>
                        <a:t>-</a:t>
                      </a:r>
                    </a:p>
                  </a:txBody>
                  <a:tcPr marL="115147" marR="115147"/>
                </a:tc>
                <a:extLst>
                  <a:ext uri="{0D108BD9-81ED-4DB2-BD59-A6C34878D82A}">
                    <a16:rowId xmlns:a16="http://schemas.microsoft.com/office/drawing/2014/main" val="425528514"/>
                  </a:ext>
                </a:extLst>
              </a:tr>
              <a:tr h="271325">
                <a:tc>
                  <a:txBody>
                    <a:bodyPr/>
                    <a:lstStyle/>
                    <a:p>
                      <a:pPr algn="l"/>
                      <a:r>
                        <a:rPr lang="en-AU" sz="1600" b="0" dirty="0">
                          <a:solidFill>
                            <a:schemeClr val="tx1"/>
                          </a:solidFill>
                          <a:latin typeface="+mj-lt"/>
                          <a:cs typeface="Arial" panose="020B0604020202020204" pitchFamily="34" charset="0"/>
                        </a:rPr>
                        <a:t>.3f-2017</a:t>
                      </a:r>
                    </a:p>
                  </a:txBody>
                  <a:tcPr marL="115147" marR="115147"/>
                </a:tc>
                <a:tc>
                  <a:txBody>
                    <a:bodyPr/>
                    <a:lstStyle/>
                    <a:p>
                      <a:pPr algn="ctr"/>
                      <a:r>
                        <a:rPr lang="en-AU" sz="1600" b="0" dirty="0">
                          <a:solidFill>
                            <a:schemeClr val="accent2"/>
                          </a:solidFill>
                          <a:latin typeface="+mj-lt"/>
                          <a:cs typeface="Arial" panose="020B0604020202020204" pitchFamily="34" charset="0"/>
                        </a:rPr>
                        <a:t>Waiting</a:t>
                      </a:r>
                    </a:p>
                  </a:txBody>
                  <a:tcPr marL="115147" marR="115147"/>
                </a:tc>
                <a:tc>
                  <a:txBody>
                    <a:bodyPr/>
                    <a:lstStyle/>
                    <a:p>
                      <a:pPr algn="ctr"/>
                      <a:r>
                        <a:rPr lang="en-AU" sz="1600" b="0" dirty="0">
                          <a:solidFill>
                            <a:schemeClr val="tx1"/>
                          </a:solidFill>
                          <a:latin typeface="+mj-lt"/>
                          <a:cs typeface="Arial" panose="020B0604020202020204" pitchFamily="34" charset="0"/>
                        </a:rPr>
                        <a:t>-</a:t>
                      </a: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a:solidFill>
                            <a:schemeClr val="accent2"/>
                          </a:solidFill>
                          <a:latin typeface="+mn-lt"/>
                          <a:ea typeface="+mn-ea"/>
                          <a:cs typeface="Arial" panose="020B0604020202020204" pitchFamily="34" charset="0"/>
                        </a:rPr>
                        <a:t>Waiting</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a:solidFill>
                            <a:schemeClr val="accent2"/>
                          </a:solidFill>
                          <a:latin typeface="+mn-lt"/>
                          <a:ea typeface="+mn-ea"/>
                          <a:cs typeface="Arial" panose="020B0604020202020204" pitchFamily="34" charset="0"/>
                        </a:rPr>
                        <a:t>Waiting</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a:solidFill>
                            <a:schemeClr val="tx1"/>
                          </a:solidFill>
                          <a:latin typeface="+mj-lt"/>
                        </a:rPr>
                        <a:t>-</a:t>
                      </a:r>
                    </a:p>
                  </a:txBody>
                  <a:tcPr marL="115147" marR="115147"/>
                </a:tc>
                <a:extLst>
                  <a:ext uri="{0D108BD9-81ED-4DB2-BD59-A6C34878D82A}">
                    <a16:rowId xmlns:a16="http://schemas.microsoft.com/office/drawing/2014/main" val="886995395"/>
                  </a:ext>
                </a:extLst>
              </a:tr>
            </a:tbl>
          </a:graphicData>
        </a:graphic>
      </p:graphicFrame>
      <p:sp>
        <p:nvSpPr>
          <p:cNvPr id="4" name="Footer Placeholder 3"/>
          <p:cNvSpPr>
            <a:spLocks noGrp="1"/>
          </p:cNvSpPr>
          <p:nvPr>
            <p:ph type="ftr" sz="quarter" idx="10"/>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a:lstStyle>
          <a:p>
            <a:r>
              <a:rPr lang="en-US"/>
              <a:t>Andrew Myles, Cisco</a:t>
            </a:r>
          </a:p>
        </p:txBody>
      </p:sp>
      <p:sp>
        <p:nvSpPr>
          <p:cNvPr id="5" name="Slide Number Placeholder 4"/>
          <p:cNvSpPr>
            <a:spLocks noGrp="1"/>
          </p:cNvSpPr>
          <p:nvPr>
            <p:ph type="sldNum" sz="quarter" idx="11"/>
          </p:nvPr>
        </p:nvSpPr>
        <p:spPr/>
        <p:txBody>
          <a:bodyPr/>
          <a:lstStyle/>
          <a:p>
            <a:r>
              <a:rPr lang="en-US"/>
              <a:t>Slide </a:t>
            </a:r>
            <a:fld id="{EF4002E7-DB4D-4CC3-8382-1939D19420D8}" type="slidenum">
              <a:rPr lang="en-US" smtClean="0"/>
              <a:pPr/>
              <a:t>10</a:t>
            </a:fld>
            <a:endParaRPr lang="en-US"/>
          </a:p>
        </p:txBody>
      </p:sp>
    </p:spTree>
    <p:extLst>
      <p:ext uri="{BB962C8B-B14F-4D97-AF65-F5344CB8AC3E}">
        <p14:creationId xmlns:p14="http://schemas.microsoft.com/office/powerpoint/2010/main" val="33929152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IEEE 802.15 WG has 15 standards in the pipeline for adoption under the PSDO</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129295560"/>
              </p:ext>
            </p:extLst>
          </p:nvPr>
        </p:nvGraphicFramePr>
        <p:xfrm>
          <a:off x="1676400" y="2286000"/>
          <a:ext cx="8839199" cy="2590800"/>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968828">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468652">
                <a:tc>
                  <a:txBody>
                    <a:bodyPr/>
                    <a:lstStyle/>
                    <a:p>
                      <a:pPr algn="ctr"/>
                      <a:r>
                        <a:rPr lang="en-AU" sz="1600" dirty="0" err="1">
                          <a:latin typeface="+mj-lt"/>
                        </a:rPr>
                        <a:t>Std</a:t>
                      </a:r>
                      <a:endParaRPr lang="en-AU" sz="1600" dirty="0">
                        <a:latin typeface="+mj-lt"/>
                      </a:endParaRPr>
                    </a:p>
                  </a:txBody>
                  <a:tcPr marL="115147" marR="115147"/>
                </a:tc>
                <a:tc gridSpan="2">
                  <a:txBody>
                    <a:bodyPr/>
                    <a:lstStyle/>
                    <a:p>
                      <a:pPr algn="ctr"/>
                      <a:r>
                        <a:rPr lang="en-AU" sz="1600" dirty="0">
                          <a:latin typeface="+mj-lt"/>
                        </a:rPr>
                        <a:t>Last draft liaised</a:t>
                      </a:r>
                    </a:p>
                  </a:txBody>
                  <a:tcPr marL="115147" marR="115147"/>
                </a:tc>
                <a:tc hMerge="1">
                  <a:txBody>
                    <a:bodyPr/>
                    <a:lstStyle/>
                    <a:p>
                      <a:endParaRPr lang="en-AU" sz="1600" dirty="0"/>
                    </a:p>
                  </a:txBody>
                  <a:tcPr marL="115147" marR="115147"/>
                </a:tc>
                <a:tc gridSpan="2">
                  <a:txBody>
                    <a:bodyPr/>
                    <a:lstStyle/>
                    <a:p>
                      <a:pPr algn="ctr"/>
                      <a:r>
                        <a:rPr lang="en-US" sz="1600" dirty="0">
                          <a:latin typeface="+mj-lt"/>
                        </a:rPr>
                        <a:t>60-day</a:t>
                      </a:r>
                      <a:br>
                        <a:rPr lang="en-AU" sz="1600" dirty="0">
                          <a:latin typeface="+mj-lt"/>
                        </a:rPr>
                      </a:br>
                      <a:r>
                        <a:rPr lang="en-AU" sz="1600" dirty="0">
                          <a:latin typeface="+mj-lt"/>
                        </a:rPr>
                        <a:t>pre-ballot</a:t>
                      </a:r>
                    </a:p>
                  </a:txBody>
                  <a:tcPr marL="115147" marR="115147"/>
                </a:tc>
                <a:tc hMerge="1">
                  <a:txBody>
                    <a:bodyPr/>
                    <a:lstStyle/>
                    <a:p>
                      <a:endParaRPr lang="en-AU"/>
                    </a:p>
                  </a:txBody>
                  <a:tcPr/>
                </a:tc>
                <a:tc gridSpan="2">
                  <a:txBody>
                    <a:bodyPr/>
                    <a:lstStyle/>
                    <a:p>
                      <a:pPr algn="ctr"/>
                      <a:r>
                        <a:rPr lang="en-AU" sz="1600" dirty="0">
                          <a:latin typeface="+mj-lt"/>
                        </a:rPr>
                        <a:t>5-month</a:t>
                      </a:r>
                      <a:br>
                        <a:rPr lang="en-AU" sz="1600" dirty="0">
                          <a:latin typeface="+mj-lt"/>
                        </a:rPr>
                      </a:br>
                      <a:r>
                        <a:rPr lang="en-AU" sz="1600" dirty="0">
                          <a:latin typeface="+mj-lt"/>
                        </a:rPr>
                        <a:t>FDIS ballot</a:t>
                      </a:r>
                    </a:p>
                  </a:txBody>
                  <a:tcPr marL="115147" marR="115147"/>
                </a:tc>
                <a:tc hMerge="1">
                  <a:txBody>
                    <a:bodyPr/>
                    <a:lstStyle/>
                    <a:p>
                      <a:endParaRPr lang="en-AU"/>
                    </a:p>
                  </a:txBody>
                  <a:tcPr/>
                </a:tc>
                <a:tc>
                  <a:txBody>
                    <a:bodyPr/>
                    <a:lstStyle/>
                    <a:p>
                      <a:pPr algn="ctr"/>
                      <a:r>
                        <a:rPr lang="en-AU" sz="1600" dirty="0">
                          <a:latin typeface="+mj-lt"/>
                        </a:rPr>
                        <a:t>Comments</a:t>
                      </a:r>
                      <a:r>
                        <a:rPr lang="en-AU" sz="1600" baseline="0" dirty="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271325">
                <a:tc>
                  <a:txBody>
                    <a:bodyPr/>
                    <a:lstStyle/>
                    <a:p>
                      <a:pPr algn="l"/>
                      <a:r>
                        <a:rPr lang="en-AU" sz="1600" b="0" dirty="0">
                          <a:solidFill>
                            <a:schemeClr val="tx1"/>
                          </a:solidFill>
                          <a:latin typeface="+mj-lt"/>
                          <a:cs typeface="Arial" panose="020B0604020202020204" pitchFamily="34" charset="0"/>
                        </a:rPr>
                        <a:t>.9-2020</a:t>
                      </a:r>
                    </a:p>
                  </a:txBody>
                  <a:tcPr marL="115147" marR="115147"/>
                </a:tc>
                <a:tc>
                  <a:txBody>
                    <a:bodyPr/>
                    <a:lstStyle/>
                    <a:p>
                      <a:pPr algn="ctr"/>
                      <a:r>
                        <a:rPr lang="en-AU" sz="1600" b="0" dirty="0">
                          <a:solidFill>
                            <a:schemeClr val="accent2"/>
                          </a:solidFill>
                          <a:latin typeface="+mj-lt"/>
                          <a:cs typeface="Arial" panose="020B0604020202020204" pitchFamily="34" charset="0"/>
                        </a:rPr>
                        <a:t>Waiting</a:t>
                      </a:r>
                    </a:p>
                  </a:txBody>
                  <a:tcPr marL="115147" marR="115147"/>
                </a:tc>
                <a:tc>
                  <a:txBody>
                    <a:bodyPr/>
                    <a:lstStyle/>
                    <a:p>
                      <a:pPr algn="ctr"/>
                      <a:r>
                        <a:rPr lang="en-AU" sz="1600" b="0" dirty="0">
                          <a:solidFill>
                            <a:schemeClr val="tx1"/>
                          </a:solidFill>
                          <a:latin typeface="+mj-lt"/>
                          <a:cs typeface="Arial" panose="020B0604020202020204" pitchFamily="34" charset="0"/>
                        </a:rPr>
                        <a:t>-</a:t>
                      </a: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a:solidFill>
                            <a:schemeClr val="accent2"/>
                          </a:solidFill>
                          <a:latin typeface="+mn-lt"/>
                          <a:ea typeface="+mn-ea"/>
                          <a:cs typeface="Arial" panose="020B0604020202020204" pitchFamily="34" charset="0"/>
                        </a:rPr>
                        <a:t>Waiting</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a:solidFill>
                            <a:schemeClr val="accent2"/>
                          </a:solidFill>
                          <a:latin typeface="+mn-lt"/>
                          <a:ea typeface="+mn-ea"/>
                          <a:cs typeface="Arial" panose="020B0604020202020204" pitchFamily="34" charset="0"/>
                        </a:rPr>
                        <a:t>Waiting</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a:solidFill>
                            <a:schemeClr val="tx1"/>
                          </a:solidFill>
                          <a:latin typeface="+mj-lt"/>
                        </a:rPr>
                        <a:t>-</a:t>
                      </a:r>
                    </a:p>
                  </a:txBody>
                  <a:tcPr marL="115147" marR="115147"/>
                </a:tc>
                <a:extLst>
                  <a:ext uri="{0D108BD9-81ED-4DB2-BD59-A6C34878D82A}">
                    <a16:rowId xmlns:a16="http://schemas.microsoft.com/office/drawing/2014/main" val="1474253082"/>
                  </a:ext>
                </a:extLst>
              </a:tr>
              <a:tr h="271325">
                <a:tc>
                  <a:txBody>
                    <a:bodyPr/>
                    <a:lstStyle/>
                    <a:p>
                      <a:pPr algn="l"/>
                      <a:r>
                        <a:rPr lang="en-AU" sz="1600" b="0" dirty="0">
                          <a:solidFill>
                            <a:schemeClr val="tx1"/>
                          </a:solidFill>
                          <a:latin typeface="+mj-lt"/>
                          <a:cs typeface="Arial" panose="020B0604020202020204" pitchFamily="34" charset="0"/>
                        </a:rPr>
                        <a:t>.7-2018</a:t>
                      </a:r>
                    </a:p>
                  </a:txBody>
                  <a:tcPr marL="115147" marR="115147"/>
                </a:tc>
                <a:tc>
                  <a:txBody>
                    <a:bodyPr/>
                    <a:lstStyle/>
                    <a:p>
                      <a:pPr algn="ctr"/>
                      <a:r>
                        <a:rPr lang="en-AU" sz="1600" b="0" dirty="0">
                          <a:solidFill>
                            <a:schemeClr val="accent2"/>
                          </a:solidFill>
                          <a:latin typeface="+mj-lt"/>
                          <a:cs typeface="Arial" panose="020B0604020202020204" pitchFamily="34" charset="0"/>
                        </a:rPr>
                        <a:t>Waiting</a:t>
                      </a:r>
                    </a:p>
                  </a:txBody>
                  <a:tcPr marL="115147" marR="115147"/>
                </a:tc>
                <a:tc>
                  <a:txBody>
                    <a:bodyPr/>
                    <a:lstStyle/>
                    <a:p>
                      <a:pPr algn="ctr"/>
                      <a:r>
                        <a:rPr lang="en-AU" sz="1600" b="0" dirty="0">
                          <a:solidFill>
                            <a:schemeClr val="tx1"/>
                          </a:solidFill>
                          <a:latin typeface="+mj-lt"/>
                          <a:cs typeface="Arial" panose="020B0604020202020204" pitchFamily="34" charset="0"/>
                        </a:rPr>
                        <a:t>-</a:t>
                      </a: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a:solidFill>
                            <a:schemeClr val="accent2"/>
                          </a:solidFill>
                          <a:latin typeface="+mn-lt"/>
                          <a:ea typeface="+mn-ea"/>
                          <a:cs typeface="Arial" panose="020B0604020202020204" pitchFamily="34" charset="0"/>
                        </a:rPr>
                        <a:t>Waiting</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a:solidFill>
                            <a:schemeClr val="accent2"/>
                          </a:solidFill>
                          <a:latin typeface="+mn-lt"/>
                          <a:ea typeface="+mn-ea"/>
                          <a:cs typeface="Arial" panose="020B0604020202020204" pitchFamily="34" charset="0"/>
                        </a:rPr>
                        <a:t>Waiting</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a:solidFill>
                            <a:schemeClr val="tx1"/>
                          </a:solidFill>
                          <a:latin typeface="+mj-lt"/>
                        </a:rPr>
                        <a:t>-</a:t>
                      </a:r>
                    </a:p>
                  </a:txBody>
                  <a:tcPr marL="115147" marR="115147"/>
                </a:tc>
                <a:extLst>
                  <a:ext uri="{0D108BD9-81ED-4DB2-BD59-A6C34878D82A}">
                    <a16:rowId xmlns:a16="http://schemas.microsoft.com/office/drawing/2014/main" val="740100992"/>
                  </a:ext>
                </a:extLst>
              </a:tr>
              <a:tr h="271325">
                <a:tc>
                  <a:txBody>
                    <a:bodyPr/>
                    <a:lstStyle/>
                    <a:p>
                      <a:pPr algn="l"/>
                      <a:r>
                        <a:rPr lang="en-AU" sz="1600" b="0" dirty="0">
                          <a:solidFill>
                            <a:schemeClr val="tx1"/>
                          </a:solidFill>
                          <a:latin typeface="+mj-lt"/>
                          <a:cs typeface="Arial" panose="020B0604020202020204" pitchFamily="34" charset="0"/>
                        </a:rPr>
                        <a:t>.7a</a:t>
                      </a:r>
                    </a:p>
                  </a:txBody>
                  <a:tcPr marL="115147" marR="115147"/>
                </a:tc>
                <a:tc>
                  <a:txBody>
                    <a:bodyPr/>
                    <a:lstStyle/>
                    <a:p>
                      <a:pPr algn="ctr"/>
                      <a:r>
                        <a:rPr lang="en-AU" sz="1600" b="0" dirty="0">
                          <a:solidFill>
                            <a:schemeClr val="accent2"/>
                          </a:solidFill>
                          <a:latin typeface="+mj-lt"/>
                          <a:cs typeface="Arial" panose="020B0604020202020204" pitchFamily="34" charset="0"/>
                        </a:rPr>
                        <a:t>Waiting</a:t>
                      </a:r>
                    </a:p>
                  </a:txBody>
                  <a:tcPr marL="115147" marR="115147"/>
                </a:tc>
                <a:tc>
                  <a:txBody>
                    <a:bodyPr/>
                    <a:lstStyle/>
                    <a:p>
                      <a:pPr algn="ctr"/>
                      <a:r>
                        <a:rPr lang="en-AU" sz="1600" b="0" dirty="0">
                          <a:solidFill>
                            <a:schemeClr val="tx1"/>
                          </a:solidFill>
                          <a:latin typeface="+mj-lt"/>
                          <a:cs typeface="Arial" panose="020B0604020202020204" pitchFamily="34" charset="0"/>
                        </a:rPr>
                        <a:t>-</a:t>
                      </a: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a:solidFill>
                            <a:schemeClr val="accent2"/>
                          </a:solidFill>
                          <a:latin typeface="+mn-lt"/>
                          <a:ea typeface="+mn-ea"/>
                          <a:cs typeface="Arial" panose="020B0604020202020204" pitchFamily="34" charset="0"/>
                        </a:rPr>
                        <a:t>Waiting</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a:solidFill>
                            <a:schemeClr val="accent2"/>
                          </a:solidFill>
                          <a:latin typeface="+mn-lt"/>
                          <a:ea typeface="+mn-ea"/>
                          <a:cs typeface="Arial" panose="020B0604020202020204" pitchFamily="34" charset="0"/>
                        </a:rPr>
                        <a:t>Waiting</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a:solidFill>
                            <a:schemeClr val="tx1"/>
                          </a:solidFill>
                          <a:latin typeface="+mj-lt"/>
                        </a:rPr>
                        <a:t>-</a:t>
                      </a:r>
                    </a:p>
                  </a:txBody>
                  <a:tcPr marL="115147" marR="115147"/>
                </a:tc>
                <a:extLst>
                  <a:ext uri="{0D108BD9-81ED-4DB2-BD59-A6C34878D82A}">
                    <a16:rowId xmlns:a16="http://schemas.microsoft.com/office/drawing/2014/main" val="3200094344"/>
                  </a:ext>
                </a:extLst>
              </a:tr>
              <a:tr h="271325">
                <a:tc>
                  <a:txBody>
                    <a:bodyPr/>
                    <a:lstStyle/>
                    <a:p>
                      <a:pPr algn="l"/>
                      <a:r>
                        <a:rPr lang="en-AU" sz="1600" b="0" dirty="0">
                          <a:solidFill>
                            <a:schemeClr val="tx1"/>
                          </a:solidFill>
                          <a:latin typeface="+mj-lt"/>
                          <a:cs typeface="Arial" panose="020B0604020202020204" pitchFamily="34" charset="0"/>
                        </a:rPr>
                        <a:t>.10</a:t>
                      </a:r>
                    </a:p>
                  </a:txBody>
                  <a:tcPr marL="115147" marR="115147"/>
                </a:tc>
                <a:tc>
                  <a:txBody>
                    <a:bodyPr/>
                    <a:lstStyle/>
                    <a:p>
                      <a:pPr algn="ctr"/>
                      <a:r>
                        <a:rPr lang="en-AU" sz="1600" b="0" dirty="0">
                          <a:solidFill>
                            <a:srgbClr val="00B050"/>
                          </a:solidFill>
                          <a:latin typeface="+mj-lt"/>
                          <a:cs typeface="Arial" panose="020B0604020202020204" pitchFamily="34" charset="0"/>
                        </a:rPr>
                        <a:t>No need</a:t>
                      </a:r>
                    </a:p>
                  </a:txBody>
                  <a:tcPr marL="0" marR="0"/>
                </a:tc>
                <a:tc>
                  <a:txBody>
                    <a:bodyPr/>
                    <a:lstStyle/>
                    <a:p>
                      <a:pPr algn="ctr"/>
                      <a:r>
                        <a:rPr lang="en-AU" sz="1600" b="0" dirty="0">
                          <a:solidFill>
                            <a:schemeClr val="tx1"/>
                          </a:solidFill>
                          <a:latin typeface="+mj-lt"/>
                          <a:cs typeface="Arial" panose="020B0604020202020204" pitchFamily="34" charset="0"/>
                        </a:rPr>
                        <a:t>-</a:t>
                      </a: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a:solidFill>
                            <a:srgbClr val="00B050"/>
                          </a:solidFill>
                          <a:latin typeface="+mn-lt"/>
                          <a:ea typeface="+mn-ea"/>
                          <a:cs typeface="Arial" panose="020B0604020202020204" pitchFamily="34" charset="0"/>
                        </a:rPr>
                        <a:t>No need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a:solidFill>
                            <a:srgbClr val="00B050"/>
                          </a:solidFill>
                          <a:latin typeface="+mn-lt"/>
                          <a:ea typeface="+mn-ea"/>
                          <a:cs typeface="Arial" panose="020B0604020202020204" pitchFamily="34" charset="0"/>
                        </a:rPr>
                        <a:t>No need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a:solidFill>
                            <a:schemeClr val="tx1"/>
                          </a:solidFill>
                          <a:latin typeface="+mj-lt"/>
                        </a:rPr>
                        <a:t>-</a:t>
                      </a:r>
                    </a:p>
                  </a:txBody>
                  <a:tcPr marL="115147" marR="115147"/>
                </a:tc>
                <a:extLst>
                  <a:ext uri="{0D108BD9-81ED-4DB2-BD59-A6C34878D82A}">
                    <a16:rowId xmlns:a16="http://schemas.microsoft.com/office/drawing/2014/main" val="4021449227"/>
                  </a:ext>
                </a:extLst>
              </a:tr>
              <a:tr h="271325">
                <a:tc>
                  <a:txBody>
                    <a:bodyPr/>
                    <a:lstStyle/>
                    <a:p>
                      <a:pPr algn="l"/>
                      <a:r>
                        <a:rPr lang="en-AU" sz="1600" b="0" dirty="0">
                          <a:solidFill>
                            <a:schemeClr val="tx1"/>
                          </a:solidFill>
                          <a:latin typeface="+mj-lt"/>
                          <a:cs typeface="Arial" panose="020B0604020202020204" pitchFamily="34" charset="0"/>
                        </a:rPr>
                        <a:t>.13</a:t>
                      </a:r>
                    </a:p>
                  </a:txBody>
                  <a:tcPr marL="115147" marR="115147"/>
                </a:tc>
                <a:tc>
                  <a:txBody>
                    <a:bodyPr/>
                    <a:lstStyle/>
                    <a:p>
                      <a:pPr algn="ctr"/>
                      <a:r>
                        <a:rPr lang="en-AU" sz="1600" b="0" dirty="0">
                          <a:solidFill>
                            <a:schemeClr val="accent2"/>
                          </a:solidFill>
                          <a:latin typeface="+mj-lt"/>
                          <a:cs typeface="Arial" panose="020B0604020202020204" pitchFamily="34" charset="0"/>
                        </a:rPr>
                        <a:t>Waiting</a:t>
                      </a:r>
                    </a:p>
                  </a:txBody>
                  <a:tcPr marL="115147" marR="115147"/>
                </a:tc>
                <a:tc>
                  <a:txBody>
                    <a:bodyPr/>
                    <a:lstStyle/>
                    <a:p>
                      <a:pPr algn="ctr"/>
                      <a:r>
                        <a:rPr lang="en-AU" sz="1600" b="0" dirty="0">
                          <a:solidFill>
                            <a:schemeClr val="tx1"/>
                          </a:solidFill>
                          <a:latin typeface="+mj-lt"/>
                          <a:cs typeface="Arial" panose="020B0604020202020204" pitchFamily="34" charset="0"/>
                        </a:rPr>
                        <a:t>-</a:t>
                      </a: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a:solidFill>
                            <a:schemeClr val="accent2"/>
                          </a:solidFill>
                          <a:latin typeface="+mn-lt"/>
                          <a:ea typeface="+mn-ea"/>
                          <a:cs typeface="Arial" panose="020B0604020202020204" pitchFamily="34" charset="0"/>
                        </a:rPr>
                        <a:t>Waiting</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a:solidFill>
                            <a:schemeClr val="accent2"/>
                          </a:solidFill>
                          <a:latin typeface="+mn-lt"/>
                          <a:ea typeface="+mn-ea"/>
                          <a:cs typeface="Arial" panose="020B0604020202020204" pitchFamily="34" charset="0"/>
                        </a:rPr>
                        <a:t>Waiting</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a:solidFill>
                            <a:schemeClr val="tx1"/>
                          </a:solidFill>
                          <a:latin typeface="+mj-lt"/>
                        </a:rPr>
                        <a:t>-</a:t>
                      </a:r>
                    </a:p>
                  </a:txBody>
                  <a:tcPr marL="115147" marR="115147"/>
                </a:tc>
                <a:extLst>
                  <a:ext uri="{0D108BD9-81ED-4DB2-BD59-A6C34878D82A}">
                    <a16:rowId xmlns:a16="http://schemas.microsoft.com/office/drawing/2014/main" val="409711154"/>
                  </a:ext>
                </a:extLst>
              </a:tr>
              <a:tr h="271325">
                <a:tc>
                  <a:txBody>
                    <a:bodyPr/>
                    <a:lstStyle/>
                    <a:p>
                      <a:pPr algn="l"/>
                      <a:r>
                        <a:rPr lang="en-AU" sz="1600" b="0" dirty="0">
                          <a:solidFill>
                            <a:schemeClr val="tx1"/>
                          </a:solidFill>
                          <a:latin typeface="+mj-lt"/>
                          <a:cs typeface="Arial" panose="020B0604020202020204" pitchFamily="34" charset="0"/>
                        </a:rPr>
                        <a:t>.6</a:t>
                      </a:r>
                    </a:p>
                  </a:txBody>
                  <a:tcPr marL="115147" marR="115147"/>
                </a:tc>
                <a:tc>
                  <a:txBody>
                    <a:bodyPr/>
                    <a:lstStyle/>
                    <a:p>
                      <a:pPr algn="ctr"/>
                      <a:r>
                        <a:rPr lang="en-AU" sz="1600" b="0" dirty="0">
                          <a:solidFill>
                            <a:schemeClr val="accent2"/>
                          </a:solidFill>
                          <a:latin typeface="+mj-lt"/>
                          <a:cs typeface="Arial" panose="020B0604020202020204" pitchFamily="34" charset="0"/>
                        </a:rPr>
                        <a:t>Waiting</a:t>
                      </a:r>
                    </a:p>
                  </a:txBody>
                  <a:tcPr marL="115147" marR="115147"/>
                </a:tc>
                <a:tc>
                  <a:txBody>
                    <a:bodyPr/>
                    <a:lstStyle/>
                    <a:p>
                      <a:pPr algn="ctr"/>
                      <a:r>
                        <a:rPr lang="en-AU" sz="1600" b="0" dirty="0">
                          <a:solidFill>
                            <a:schemeClr val="tx1"/>
                          </a:solidFill>
                          <a:latin typeface="+mj-lt"/>
                          <a:cs typeface="Arial" panose="020B0604020202020204" pitchFamily="34" charset="0"/>
                        </a:rPr>
                        <a:t>-</a:t>
                      </a: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a:solidFill>
                            <a:schemeClr val="accent2"/>
                          </a:solidFill>
                          <a:latin typeface="+mn-lt"/>
                          <a:ea typeface="+mn-ea"/>
                          <a:cs typeface="Arial" panose="020B0604020202020204" pitchFamily="34" charset="0"/>
                        </a:rPr>
                        <a:t>Waiting</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a:solidFill>
                            <a:schemeClr val="accent2"/>
                          </a:solidFill>
                          <a:latin typeface="+mn-lt"/>
                          <a:ea typeface="+mn-ea"/>
                          <a:cs typeface="Arial" panose="020B0604020202020204" pitchFamily="34" charset="0"/>
                        </a:rPr>
                        <a:t>Waiting</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a:solidFill>
                            <a:schemeClr val="tx1"/>
                          </a:solidFill>
                          <a:latin typeface="+mj-lt"/>
                        </a:rPr>
                        <a:t>-</a:t>
                      </a:r>
                    </a:p>
                  </a:txBody>
                  <a:tcPr marL="115147" marR="115147"/>
                </a:tc>
                <a:extLst>
                  <a:ext uri="{0D108BD9-81ED-4DB2-BD59-A6C34878D82A}">
                    <a16:rowId xmlns:a16="http://schemas.microsoft.com/office/drawing/2014/main" val="172151676"/>
                  </a:ext>
                </a:extLst>
              </a:tr>
            </a:tbl>
          </a:graphicData>
        </a:graphic>
      </p:graphicFrame>
      <p:sp>
        <p:nvSpPr>
          <p:cNvPr id="4" name="Footer Placeholder 3"/>
          <p:cNvSpPr>
            <a:spLocks noGrp="1"/>
          </p:cNvSpPr>
          <p:nvPr>
            <p:ph type="ftr" sz="quarter" idx="10"/>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a:lstStyle>
          <a:p>
            <a:r>
              <a:rPr lang="en-US"/>
              <a:t>Andrew Myles, Cisco</a:t>
            </a:r>
          </a:p>
        </p:txBody>
      </p:sp>
      <p:sp>
        <p:nvSpPr>
          <p:cNvPr id="5" name="Slide Number Placeholder 4"/>
          <p:cNvSpPr>
            <a:spLocks noGrp="1"/>
          </p:cNvSpPr>
          <p:nvPr>
            <p:ph type="sldNum" sz="quarter" idx="11"/>
          </p:nvPr>
        </p:nvSpPr>
        <p:spPr/>
        <p:txBody>
          <a:bodyPr/>
          <a:lstStyle/>
          <a:p>
            <a:r>
              <a:rPr lang="en-US"/>
              <a:t>Slide </a:t>
            </a:r>
            <a:fld id="{EF4002E7-DB4D-4CC3-8382-1939D19420D8}" type="slidenum">
              <a:rPr lang="en-US" smtClean="0"/>
              <a:pPr/>
              <a:t>11</a:t>
            </a:fld>
            <a:endParaRPr lang="en-US"/>
          </a:p>
        </p:txBody>
      </p:sp>
    </p:spTree>
    <p:extLst>
      <p:ext uri="{BB962C8B-B14F-4D97-AF65-F5344CB8AC3E}">
        <p14:creationId xmlns:p14="http://schemas.microsoft.com/office/powerpoint/2010/main" val="26661224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IEEE 802.15 WG has a number of regular participants in IEEE 802 JTC1 SC activities</a:t>
            </a:r>
          </a:p>
        </p:txBody>
      </p:sp>
      <p:sp>
        <p:nvSpPr>
          <p:cNvPr id="3" name="Content Placeholder 2"/>
          <p:cNvSpPr>
            <a:spLocks noGrp="1"/>
          </p:cNvSpPr>
          <p:nvPr>
            <p:ph idx="1"/>
          </p:nvPr>
        </p:nvSpPr>
        <p:spPr/>
        <p:txBody>
          <a:bodyPr/>
          <a:lstStyle/>
          <a:p>
            <a:r>
              <a:rPr lang="en-AU" dirty="0"/>
              <a:t>Regular participants</a:t>
            </a:r>
          </a:p>
          <a:p>
            <a:pPr lvl="1"/>
            <a:r>
              <a:rPr lang="en-AU" dirty="0"/>
              <a:t>Peter Yee</a:t>
            </a:r>
          </a:p>
          <a:p>
            <a:pPr lvl="1"/>
            <a:r>
              <a:rPr lang="en-AU" dirty="0"/>
              <a:t>Clint Powell</a:t>
            </a:r>
          </a:p>
          <a:p>
            <a:pPr lvl="1"/>
            <a:r>
              <a:rPr lang="en-AU" dirty="0"/>
              <a:t>Phil Beacher</a:t>
            </a:r>
          </a:p>
        </p:txBody>
      </p:sp>
      <p:sp>
        <p:nvSpPr>
          <p:cNvPr id="4" name="Footer Placeholder 3"/>
          <p:cNvSpPr>
            <a:spLocks noGrp="1"/>
          </p:cNvSpPr>
          <p:nvPr>
            <p:ph type="ftr" sz="quarter" idx="10"/>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a:lstStyle>
          <a:p>
            <a:pPr>
              <a:defRPr/>
            </a:pPr>
            <a:r>
              <a:rPr lang="en-US"/>
              <a:t>Andrew Myles, Cisco</a:t>
            </a:r>
            <a:endParaRPr lang="en-US" dirty="0"/>
          </a:p>
        </p:txBody>
      </p:sp>
      <p:sp>
        <p:nvSpPr>
          <p:cNvPr id="5" name="Slide Number Placeholder 4"/>
          <p:cNvSpPr>
            <a:spLocks noGrp="1"/>
          </p:cNvSpPr>
          <p:nvPr>
            <p:ph type="sldNum" sz="quarter" idx="11"/>
          </p:nvPr>
        </p:nvSpPr>
        <p:spPr/>
        <p:txBody>
          <a:bodyPr/>
          <a:lstStyle/>
          <a:p>
            <a:pPr>
              <a:defRPr/>
            </a:pPr>
            <a:r>
              <a:rPr lang="en-US"/>
              <a:t>Slide </a:t>
            </a:r>
            <a:fld id="{EF4002E7-DB4D-4CC3-8382-1939D19420D8}" type="slidenum">
              <a:rPr lang="en-US" smtClean="0"/>
              <a:pPr>
                <a:defRPr/>
              </a:pPr>
              <a:t>12</a:t>
            </a:fld>
            <a:endParaRPr lang="en-US"/>
          </a:p>
        </p:txBody>
      </p:sp>
    </p:spTree>
    <p:extLst>
      <p:ext uri="{BB962C8B-B14F-4D97-AF65-F5344CB8AC3E}">
        <p14:creationId xmlns:p14="http://schemas.microsoft.com/office/powerpoint/2010/main" val="3680289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sz="1600" dirty="0">
                <a:solidFill>
                  <a:schemeClr val="accent6"/>
                </a:solidFill>
              </a:rPr>
              <a:t>Low-rate wireless networks </a:t>
            </a:r>
            <a:br>
              <a:rPr lang="en-AU" sz="2400" dirty="0">
                <a:solidFill>
                  <a:schemeClr val="accent6"/>
                </a:solidFill>
              </a:rPr>
            </a:br>
            <a:r>
              <a:rPr lang="en-AU" dirty="0">
                <a:solidFill>
                  <a:schemeClr val="accent6"/>
                </a:solidFill>
              </a:rPr>
              <a:t>IEEE 802.15.4-2020 will probably be submitted for information soon after Sep 2022</a:t>
            </a:r>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chemeClr val="accent2"/>
                </a:solidFill>
              </a:rPr>
              <a:t>waiting</a:t>
            </a:r>
          </a:p>
          <a:p>
            <a:pPr lvl="1"/>
            <a:r>
              <a:rPr lang="en-US" dirty="0"/>
              <a:t>(Sep 2022)</a:t>
            </a:r>
          </a:p>
          <a:p>
            <a:pPr lvl="2"/>
            <a:r>
              <a:rPr lang="en-US" dirty="0"/>
              <a:t>It has been discovered that IEEE 802.15.4-2015 is already ratified as ISO/IEC/IEEE 8802-15-4-2018 (via JTC1/SC31, but now returned to SC6)</a:t>
            </a:r>
          </a:p>
          <a:p>
            <a:pPr lvl="2"/>
            <a:r>
              <a:rPr lang="en-US" dirty="0"/>
              <a:t>The new plan is to submit IEEE 802.15.4-2020 and amendments (802.15.4w/y/z/aa) ASAP for information … and then for PSDO consideration in early 2023</a:t>
            </a:r>
          </a:p>
          <a:p>
            <a:r>
              <a:rPr lang="en-US" dirty="0"/>
              <a:t>60-day</a:t>
            </a:r>
            <a:r>
              <a:rPr lang="en-AU" dirty="0"/>
              <a:t> pre-ballot: </a:t>
            </a:r>
            <a:r>
              <a:rPr lang="en-AU" dirty="0">
                <a:solidFill>
                  <a:schemeClr val="accent2"/>
                </a:solidFill>
              </a:rPr>
              <a:t>waiting</a:t>
            </a:r>
          </a:p>
          <a:p>
            <a:r>
              <a:rPr lang="en-AU" dirty="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a:lstStyle>
          <a:p>
            <a:r>
              <a:rPr lang="en-US"/>
              <a:t>Andrew Myles, Cisco</a:t>
            </a:r>
          </a:p>
        </p:txBody>
      </p:sp>
      <p:sp>
        <p:nvSpPr>
          <p:cNvPr id="6" name="Slide Number Placeholder 5"/>
          <p:cNvSpPr>
            <a:spLocks noGrp="1"/>
          </p:cNvSpPr>
          <p:nvPr>
            <p:ph type="sldNum" sz="quarter" idx="11"/>
          </p:nvPr>
        </p:nvSpPr>
        <p:spPr/>
        <p:txBody>
          <a:bodyPr/>
          <a:lstStyle/>
          <a:p>
            <a:r>
              <a:rPr lang="en-US"/>
              <a:t>Slide </a:t>
            </a:r>
            <a:fld id="{FCE5288C-F87B-4810-A6B2-740CE13BD34D}" type="slidenum">
              <a:rPr lang="en-US" smtClean="0"/>
              <a:pPr/>
              <a:t>13</a:t>
            </a:fld>
            <a:endParaRPr lang="en-US"/>
          </a:p>
        </p:txBody>
      </p:sp>
    </p:spTree>
    <p:extLst>
      <p:ext uri="{BB962C8B-B14F-4D97-AF65-F5344CB8AC3E}">
        <p14:creationId xmlns:p14="http://schemas.microsoft.com/office/powerpoint/2010/main" val="258087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1600" dirty="0">
                <a:solidFill>
                  <a:schemeClr val="accent6"/>
                </a:solidFill>
              </a:rPr>
              <a:t>Extension to low-energy critical infrastructure monitoring PHY</a:t>
            </a:r>
            <a:br>
              <a:rPr lang="en-AU" dirty="0">
                <a:solidFill>
                  <a:schemeClr val="accent6"/>
                </a:solidFill>
              </a:rPr>
            </a:br>
            <a:r>
              <a:rPr lang="en-AU" dirty="0">
                <a:solidFill>
                  <a:schemeClr val="accent6"/>
                </a:solidFill>
              </a:rPr>
              <a:t>IEEE 802.15.4w-2020 will probably be submitted for information soon after Sep 2022</a:t>
            </a:r>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chemeClr val="accent2"/>
                </a:solidFill>
              </a:rPr>
              <a:t>waiting</a:t>
            </a:r>
          </a:p>
          <a:p>
            <a:pPr lvl="1"/>
            <a:r>
              <a:rPr lang="en-US" dirty="0"/>
              <a:t>(Sep 2022)</a:t>
            </a:r>
          </a:p>
          <a:p>
            <a:pPr lvl="2"/>
            <a:r>
              <a:rPr lang="en-US" dirty="0"/>
              <a:t>It has been discovered that IEEE 802.15.4-2015 is already ratified as ISO/IEC/IEEE 8802-15-4-2018 (via JTC1/SC31, but now returned to SC6)</a:t>
            </a:r>
          </a:p>
          <a:p>
            <a:pPr lvl="2"/>
            <a:r>
              <a:rPr lang="en-US" dirty="0"/>
              <a:t>The new plan is to submit IEEE 802.15.4-2020 and amendments (802.15.4w/y/z/aa) ASAP for information … and then for PSDO consideration in early 2023</a:t>
            </a:r>
          </a:p>
          <a:p>
            <a:r>
              <a:rPr lang="en-US" dirty="0"/>
              <a:t>60-day</a:t>
            </a:r>
            <a:r>
              <a:rPr lang="en-AU" dirty="0"/>
              <a:t> pre-ballot: </a:t>
            </a:r>
            <a:r>
              <a:rPr lang="en-AU" dirty="0">
                <a:solidFill>
                  <a:schemeClr val="accent2"/>
                </a:solidFill>
              </a:rPr>
              <a:t>waiting</a:t>
            </a:r>
          </a:p>
          <a:p>
            <a:r>
              <a:rPr lang="en-AU" dirty="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a:lstStyle>
          <a:p>
            <a:r>
              <a:rPr lang="en-US"/>
              <a:t>Andrew Myles, Cisco</a:t>
            </a:r>
          </a:p>
        </p:txBody>
      </p:sp>
      <p:sp>
        <p:nvSpPr>
          <p:cNvPr id="6" name="Slide Number Placeholder 5"/>
          <p:cNvSpPr>
            <a:spLocks noGrp="1"/>
          </p:cNvSpPr>
          <p:nvPr>
            <p:ph type="sldNum" sz="quarter" idx="11"/>
          </p:nvPr>
        </p:nvSpPr>
        <p:spPr/>
        <p:txBody>
          <a:bodyPr/>
          <a:lstStyle/>
          <a:p>
            <a:r>
              <a:rPr lang="en-US"/>
              <a:t>Slide </a:t>
            </a:r>
            <a:fld id="{FCE5288C-F87B-4810-A6B2-740CE13BD34D}" type="slidenum">
              <a:rPr lang="en-US" smtClean="0"/>
              <a:pPr/>
              <a:t>14</a:t>
            </a:fld>
            <a:endParaRPr lang="en-US"/>
          </a:p>
        </p:txBody>
      </p:sp>
    </p:spTree>
    <p:extLst>
      <p:ext uri="{BB962C8B-B14F-4D97-AF65-F5344CB8AC3E}">
        <p14:creationId xmlns:p14="http://schemas.microsoft.com/office/powerpoint/2010/main" val="5059860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1600" dirty="0">
                <a:solidFill>
                  <a:schemeClr val="accent6"/>
                </a:solidFill>
              </a:rPr>
              <a:t>AES-256 encryption &amp; security extensions</a:t>
            </a:r>
            <a:br>
              <a:rPr lang="en-AU" dirty="0">
                <a:solidFill>
                  <a:schemeClr val="accent6"/>
                </a:solidFill>
              </a:rPr>
            </a:br>
            <a:r>
              <a:rPr lang="en-AU" dirty="0">
                <a:solidFill>
                  <a:schemeClr val="accent6"/>
                </a:solidFill>
              </a:rPr>
              <a:t>IEEE 802.15.4y-2021 will probably be submitted for information soon after Sep 2022</a:t>
            </a:r>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chemeClr val="accent2"/>
                </a:solidFill>
              </a:rPr>
              <a:t>waiting</a:t>
            </a:r>
          </a:p>
          <a:p>
            <a:pPr lvl="1"/>
            <a:r>
              <a:rPr lang="en-US" dirty="0"/>
              <a:t>(Sep 2022)</a:t>
            </a:r>
          </a:p>
          <a:p>
            <a:pPr lvl="2"/>
            <a:r>
              <a:rPr lang="en-US" dirty="0"/>
              <a:t>It has been discovered that IEEE 802.15.4-2015 is already ratified as ISO/IEC/IEEE 8802-15-4-2018 (via JTC1/SC31, but now returned to SC6)</a:t>
            </a:r>
          </a:p>
          <a:p>
            <a:pPr lvl="2"/>
            <a:r>
              <a:rPr lang="en-US" dirty="0"/>
              <a:t>The new plan is to submit IEEE 802.15.4-2020 and amendments (802.15.4w/y/z/aa) ASAP for information … and then for PSDO consideration in early 2023</a:t>
            </a:r>
          </a:p>
          <a:p>
            <a:r>
              <a:rPr lang="en-US" dirty="0"/>
              <a:t>60-day</a:t>
            </a:r>
            <a:r>
              <a:rPr lang="en-AU" dirty="0"/>
              <a:t> pre-ballot: </a:t>
            </a:r>
            <a:r>
              <a:rPr lang="en-AU" dirty="0">
                <a:solidFill>
                  <a:schemeClr val="accent2"/>
                </a:solidFill>
              </a:rPr>
              <a:t>waiting</a:t>
            </a:r>
          </a:p>
          <a:p>
            <a:r>
              <a:rPr lang="en-AU" dirty="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a:lstStyle>
          <a:p>
            <a:r>
              <a:rPr lang="en-US"/>
              <a:t>Andrew Myles, Cisco</a:t>
            </a:r>
          </a:p>
        </p:txBody>
      </p:sp>
      <p:sp>
        <p:nvSpPr>
          <p:cNvPr id="6" name="Slide Number Placeholder 5"/>
          <p:cNvSpPr>
            <a:spLocks noGrp="1"/>
          </p:cNvSpPr>
          <p:nvPr>
            <p:ph type="sldNum" sz="quarter" idx="11"/>
          </p:nvPr>
        </p:nvSpPr>
        <p:spPr/>
        <p:txBody>
          <a:bodyPr/>
          <a:lstStyle/>
          <a:p>
            <a:r>
              <a:rPr lang="en-US"/>
              <a:t>Slide </a:t>
            </a:r>
            <a:fld id="{FCE5288C-F87B-4810-A6B2-740CE13BD34D}" type="slidenum">
              <a:rPr lang="en-US" smtClean="0"/>
              <a:pPr/>
              <a:t>15</a:t>
            </a:fld>
            <a:endParaRPr lang="en-US"/>
          </a:p>
        </p:txBody>
      </p:sp>
    </p:spTree>
    <p:extLst>
      <p:ext uri="{BB962C8B-B14F-4D97-AF65-F5344CB8AC3E}">
        <p14:creationId xmlns:p14="http://schemas.microsoft.com/office/powerpoint/2010/main" val="11836860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1600" dirty="0">
                <a:solidFill>
                  <a:schemeClr val="accent6"/>
                </a:solidFill>
              </a:rPr>
              <a:t>Enhanced UWB PHYs &amp; associated ranging techniques</a:t>
            </a:r>
            <a:br>
              <a:rPr lang="en-AU" dirty="0">
                <a:solidFill>
                  <a:schemeClr val="accent6"/>
                </a:solidFill>
              </a:rPr>
            </a:br>
            <a:r>
              <a:rPr lang="en-AU" dirty="0">
                <a:solidFill>
                  <a:schemeClr val="accent6"/>
                </a:solidFill>
              </a:rPr>
              <a:t>IEEE 802.15.4z-2020 will probably be submitted for information soon after Sep 2022</a:t>
            </a:r>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chemeClr val="accent2"/>
                </a:solidFill>
              </a:rPr>
              <a:t>waiting</a:t>
            </a:r>
          </a:p>
          <a:p>
            <a:pPr lvl="1"/>
            <a:r>
              <a:rPr lang="en-US" dirty="0"/>
              <a:t>(Sep 2022)</a:t>
            </a:r>
          </a:p>
          <a:p>
            <a:pPr lvl="2"/>
            <a:r>
              <a:rPr lang="en-US" dirty="0"/>
              <a:t>It has been discovered that IEEE 802.15.4-2015 is already ratified as ISO/IEC/IEEE 8802-15-4-2018 (via JTC1/SC31, but now returned to SC6)</a:t>
            </a:r>
          </a:p>
          <a:p>
            <a:pPr lvl="2"/>
            <a:r>
              <a:rPr lang="en-US" dirty="0"/>
              <a:t>The new plan is to submit IEEE 802.15.4-2020 and amendments (802.15.4w/y/z/aa) ASAP for information … and then for PSDO consideration in early 2023</a:t>
            </a:r>
          </a:p>
          <a:p>
            <a:r>
              <a:rPr lang="en-US" dirty="0"/>
              <a:t>60-day</a:t>
            </a:r>
            <a:r>
              <a:rPr lang="en-AU" dirty="0"/>
              <a:t> pre-ballot: </a:t>
            </a:r>
            <a:r>
              <a:rPr lang="en-AU" dirty="0">
                <a:solidFill>
                  <a:schemeClr val="accent2"/>
                </a:solidFill>
              </a:rPr>
              <a:t>waiting</a:t>
            </a:r>
          </a:p>
          <a:p>
            <a:r>
              <a:rPr lang="en-AU" dirty="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a:lstStyle>
          <a:p>
            <a:r>
              <a:rPr lang="en-US"/>
              <a:t>Andrew Myles, Cisco</a:t>
            </a:r>
          </a:p>
        </p:txBody>
      </p:sp>
      <p:sp>
        <p:nvSpPr>
          <p:cNvPr id="6" name="Slide Number Placeholder 5"/>
          <p:cNvSpPr>
            <a:spLocks noGrp="1"/>
          </p:cNvSpPr>
          <p:nvPr>
            <p:ph type="sldNum" sz="quarter" idx="11"/>
          </p:nvPr>
        </p:nvSpPr>
        <p:spPr/>
        <p:txBody>
          <a:bodyPr/>
          <a:lstStyle/>
          <a:p>
            <a:r>
              <a:rPr lang="en-US"/>
              <a:t>Slide </a:t>
            </a:r>
            <a:fld id="{FCE5288C-F87B-4810-A6B2-740CE13BD34D}" type="slidenum">
              <a:rPr lang="en-US" smtClean="0"/>
              <a:pPr/>
              <a:t>16</a:t>
            </a:fld>
            <a:endParaRPr lang="en-US"/>
          </a:p>
        </p:txBody>
      </p:sp>
    </p:spTree>
    <p:extLst>
      <p:ext uri="{BB962C8B-B14F-4D97-AF65-F5344CB8AC3E}">
        <p14:creationId xmlns:p14="http://schemas.microsoft.com/office/powerpoint/2010/main" val="4887865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1600" dirty="0">
                <a:solidFill>
                  <a:schemeClr val="accent6"/>
                </a:solidFill>
              </a:rPr>
              <a:t>Higher data rate extension to Smart Utility Network FSK PHY</a:t>
            </a:r>
            <a:br>
              <a:rPr lang="en-AU" dirty="0">
                <a:solidFill>
                  <a:schemeClr val="accent6"/>
                </a:solidFill>
              </a:rPr>
            </a:br>
            <a:r>
              <a:rPr lang="en-AU" dirty="0">
                <a:solidFill>
                  <a:schemeClr val="accent6"/>
                </a:solidFill>
              </a:rPr>
              <a:t>IEEE 802.15.4aa-2022 will probably be submitted for information soon after Sep 2022</a:t>
            </a:r>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chemeClr val="accent2"/>
                </a:solidFill>
              </a:rPr>
              <a:t>waiting</a:t>
            </a:r>
          </a:p>
          <a:p>
            <a:pPr lvl="1"/>
            <a:r>
              <a:rPr lang="en-US" dirty="0"/>
              <a:t>(Sep 2022)</a:t>
            </a:r>
          </a:p>
          <a:p>
            <a:pPr lvl="2"/>
            <a:r>
              <a:rPr lang="en-US" dirty="0"/>
              <a:t>It has been discovered that IEEE 802.15.4-2015 is already ratified as ISO/IEC/IEEE 8802-15-4-2018 (via JTC1/SC31, but now returned to SC6)</a:t>
            </a:r>
          </a:p>
          <a:p>
            <a:pPr lvl="2"/>
            <a:r>
              <a:rPr lang="en-US" dirty="0"/>
              <a:t>The new plan is to submit IEEE 802.15.4-2020 and amendments (802.15.4w/y/z/aa) ASAP for information … and then for PSDO consideration in early 2023</a:t>
            </a:r>
          </a:p>
          <a:p>
            <a:r>
              <a:rPr lang="en-US" dirty="0"/>
              <a:t>60-day</a:t>
            </a:r>
            <a:r>
              <a:rPr lang="en-AU" dirty="0"/>
              <a:t> pre-ballot: </a:t>
            </a:r>
            <a:r>
              <a:rPr lang="en-AU" dirty="0">
                <a:solidFill>
                  <a:schemeClr val="accent2"/>
                </a:solidFill>
              </a:rPr>
              <a:t>waiting</a:t>
            </a:r>
          </a:p>
          <a:p>
            <a:r>
              <a:rPr lang="en-AU" dirty="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a:lstStyle>
          <a:p>
            <a:r>
              <a:rPr lang="en-US"/>
              <a:t>Andrew Myles, Cisco</a:t>
            </a:r>
          </a:p>
        </p:txBody>
      </p:sp>
      <p:sp>
        <p:nvSpPr>
          <p:cNvPr id="6" name="Slide Number Placeholder 5"/>
          <p:cNvSpPr>
            <a:spLocks noGrp="1"/>
          </p:cNvSpPr>
          <p:nvPr>
            <p:ph type="sldNum" sz="quarter" idx="11"/>
          </p:nvPr>
        </p:nvSpPr>
        <p:spPr/>
        <p:txBody>
          <a:bodyPr/>
          <a:lstStyle/>
          <a:p>
            <a:r>
              <a:rPr lang="en-US"/>
              <a:t>Slide </a:t>
            </a:r>
            <a:fld id="{FCE5288C-F87B-4810-A6B2-740CE13BD34D}" type="slidenum">
              <a:rPr lang="en-US" smtClean="0"/>
              <a:pPr/>
              <a:t>17</a:t>
            </a:fld>
            <a:endParaRPr lang="en-US"/>
          </a:p>
        </p:txBody>
      </p:sp>
    </p:spTree>
    <p:extLst>
      <p:ext uri="{BB962C8B-B14F-4D97-AF65-F5344CB8AC3E}">
        <p14:creationId xmlns:p14="http://schemas.microsoft.com/office/powerpoint/2010/main" val="24486911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1600" dirty="0">
                <a:solidFill>
                  <a:schemeClr val="accent6"/>
                </a:solidFill>
              </a:rPr>
              <a:t>High data rate wireless multi-media networks</a:t>
            </a:r>
            <a:br>
              <a:rPr lang="en-AU" dirty="0">
                <a:solidFill>
                  <a:schemeClr val="accent6"/>
                </a:solidFill>
              </a:rPr>
            </a:br>
            <a:r>
              <a:rPr lang="en-AU" dirty="0">
                <a:solidFill>
                  <a:schemeClr val="accent6"/>
                </a:solidFill>
              </a:rPr>
              <a:t>There is no need to submit IEEE 802.15.3-2016 for ratification as an ISO/IEC/IEEE standard</a:t>
            </a:r>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no need</a:t>
            </a:r>
          </a:p>
          <a:p>
            <a:pPr lvl="1"/>
            <a:r>
              <a:rPr lang="en-US" dirty="0"/>
              <a:t>(Sep 2022)</a:t>
            </a:r>
          </a:p>
          <a:p>
            <a:pPr lvl="2"/>
            <a:r>
              <a:rPr lang="en-US" dirty="0"/>
              <a:t>Discovered that IEEE 802.15.3-2016 already ratified as ISO/IEC 8802-15-3: 2017 (via JTC1/SC31, but now returned to SC6)</a:t>
            </a:r>
          </a:p>
          <a:p>
            <a:pPr lvl="2"/>
            <a:r>
              <a:rPr lang="en-US" dirty="0"/>
              <a:t>The new plan is to submit amendments (d/e/f) ASAP for information … and then PSDO submission in early 2023</a:t>
            </a:r>
            <a:endParaRPr lang="en-AU" dirty="0"/>
          </a:p>
          <a:p>
            <a:r>
              <a:rPr lang="en-US" dirty="0"/>
              <a:t>60-day</a:t>
            </a:r>
            <a:r>
              <a:rPr lang="en-AU" dirty="0"/>
              <a:t> pre-ballot: </a:t>
            </a:r>
            <a:r>
              <a:rPr lang="en-AU" dirty="0">
                <a:solidFill>
                  <a:srgbClr val="00B050"/>
                </a:solidFill>
              </a:rPr>
              <a:t>no need</a:t>
            </a:r>
          </a:p>
          <a:p>
            <a:r>
              <a:rPr lang="en-AU" dirty="0"/>
              <a:t>FDIS ballot: </a:t>
            </a:r>
            <a:r>
              <a:rPr lang="en-AU" dirty="0">
                <a:solidFill>
                  <a:srgbClr val="00B050"/>
                </a:solidFill>
              </a:rPr>
              <a:t>no need</a:t>
            </a:r>
            <a:endParaRPr lang="en-AU" dirty="0"/>
          </a:p>
        </p:txBody>
      </p:sp>
      <p:sp>
        <p:nvSpPr>
          <p:cNvPr id="5" name="Footer Placeholder 4"/>
          <p:cNvSpPr>
            <a:spLocks noGrp="1"/>
          </p:cNvSpPr>
          <p:nvPr>
            <p:ph type="ftr" sz="quarter" idx="10"/>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a:lstStyle>
          <a:p>
            <a:r>
              <a:rPr lang="en-US"/>
              <a:t>Andrew Myles, Cisco</a:t>
            </a:r>
          </a:p>
        </p:txBody>
      </p:sp>
      <p:sp>
        <p:nvSpPr>
          <p:cNvPr id="6" name="Slide Number Placeholder 5"/>
          <p:cNvSpPr>
            <a:spLocks noGrp="1"/>
          </p:cNvSpPr>
          <p:nvPr>
            <p:ph type="sldNum" sz="quarter" idx="11"/>
          </p:nvPr>
        </p:nvSpPr>
        <p:spPr/>
        <p:txBody>
          <a:bodyPr/>
          <a:lstStyle/>
          <a:p>
            <a:r>
              <a:rPr lang="en-US"/>
              <a:t>Slide </a:t>
            </a:r>
            <a:fld id="{FCE5288C-F87B-4810-A6B2-740CE13BD34D}" type="slidenum">
              <a:rPr lang="en-US" smtClean="0"/>
              <a:pPr/>
              <a:t>18</a:t>
            </a:fld>
            <a:endParaRPr lang="en-US"/>
          </a:p>
        </p:txBody>
      </p:sp>
    </p:spTree>
    <p:extLst>
      <p:ext uri="{BB962C8B-B14F-4D97-AF65-F5344CB8AC3E}">
        <p14:creationId xmlns:p14="http://schemas.microsoft.com/office/powerpoint/2010/main" val="4652629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97194" y="838200"/>
            <a:ext cx="10363200" cy="1371600"/>
          </a:xfrm>
        </p:spPr>
        <p:txBody>
          <a:bodyPr/>
          <a:lstStyle/>
          <a:p>
            <a:r>
              <a:rPr lang="en-US" sz="1600" dirty="0">
                <a:solidFill>
                  <a:schemeClr val="accent6"/>
                </a:solidFill>
              </a:rPr>
              <a:t>100 Gb/s wireless switched point-to-point physical layer</a:t>
            </a:r>
            <a:br>
              <a:rPr lang="en-AU" dirty="0">
                <a:solidFill>
                  <a:schemeClr val="accent6"/>
                </a:solidFill>
              </a:rPr>
            </a:br>
            <a:r>
              <a:rPr lang="en-AU" dirty="0">
                <a:solidFill>
                  <a:schemeClr val="accent6"/>
                </a:solidFill>
              </a:rPr>
              <a:t>IEEE 802.15.3d-2017 is likely to be liaised for information soon</a:t>
            </a:r>
            <a:br>
              <a:rPr lang="en-AU" dirty="0">
                <a:solidFill>
                  <a:schemeClr val="accent6"/>
                </a:solidFill>
              </a:rPr>
            </a:br>
            <a:endParaRPr lang="en-AU" dirty="0">
              <a:solidFill>
                <a:schemeClr val="accent6"/>
              </a:solidFill>
            </a:endParaRPr>
          </a:p>
        </p:txBody>
      </p:sp>
      <p:sp>
        <p:nvSpPr>
          <p:cNvPr id="10" name="Content Placeholder 9"/>
          <p:cNvSpPr>
            <a:spLocks noGrp="1"/>
          </p:cNvSpPr>
          <p:nvPr>
            <p:ph idx="1"/>
          </p:nvPr>
        </p:nvSpPr>
        <p:spPr>
          <a:xfrm>
            <a:off x="914400" y="2209800"/>
            <a:ext cx="10363200" cy="4114800"/>
          </a:xfrm>
        </p:spPr>
        <p:txBody>
          <a:bodyPr/>
          <a:lstStyle/>
          <a:p>
            <a:r>
              <a:rPr lang="en-AU" dirty="0"/>
              <a:t>Drafts </a:t>
            </a:r>
            <a:r>
              <a:rPr lang="en-GB" dirty="0"/>
              <a:t>sent to SC6</a:t>
            </a:r>
            <a:r>
              <a:rPr lang="en-AU" dirty="0"/>
              <a:t>: </a:t>
            </a:r>
            <a:r>
              <a:rPr lang="en-AU" dirty="0">
                <a:solidFill>
                  <a:schemeClr val="accent2"/>
                </a:solidFill>
              </a:rPr>
              <a:t>waiting</a:t>
            </a:r>
          </a:p>
          <a:p>
            <a:pPr lvl="1"/>
            <a:r>
              <a:rPr lang="en-US" dirty="0"/>
              <a:t>(Sep 2022)</a:t>
            </a:r>
          </a:p>
          <a:p>
            <a:pPr lvl="2"/>
            <a:r>
              <a:rPr lang="en-US" dirty="0"/>
              <a:t>Discovered that IEEE 802.15.3-2016 already ratified as ISO/IEC 8802-15-3: 2017 (via JTC1/SC31, but now returned to SC6)</a:t>
            </a:r>
          </a:p>
          <a:p>
            <a:pPr lvl="2"/>
            <a:r>
              <a:rPr lang="en-US" dirty="0"/>
              <a:t>The new plan is to submit amendments (d/e/f) ASAP for information … and then PSDO submission in early 2023</a:t>
            </a:r>
            <a:endParaRPr lang="en-AU" dirty="0"/>
          </a:p>
          <a:p>
            <a:r>
              <a:rPr lang="en-US" dirty="0"/>
              <a:t>60-day</a:t>
            </a:r>
            <a:r>
              <a:rPr lang="en-AU" dirty="0"/>
              <a:t> pre-ballot: </a:t>
            </a:r>
            <a:r>
              <a:rPr lang="en-AU" dirty="0">
                <a:solidFill>
                  <a:schemeClr val="accent2"/>
                </a:solidFill>
              </a:rPr>
              <a:t>waiting</a:t>
            </a:r>
            <a:endParaRPr lang="en-AU" dirty="0">
              <a:solidFill>
                <a:srgbClr val="00B050"/>
              </a:solidFill>
            </a:endParaRPr>
          </a:p>
          <a:p>
            <a:r>
              <a:rPr lang="en-AU" dirty="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bwMode="auto">
          <a:xfrm>
            <a:off x="8036182" y="66278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a:lstStyle>
          <a:p>
            <a:r>
              <a:rPr lang="en-US"/>
              <a:t>Andrew Myles, Cisco</a:t>
            </a:r>
          </a:p>
        </p:txBody>
      </p:sp>
      <p:sp>
        <p:nvSpPr>
          <p:cNvPr id="6" name="Slide Number Placeholder 5"/>
          <p:cNvSpPr>
            <a:spLocks noGrp="1"/>
          </p:cNvSpPr>
          <p:nvPr>
            <p:ph type="sldNum" sz="quarter" idx="11"/>
          </p:nvPr>
        </p:nvSpPr>
        <p:spPr>
          <a:xfrm>
            <a:off x="7297994" y="6627813"/>
            <a:ext cx="4165600" cy="182562"/>
          </a:xfrm>
        </p:spPr>
        <p:txBody>
          <a:bodyPr/>
          <a:lstStyle/>
          <a:p>
            <a:r>
              <a:rPr lang="en-US"/>
              <a:t>Slide </a:t>
            </a:r>
            <a:fld id="{FCE5288C-F87B-4810-A6B2-740CE13BD34D}" type="slidenum">
              <a:rPr lang="en-US" smtClean="0"/>
              <a:pPr/>
              <a:t>19</a:t>
            </a:fld>
            <a:endParaRPr lang="en-US"/>
          </a:p>
        </p:txBody>
      </p:sp>
    </p:spTree>
    <p:extLst>
      <p:ext uri="{BB962C8B-B14F-4D97-AF65-F5344CB8AC3E}">
        <p14:creationId xmlns:p14="http://schemas.microsoft.com/office/powerpoint/2010/main" val="695469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1424" y="2286002"/>
            <a:ext cx="10441160" cy="4189413"/>
          </a:xfrm>
        </p:spPr>
        <p:txBody>
          <a:bodyPr/>
          <a:lstStyle/>
          <a:p>
            <a:pPr>
              <a:buFont typeface="Arial" panose="020B0604020202020204" pitchFamily="34" charset="0"/>
              <a:buChar char="•"/>
            </a:pPr>
            <a:r>
              <a:rPr lang="en-US" sz="2000" dirty="0">
                <a:solidFill>
                  <a:srgbClr val="FF0000"/>
                </a:solidFill>
              </a:rPr>
              <a:t>This 802.15 meeting is part of an IEEE 802 LMSC Plenary or IEEE 802 Wireless Interim session</a:t>
            </a:r>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here: </a:t>
            </a:r>
            <a:r>
              <a:rPr lang="en-US" sz="2000" dirty="0">
                <a:hlinkClick r:id="rId2"/>
              </a:rPr>
              <a:t>https://touchpoint.eventsair.com/2022-may-ieee-802-wireless-interim-session</a:t>
            </a:r>
            <a:endParaRPr lang="en-US" sz="2000" dirty="0"/>
          </a:p>
          <a:p>
            <a:pPr>
              <a:buFont typeface="Arial" panose="020B0604020202020204" pitchFamily="34" charset="0"/>
              <a:buChar char="•"/>
            </a:pPr>
            <a:r>
              <a:rPr lang="en-US" sz="2000" dirty="0"/>
              <a:t> If you do not intend to register for this session you must leave this meeting and, if you have logged attendance on IMAT, email the appropriate WG chair or vice chairs to have your attendance cancelled</a:t>
            </a:r>
          </a:p>
          <a:p>
            <a:endParaRPr lang="en-US" dirty="0"/>
          </a:p>
        </p:txBody>
      </p:sp>
      <p:sp>
        <p:nvSpPr>
          <p:cNvPr id="4" name="Slide Number Placeholder 3"/>
          <p:cNvSpPr>
            <a:spLocks noGrp="1"/>
          </p:cNvSpPr>
          <p:nvPr>
            <p:ph type="sldNum" idx="10"/>
          </p:nvPr>
        </p:nvSpPr>
        <p:spPr bwMode="auto">
          <a:xfrm>
            <a:off x="5615518" y="6554788"/>
            <a:ext cx="874183" cy="239712"/>
          </a:xfrm>
          <a:prstGeom prst="rect">
            <a:avLst/>
          </a:prstGeom>
          <a:noFill/>
          <a:ln>
            <a:noFill/>
          </a:ln>
          <a:effectLst/>
        </p:spPr>
        <p:txBody>
          <a:bodyPr vert="horz" wrap="square" lIns="0" tIns="0" rIns="0" bIns="0" numCol="1" anchor="ctr" anchorCtr="0" compatLnSpc="1">
            <a:prstTxWarp prst="textNoShape">
              <a:avLst/>
            </a:prstTxWarp>
          </a:bodyPr>
          <a:lstStyle>
            <a:defPPr>
              <a:defRPr lang="en-GB"/>
            </a:defPPr>
            <a:lvl1pPr algn="ctr" defTabSz="449263" rtl="0" eaLnBrk="1" fontAlgn="base" hangingPunct="1">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r>
              <a:rPr lang="en-US" altLang="en-US"/>
              <a:t>Slide </a:t>
            </a:r>
            <a:fld id="{5DD27314-9434-4B6F-80C2-AAC402118CDA}" type="slidenum">
              <a:rPr lang="en-US" altLang="en-US" smtClean="0"/>
              <a:pPr>
                <a:defRPr/>
              </a:pPr>
              <a:t>2</a:t>
            </a:fld>
            <a:endParaRPr lang="en-GB" dirty="0"/>
          </a:p>
        </p:txBody>
      </p:sp>
      <p:sp>
        <p:nvSpPr>
          <p:cNvPr id="9" name="Title 1">
            <a:extLst>
              <a:ext uri="{FF2B5EF4-FFF2-40B4-BE49-F238E27FC236}">
                <a16:creationId xmlns:a16="http://schemas.microsoft.com/office/drawing/2014/main" id="{AC57EB68-C22B-418D-8A6D-417B76E5D627}"/>
              </a:ext>
            </a:extLst>
          </p:cNvPr>
          <p:cNvSpPr>
            <a:spLocks noGrp="1"/>
          </p:cNvSpPr>
          <p:nvPr>
            <p:ph type="title"/>
          </p:nvPr>
        </p:nvSpPr>
        <p:spPr>
          <a:xfrm>
            <a:off x="2286001" y="685800"/>
            <a:ext cx="7764463" cy="1303040"/>
          </a:xfrm>
        </p:spPr>
        <p:txBody>
          <a:bodyPr anchor="t"/>
          <a:lstStyle/>
          <a:p>
            <a:r>
              <a:rPr lang="en-US" sz="3600" dirty="0"/>
              <a:t>Registration for 802 LMSC Plenaries and 802 Wireless Interims</a:t>
            </a:r>
          </a:p>
        </p:txBody>
      </p:sp>
    </p:spTree>
    <p:extLst>
      <p:ext uri="{BB962C8B-B14F-4D97-AF65-F5344CB8AC3E}">
        <p14:creationId xmlns:p14="http://schemas.microsoft.com/office/powerpoint/2010/main" val="19687203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919316" y="941439"/>
            <a:ext cx="10363200" cy="1066800"/>
          </a:xfrm>
        </p:spPr>
        <p:txBody>
          <a:bodyPr/>
          <a:lstStyle/>
          <a:p>
            <a:r>
              <a:rPr lang="en-US" sz="1600" dirty="0">
                <a:solidFill>
                  <a:schemeClr val="accent6"/>
                </a:solidFill>
              </a:rPr>
              <a:t>High-rate close proximity point-to-point communications </a:t>
            </a:r>
            <a:br>
              <a:rPr lang="en-US" sz="2400" dirty="0">
                <a:solidFill>
                  <a:schemeClr val="accent6"/>
                </a:solidFill>
              </a:rPr>
            </a:br>
            <a:r>
              <a:rPr lang="en-AU" dirty="0">
                <a:solidFill>
                  <a:schemeClr val="accent6"/>
                </a:solidFill>
              </a:rPr>
              <a:t>IEEE 802.15.3e-2017 is likely to be liaised for information soon</a:t>
            </a:r>
            <a:br>
              <a:rPr lang="en-AU" dirty="0">
                <a:solidFill>
                  <a:schemeClr val="accent6"/>
                </a:solidFill>
              </a:rPr>
            </a:br>
            <a:endParaRPr lang="en-AU" dirty="0">
              <a:solidFill>
                <a:schemeClr val="accent6"/>
              </a:solidFill>
            </a:endParaRPr>
          </a:p>
        </p:txBody>
      </p:sp>
      <p:sp>
        <p:nvSpPr>
          <p:cNvPr id="10" name="Content Placeholder 9"/>
          <p:cNvSpPr>
            <a:spLocks noGrp="1"/>
          </p:cNvSpPr>
          <p:nvPr>
            <p:ph idx="1"/>
          </p:nvPr>
        </p:nvSpPr>
        <p:spPr>
          <a:xfrm>
            <a:off x="914400" y="2184426"/>
            <a:ext cx="10363200" cy="4114800"/>
          </a:xfrm>
        </p:spPr>
        <p:txBody>
          <a:bodyPr/>
          <a:lstStyle/>
          <a:p>
            <a:r>
              <a:rPr lang="en-AU" dirty="0"/>
              <a:t>Drafts </a:t>
            </a:r>
            <a:r>
              <a:rPr lang="en-GB" dirty="0"/>
              <a:t>sent to SC6</a:t>
            </a:r>
            <a:r>
              <a:rPr lang="en-AU" dirty="0"/>
              <a:t>: </a:t>
            </a:r>
            <a:r>
              <a:rPr lang="en-AU" dirty="0">
                <a:solidFill>
                  <a:schemeClr val="accent2"/>
                </a:solidFill>
              </a:rPr>
              <a:t>waiting</a:t>
            </a:r>
          </a:p>
          <a:p>
            <a:pPr lvl="1"/>
            <a:r>
              <a:rPr lang="en-US" dirty="0"/>
              <a:t>(Sep 2022)</a:t>
            </a:r>
          </a:p>
          <a:p>
            <a:pPr lvl="2"/>
            <a:r>
              <a:rPr lang="en-US" dirty="0"/>
              <a:t>Discovered that IEEE 802.15.3-2016 already ratified as ISO/IEC 8802-15-3: 2017 (via JTC1/SC31, but now returned to SC6)</a:t>
            </a:r>
          </a:p>
          <a:p>
            <a:pPr lvl="2"/>
            <a:r>
              <a:rPr lang="en-US" dirty="0"/>
              <a:t>The new plan is to submit amendments (d/e/f) ASAP for information … and then PSDO submission in early 2023</a:t>
            </a:r>
            <a:endParaRPr lang="en-AU" dirty="0"/>
          </a:p>
          <a:p>
            <a:r>
              <a:rPr lang="en-US" dirty="0"/>
              <a:t>60-day</a:t>
            </a:r>
            <a:r>
              <a:rPr lang="en-AU" dirty="0"/>
              <a:t> pre-ballot: </a:t>
            </a:r>
            <a:r>
              <a:rPr lang="en-AU" dirty="0">
                <a:solidFill>
                  <a:schemeClr val="accent2"/>
                </a:solidFill>
              </a:rPr>
              <a:t>waiting</a:t>
            </a:r>
            <a:endParaRPr lang="en-AU" dirty="0">
              <a:solidFill>
                <a:srgbClr val="00B050"/>
              </a:solidFill>
            </a:endParaRPr>
          </a:p>
          <a:p>
            <a:r>
              <a:rPr lang="en-AU" dirty="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a:lstStyle>
          <a:p>
            <a:r>
              <a:rPr lang="en-US"/>
              <a:t>Andrew Myles, Cisco</a:t>
            </a:r>
          </a:p>
        </p:txBody>
      </p:sp>
      <p:sp>
        <p:nvSpPr>
          <p:cNvPr id="6" name="Slide Number Placeholder 5"/>
          <p:cNvSpPr>
            <a:spLocks noGrp="1"/>
          </p:cNvSpPr>
          <p:nvPr>
            <p:ph type="sldNum" sz="quarter" idx="11"/>
          </p:nvPr>
        </p:nvSpPr>
        <p:spPr/>
        <p:txBody>
          <a:bodyPr/>
          <a:lstStyle/>
          <a:p>
            <a:r>
              <a:rPr lang="en-US"/>
              <a:t>Slide </a:t>
            </a:r>
            <a:fld id="{FCE5288C-F87B-4810-A6B2-740CE13BD34D}" type="slidenum">
              <a:rPr lang="en-US" smtClean="0"/>
              <a:pPr/>
              <a:t>20</a:t>
            </a:fld>
            <a:endParaRPr lang="en-US"/>
          </a:p>
        </p:txBody>
      </p:sp>
    </p:spTree>
    <p:extLst>
      <p:ext uri="{BB962C8B-B14F-4D97-AF65-F5344CB8AC3E}">
        <p14:creationId xmlns:p14="http://schemas.microsoft.com/office/powerpoint/2010/main" val="15606376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914400" y="907948"/>
            <a:ext cx="10363200" cy="1066800"/>
          </a:xfrm>
        </p:spPr>
        <p:txBody>
          <a:bodyPr/>
          <a:lstStyle/>
          <a:p>
            <a:r>
              <a:rPr lang="en-US" sz="1600" dirty="0">
                <a:solidFill>
                  <a:schemeClr val="accent6"/>
                </a:solidFill>
              </a:rPr>
              <a:t>Extending the PHY for </a:t>
            </a:r>
            <a:r>
              <a:rPr lang="en-US" sz="1600" dirty="0" err="1">
                <a:solidFill>
                  <a:schemeClr val="accent6"/>
                </a:solidFill>
              </a:rPr>
              <a:t>mmWave</a:t>
            </a:r>
            <a:r>
              <a:rPr lang="en-US" sz="1600" dirty="0">
                <a:solidFill>
                  <a:schemeClr val="accent6"/>
                </a:solidFill>
              </a:rPr>
              <a:t> to operate from 57.0 GHz to 71 GHz</a:t>
            </a:r>
            <a:br>
              <a:rPr lang="en-AU" dirty="0">
                <a:solidFill>
                  <a:schemeClr val="accent6"/>
                </a:solidFill>
              </a:rPr>
            </a:br>
            <a:r>
              <a:rPr lang="en-AU" dirty="0">
                <a:solidFill>
                  <a:schemeClr val="accent6"/>
                </a:solidFill>
              </a:rPr>
              <a:t>IEEE 802.15.3f-2017 is likely to be liaised for information soon</a:t>
            </a:r>
            <a:br>
              <a:rPr lang="en-AU" dirty="0">
                <a:solidFill>
                  <a:schemeClr val="accent6"/>
                </a:solidFill>
              </a:rPr>
            </a:br>
            <a:endParaRPr lang="en-AU" dirty="0">
              <a:solidFill>
                <a:schemeClr val="accent6"/>
              </a:solidFill>
            </a:endParaRPr>
          </a:p>
        </p:txBody>
      </p:sp>
      <p:sp>
        <p:nvSpPr>
          <p:cNvPr id="10" name="Content Placeholder 9"/>
          <p:cNvSpPr>
            <a:spLocks noGrp="1"/>
          </p:cNvSpPr>
          <p:nvPr>
            <p:ph idx="1"/>
          </p:nvPr>
        </p:nvSpPr>
        <p:spPr>
          <a:xfrm>
            <a:off x="914400" y="2203348"/>
            <a:ext cx="10363200" cy="4114800"/>
          </a:xfrm>
        </p:spPr>
        <p:txBody>
          <a:bodyPr/>
          <a:lstStyle/>
          <a:p>
            <a:r>
              <a:rPr lang="en-AU" dirty="0"/>
              <a:t>Drafts </a:t>
            </a:r>
            <a:r>
              <a:rPr lang="en-GB" dirty="0"/>
              <a:t>sent to SC6</a:t>
            </a:r>
            <a:r>
              <a:rPr lang="en-AU" dirty="0"/>
              <a:t>: </a:t>
            </a:r>
            <a:r>
              <a:rPr lang="en-AU" dirty="0">
                <a:solidFill>
                  <a:schemeClr val="accent2"/>
                </a:solidFill>
              </a:rPr>
              <a:t>waiting</a:t>
            </a:r>
          </a:p>
          <a:p>
            <a:pPr lvl="1"/>
            <a:r>
              <a:rPr lang="en-US" dirty="0"/>
              <a:t>(Sep 2022)</a:t>
            </a:r>
          </a:p>
          <a:p>
            <a:pPr lvl="2"/>
            <a:r>
              <a:rPr lang="en-US" dirty="0"/>
              <a:t>Discovered that IEEE 802.15.3-2016 already ratified as ISO/IEC 8802-15-3: 2017 (via JTC1/SC31, but now returned to SC6)</a:t>
            </a:r>
          </a:p>
          <a:p>
            <a:pPr lvl="2"/>
            <a:r>
              <a:rPr lang="en-US" dirty="0"/>
              <a:t>The new plan is to submit amendments (d/e/f) ASAP for information … and then PSDO submission in early 2023</a:t>
            </a:r>
            <a:endParaRPr lang="en-AU" dirty="0"/>
          </a:p>
          <a:p>
            <a:r>
              <a:rPr lang="en-US" dirty="0"/>
              <a:t>60-day</a:t>
            </a:r>
            <a:r>
              <a:rPr lang="en-AU" dirty="0"/>
              <a:t> pre-ballot: </a:t>
            </a:r>
            <a:r>
              <a:rPr lang="en-AU" dirty="0">
                <a:solidFill>
                  <a:schemeClr val="accent2"/>
                </a:solidFill>
              </a:rPr>
              <a:t>waiting</a:t>
            </a:r>
            <a:endParaRPr lang="en-AU" dirty="0">
              <a:solidFill>
                <a:srgbClr val="00B050"/>
              </a:solidFill>
            </a:endParaRPr>
          </a:p>
          <a:p>
            <a:r>
              <a:rPr lang="en-AU" dirty="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bwMode="auto">
          <a:xfrm>
            <a:off x="8053388" y="6697561"/>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a:lstStyle>
          <a:p>
            <a:r>
              <a:rPr lang="en-US"/>
              <a:t>Andrew Myles, Cisco</a:t>
            </a:r>
          </a:p>
        </p:txBody>
      </p:sp>
      <p:sp>
        <p:nvSpPr>
          <p:cNvPr id="6" name="Slide Number Placeholder 5"/>
          <p:cNvSpPr>
            <a:spLocks noGrp="1"/>
          </p:cNvSpPr>
          <p:nvPr>
            <p:ph type="sldNum" sz="quarter" idx="11"/>
          </p:nvPr>
        </p:nvSpPr>
        <p:spPr>
          <a:xfrm>
            <a:off x="7315200" y="6697561"/>
            <a:ext cx="4165600" cy="182562"/>
          </a:xfrm>
        </p:spPr>
        <p:txBody>
          <a:bodyPr/>
          <a:lstStyle/>
          <a:p>
            <a:r>
              <a:rPr lang="en-US"/>
              <a:t>Slide </a:t>
            </a:r>
            <a:fld id="{FCE5288C-F87B-4810-A6B2-740CE13BD34D}" type="slidenum">
              <a:rPr lang="en-US" smtClean="0"/>
              <a:pPr/>
              <a:t>21</a:t>
            </a:fld>
            <a:endParaRPr lang="en-US"/>
          </a:p>
        </p:txBody>
      </p:sp>
    </p:spTree>
    <p:extLst>
      <p:ext uri="{BB962C8B-B14F-4D97-AF65-F5344CB8AC3E}">
        <p14:creationId xmlns:p14="http://schemas.microsoft.com/office/powerpoint/2010/main" val="37103657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19100" y="761206"/>
            <a:ext cx="11353800" cy="1373187"/>
          </a:xfrm>
        </p:spPr>
        <p:txBody>
          <a:bodyPr/>
          <a:lstStyle/>
          <a:p>
            <a:r>
              <a:rPr lang="en-AU" sz="1600" dirty="0">
                <a:solidFill>
                  <a:schemeClr val="accent6"/>
                </a:solidFill>
              </a:rPr>
              <a:t>Short-range optical wireless communications </a:t>
            </a:r>
            <a:br>
              <a:rPr lang="en-AU" sz="1600" dirty="0">
                <a:solidFill>
                  <a:schemeClr val="accent6"/>
                </a:solidFill>
              </a:rPr>
            </a:br>
            <a:r>
              <a:rPr lang="en-AU" dirty="0">
                <a:solidFill>
                  <a:schemeClr val="accent6"/>
                </a:solidFill>
              </a:rPr>
              <a:t>IEEE 802.15.7-2018 to be submitted into the PSDO process</a:t>
            </a:r>
            <a:br>
              <a:rPr lang="en-AU" dirty="0">
                <a:solidFill>
                  <a:schemeClr val="accent6"/>
                </a:solidFill>
              </a:rPr>
            </a:br>
            <a:endParaRPr lang="en-AU" dirty="0">
              <a:solidFill>
                <a:schemeClr val="accent6"/>
              </a:solidFill>
            </a:endParaRPr>
          </a:p>
        </p:txBody>
      </p:sp>
      <p:sp>
        <p:nvSpPr>
          <p:cNvPr id="10" name="Content Placeholder 9"/>
          <p:cNvSpPr>
            <a:spLocks noGrp="1"/>
          </p:cNvSpPr>
          <p:nvPr>
            <p:ph idx="1"/>
          </p:nvPr>
        </p:nvSpPr>
        <p:spPr>
          <a:xfrm>
            <a:off x="914400" y="2209800"/>
            <a:ext cx="10363200" cy="4114800"/>
          </a:xfrm>
        </p:spPr>
        <p:txBody>
          <a:bodyPr/>
          <a:lstStyle/>
          <a:p>
            <a:r>
              <a:rPr lang="en-AU" dirty="0"/>
              <a:t>Drafts </a:t>
            </a:r>
            <a:r>
              <a:rPr lang="en-GB" dirty="0"/>
              <a:t>sent to SC6</a:t>
            </a:r>
            <a:r>
              <a:rPr lang="en-AU" dirty="0"/>
              <a:t>: </a:t>
            </a:r>
            <a:r>
              <a:rPr lang="en-AU" dirty="0">
                <a:solidFill>
                  <a:schemeClr val="accent2"/>
                </a:solidFill>
              </a:rPr>
              <a:t>waiting</a:t>
            </a:r>
          </a:p>
          <a:p>
            <a:pPr lvl="1"/>
            <a:r>
              <a:rPr lang="en-AU" dirty="0"/>
              <a:t>(Sept 2022) Plan is to submit to PSDO ASAP</a:t>
            </a:r>
          </a:p>
          <a:p>
            <a:r>
              <a:rPr lang="en-US" dirty="0"/>
              <a:t>60-day</a:t>
            </a:r>
            <a:r>
              <a:rPr lang="en-AU" dirty="0"/>
              <a:t> pre-ballot: </a:t>
            </a:r>
            <a:r>
              <a:rPr lang="en-AU" dirty="0">
                <a:solidFill>
                  <a:schemeClr val="accent2"/>
                </a:solidFill>
              </a:rPr>
              <a:t>waiting</a:t>
            </a:r>
            <a:endParaRPr lang="en-AU" dirty="0">
              <a:solidFill>
                <a:srgbClr val="00B050"/>
              </a:solidFill>
            </a:endParaRPr>
          </a:p>
          <a:p>
            <a:r>
              <a:rPr lang="en-AU" dirty="0"/>
              <a:t>FDIS ballot: </a:t>
            </a:r>
            <a:r>
              <a:rPr lang="en-AU" dirty="0">
                <a:solidFill>
                  <a:schemeClr val="accent2"/>
                </a:solidFill>
              </a:rPr>
              <a:t>waiting</a:t>
            </a:r>
          </a:p>
          <a:p>
            <a:endParaRPr lang="en-AU" dirty="0">
              <a:solidFill>
                <a:schemeClr val="accent2"/>
              </a:solidFill>
            </a:endParaRPr>
          </a:p>
          <a:p>
            <a:r>
              <a:rPr lang="en-AU" dirty="0">
                <a:solidFill>
                  <a:schemeClr val="accent2"/>
                </a:solidFill>
              </a:rPr>
              <a:t>WG Vote to approve submission needed – follows at end of presentation</a:t>
            </a:r>
            <a:endParaRPr lang="en-AU" dirty="0"/>
          </a:p>
        </p:txBody>
      </p:sp>
      <p:sp>
        <p:nvSpPr>
          <p:cNvPr id="5" name="Footer Placeholder 4"/>
          <p:cNvSpPr>
            <a:spLocks noGrp="1"/>
          </p:cNvSpPr>
          <p:nvPr>
            <p:ph type="ftr" sz="quarter" idx="10"/>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a:lstStyle>
          <a:p>
            <a:r>
              <a:rPr lang="en-US"/>
              <a:t>Andrew Myles, Cisco</a:t>
            </a:r>
          </a:p>
        </p:txBody>
      </p:sp>
      <p:sp>
        <p:nvSpPr>
          <p:cNvPr id="6" name="Slide Number Placeholder 5"/>
          <p:cNvSpPr>
            <a:spLocks noGrp="1"/>
          </p:cNvSpPr>
          <p:nvPr>
            <p:ph type="sldNum" sz="quarter" idx="11"/>
          </p:nvPr>
        </p:nvSpPr>
        <p:spPr>
          <a:xfrm>
            <a:off x="8915400" y="6475413"/>
            <a:ext cx="2565400" cy="182562"/>
          </a:xfrm>
        </p:spPr>
        <p:txBody>
          <a:bodyPr/>
          <a:lstStyle/>
          <a:p>
            <a:r>
              <a:rPr lang="en-US" dirty="0"/>
              <a:t>Slide </a:t>
            </a:r>
            <a:fld id="{FCE5288C-F87B-4810-A6B2-740CE13BD34D}" type="slidenum">
              <a:rPr lang="en-US" smtClean="0"/>
              <a:pPr/>
              <a:t>22</a:t>
            </a:fld>
            <a:endParaRPr lang="en-US" dirty="0"/>
          </a:p>
        </p:txBody>
      </p:sp>
    </p:spTree>
    <p:extLst>
      <p:ext uri="{BB962C8B-B14F-4D97-AF65-F5344CB8AC3E}">
        <p14:creationId xmlns:p14="http://schemas.microsoft.com/office/powerpoint/2010/main" val="8439480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1600" dirty="0">
                <a:solidFill>
                  <a:schemeClr val="accent6"/>
                </a:solidFill>
              </a:rPr>
              <a:t>Higher rate, longer range optical camera communications</a:t>
            </a:r>
            <a:br>
              <a:rPr lang="en-AU" sz="2400" dirty="0">
                <a:solidFill>
                  <a:schemeClr val="accent6"/>
                </a:solidFill>
              </a:rPr>
            </a:br>
            <a:r>
              <a:rPr lang="en-AU" dirty="0">
                <a:solidFill>
                  <a:schemeClr val="accent6"/>
                </a:solidFill>
              </a:rPr>
              <a:t>IEEE 802.15.7a will be submitted into the PSDO process when ready</a:t>
            </a:r>
            <a:br>
              <a:rPr lang="en-AU" dirty="0">
                <a:solidFill>
                  <a:schemeClr val="accent6"/>
                </a:solidFill>
              </a:rPr>
            </a:br>
            <a:endParaRPr lang="en-AU" dirty="0">
              <a:solidFill>
                <a:schemeClr val="accent6"/>
              </a:solidFill>
            </a:endParaRPr>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chemeClr val="accent2"/>
                </a:solidFill>
              </a:rPr>
              <a:t>waiting</a:t>
            </a:r>
          </a:p>
          <a:p>
            <a:pPr lvl="1"/>
            <a:r>
              <a:rPr lang="en-AU" dirty="0"/>
              <a:t>(Sept 2022) 802.15.7a LB starts soon so not ready for submission. </a:t>
            </a:r>
          </a:p>
          <a:p>
            <a:r>
              <a:rPr lang="en-US" dirty="0"/>
              <a:t>60-day</a:t>
            </a:r>
            <a:r>
              <a:rPr lang="en-AU" dirty="0"/>
              <a:t> pre-ballot: </a:t>
            </a:r>
            <a:r>
              <a:rPr lang="en-AU" dirty="0">
                <a:solidFill>
                  <a:schemeClr val="accent2"/>
                </a:solidFill>
              </a:rPr>
              <a:t>waiting</a:t>
            </a:r>
            <a:endParaRPr lang="en-AU" dirty="0">
              <a:solidFill>
                <a:srgbClr val="00B050"/>
              </a:solidFill>
            </a:endParaRPr>
          </a:p>
          <a:p>
            <a:r>
              <a:rPr lang="en-AU" dirty="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bwMode="auto">
          <a:xfrm>
            <a:off x="10363200" y="6520529"/>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a:lstStyle>
          <a:p>
            <a:r>
              <a:rPr lang="en-US" dirty="0"/>
              <a:t>Andrew Myles, Cisco</a:t>
            </a:r>
          </a:p>
        </p:txBody>
      </p:sp>
      <p:sp>
        <p:nvSpPr>
          <p:cNvPr id="6" name="Slide Number Placeholder 5"/>
          <p:cNvSpPr>
            <a:spLocks noGrp="1"/>
          </p:cNvSpPr>
          <p:nvPr>
            <p:ph type="sldNum" sz="quarter" idx="11"/>
          </p:nvPr>
        </p:nvSpPr>
        <p:spPr/>
        <p:txBody>
          <a:bodyPr/>
          <a:lstStyle/>
          <a:p>
            <a:r>
              <a:rPr lang="en-US"/>
              <a:t>Slide </a:t>
            </a:r>
            <a:fld id="{FCE5288C-F87B-4810-A6B2-740CE13BD34D}" type="slidenum">
              <a:rPr lang="en-US" smtClean="0"/>
              <a:pPr/>
              <a:t>23</a:t>
            </a:fld>
            <a:endParaRPr lang="en-US"/>
          </a:p>
        </p:txBody>
      </p:sp>
    </p:spTree>
    <p:extLst>
      <p:ext uri="{BB962C8B-B14F-4D97-AF65-F5344CB8AC3E}">
        <p14:creationId xmlns:p14="http://schemas.microsoft.com/office/powerpoint/2010/main" val="27511148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914400" y="990600"/>
            <a:ext cx="10363200" cy="1066800"/>
          </a:xfrm>
        </p:spPr>
        <p:txBody>
          <a:bodyPr/>
          <a:lstStyle/>
          <a:p>
            <a:r>
              <a:rPr lang="en-US" sz="1600" dirty="0">
                <a:solidFill>
                  <a:schemeClr val="accent6"/>
                </a:solidFill>
              </a:rPr>
              <a:t>Transport of key management protocol (KMP) datagrams </a:t>
            </a:r>
            <a:br>
              <a:rPr lang="en-US" sz="2400" dirty="0">
                <a:solidFill>
                  <a:schemeClr val="accent6"/>
                </a:solidFill>
              </a:rPr>
            </a:br>
            <a:r>
              <a:rPr lang="en-AU" dirty="0">
                <a:solidFill>
                  <a:schemeClr val="accent6"/>
                </a:solidFill>
              </a:rPr>
              <a:t>IEEE 802.15.9-2020 is likely to be submitted into the PSDO process soon</a:t>
            </a:r>
            <a:br>
              <a:rPr lang="en-AU" dirty="0">
                <a:solidFill>
                  <a:schemeClr val="accent6"/>
                </a:solidFill>
              </a:rPr>
            </a:br>
            <a:endParaRPr lang="en-AU" dirty="0">
              <a:solidFill>
                <a:schemeClr val="accent6"/>
              </a:solidFill>
            </a:endParaRPr>
          </a:p>
        </p:txBody>
      </p:sp>
      <p:sp>
        <p:nvSpPr>
          <p:cNvPr id="10" name="Content Placeholder 9"/>
          <p:cNvSpPr>
            <a:spLocks noGrp="1"/>
          </p:cNvSpPr>
          <p:nvPr>
            <p:ph idx="1"/>
          </p:nvPr>
        </p:nvSpPr>
        <p:spPr>
          <a:xfrm>
            <a:off x="914400" y="2286000"/>
            <a:ext cx="10363200" cy="4114800"/>
          </a:xfrm>
        </p:spPr>
        <p:txBody>
          <a:bodyPr/>
          <a:lstStyle/>
          <a:p>
            <a:r>
              <a:rPr lang="en-AU" dirty="0"/>
              <a:t>Drafts </a:t>
            </a:r>
            <a:r>
              <a:rPr lang="en-GB" dirty="0"/>
              <a:t>sent to SC6</a:t>
            </a:r>
            <a:r>
              <a:rPr lang="en-AU" dirty="0"/>
              <a:t>: </a:t>
            </a:r>
            <a:r>
              <a:rPr lang="en-AU" dirty="0">
                <a:solidFill>
                  <a:schemeClr val="accent2"/>
                </a:solidFill>
              </a:rPr>
              <a:t>waiting</a:t>
            </a:r>
          </a:p>
          <a:p>
            <a:pPr lvl="1"/>
            <a:r>
              <a:rPr lang="en-AU" dirty="0"/>
              <a:t>(Aug 2022) Clint Powell</a:t>
            </a:r>
          </a:p>
          <a:p>
            <a:pPr lvl="2"/>
            <a:r>
              <a:rPr lang="en-US" dirty="0"/>
              <a:t>Proceed with submission to ISO/IEC JTC1/SC6 for approval as an ISO/IEC/IEEE standard</a:t>
            </a:r>
            <a:endParaRPr lang="en-AU" dirty="0"/>
          </a:p>
          <a:p>
            <a:r>
              <a:rPr lang="en-US" dirty="0"/>
              <a:t>60-day</a:t>
            </a:r>
            <a:r>
              <a:rPr lang="en-AU" dirty="0"/>
              <a:t> pre-ballot: </a:t>
            </a:r>
            <a:r>
              <a:rPr lang="en-AU" dirty="0">
                <a:solidFill>
                  <a:schemeClr val="accent2"/>
                </a:solidFill>
              </a:rPr>
              <a:t>waiting</a:t>
            </a:r>
            <a:endParaRPr lang="en-AU" dirty="0">
              <a:solidFill>
                <a:srgbClr val="00B050"/>
              </a:solidFill>
            </a:endParaRPr>
          </a:p>
          <a:p>
            <a:r>
              <a:rPr lang="en-AU" dirty="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a:lstStyle>
          <a:p>
            <a:r>
              <a:rPr lang="en-US"/>
              <a:t>Andrew Myles, Cisco</a:t>
            </a:r>
          </a:p>
        </p:txBody>
      </p:sp>
      <p:sp>
        <p:nvSpPr>
          <p:cNvPr id="6" name="Slide Number Placeholder 5"/>
          <p:cNvSpPr>
            <a:spLocks noGrp="1"/>
          </p:cNvSpPr>
          <p:nvPr>
            <p:ph type="sldNum" sz="quarter" idx="11"/>
          </p:nvPr>
        </p:nvSpPr>
        <p:spPr/>
        <p:txBody>
          <a:bodyPr/>
          <a:lstStyle/>
          <a:p>
            <a:r>
              <a:rPr lang="en-US"/>
              <a:t>Slide </a:t>
            </a:r>
            <a:fld id="{FCE5288C-F87B-4810-A6B2-740CE13BD34D}" type="slidenum">
              <a:rPr lang="en-US" smtClean="0"/>
              <a:pPr/>
              <a:t>24</a:t>
            </a:fld>
            <a:endParaRPr lang="en-US"/>
          </a:p>
        </p:txBody>
      </p:sp>
    </p:spTree>
    <p:extLst>
      <p:ext uri="{BB962C8B-B14F-4D97-AF65-F5344CB8AC3E}">
        <p14:creationId xmlns:p14="http://schemas.microsoft.com/office/powerpoint/2010/main" val="12301126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990600" y="990600"/>
            <a:ext cx="10363200" cy="1066800"/>
          </a:xfrm>
        </p:spPr>
        <p:txBody>
          <a:bodyPr/>
          <a:lstStyle/>
          <a:p>
            <a:r>
              <a:rPr lang="en-US" sz="1600" dirty="0">
                <a:solidFill>
                  <a:schemeClr val="accent6"/>
                </a:solidFill>
              </a:rPr>
              <a:t>Routing Packets in IEEE 802.15.4 Dynamically Changing Wireless Networks</a:t>
            </a:r>
            <a:br>
              <a:rPr lang="en-AU" dirty="0">
                <a:solidFill>
                  <a:schemeClr val="accent6"/>
                </a:solidFill>
              </a:rPr>
            </a:br>
            <a:r>
              <a:rPr lang="en-AU" dirty="0">
                <a:solidFill>
                  <a:schemeClr val="accent6"/>
                </a:solidFill>
              </a:rPr>
              <a:t>IEEE 802.15.10-2017 will </a:t>
            </a:r>
            <a:r>
              <a:rPr lang="en-AU" b="1" dirty="0">
                <a:solidFill>
                  <a:schemeClr val="accent6"/>
                </a:solidFill>
              </a:rPr>
              <a:t>not</a:t>
            </a:r>
            <a:r>
              <a:rPr lang="en-AU" dirty="0">
                <a:solidFill>
                  <a:schemeClr val="accent6"/>
                </a:solidFill>
              </a:rPr>
              <a:t> be submitted into the PSDO process</a:t>
            </a:r>
            <a:br>
              <a:rPr lang="en-AU" dirty="0">
                <a:solidFill>
                  <a:schemeClr val="accent6"/>
                </a:solidFill>
              </a:rPr>
            </a:br>
            <a:endParaRPr lang="en-AU" dirty="0">
              <a:solidFill>
                <a:schemeClr val="accent6"/>
              </a:solidFill>
            </a:endParaRPr>
          </a:p>
        </p:txBody>
      </p:sp>
      <p:sp>
        <p:nvSpPr>
          <p:cNvPr id="10" name="Content Placeholder 9"/>
          <p:cNvSpPr>
            <a:spLocks noGrp="1"/>
          </p:cNvSpPr>
          <p:nvPr>
            <p:ph idx="1"/>
          </p:nvPr>
        </p:nvSpPr>
        <p:spPr>
          <a:xfrm>
            <a:off x="990600" y="2286000"/>
            <a:ext cx="10363200" cy="4114800"/>
          </a:xfrm>
        </p:spPr>
        <p:txBody>
          <a:bodyPr/>
          <a:lstStyle/>
          <a:p>
            <a:r>
              <a:rPr lang="en-AU" dirty="0"/>
              <a:t> Drafts </a:t>
            </a:r>
            <a:r>
              <a:rPr lang="en-GB" dirty="0"/>
              <a:t>sent to SC6</a:t>
            </a:r>
            <a:r>
              <a:rPr lang="en-AU" dirty="0"/>
              <a:t>: </a:t>
            </a:r>
            <a:r>
              <a:rPr lang="en-AU" dirty="0">
                <a:solidFill>
                  <a:schemeClr val="accent2"/>
                </a:solidFill>
              </a:rPr>
              <a:t>waiting</a:t>
            </a:r>
          </a:p>
          <a:p>
            <a:pPr lvl="1"/>
            <a:r>
              <a:rPr lang="en-AU" dirty="0"/>
              <a:t>(Sep 2022) It was suggested that 802.15.10 (and 10a) be submitted into PSDO process – however, it is a recommended practice, which is not covered by PSDO agreement</a:t>
            </a:r>
          </a:p>
          <a:p>
            <a:r>
              <a:rPr lang="en-US" dirty="0"/>
              <a:t>60-day</a:t>
            </a:r>
            <a:r>
              <a:rPr lang="en-AU" dirty="0"/>
              <a:t> pre-ballot: </a:t>
            </a:r>
            <a:r>
              <a:rPr lang="en-AU" dirty="0">
                <a:solidFill>
                  <a:schemeClr val="accent2"/>
                </a:solidFill>
              </a:rPr>
              <a:t>waiting</a:t>
            </a:r>
            <a:endParaRPr lang="en-AU" dirty="0">
              <a:solidFill>
                <a:srgbClr val="00B050"/>
              </a:solidFill>
            </a:endParaRPr>
          </a:p>
          <a:p>
            <a:r>
              <a:rPr lang="en-AU" dirty="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bwMode="auto">
          <a:xfrm>
            <a:off x="8053388" y="6475413"/>
            <a:ext cx="2690812"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a:lstStyle>
          <a:p>
            <a:r>
              <a:rPr lang="en-US" dirty="0"/>
              <a:t>Andrew Myles, Cisco</a:t>
            </a:r>
          </a:p>
        </p:txBody>
      </p:sp>
      <p:sp>
        <p:nvSpPr>
          <p:cNvPr id="6" name="Slide Number Placeholder 5"/>
          <p:cNvSpPr>
            <a:spLocks noGrp="1"/>
          </p:cNvSpPr>
          <p:nvPr>
            <p:ph type="sldNum" sz="quarter" idx="11"/>
          </p:nvPr>
        </p:nvSpPr>
        <p:spPr/>
        <p:txBody>
          <a:bodyPr/>
          <a:lstStyle/>
          <a:p>
            <a:r>
              <a:rPr lang="en-US"/>
              <a:t>Slide </a:t>
            </a:r>
            <a:fld id="{FCE5288C-F87B-4810-A6B2-740CE13BD34D}" type="slidenum">
              <a:rPr lang="en-US" smtClean="0"/>
              <a:pPr/>
              <a:t>25</a:t>
            </a:fld>
            <a:endParaRPr lang="en-US"/>
          </a:p>
        </p:txBody>
      </p:sp>
    </p:spTree>
    <p:extLst>
      <p:ext uri="{BB962C8B-B14F-4D97-AF65-F5344CB8AC3E}">
        <p14:creationId xmlns:p14="http://schemas.microsoft.com/office/powerpoint/2010/main" val="19724651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990600" y="990600"/>
            <a:ext cx="10363200" cy="1066800"/>
          </a:xfrm>
        </p:spPr>
        <p:txBody>
          <a:bodyPr/>
          <a:lstStyle/>
          <a:p>
            <a:r>
              <a:rPr lang="en-AU" sz="1600" dirty="0">
                <a:solidFill>
                  <a:schemeClr val="accent6"/>
                </a:solidFill>
              </a:rPr>
              <a:t>Multi Gigabit/sec Optical Wireless Communication</a:t>
            </a:r>
            <a:br>
              <a:rPr lang="en-AU" dirty="0">
                <a:solidFill>
                  <a:schemeClr val="accent6"/>
                </a:solidFill>
              </a:rPr>
            </a:br>
            <a:r>
              <a:rPr lang="en-AU" dirty="0">
                <a:solidFill>
                  <a:schemeClr val="accent6"/>
                </a:solidFill>
              </a:rPr>
              <a:t>IEEE 802.15.13 will be submitted into the PSDO process when ready</a:t>
            </a:r>
            <a:br>
              <a:rPr lang="en-AU" dirty="0">
                <a:solidFill>
                  <a:schemeClr val="accent6"/>
                </a:solidFill>
              </a:rPr>
            </a:br>
            <a:endParaRPr lang="en-AU" dirty="0">
              <a:solidFill>
                <a:schemeClr val="accent6"/>
              </a:solidFill>
            </a:endParaRPr>
          </a:p>
        </p:txBody>
      </p:sp>
      <p:sp>
        <p:nvSpPr>
          <p:cNvPr id="10" name="Content Placeholder 9"/>
          <p:cNvSpPr>
            <a:spLocks noGrp="1"/>
          </p:cNvSpPr>
          <p:nvPr>
            <p:ph idx="1"/>
          </p:nvPr>
        </p:nvSpPr>
        <p:spPr>
          <a:xfrm>
            <a:off x="990600" y="2286000"/>
            <a:ext cx="10363200" cy="4114800"/>
          </a:xfrm>
        </p:spPr>
        <p:txBody>
          <a:bodyPr/>
          <a:lstStyle/>
          <a:p>
            <a:r>
              <a:rPr lang="en-AU" dirty="0"/>
              <a:t> Drafts </a:t>
            </a:r>
            <a:r>
              <a:rPr lang="en-GB" dirty="0"/>
              <a:t>sent to SC6</a:t>
            </a:r>
            <a:r>
              <a:rPr lang="en-AU" dirty="0"/>
              <a:t>: </a:t>
            </a:r>
            <a:r>
              <a:rPr lang="en-AU" dirty="0">
                <a:solidFill>
                  <a:schemeClr val="accent2"/>
                </a:solidFill>
              </a:rPr>
              <a:t>waiting</a:t>
            </a:r>
          </a:p>
          <a:p>
            <a:pPr lvl="1"/>
            <a:r>
              <a:rPr lang="en-AU" dirty="0"/>
              <a:t>(Sep 2022) In SA ballot now – will submit for information soonish (maybe wait until solid – next SA ballot)</a:t>
            </a:r>
          </a:p>
          <a:p>
            <a:r>
              <a:rPr lang="en-US" dirty="0"/>
              <a:t>60-day</a:t>
            </a:r>
            <a:r>
              <a:rPr lang="en-AU" dirty="0"/>
              <a:t> pre-ballot: </a:t>
            </a:r>
            <a:r>
              <a:rPr lang="en-AU" dirty="0">
                <a:solidFill>
                  <a:schemeClr val="accent2"/>
                </a:solidFill>
              </a:rPr>
              <a:t>waiting</a:t>
            </a:r>
            <a:endParaRPr lang="en-AU" dirty="0">
              <a:solidFill>
                <a:srgbClr val="00B050"/>
              </a:solidFill>
            </a:endParaRPr>
          </a:p>
          <a:p>
            <a:r>
              <a:rPr lang="en-AU" dirty="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a:lstStyle>
          <a:p>
            <a:r>
              <a:rPr lang="en-US"/>
              <a:t>Andrew Myles, Cisco</a:t>
            </a:r>
          </a:p>
        </p:txBody>
      </p:sp>
      <p:sp>
        <p:nvSpPr>
          <p:cNvPr id="6" name="Slide Number Placeholder 5"/>
          <p:cNvSpPr>
            <a:spLocks noGrp="1"/>
          </p:cNvSpPr>
          <p:nvPr>
            <p:ph type="sldNum" sz="quarter" idx="11"/>
          </p:nvPr>
        </p:nvSpPr>
        <p:spPr/>
        <p:txBody>
          <a:bodyPr/>
          <a:lstStyle/>
          <a:p>
            <a:r>
              <a:rPr lang="en-US"/>
              <a:t>Slide </a:t>
            </a:r>
            <a:fld id="{FCE5288C-F87B-4810-A6B2-740CE13BD34D}" type="slidenum">
              <a:rPr lang="en-US" smtClean="0"/>
              <a:pPr/>
              <a:t>26</a:t>
            </a:fld>
            <a:endParaRPr lang="en-US"/>
          </a:p>
        </p:txBody>
      </p:sp>
    </p:spTree>
    <p:extLst>
      <p:ext uri="{BB962C8B-B14F-4D97-AF65-F5344CB8AC3E}">
        <p14:creationId xmlns:p14="http://schemas.microsoft.com/office/powerpoint/2010/main" val="9356556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914400" y="914400"/>
            <a:ext cx="10363200" cy="1066800"/>
          </a:xfrm>
        </p:spPr>
        <p:txBody>
          <a:bodyPr/>
          <a:lstStyle/>
          <a:p>
            <a:r>
              <a:rPr lang="en-AU" sz="1600" dirty="0">
                <a:solidFill>
                  <a:schemeClr val="accent6"/>
                </a:solidFill>
              </a:rPr>
              <a:t>Body Area Networking</a:t>
            </a:r>
            <a:br>
              <a:rPr lang="en-AU" sz="2400" dirty="0">
                <a:solidFill>
                  <a:schemeClr val="accent6"/>
                </a:solidFill>
              </a:rPr>
            </a:br>
            <a:r>
              <a:rPr lang="en-AU" dirty="0">
                <a:solidFill>
                  <a:schemeClr val="accent6"/>
                </a:solidFill>
              </a:rPr>
              <a:t>There is no need to submit IEEE 802.15.6-2012 for ratification as ISO/IEC/IEEE standard</a:t>
            </a:r>
          </a:p>
        </p:txBody>
      </p:sp>
      <p:sp>
        <p:nvSpPr>
          <p:cNvPr id="10" name="Content Placeholder 9"/>
          <p:cNvSpPr>
            <a:spLocks noGrp="1"/>
          </p:cNvSpPr>
          <p:nvPr>
            <p:ph idx="1"/>
          </p:nvPr>
        </p:nvSpPr>
        <p:spPr>
          <a:xfrm>
            <a:off x="914400" y="2209800"/>
            <a:ext cx="10363200" cy="4114800"/>
          </a:xfrm>
        </p:spPr>
        <p:txBody>
          <a:bodyPr/>
          <a:lstStyle/>
          <a:p>
            <a:r>
              <a:rPr lang="en-AU" sz="2800" dirty="0"/>
              <a:t>Drafts </a:t>
            </a:r>
            <a:r>
              <a:rPr lang="en-GB" sz="2800" dirty="0"/>
              <a:t>sent to SC6</a:t>
            </a:r>
            <a:r>
              <a:rPr lang="en-AU" sz="2800" dirty="0"/>
              <a:t>: </a:t>
            </a:r>
            <a:r>
              <a:rPr lang="en-AU" sz="2800" dirty="0">
                <a:solidFill>
                  <a:schemeClr val="accent2"/>
                </a:solidFill>
              </a:rPr>
              <a:t>waiting</a:t>
            </a:r>
          </a:p>
          <a:p>
            <a:pPr lvl="1"/>
            <a:r>
              <a:rPr lang="en-AU" sz="2400" dirty="0"/>
              <a:t>(May 2022) Discussion is occurring on when/if to submit – 15.6-20xx</a:t>
            </a:r>
          </a:p>
          <a:p>
            <a:pPr lvl="1"/>
            <a:r>
              <a:rPr lang="en-AU" sz="2400" dirty="0"/>
              <a:t>Already an  ISO – nothing be done yet </a:t>
            </a:r>
          </a:p>
          <a:p>
            <a:pPr lvl="1"/>
            <a:r>
              <a:rPr lang="en-US" sz="2400" dirty="0"/>
              <a:t>(Sep 2022)</a:t>
            </a:r>
          </a:p>
          <a:p>
            <a:pPr lvl="2"/>
            <a:r>
              <a:rPr lang="en-US" sz="2000" dirty="0"/>
              <a:t>Discovered that IEEE 802.15.6-2012 already ratified as ISO/IEC 8802-15-6: 2017 (via JTC1/SC31, but now returned to SC6)</a:t>
            </a:r>
          </a:p>
          <a:p>
            <a:pPr lvl="2"/>
            <a:r>
              <a:rPr lang="en-US" sz="2000" dirty="0"/>
              <a:t>The new plan is to submit when revised in a year or so</a:t>
            </a:r>
            <a:endParaRPr lang="en-AU" sz="2000" dirty="0"/>
          </a:p>
          <a:p>
            <a:r>
              <a:rPr lang="en-US" sz="2800" dirty="0"/>
              <a:t>60-day</a:t>
            </a:r>
            <a:r>
              <a:rPr lang="en-AU" sz="2800" dirty="0"/>
              <a:t> pre-ballot: </a:t>
            </a:r>
            <a:r>
              <a:rPr lang="en-AU" sz="2800" dirty="0">
                <a:solidFill>
                  <a:schemeClr val="accent2"/>
                </a:solidFill>
              </a:rPr>
              <a:t>waiting</a:t>
            </a:r>
            <a:endParaRPr lang="en-AU" sz="2800" dirty="0">
              <a:solidFill>
                <a:srgbClr val="00B050"/>
              </a:solidFill>
            </a:endParaRPr>
          </a:p>
          <a:p>
            <a:r>
              <a:rPr lang="en-AU" sz="2800" dirty="0"/>
              <a:t>FDIS ballot: </a:t>
            </a:r>
            <a:r>
              <a:rPr lang="en-AU" sz="2800" dirty="0">
                <a:solidFill>
                  <a:schemeClr val="accent2"/>
                </a:solidFill>
              </a:rPr>
              <a:t>waiting</a:t>
            </a:r>
            <a:endParaRPr lang="en-AU" sz="2800" dirty="0"/>
          </a:p>
        </p:txBody>
      </p:sp>
      <p:sp>
        <p:nvSpPr>
          <p:cNvPr id="5" name="Footer Placeholder 4"/>
          <p:cNvSpPr>
            <a:spLocks noGrp="1"/>
          </p:cNvSpPr>
          <p:nvPr>
            <p:ph type="ftr" sz="quarter" idx="10"/>
          </p:nvPr>
        </p:nvSpPr>
        <p:spPr bwMode="auto">
          <a:xfrm>
            <a:off x="10515600" y="6491032"/>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a:lstStyle>
          <a:p>
            <a:r>
              <a:rPr lang="en-US" dirty="0"/>
              <a:t>Andrew Myles, Cisco</a:t>
            </a:r>
          </a:p>
        </p:txBody>
      </p:sp>
      <p:sp>
        <p:nvSpPr>
          <p:cNvPr id="6" name="Slide Number Placeholder 5"/>
          <p:cNvSpPr>
            <a:spLocks noGrp="1"/>
          </p:cNvSpPr>
          <p:nvPr>
            <p:ph type="sldNum" sz="quarter" idx="11"/>
          </p:nvPr>
        </p:nvSpPr>
        <p:spPr/>
        <p:txBody>
          <a:bodyPr/>
          <a:lstStyle/>
          <a:p>
            <a:r>
              <a:rPr lang="en-US"/>
              <a:t>Slide </a:t>
            </a:r>
            <a:fld id="{FCE5288C-F87B-4810-A6B2-740CE13BD34D}" type="slidenum">
              <a:rPr lang="en-US" smtClean="0"/>
              <a:pPr/>
              <a:t>27</a:t>
            </a:fld>
            <a:endParaRPr lang="en-US"/>
          </a:p>
        </p:txBody>
      </p:sp>
    </p:spTree>
    <p:extLst>
      <p:ext uri="{BB962C8B-B14F-4D97-AF65-F5344CB8AC3E}">
        <p14:creationId xmlns:p14="http://schemas.microsoft.com/office/powerpoint/2010/main" val="15567559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xfrm>
            <a:off x="5930396" y="6475413"/>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28</a:t>
            </a:fld>
            <a:endParaRPr lang="en-US"/>
          </a:p>
        </p:txBody>
      </p:sp>
      <p:sp>
        <p:nvSpPr>
          <p:cNvPr id="21509" name="Rectangle 2"/>
          <p:cNvSpPr>
            <a:spLocks noGrp="1" noChangeArrowheads="1"/>
          </p:cNvSpPr>
          <p:nvPr>
            <p:ph type="title" idx="4294967295"/>
          </p:nvPr>
        </p:nvSpPr>
        <p:spPr>
          <a:xfrm>
            <a:off x="965201" y="609600"/>
            <a:ext cx="10363200" cy="1295400"/>
          </a:xfrm>
        </p:spPr>
        <p:txBody>
          <a:bodyPr/>
          <a:lstStyle/>
          <a:p>
            <a:pPr lvl="2">
              <a:spcAft>
                <a:spcPts val="600"/>
              </a:spcAft>
            </a:pPr>
            <a:r>
              <a:rPr lang="en-US" sz="3600" dirty="0">
                <a:latin typeface="Calibri" panose="020F0502020204030204" pitchFamily="34" charset="0"/>
                <a:cs typeface="Calibri" panose="020F0502020204030204" pitchFamily="34" charset="0"/>
              </a:rPr>
              <a:t>Motion for 802.15.7 to be submitted to IEC/ISO JTC1 SC6</a:t>
            </a:r>
          </a:p>
        </p:txBody>
      </p:sp>
      <p:sp>
        <p:nvSpPr>
          <p:cNvPr id="21510" name="Rectangle 5"/>
          <p:cNvSpPr>
            <a:spLocks noChangeArrowheads="1"/>
          </p:cNvSpPr>
          <p:nvPr/>
        </p:nvSpPr>
        <p:spPr bwMode="auto">
          <a:xfrm>
            <a:off x="1295400" y="2209800"/>
            <a:ext cx="9601199" cy="3352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t"/>
          <a:lstStyle/>
          <a:p>
            <a:pPr algn="l"/>
            <a:r>
              <a:rPr lang="en-GB" sz="2400" b="1" i="0" dirty="0">
                <a:effectLst/>
                <a:latin typeface="Helvetica" panose="020B0604020202020204" pitchFamily="34" charset="0"/>
              </a:rPr>
              <a:t>Motion:</a:t>
            </a:r>
            <a:endParaRPr lang="en-GB" sz="2400" b="0" i="0" dirty="0">
              <a:effectLst/>
              <a:latin typeface="Helvetica" panose="020B0604020202020204" pitchFamily="34" charset="0"/>
            </a:endParaRPr>
          </a:p>
          <a:p>
            <a:pPr algn="l"/>
            <a:r>
              <a:rPr lang="en-GB" sz="2400" b="0" i="0" dirty="0">
                <a:effectLst/>
                <a:latin typeface="Helvetica" panose="020B0604020202020204" pitchFamily="34" charset="0"/>
              </a:rPr>
              <a:t>Move that the IEEE 802.15 WG requests that IEEE 802 EC submit IEEE Std 802.15.7-2018 to ISO/IEC JTC1 SC6 for adoption under the PSDO agreement.</a:t>
            </a:r>
          </a:p>
          <a:p>
            <a:pPr algn="l"/>
            <a:endParaRPr lang="en-GB" sz="2400" b="0" i="0" dirty="0">
              <a:effectLst/>
              <a:latin typeface="Helvetica" panose="020B0604020202020204" pitchFamily="34" charset="0"/>
            </a:endParaRPr>
          </a:p>
          <a:p>
            <a:pPr algn="l"/>
            <a:r>
              <a:rPr lang="en-GB" sz="2400" b="0" i="0" dirty="0">
                <a:effectLst/>
                <a:latin typeface="Helvetica" panose="020B0604020202020204" pitchFamily="34" charset="0"/>
              </a:rPr>
              <a:t>Moved: Phil Beecher</a:t>
            </a:r>
          </a:p>
          <a:p>
            <a:pPr algn="l"/>
            <a:r>
              <a:rPr lang="en-GB" sz="2400" b="0" i="0" dirty="0">
                <a:effectLst/>
                <a:latin typeface="Helvetica" panose="020B0604020202020204" pitchFamily="34" charset="0"/>
              </a:rPr>
              <a:t>Seconded: Ben Rolfe</a:t>
            </a:r>
          </a:p>
        </p:txBody>
      </p:sp>
      <p:sp>
        <p:nvSpPr>
          <p:cNvPr id="9" name="Footer Placeholder 2">
            <a:extLst>
              <a:ext uri="{FF2B5EF4-FFF2-40B4-BE49-F238E27FC236}">
                <a16:creationId xmlns:a16="http://schemas.microsoft.com/office/drawing/2014/main" id="{45CE702C-6782-47F7-82E6-558D3DBD81E2}"/>
              </a:ext>
            </a:extLst>
          </p:cNvPr>
          <p:cNvSpPr>
            <a:spLocks noGrp="1"/>
          </p:cNvSpPr>
          <p:nvPr>
            <p:ph type="ftr" sz="quarter" idx="11"/>
          </p:nvPr>
        </p:nvSpPr>
        <p:spPr>
          <a:xfrm>
            <a:off x="7010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Phil Beecher (Wi-SUN Alliance)</a:t>
            </a:r>
            <a:endParaRPr lang="en-US" dirty="0"/>
          </a:p>
        </p:txBody>
      </p:sp>
    </p:spTree>
    <p:extLst>
      <p:ext uri="{BB962C8B-B14F-4D97-AF65-F5344CB8AC3E}">
        <p14:creationId xmlns:p14="http://schemas.microsoft.com/office/powerpoint/2010/main" val="27948664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xfrm>
            <a:off x="5930396" y="6475413"/>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29</a:t>
            </a:fld>
            <a:endParaRPr lang="en-US"/>
          </a:p>
        </p:txBody>
      </p:sp>
      <p:sp>
        <p:nvSpPr>
          <p:cNvPr id="21509" name="Rectangle 2"/>
          <p:cNvSpPr>
            <a:spLocks noGrp="1" noChangeArrowheads="1"/>
          </p:cNvSpPr>
          <p:nvPr>
            <p:ph type="title" idx="4294967295"/>
          </p:nvPr>
        </p:nvSpPr>
        <p:spPr>
          <a:xfrm>
            <a:off x="990600" y="457200"/>
            <a:ext cx="10363200" cy="762000"/>
          </a:xfrm>
        </p:spPr>
        <p:txBody>
          <a:bodyPr/>
          <a:lstStyle/>
          <a:p>
            <a:pPr lvl="2">
              <a:spcAft>
                <a:spcPts val="600"/>
              </a:spcAft>
            </a:pPr>
            <a:r>
              <a:rPr lang="en-US" sz="3600" dirty="0">
                <a:latin typeface="Calibri" panose="020F0502020204030204" pitchFamily="34" charset="0"/>
                <a:cs typeface="Calibri" panose="020F0502020204030204" pitchFamily="34" charset="0"/>
              </a:rPr>
              <a:t>Review any change requests for Operations Manual </a:t>
            </a:r>
          </a:p>
        </p:txBody>
      </p:sp>
      <p:sp>
        <p:nvSpPr>
          <p:cNvPr id="21510" name="Rectangle 5"/>
          <p:cNvSpPr>
            <a:spLocks noChangeArrowheads="1"/>
          </p:cNvSpPr>
          <p:nvPr/>
        </p:nvSpPr>
        <p:spPr bwMode="auto">
          <a:xfrm>
            <a:off x="914400" y="1600200"/>
            <a:ext cx="10287000" cy="2819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t"/>
          <a:lstStyle/>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rPr>
              <a:t>No change requests were received</a:t>
            </a: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rPr>
              <a:t>Version 30 posted for review</a:t>
            </a: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rPr>
              <a:t>It was noticed that the hyperlinks and references to the 802 LMSC operations manual and policy and procedure were out of date – hence updated to version 31</a:t>
            </a:r>
          </a:p>
          <a:p>
            <a:pPr marL="0" lvl="2">
              <a:spcAft>
                <a:spcPts val="600"/>
              </a:spcAft>
            </a:pPr>
            <a:r>
              <a:rPr lang="en-US" sz="2000" dirty="0">
                <a:latin typeface="Calibri" panose="020F0502020204030204" pitchFamily="34" charset="0"/>
                <a:cs typeface="Calibri" panose="020F0502020204030204" pitchFamily="34" charset="0"/>
                <a:hlinkClick r:id="rId3"/>
              </a:rPr>
              <a:t>https://mentor.ieee.org/802.15/dcn/10/15-10-0235-31-0000-802-15-operations-manual.docx</a:t>
            </a:r>
            <a:r>
              <a:rPr lang="en-US" sz="2000" dirty="0">
                <a:latin typeface="Calibri" panose="020F0502020204030204" pitchFamily="34" charset="0"/>
                <a:cs typeface="Calibri" panose="020F0502020204030204" pitchFamily="34" charset="0"/>
              </a:rPr>
              <a:t> </a:t>
            </a:r>
          </a:p>
          <a:p>
            <a:pPr marL="0" lvl="2">
              <a:spcAft>
                <a:spcPts val="600"/>
              </a:spcAft>
            </a:pPr>
            <a:r>
              <a:rPr lang="en-US" sz="2000" dirty="0">
                <a:latin typeface="Calibri" panose="020F0502020204030204" pitchFamily="34" charset="0"/>
                <a:cs typeface="Calibri" panose="020F0502020204030204" pitchFamily="34" charset="0"/>
              </a:rPr>
              <a:t> </a:t>
            </a:r>
            <a:r>
              <a:rPr lang="en-US" sz="2000" dirty="0">
                <a:latin typeface="Calibri" panose="020F0502020204030204" pitchFamily="34" charset="0"/>
                <a:cs typeface="Calibri" panose="020F0502020204030204" pitchFamily="34" charset="0"/>
                <a:sym typeface="Wingdings" panose="05000000000000000000" pitchFamily="2" charset="2"/>
              </a:rPr>
              <a:t> </a:t>
            </a:r>
            <a:endParaRPr lang="en-US" sz="2000" dirty="0">
              <a:latin typeface="Calibri" panose="020F0502020204030204" pitchFamily="34" charset="0"/>
              <a:cs typeface="Calibri" panose="020F0502020204030204" pitchFamily="34" charset="0"/>
            </a:endParaRPr>
          </a:p>
        </p:txBody>
      </p:sp>
      <p:sp>
        <p:nvSpPr>
          <p:cNvPr id="9" name="Footer Placeholder 2">
            <a:extLst>
              <a:ext uri="{FF2B5EF4-FFF2-40B4-BE49-F238E27FC236}">
                <a16:creationId xmlns:a16="http://schemas.microsoft.com/office/drawing/2014/main" id="{45CE702C-6782-47F7-82E6-558D3DBD81E2}"/>
              </a:ext>
            </a:extLst>
          </p:cNvPr>
          <p:cNvSpPr>
            <a:spLocks noGrp="1"/>
          </p:cNvSpPr>
          <p:nvPr>
            <p:ph type="ftr" sz="quarter" idx="11"/>
          </p:nvPr>
        </p:nvSpPr>
        <p:spPr>
          <a:xfrm>
            <a:off x="7010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Phil Beecher (Wi-SUN Alliance)</a:t>
            </a:r>
            <a:endParaRPr lang="en-US" dirty="0"/>
          </a:p>
        </p:txBody>
      </p:sp>
    </p:spTree>
    <p:extLst>
      <p:ext uri="{BB962C8B-B14F-4D97-AF65-F5344CB8AC3E}">
        <p14:creationId xmlns:p14="http://schemas.microsoft.com/office/powerpoint/2010/main" val="535426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89670-D255-40DD-8639-7DB1D72FAF04}"/>
              </a:ext>
            </a:extLst>
          </p:cNvPr>
          <p:cNvSpPr>
            <a:spLocks noGrp="1"/>
          </p:cNvSpPr>
          <p:nvPr>
            <p:ph type="title"/>
          </p:nvPr>
        </p:nvSpPr>
        <p:spPr>
          <a:xfrm>
            <a:off x="2286001" y="685801"/>
            <a:ext cx="7764463" cy="1484709"/>
          </a:xfrm>
        </p:spPr>
        <p:txBody>
          <a:bodyPr anchor="t"/>
          <a:lstStyle/>
          <a:p>
            <a:r>
              <a:rPr lang="en-US" dirty="0"/>
              <a:t>Deadbeat Consequences</a:t>
            </a:r>
            <a:br>
              <a:rPr lang="en-US" dirty="0"/>
            </a:br>
            <a:r>
              <a:rPr lang="en-US" sz="2000" dirty="0">
                <a:latin typeface="+mn-lt"/>
                <a:cs typeface="+mn-cs"/>
              </a:rPr>
              <a:t>(Deadbeat: in default of paying registration fee for a prior mtg.)</a:t>
            </a:r>
          </a:p>
        </p:txBody>
      </p:sp>
      <p:sp>
        <p:nvSpPr>
          <p:cNvPr id="3" name="Content Placeholder 2">
            <a:extLst>
              <a:ext uri="{FF2B5EF4-FFF2-40B4-BE49-F238E27FC236}">
                <a16:creationId xmlns:a16="http://schemas.microsoft.com/office/drawing/2014/main" id="{F3D50114-6A03-4175-A38A-4008BB45DC50}"/>
              </a:ext>
            </a:extLst>
          </p:cNvPr>
          <p:cNvSpPr>
            <a:spLocks noGrp="1"/>
          </p:cNvSpPr>
          <p:nvPr>
            <p:ph idx="1"/>
          </p:nvPr>
        </p:nvSpPr>
        <p:spPr>
          <a:xfrm>
            <a:off x="911424" y="1867296"/>
            <a:ext cx="10513168" cy="4304903"/>
          </a:xfrm>
        </p:spPr>
        <p:txBody>
          <a:bodyPr/>
          <a:lstStyle/>
          <a:p>
            <a:pPr>
              <a:buAutoNum type="arabicPeriod"/>
            </a:pPr>
            <a:r>
              <a:rPr lang="en-US" sz="2000" dirty="0"/>
              <a:t>No participation credit will be granted for said session.</a:t>
            </a:r>
          </a:p>
          <a:p>
            <a:pPr>
              <a:buAutoNum type="arabicPeriod"/>
            </a:pPr>
            <a:r>
              <a:rPr lang="en-US" sz="2000" dirty="0"/>
              <a:t>Any participation credit acquired before said session toward membership in any IEEE 802 LMSC group is revoked.</a:t>
            </a:r>
          </a:p>
          <a:p>
            <a:pPr>
              <a:buAutoNum type="arabicPeriod"/>
            </a:pPr>
            <a:r>
              <a:rPr lang="en-US" sz="2000" dirty="0"/>
              <a:t>Membership in any IEEE 802 LMSC group is terminated.</a:t>
            </a:r>
          </a:p>
          <a:p>
            <a:pPr>
              <a:buAutoNum type="arabicPeriod"/>
            </a:pPr>
            <a:r>
              <a:rPr lang="en-US" sz="2000" dirty="0"/>
              <a:t>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4" name="Slide Number Placeholder 3">
            <a:extLst>
              <a:ext uri="{FF2B5EF4-FFF2-40B4-BE49-F238E27FC236}">
                <a16:creationId xmlns:a16="http://schemas.microsoft.com/office/drawing/2014/main" id="{FD0341EA-4A7E-4C16-A9E6-C4938552ED45}"/>
              </a:ext>
            </a:extLst>
          </p:cNvPr>
          <p:cNvSpPr>
            <a:spLocks noGrp="1"/>
          </p:cNvSpPr>
          <p:nvPr>
            <p:ph type="sldNum" idx="10"/>
          </p:nvPr>
        </p:nvSpPr>
        <p:spPr bwMode="auto">
          <a:xfrm>
            <a:off x="5615518" y="6554788"/>
            <a:ext cx="874183" cy="239712"/>
          </a:xfrm>
          <a:prstGeom prst="rect">
            <a:avLst/>
          </a:prstGeom>
          <a:noFill/>
          <a:ln>
            <a:noFill/>
          </a:ln>
          <a:effectLst/>
        </p:spPr>
        <p:txBody>
          <a:bodyPr vert="horz" wrap="square" lIns="0" tIns="0" rIns="0" bIns="0" numCol="1" anchor="ctr" anchorCtr="0" compatLnSpc="1">
            <a:prstTxWarp prst="textNoShape">
              <a:avLst/>
            </a:prstTxWarp>
          </a:bodyPr>
          <a:lstStyle>
            <a:defPPr>
              <a:defRPr lang="en-GB"/>
            </a:defPPr>
            <a:lvl1pPr algn="ctr" defTabSz="449263" rtl="0" eaLnBrk="1" fontAlgn="base" hangingPunct="1">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r>
              <a:rPr lang="en-US" altLang="en-US"/>
              <a:t>Slide </a:t>
            </a:r>
            <a:fld id="{5DD27314-9434-4B6F-80C2-AAC402118CDA}" type="slidenum">
              <a:rPr lang="en-US" altLang="en-US" smtClean="0"/>
              <a:pPr>
                <a:defRPr/>
              </a:pPr>
              <a:t>3</a:t>
            </a:fld>
            <a:endParaRPr lang="en-GB" dirty="0"/>
          </a:p>
        </p:txBody>
      </p:sp>
    </p:spTree>
    <p:extLst>
      <p:ext uri="{BB962C8B-B14F-4D97-AF65-F5344CB8AC3E}">
        <p14:creationId xmlns:p14="http://schemas.microsoft.com/office/powerpoint/2010/main" val="35421819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xfrm>
            <a:off x="5930396" y="6475413"/>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30</a:t>
            </a:fld>
            <a:endParaRPr lang="en-US"/>
          </a:p>
        </p:txBody>
      </p:sp>
      <p:sp>
        <p:nvSpPr>
          <p:cNvPr id="21509" name="Rectangle 2"/>
          <p:cNvSpPr>
            <a:spLocks noGrp="1" noChangeArrowheads="1"/>
          </p:cNvSpPr>
          <p:nvPr>
            <p:ph type="title" idx="4294967295"/>
          </p:nvPr>
        </p:nvSpPr>
        <p:spPr>
          <a:xfrm>
            <a:off x="990600" y="457200"/>
            <a:ext cx="10363200" cy="762000"/>
          </a:xfrm>
        </p:spPr>
        <p:txBody>
          <a:bodyPr/>
          <a:lstStyle/>
          <a:p>
            <a:pPr lvl="2">
              <a:spcAft>
                <a:spcPts val="600"/>
              </a:spcAft>
            </a:pPr>
            <a:r>
              <a:rPr lang="en-US" sz="3600" dirty="0">
                <a:latin typeface="Calibri" panose="020F0502020204030204" pitchFamily="34" charset="0"/>
                <a:cs typeface="Calibri" panose="020F0502020204030204" pitchFamily="34" charset="0"/>
              </a:rPr>
              <a:t>Motion to approve Operations Manual R31</a:t>
            </a:r>
          </a:p>
        </p:txBody>
      </p:sp>
      <p:sp>
        <p:nvSpPr>
          <p:cNvPr id="21510" name="Rectangle 5"/>
          <p:cNvSpPr>
            <a:spLocks noChangeArrowheads="1"/>
          </p:cNvSpPr>
          <p:nvPr/>
        </p:nvSpPr>
        <p:spPr bwMode="auto">
          <a:xfrm>
            <a:off x="1371600" y="1600200"/>
            <a:ext cx="9601199" cy="2819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t"/>
          <a:lstStyle/>
          <a:p>
            <a:pPr algn="l"/>
            <a:r>
              <a:rPr lang="en-GB" sz="3200" b="0" i="0" dirty="0">
                <a:solidFill>
                  <a:srgbClr val="808080"/>
                </a:solidFill>
                <a:effectLst/>
                <a:latin typeface="Helvetica" panose="020B0604020202020204" pitchFamily="34" charset="0"/>
              </a:rPr>
              <a:t>Motion:</a:t>
            </a:r>
          </a:p>
          <a:p>
            <a:pPr algn="l"/>
            <a:r>
              <a:rPr lang="en-GB" sz="3200" b="0" i="0" dirty="0">
                <a:solidFill>
                  <a:srgbClr val="808080"/>
                </a:solidFill>
                <a:effectLst/>
                <a:latin typeface="Helvetica" panose="020B0604020202020204" pitchFamily="34" charset="0"/>
              </a:rPr>
              <a:t>Move that IEEE 802.15 Working Group approves Operations Manual revision 31, doc # 15-10-0235-31-0000-802-15-operations-manual</a:t>
            </a:r>
          </a:p>
          <a:p>
            <a:pPr algn="l"/>
            <a:br>
              <a:rPr lang="en-GB" sz="3200" b="0" i="0" dirty="0">
                <a:solidFill>
                  <a:srgbClr val="808080"/>
                </a:solidFill>
                <a:effectLst/>
                <a:latin typeface="Helvetica" panose="020B0604020202020204" pitchFamily="34" charset="0"/>
              </a:rPr>
            </a:br>
            <a:endParaRPr lang="en-GB" sz="3200" b="0" i="0" dirty="0">
              <a:solidFill>
                <a:srgbClr val="808080"/>
              </a:solidFill>
              <a:effectLst/>
              <a:latin typeface="Helvetica" panose="020B0604020202020204" pitchFamily="34" charset="0"/>
            </a:endParaRPr>
          </a:p>
          <a:p>
            <a:pPr algn="l"/>
            <a:r>
              <a:rPr lang="en-GB" sz="3200" b="0" i="0" dirty="0">
                <a:solidFill>
                  <a:srgbClr val="808080"/>
                </a:solidFill>
                <a:effectLst/>
                <a:latin typeface="Helvetica" panose="020B0604020202020204" pitchFamily="34" charset="0"/>
              </a:rPr>
              <a:t>Moved: Phil Beecher</a:t>
            </a:r>
          </a:p>
          <a:p>
            <a:pPr algn="l"/>
            <a:r>
              <a:rPr lang="en-GB" sz="3200" b="0" i="0" dirty="0">
                <a:solidFill>
                  <a:srgbClr val="808080"/>
                </a:solidFill>
                <a:effectLst/>
                <a:latin typeface="Helvetica" panose="020B0604020202020204" pitchFamily="34" charset="0"/>
              </a:rPr>
              <a:t>Seconded: Tero Kivinen</a:t>
            </a:r>
          </a:p>
          <a:p>
            <a:pPr marL="0" lvl="2">
              <a:spcAft>
                <a:spcPts val="600"/>
              </a:spcAft>
            </a:pPr>
            <a:r>
              <a:rPr lang="en-US" sz="2000" dirty="0">
                <a:latin typeface="Calibri" panose="020F0502020204030204" pitchFamily="34" charset="0"/>
                <a:cs typeface="Calibri" panose="020F0502020204030204" pitchFamily="34" charset="0"/>
              </a:rPr>
              <a:t> </a:t>
            </a:r>
            <a:r>
              <a:rPr lang="en-US" sz="2000" dirty="0">
                <a:latin typeface="Calibri" panose="020F0502020204030204" pitchFamily="34" charset="0"/>
                <a:cs typeface="Calibri" panose="020F0502020204030204" pitchFamily="34" charset="0"/>
                <a:sym typeface="Wingdings" panose="05000000000000000000" pitchFamily="2" charset="2"/>
              </a:rPr>
              <a:t> </a:t>
            </a:r>
            <a:endParaRPr lang="en-US" sz="2000" dirty="0">
              <a:latin typeface="Calibri" panose="020F0502020204030204" pitchFamily="34" charset="0"/>
              <a:cs typeface="Calibri" panose="020F0502020204030204" pitchFamily="34" charset="0"/>
            </a:endParaRPr>
          </a:p>
        </p:txBody>
      </p:sp>
      <p:sp>
        <p:nvSpPr>
          <p:cNvPr id="9" name="Footer Placeholder 2">
            <a:extLst>
              <a:ext uri="{FF2B5EF4-FFF2-40B4-BE49-F238E27FC236}">
                <a16:creationId xmlns:a16="http://schemas.microsoft.com/office/drawing/2014/main" id="{45CE702C-6782-47F7-82E6-558D3DBD81E2}"/>
              </a:ext>
            </a:extLst>
          </p:cNvPr>
          <p:cNvSpPr>
            <a:spLocks noGrp="1"/>
          </p:cNvSpPr>
          <p:nvPr>
            <p:ph type="ftr" sz="quarter" idx="11"/>
          </p:nvPr>
        </p:nvSpPr>
        <p:spPr>
          <a:xfrm>
            <a:off x="7010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Phil Beecher (Wi-SUN Alliance)</a:t>
            </a:r>
            <a:endParaRPr lang="en-US" dirty="0"/>
          </a:p>
        </p:txBody>
      </p:sp>
    </p:spTree>
    <p:extLst>
      <p:ext uri="{BB962C8B-B14F-4D97-AF65-F5344CB8AC3E}">
        <p14:creationId xmlns:p14="http://schemas.microsoft.com/office/powerpoint/2010/main" val="11452453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xfrm>
            <a:off x="5930396" y="6475413"/>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31</a:t>
            </a:fld>
            <a:endParaRPr lang="en-US"/>
          </a:p>
        </p:txBody>
      </p:sp>
      <p:sp>
        <p:nvSpPr>
          <p:cNvPr id="21509" name="Rectangle 2"/>
          <p:cNvSpPr>
            <a:spLocks noGrp="1" noChangeArrowheads="1"/>
          </p:cNvSpPr>
          <p:nvPr>
            <p:ph type="title" idx="4294967295"/>
          </p:nvPr>
        </p:nvSpPr>
        <p:spPr>
          <a:xfrm>
            <a:off x="914400" y="1828800"/>
            <a:ext cx="10363200" cy="762000"/>
          </a:xfrm>
        </p:spPr>
        <p:txBody>
          <a:bodyPr/>
          <a:lstStyle/>
          <a:p>
            <a:pPr lvl="2">
              <a:spcAft>
                <a:spcPts val="600"/>
              </a:spcAft>
            </a:pPr>
            <a:r>
              <a:rPr lang="en-US" sz="3600" dirty="0">
                <a:latin typeface="Calibri" panose="020F0502020204030204" pitchFamily="34" charset="0"/>
                <a:cs typeface="Calibri" panose="020F0502020204030204" pitchFamily="34" charset="0"/>
              </a:rPr>
              <a:t>Any Questions?</a:t>
            </a:r>
          </a:p>
        </p:txBody>
      </p:sp>
      <p:sp>
        <p:nvSpPr>
          <p:cNvPr id="9" name="Footer Placeholder 2">
            <a:extLst>
              <a:ext uri="{FF2B5EF4-FFF2-40B4-BE49-F238E27FC236}">
                <a16:creationId xmlns:a16="http://schemas.microsoft.com/office/drawing/2014/main" id="{45CE702C-6782-47F7-82E6-558D3DBD81E2}"/>
              </a:ext>
            </a:extLst>
          </p:cNvPr>
          <p:cNvSpPr>
            <a:spLocks noGrp="1"/>
          </p:cNvSpPr>
          <p:nvPr>
            <p:ph type="ftr" sz="quarter" idx="11"/>
          </p:nvPr>
        </p:nvSpPr>
        <p:spPr>
          <a:xfrm>
            <a:off x="7010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Phil Beecher (Wi-SUN Alliance)</a:t>
            </a:r>
            <a:endParaRPr lang="en-US" dirty="0"/>
          </a:p>
        </p:txBody>
      </p:sp>
    </p:spTree>
    <p:extLst>
      <p:ext uri="{BB962C8B-B14F-4D97-AF65-F5344CB8AC3E}">
        <p14:creationId xmlns:p14="http://schemas.microsoft.com/office/powerpoint/2010/main" val="33720760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6718B4E-F129-4540-8327-0CA973C57CEE}"/>
              </a:ext>
            </a:extLst>
          </p:cNvPr>
          <p:cNvSpPr>
            <a:spLocks noGrp="1" noChangeArrowheads="1"/>
          </p:cNvSpPr>
          <p:nvPr>
            <p:ph type="title"/>
          </p:nvPr>
        </p:nvSpPr>
        <p:spPr>
          <a:xfrm>
            <a:off x="2209800" y="685800"/>
            <a:ext cx="7772400" cy="762000"/>
          </a:xfrm>
        </p:spPr>
        <p:txBody>
          <a:bodyPr/>
          <a:lstStyle/>
          <a:p>
            <a:r>
              <a:rPr lang="en-US" altLang="en-US" dirty="0">
                <a:solidFill>
                  <a:schemeClr val="accent2"/>
                </a:solidFill>
                <a:latin typeface="Calibri" panose="020F0502020204030204" pitchFamily="34" charset="0"/>
                <a:cs typeface="Calibri" panose="020F0502020204030204" pitchFamily="34" charset="0"/>
              </a:rPr>
              <a:t>SC Maintenance Reminders</a:t>
            </a:r>
          </a:p>
        </p:txBody>
      </p:sp>
      <p:sp>
        <p:nvSpPr>
          <p:cNvPr id="3" name="Content Placeholder 2">
            <a:extLst>
              <a:ext uri="{FF2B5EF4-FFF2-40B4-BE49-F238E27FC236}">
                <a16:creationId xmlns:a16="http://schemas.microsoft.com/office/drawing/2014/main" id="{36DD7F8A-592E-4905-9BBC-EABDCB63D314}"/>
              </a:ext>
            </a:extLst>
          </p:cNvPr>
          <p:cNvSpPr>
            <a:spLocks noGrp="1"/>
          </p:cNvSpPr>
          <p:nvPr>
            <p:ph idx="1"/>
          </p:nvPr>
        </p:nvSpPr>
        <p:spPr>
          <a:xfrm>
            <a:off x="1676400" y="1628801"/>
            <a:ext cx="8534400" cy="4611663"/>
          </a:xfrm>
        </p:spPr>
        <p:txBody>
          <a:bodyPr>
            <a:normAutofit/>
          </a:bodyPr>
          <a:lstStyle/>
          <a:p>
            <a:pPr>
              <a:defRPr/>
            </a:pPr>
            <a:r>
              <a:rPr lang="en-US" sz="2400" dirty="0">
                <a:latin typeface="Calibri" panose="020F0502020204030204" pitchFamily="34" charset="0"/>
                <a:cs typeface="Calibri" panose="020F0502020204030204" pitchFamily="34" charset="0"/>
              </a:rPr>
              <a:t>Registration is required to attend this meeting, follow the registration link for the September Plenary:</a:t>
            </a:r>
          </a:p>
          <a:p>
            <a:pPr marL="400050" lvl="1" indent="0">
              <a:buNone/>
              <a:defRPr/>
            </a:pPr>
            <a:r>
              <a:rPr lang="en-US" sz="2000" dirty="0">
                <a:latin typeface="Calibri" panose="020F0502020204030204" pitchFamily="34" charset="0"/>
                <a:cs typeface="Calibri" panose="020F0502020204030204" pitchFamily="34" charset="0"/>
              </a:rPr>
              <a:t>https://grouper.ieee.org/groups/802/15/pub/Meeting_Plan.html</a:t>
            </a:r>
            <a:endParaRPr lang="en-US" sz="2400" dirty="0">
              <a:latin typeface="Calibri" panose="020F0502020204030204" pitchFamily="34" charset="0"/>
              <a:cs typeface="Calibri" panose="020F0502020204030204" pitchFamily="34" charset="0"/>
            </a:endParaRPr>
          </a:p>
          <a:p>
            <a:pPr>
              <a:defRPr/>
            </a:pPr>
            <a:r>
              <a:rPr lang="en-US" sz="2400" dirty="0">
                <a:latin typeface="Calibri" panose="020F0502020204030204" pitchFamily="34" charset="0"/>
                <a:cs typeface="Calibri" panose="020F0502020204030204" pitchFamily="34" charset="0"/>
              </a:rPr>
              <a:t>Please register your attendance for voting credit:</a:t>
            </a:r>
          </a:p>
          <a:p>
            <a:pPr marL="400050" lvl="1" indent="0">
              <a:buNone/>
              <a:defRPr/>
            </a:pPr>
            <a:r>
              <a:rPr lang="en-US" sz="2000" dirty="0">
                <a:latin typeface="Calibri" panose="020F0502020204030204" pitchFamily="34" charset="0"/>
                <a:cs typeface="Calibri" panose="020F0502020204030204" pitchFamily="34" charset="0"/>
                <a:hlinkClick r:id="rId2"/>
              </a:rPr>
              <a:t>https://imat.ieee.org/attendance</a:t>
            </a:r>
            <a:endParaRPr lang="en-US" sz="2000" dirty="0">
              <a:latin typeface="Calibri" panose="020F0502020204030204" pitchFamily="34" charset="0"/>
              <a:cs typeface="Calibri" panose="020F0502020204030204" pitchFamily="34" charset="0"/>
            </a:endParaRPr>
          </a:p>
          <a:p>
            <a:pPr marL="457200" indent="-457200">
              <a:defRPr/>
            </a:pPr>
            <a:r>
              <a:rPr lang="en-US" sz="2400" dirty="0">
                <a:latin typeface="Calibri" panose="020F0502020204030204" pitchFamily="34" charset="0"/>
                <a:cs typeface="Calibri" panose="020F0502020204030204" pitchFamily="34" charset="0"/>
              </a:rPr>
              <a:t>Please identify yourself with your name and affiliation when you first speak</a:t>
            </a:r>
          </a:p>
          <a:p>
            <a:pPr marL="457200" indent="-457200">
              <a:buFont typeface="Arial" panose="020B0604020202020204" pitchFamily="34" charset="0"/>
              <a:buChar char="•"/>
              <a:defRPr/>
            </a:pPr>
            <a:r>
              <a:rPr lang="en-US" sz="2400" dirty="0">
                <a:latin typeface="Calibri" panose="020F0502020204030204" pitchFamily="34" charset="0"/>
                <a:cs typeface="Calibri" panose="020F0502020204030204" pitchFamily="34" charset="0"/>
              </a:rPr>
              <a:t>Participation is by individual</a:t>
            </a:r>
          </a:p>
          <a:p>
            <a:pPr marL="457200" indent="-457200">
              <a:buFont typeface="Arial" panose="020B0604020202020204" pitchFamily="34" charset="0"/>
              <a:buChar char="•"/>
              <a:defRPr/>
            </a:pPr>
            <a:r>
              <a:rPr lang="en-US" sz="2400" dirty="0">
                <a:latin typeface="Calibri" panose="020F0502020204030204" pitchFamily="34" charset="0"/>
                <a:cs typeface="Calibri" panose="020F0502020204030204" pitchFamily="34" charset="0"/>
              </a:rPr>
              <a:t>Motions and Voting: by 802.15 voting members:</a:t>
            </a:r>
            <a:r>
              <a:rPr lang="en-US" sz="2800" dirty="0">
                <a:latin typeface="Calibri" panose="020F0502020204030204" pitchFamily="34" charset="0"/>
                <a:cs typeface="Calibri" panose="020F0502020204030204" pitchFamily="34" charset="0"/>
              </a:rPr>
              <a:t> </a:t>
            </a:r>
            <a:r>
              <a:rPr lang="en-US" sz="2000" dirty="0">
                <a:latin typeface="Calibri" panose="020F0502020204030204" pitchFamily="34" charset="0"/>
                <a:cs typeface="Calibri" panose="020F0502020204030204" pitchFamily="34" charset="0"/>
              </a:rPr>
              <a:t>https://grouper.ieee.org/groups/802/15/member_status.html</a:t>
            </a:r>
            <a:endParaRPr lang="en-US" sz="2400" dirty="0">
              <a:latin typeface="Calibri" panose="020F0502020204030204" pitchFamily="34" charset="0"/>
              <a:cs typeface="Calibri" panose="020F0502020204030204" pitchFamily="34" charset="0"/>
            </a:endParaRPr>
          </a:p>
        </p:txBody>
      </p:sp>
      <p:sp>
        <p:nvSpPr>
          <p:cNvPr id="5" name="Slide Number Placeholder 3">
            <a:extLst>
              <a:ext uri="{FF2B5EF4-FFF2-40B4-BE49-F238E27FC236}">
                <a16:creationId xmlns:a16="http://schemas.microsoft.com/office/drawing/2014/main" id="{835E5DF7-29D8-48A4-9769-F3FCD87BF904}"/>
              </a:ext>
            </a:extLst>
          </p:cNvPr>
          <p:cNvSpPr>
            <a:spLocks noGrp="1"/>
          </p:cNvSpPr>
          <p:nvPr>
            <p:ph type="sldNum" sz="quarter" idx="12"/>
          </p:nvPr>
        </p:nvSpPr>
        <p:spPr>
          <a:xfrm>
            <a:off x="5917696" y="6475413"/>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4</a:t>
            </a:fld>
            <a:endParaRPr lang="en-US" dirty="0"/>
          </a:p>
        </p:txBody>
      </p:sp>
      <p:sp>
        <p:nvSpPr>
          <p:cNvPr id="7" name="Footer Placeholder 2">
            <a:extLst>
              <a:ext uri="{FF2B5EF4-FFF2-40B4-BE49-F238E27FC236}">
                <a16:creationId xmlns:a16="http://schemas.microsoft.com/office/drawing/2014/main" id="{6C8578AF-EC84-4B95-82A6-F2AE41B9CABA}"/>
              </a:ext>
            </a:extLst>
          </p:cNvPr>
          <p:cNvSpPr>
            <a:spLocks noGrp="1"/>
          </p:cNvSpPr>
          <p:nvPr>
            <p:ph type="ftr" sz="quarter" idx="11"/>
          </p:nvPr>
        </p:nvSpPr>
        <p:spPr>
          <a:xfrm>
            <a:off x="7010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Phil Beecher (Wi-SUN Alliance)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2279651" y="692151"/>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bwMode="auto">
          <a:xfrm>
            <a:off x="5735639" y="6554788"/>
            <a:ext cx="655637" cy="239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49263" rtl="0" eaLnBrk="1" fontAlgn="base" hangingPunct="1">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D27314-9434-4B6F-80C2-AAC402118CDA}" type="slidenum">
              <a:rPr lang="en-US" altLang="en-US" smtClean="0"/>
              <a:pPr>
                <a:defRPr/>
              </a:pPr>
              <a:t>5</a:t>
            </a:fld>
            <a:endParaRPr lang="en-US" altLang="en-US">
              <a:solidFill>
                <a:schemeClr val="tx1"/>
              </a:solidFill>
            </a:endParaRPr>
          </a:p>
        </p:txBody>
      </p:sp>
      <p:sp>
        <p:nvSpPr>
          <p:cNvPr id="7" name="Content Placeholder 5">
            <a:extLst>
              <a:ext uri="{FF2B5EF4-FFF2-40B4-BE49-F238E27FC236}">
                <a16:creationId xmlns:a16="http://schemas.microsoft.com/office/drawing/2014/main" id="{748D29DA-DF2B-435A-A805-9E299CB436C1}"/>
              </a:ext>
            </a:extLst>
          </p:cNvPr>
          <p:cNvSpPr txBox="1">
            <a:spLocks/>
          </p:cNvSpPr>
          <p:nvPr/>
        </p:nvSpPr>
        <p:spPr bwMode="auto">
          <a:xfrm>
            <a:off x="2213769" y="1641923"/>
            <a:ext cx="7764463" cy="4755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normAutofit fontScale="47500" lnSpcReduction="20000"/>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a:defRPr/>
            </a:pPr>
            <a:r>
              <a:rPr lang="en-US" kern="0" dirty="0"/>
              <a:t>See: </a:t>
            </a:r>
            <a:r>
              <a:rPr lang="en-US" kern="0" dirty="0">
                <a:hlinkClick r:id="rId2"/>
              </a:rPr>
              <a:t>https://grouper.ieee.org/groups/802/sapolicies.shtml</a:t>
            </a:r>
            <a:endParaRPr lang="en-US" kern="0" dirty="0"/>
          </a:p>
          <a:p>
            <a:pPr>
              <a:defRPr/>
            </a:pPr>
            <a:endParaRPr lang="en-US" kern="0" dirty="0"/>
          </a:p>
          <a:p>
            <a:pPr>
              <a:defRPr/>
            </a:pPr>
            <a:r>
              <a:rPr lang="en-US" kern="0" dirty="0"/>
              <a:t>IEEE-SA Patent Slides for Standards Development Meetings (.pdf)</a:t>
            </a:r>
          </a:p>
          <a:p>
            <a:pPr>
              <a:defRPr/>
            </a:pPr>
            <a:r>
              <a:rPr lang="en-US" kern="0" dirty="0">
                <a:hlinkClick r:id="rId3"/>
              </a:rPr>
              <a:t>https://development.standards.ieee.org/myproject/Public/mytools/mob/slideset.pdf</a:t>
            </a:r>
            <a:endParaRPr lang="en-US" kern="0" dirty="0"/>
          </a:p>
          <a:p>
            <a:pPr>
              <a:defRPr/>
            </a:pPr>
            <a:r>
              <a:rPr lang="en-US" kern="0" dirty="0"/>
              <a:t>IEEE-SA Standards Board Patent Committee (</a:t>
            </a:r>
            <a:r>
              <a:rPr lang="en-US" kern="0" dirty="0" err="1"/>
              <a:t>PatCom</a:t>
            </a:r>
            <a:r>
              <a:rPr lang="en-US" kern="0" dirty="0"/>
              <a:t>) home page</a:t>
            </a:r>
          </a:p>
          <a:p>
            <a:pPr>
              <a:defRPr/>
            </a:pPr>
            <a:r>
              <a:rPr lang="en-US" kern="0" dirty="0">
                <a:hlinkClick r:id="rId4"/>
              </a:rPr>
              <a:t>https://standards.ieee.org/content/ieee-standards/en/about/sasb/patcom/index.html</a:t>
            </a:r>
            <a:endParaRPr lang="en-US" kern="0" dirty="0"/>
          </a:p>
          <a:p>
            <a:pPr>
              <a:defRPr/>
            </a:pPr>
            <a:endParaRPr lang="en-US" kern="0" dirty="0"/>
          </a:p>
          <a:p>
            <a:pPr>
              <a:defRPr/>
            </a:pPr>
            <a:r>
              <a:rPr lang="en-US" kern="0" dirty="0"/>
              <a:t>IEEE-SA Participation Policy meeting slide set - individual method (.pdf)</a:t>
            </a:r>
          </a:p>
          <a:p>
            <a:pPr>
              <a:defRPr/>
            </a:pPr>
            <a:r>
              <a:rPr lang="en-US" kern="0" dirty="0">
                <a:hlinkClick r:id="rId5"/>
              </a:rPr>
              <a:t>https://standards.ieee.org/content/dam/ieee-standards/standards/web/documents/other/Participant-Behavior-Individual-Method.pdf</a:t>
            </a:r>
            <a:endParaRPr lang="en-US" kern="0" dirty="0"/>
          </a:p>
          <a:p>
            <a:pPr>
              <a:defRPr/>
            </a:pPr>
            <a:endParaRPr lang="en-US" kern="0" dirty="0"/>
          </a:p>
          <a:p>
            <a:pPr>
              <a:defRPr/>
            </a:pPr>
            <a:r>
              <a:rPr lang="en-US" kern="0" dirty="0"/>
              <a:t>Working Group Copyright Materials</a:t>
            </a:r>
          </a:p>
          <a:p>
            <a:pPr>
              <a:defRPr/>
            </a:pPr>
            <a:r>
              <a:rPr lang="en-US" kern="0" dirty="0">
                <a:hlinkClick r:id="rId6"/>
              </a:rPr>
              <a:t>https://standards.ieee.org/ipr/copyright-materials.html</a:t>
            </a:r>
            <a:endParaRPr lang="en-US" kern="0" dirty="0"/>
          </a:p>
          <a:p>
            <a:pPr>
              <a:defRPr/>
            </a:pPr>
            <a:r>
              <a:rPr lang="en-US" kern="0" dirty="0">
                <a:hlinkClick r:id="rId7"/>
              </a:rPr>
              <a:t>https://standards.ieee.org/content/dam/ieee-standards/standards/web/documents/other/ieee-sa-copyright-policy-2019.pdf</a:t>
            </a:r>
            <a:endParaRPr lang="en-US" kern="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alibri" panose="020F0502020204030204" pitchFamily="34" charset="0"/>
                <a:cs typeface="Calibri" panose="020F0502020204030204" pitchFamily="34" charset="0"/>
              </a:rPr>
              <a:t>IEEE 802 Ground Rules</a:t>
            </a:r>
          </a:p>
        </p:txBody>
      </p:sp>
      <p:sp>
        <p:nvSpPr>
          <p:cNvPr id="3" name="Content Placeholder 2"/>
          <p:cNvSpPr>
            <a:spLocks noGrp="1"/>
          </p:cNvSpPr>
          <p:nvPr>
            <p:ph idx="1"/>
          </p:nvPr>
        </p:nvSpPr>
        <p:spPr>
          <a:xfrm>
            <a:off x="2063552" y="1628801"/>
            <a:ext cx="8208912" cy="4611663"/>
          </a:xfrm>
        </p:spPr>
        <p:txBody>
          <a:bodyPr/>
          <a:lstStyle/>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product pitches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corporate pitches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prices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restrictive notices – </a:t>
            </a:r>
          </a:p>
          <a:p>
            <a:pPr marL="857250" lvl="1" indent="-457200">
              <a:buFont typeface="Arial" panose="020B0604020202020204" pitchFamily="34" charset="0"/>
              <a:buChar char="•"/>
            </a:pPr>
            <a:r>
              <a:rPr lang="en-US" dirty="0">
                <a:latin typeface="Calibri" panose="020F0502020204030204" pitchFamily="34" charset="0"/>
                <a:cs typeface="Calibri" panose="020F0502020204030204" pitchFamily="34" charset="0"/>
              </a:rPr>
              <a:t>(e.g. no “confidential” notices in email)</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Presentations must be openly available</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Please respect all participants</a:t>
            </a:r>
          </a:p>
        </p:txBody>
      </p:sp>
      <p:sp>
        <p:nvSpPr>
          <p:cNvPr id="5" name="Slide Number Placeholder 3">
            <a:extLst>
              <a:ext uri="{FF2B5EF4-FFF2-40B4-BE49-F238E27FC236}">
                <a16:creationId xmlns:a16="http://schemas.microsoft.com/office/drawing/2014/main" id="{78AE3118-A7C8-4D0C-B58F-3D8860DAC0EA}"/>
              </a:ext>
            </a:extLst>
          </p:cNvPr>
          <p:cNvSpPr>
            <a:spLocks noGrp="1"/>
          </p:cNvSpPr>
          <p:nvPr>
            <p:ph type="sldNum" sz="quarter" idx="12"/>
          </p:nvPr>
        </p:nvSpPr>
        <p:spPr>
          <a:xfrm>
            <a:off x="5917696" y="6475413"/>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6</a:t>
            </a:fld>
            <a:endParaRPr lang="en-US" dirty="0"/>
          </a:p>
        </p:txBody>
      </p:sp>
      <p:sp>
        <p:nvSpPr>
          <p:cNvPr id="8" name="Footer Placeholder 2">
            <a:extLst>
              <a:ext uri="{FF2B5EF4-FFF2-40B4-BE49-F238E27FC236}">
                <a16:creationId xmlns:a16="http://schemas.microsoft.com/office/drawing/2014/main" id="{233DD69B-EADE-4275-AFE1-0A862B870C50}"/>
              </a:ext>
            </a:extLst>
          </p:cNvPr>
          <p:cNvSpPr>
            <a:spLocks noGrp="1"/>
          </p:cNvSpPr>
          <p:nvPr>
            <p:ph type="ftr" sz="quarter" idx="11"/>
          </p:nvPr>
        </p:nvSpPr>
        <p:spPr>
          <a:xfrm>
            <a:off x="7010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Phil Beecher (Wi-SUN Alliance)</a:t>
            </a:r>
          </a:p>
        </p:txBody>
      </p:sp>
    </p:spTree>
    <p:extLst>
      <p:ext uri="{BB962C8B-B14F-4D97-AF65-F5344CB8AC3E}">
        <p14:creationId xmlns:p14="http://schemas.microsoft.com/office/powerpoint/2010/main" val="973662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xfrm>
            <a:off x="5930396" y="6475413"/>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7</a:t>
            </a:fld>
            <a:endParaRPr lang="en-US"/>
          </a:p>
        </p:txBody>
      </p:sp>
      <p:sp>
        <p:nvSpPr>
          <p:cNvPr id="21509" name="Rectangle 2"/>
          <p:cNvSpPr>
            <a:spLocks noGrp="1" noChangeArrowheads="1"/>
          </p:cNvSpPr>
          <p:nvPr>
            <p:ph type="title" idx="4294967295"/>
          </p:nvPr>
        </p:nvSpPr>
        <p:spPr>
          <a:xfrm>
            <a:off x="1980199" y="382587"/>
            <a:ext cx="7772400" cy="762000"/>
          </a:xfrm>
        </p:spPr>
        <p:txBody>
          <a:bodyPr/>
          <a:lstStyle/>
          <a:p>
            <a:r>
              <a:rPr lang="en-US" sz="3200" b="1" dirty="0">
                <a:latin typeface="Calibri" panose="020F0502020204030204" pitchFamily="34" charset="0"/>
                <a:ea typeface="ＭＳ Ｐゴシック" charset="0"/>
                <a:cs typeface="Calibri" panose="020F0502020204030204" pitchFamily="34" charset="0"/>
              </a:rPr>
              <a:t>SC Meeting Objectives – Agenda</a:t>
            </a:r>
            <a:endParaRPr lang="en-US" sz="32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1752601" y="990600"/>
            <a:ext cx="8665845" cy="5029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t"/>
          <a:lstStyle/>
          <a:p>
            <a:pPr marL="0" lvl="2">
              <a:spcAft>
                <a:spcPts val="600"/>
              </a:spcAft>
            </a:pPr>
            <a:r>
              <a:rPr lang="en-US" sz="2000" b="1" dirty="0">
                <a:latin typeface="Calibri" panose="020F0502020204030204" pitchFamily="34" charset="0"/>
                <a:cs typeface="Calibri" panose="020F0502020204030204" pitchFamily="34" charset="0"/>
              </a:rPr>
              <a:t>September 13, 2022</a:t>
            </a: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rPr>
              <a:t>Policy and Procedure</a:t>
            </a: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rPr>
              <a:t>Approve Agenda</a:t>
            </a: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rPr>
              <a:t>Outstanding action items</a:t>
            </a: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rPr>
              <a:t>Review IEC/ISO JTC1 SC6 submissions</a:t>
            </a: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rPr>
              <a:t>Review any change requests for Operations Manual </a:t>
            </a: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rPr>
              <a:t>Adjourn </a:t>
            </a:r>
            <a:r>
              <a:rPr lang="en-US" sz="2000" dirty="0">
                <a:latin typeface="Calibri" panose="020F0502020204030204" pitchFamily="34" charset="0"/>
                <a:cs typeface="Calibri" panose="020F0502020204030204" pitchFamily="34" charset="0"/>
                <a:sym typeface="Wingdings" panose="05000000000000000000" pitchFamily="2" charset="2"/>
              </a:rPr>
              <a:t> </a:t>
            </a:r>
            <a:endParaRPr lang="en-US" sz="2000" dirty="0">
              <a:latin typeface="Calibri" panose="020F0502020204030204" pitchFamily="34" charset="0"/>
              <a:cs typeface="Calibri" panose="020F0502020204030204" pitchFamily="34" charset="0"/>
            </a:endParaRPr>
          </a:p>
        </p:txBody>
      </p:sp>
      <p:sp>
        <p:nvSpPr>
          <p:cNvPr id="9" name="Footer Placeholder 2">
            <a:extLst>
              <a:ext uri="{FF2B5EF4-FFF2-40B4-BE49-F238E27FC236}">
                <a16:creationId xmlns:a16="http://schemas.microsoft.com/office/drawing/2014/main" id="{45CE702C-6782-47F7-82E6-558D3DBD81E2}"/>
              </a:ext>
            </a:extLst>
          </p:cNvPr>
          <p:cNvSpPr>
            <a:spLocks noGrp="1"/>
          </p:cNvSpPr>
          <p:nvPr>
            <p:ph type="ftr" sz="quarter" idx="11"/>
          </p:nvPr>
        </p:nvSpPr>
        <p:spPr>
          <a:xfrm>
            <a:off x="7010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Phil Beecher (Wi-SUN Alliance)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xfrm>
            <a:off x="5930396" y="6475413"/>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9" name="Rectangle 2"/>
          <p:cNvSpPr>
            <a:spLocks noGrp="1" noChangeArrowheads="1"/>
          </p:cNvSpPr>
          <p:nvPr>
            <p:ph type="title" idx="4294967295"/>
          </p:nvPr>
        </p:nvSpPr>
        <p:spPr>
          <a:xfrm>
            <a:off x="1980199" y="382587"/>
            <a:ext cx="7772400" cy="762000"/>
          </a:xfrm>
        </p:spPr>
        <p:txBody>
          <a:bodyPr/>
          <a:lstStyle/>
          <a:p>
            <a:r>
              <a:rPr lang="en-US" sz="3200" b="1" dirty="0">
                <a:latin typeface="Calibri" panose="020F0502020204030204" pitchFamily="34" charset="0"/>
                <a:ea typeface="ＭＳ Ｐゴシック" charset="0"/>
                <a:cs typeface="Calibri" panose="020F0502020204030204" pitchFamily="34" charset="0"/>
              </a:rPr>
              <a:t>ISO JTC1 SC6 Submissions</a:t>
            </a:r>
            <a:endParaRPr lang="en-US" sz="32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1752601" y="1600200"/>
            <a:ext cx="8665845" cy="4419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t"/>
          <a:lstStyle/>
          <a:p>
            <a:pPr marL="0" lvl="2">
              <a:spcAft>
                <a:spcPts val="600"/>
              </a:spcAft>
            </a:pPr>
            <a:r>
              <a:rPr lang="en-GB" sz="2400" i="0" dirty="0">
                <a:effectLst/>
                <a:latin typeface="Verdana" panose="020B0604030504040204" pitchFamily="34" charset="0"/>
                <a:ea typeface="Verdana" panose="020B0604030504040204" pitchFamily="34" charset="0"/>
              </a:rPr>
              <a:t>The following slides are extracted from:</a:t>
            </a:r>
          </a:p>
          <a:p>
            <a:pPr marL="0" lvl="2">
              <a:spcAft>
                <a:spcPts val="600"/>
              </a:spcAft>
            </a:pPr>
            <a:endParaRPr lang="en-GB" sz="2400" dirty="0">
              <a:latin typeface="Verdana" panose="020B0604030504040204" pitchFamily="34" charset="0"/>
              <a:ea typeface="Verdana" panose="020B0604030504040204" pitchFamily="34" charset="0"/>
            </a:endParaRPr>
          </a:p>
          <a:p>
            <a:pPr marL="0" lvl="2">
              <a:spcAft>
                <a:spcPts val="600"/>
              </a:spcAft>
            </a:pPr>
            <a:r>
              <a:rPr lang="en-US" sz="2400" dirty="0">
                <a:solidFill>
                  <a:schemeClr val="accent2">
                    <a:lumMod val="75000"/>
                  </a:schemeClr>
                </a:solidFill>
              </a:rPr>
              <a:t>IEEE 802 JTC1 Standing Committee Agenda for September 2022</a:t>
            </a:r>
            <a:endParaRPr lang="en-GB" sz="1200" i="0" dirty="0">
              <a:effectLst/>
              <a:latin typeface="Verdana" panose="020B0604030504040204" pitchFamily="34" charset="0"/>
              <a:ea typeface="Verdana" panose="020B0604030504040204" pitchFamily="34" charset="0"/>
            </a:endParaRPr>
          </a:p>
          <a:p>
            <a:pPr marL="0" lvl="2">
              <a:spcAft>
                <a:spcPts val="600"/>
              </a:spcAft>
            </a:pPr>
            <a:r>
              <a:rPr lang="en-US" sz="2400" dirty="0">
                <a:latin typeface="Verdana" panose="020B0604030504040204" pitchFamily="34" charset="0"/>
                <a:ea typeface="Verdana" panose="020B060403050404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https://mentor.ieee.org/802.11/dcn/22/11-22-1262-08-0jtc-agenda-for-sep-2022-hybrid.pptx</a:t>
            </a:r>
            <a:endParaRPr lang="en-US" sz="2400" dirty="0">
              <a:latin typeface="Verdana" panose="020B0604030504040204" pitchFamily="34" charset="0"/>
              <a:ea typeface="Verdana" panose="020B0604030504040204" pitchFamily="34" charset="0"/>
              <a:cs typeface="Calibri" panose="020F0502020204030204" pitchFamily="34" charset="0"/>
            </a:endParaRPr>
          </a:p>
          <a:p>
            <a:pPr marL="0" lvl="2">
              <a:spcAft>
                <a:spcPts val="600"/>
              </a:spcAft>
            </a:pPr>
            <a:endParaRPr lang="en-US" sz="2400" dirty="0">
              <a:latin typeface="Verdana" panose="020B0604030504040204" pitchFamily="34" charset="0"/>
              <a:ea typeface="Verdana" panose="020B0604030504040204" pitchFamily="34" charset="0"/>
              <a:cs typeface="Calibri" panose="020F0502020204030204" pitchFamily="34" charset="0"/>
            </a:endParaRPr>
          </a:p>
          <a:p>
            <a:pPr marL="0" lvl="2">
              <a:spcAft>
                <a:spcPts val="600"/>
              </a:spcAft>
            </a:pPr>
            <a:r>
              <a:rPr lang="en-US" sz="2400" dirty="0">
                <a:latin typeface="Verdana" panose="020B0604030504040204" pitchFamily="34" charset="0"/>
                <a:ea typeface="Verdana" panose="020B0604030504040204" pitchFamily="34" charset="0"/>
                <a:cs typeface="Calibri" panose="020F0502020204030204" pitchFamily="34" charset="0"/>
              </a:rPr>
              <a:t>Acknowledgements:</a:t>
            </a:r>
          </a:p>
          <a:p>
            <a:pPr marL="0" algn="l" rtl="0" eaLnBrk="1" fontAlgn="ctr" latinLnBrk="0" hangingPunct="1">
              <a:spcBef>
                <a:spcPts val="0"/>
              </a:spcBef>
              <a:spcAft>
                <a:spcPts val="0"/>
              </a:spcAft>
            </a:pPr>
            <a:r>
              <a:rPr lang="en-US" sz="2000" i="0" u="none" strike="noStrike" kern="1200" dirty="0">
                <a:effectLst/>
                <a:latin typeface="Arial" panose="020B0604020202020204" pitchFamily="34" charset="0"/>
              </a:rPr>
              <a:t>Andrew Myles (Chair) , Cisco</a:t>
            </a:r>
            <a:endParaRPr lang="en-GB" sz="2000" i="0" u="none" strike="noStrike" dirty="0">
              <a:effectLst/>
              <a:latin typeface="Arial" panose="020B0604020202020204" pitchFamily="34" charset="0"/>
            </a:endParaRPr>
          </a:p>
          <a:p>
            <a:pPr marL="0" algn="l" rtl="0" eaLnBrk="1" fontAlgn="ctr" latinLnBrk="0" hangingPunct="1">
              <a:spcBef>
                <a:spcPts val="0"/>
              </a:spcBef>
              <a:spcAft>
                <a:spcPts val="0"/>
              </a:spcAft>
            </a:pPr>
            <a:r>
              <a:rPr lang="en-AU" sz="2000" i="0" u="none" strike="noStrike" kern="1200" dirty="0">
                <a:effectLst/>
                <a:latin typeface="Arial" panose="020B0604020202020204" pitchFamily="34" charset="0"/>
                <a:ea typeface="Times New Roman" panose="02020603050405020304" pitchFamily="18" charset="0"/>
              </a:rPr>
              <a:t>Peter Yee (Vice</a:t>
            </a:r>
            <a:r>
              <a:rPr lang="en-AU" sz="2000" i="0" u="none" strike="noStrike" kern="1200" baseline="0" dirty="0">
                <a:effectLst/>
                <a:latin typeface="Arial" panose="020B0604020202020204" pitchFamily="34" charset="0"/>
                <a:ea typeface="Times New Roman" panose="02020603050405020304" pitchFamily="18" charset="0"/>
              </a:rPr>
              <a:t> Chair), </a:t>
            </a:r>
            <a:r>
              <a:rPr lang="en-AU" sz="2000" i="0" u="none" strike="noStrike" kern="1200" dirty="0">
                <a:effectLst/>
                <a:latin typeface="Arial" panose="020B0604020202020204" pitchFamily="34" charset="0"/>
                <a:ea typeface="Times New Roman" panose="02020603050405020304" pitchFamily="18" charset="0"/>
              </a:rPr>
              <a:t>AKAYLA</a:t>
            </a:r>
            <a:endParaRPr lang="en-GB" sz="2000" i="0" u="none" strike="noStrike" dirty="0">
              <a:effectLst/>
              <a:latin typeface="Arial" panose="020B0604020202020204" pitchFamily="34" charset="0"/>
            </a:endParaRPr>
          </a:p>
        </p:txBody>
      </p:sp>
      <p:sp>
        <p:nvSpPr>
          <p:cNvPr id="9" name="Footer Placeholder 2">
            <a:extLst>
              <a:ext uri="{FF2B5EF4-FFF2-40B4-BE49-F238E27FC236}">
                <a16:creationId xmlns:a16="http://schemas.microsoft.com/office/drawing/2014/main" id="{45CE702C-6782-47F7-82E6-558D3DBD81E2}"/>
              </a:ext>
            </a:extLst>
          </p:cNvPr>
          <p:cNvSpPr>
            <a:spLocks noGrp="1"/>
          </p:cNvSpPr>
          <p:nvPr>
            <p:ph type="ftr" sz="quarter" idx="11"/>
          </p:nvPr>
        </p:nvSpPr>
        <p:spPr>
          <a:xfrm>
            <a:off x="7010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Phil Beecher (Wi-SUN Alliance)</a:t>
            </a:r>
            <a:endParaRPr lang="en-US" dirty="0"/>
          </a:p>
        </p:txBody>
      </p:sp>
    </p:spTree>
    <p:extLst>
      <p:ext uri="{BB962C8B-B14F-4D97-AF65-F5344CB8AC3E}">
        <p14:creationId xmlns:p14="http://schemas.microsoft.com/office/powerpoint/2010/main" val="24671293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2209800" y="2667000"/>
            <a:ext cx="2514600" cy="3429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a:lstStyle/>
          <a:p>
            <a:pPr marL="180975" indent="-180975">
              <a:spcBef>
                <a:spcPts val="800"/>
              </a:spcBef>
              <a:buFont typeface="Arial" pitchFamily="34" charset="0"/>
              <a:buChar char="•"/>
              <a:defRPr/>
            </a:pPr>
            <a:r>
              <a:rPr lang="en-US" sz="1600" dirty="0">
                <a:latin typeface="+mj-lt"/>
              </a:rPr>
              <a:t>Call to Order</a:t>
            </a:r>
          </a:p>
          <a:p>
            <a:pPr marL="180975" indent="-180975">
              <a:spcBef>
                <a:spcPts val="800"/>
              </a:spcBef>
              <a:buFont typeface="Arial" pitchFamily="34" charset="0"/>
              <a:buChar char="•"/>
              <a:defRPr/>
            </a:pPr>
            <a:r>
              <a:rPr lang="en-US" sz="1600" dirty="0">
                <a:latin typeface="+mj-lt"/>
              </a:rPr>
              <a:t>Announce recording secretary</a:t>
            </a:r>
            <a:endParaRPr lang="en-US" sz="1600" dirty="0">
              <a:solidFill>
                <a:srgbClr val="FF0000"/>
              </a:solidFill>
              <a:latin typeface="+mj-lt"/>
            </a:endParaRPr>
          </a:p>
          <a:p>
            <a:pPr marL="180975" indent="-180975">
              <a:spcBef>
                <a:spcPts val="800"/>
              </a:spcBef>
              <a:buFont typeface="Arial" pitchFamily="34" charset="0"/>
              <a:buChar char="•"/>
              <a:defRPr/>
            </a:pPr>
            <a:r>
              <a:rPr lang="en-US" sz="1600" dirty="0">
                <a:latin typeface="+mj-lt"/>
              </a:rPr>
              <a:t>Approve agenda</a:t>
            </a:r>
          </a:p>
          <a:p>
            <a:pPr marL="180975" indent="-180975">
              <a:spcBef>
                <a:spcPts val="800"/>
              </a:spcBef>
              <a:buFont typeface="Arial" pitchFamily="34" charset="0"/>
              <a:buChar char="•"/>
              <a:defRPr/>
            </a:pPr>
            <a:r>
              <a:rPr lang="en-US" sz="1600" dirty="0">
                <a:latin typeface="+mj-lt"/>
              </a:rPr>
              <a:t>Execute agenda</a:t>
            </a:r>
          </a:p>
          <a:p>
            <a:pPr marL="180975" indent="-180975">
              <a:spcBef>
                <a:spcPts val="800"/>
              </a:spcBef>
              <a:buFont typeface="Arial" pitchFamily="34" charset="0"/>
              <a:buChar char="•"/>
              <a:defRPr/>
            </a:pPr>
            <a:r>
              <a:rPr lang="en-AU" sz="1600" dirty="0">
                <a:latin typeface="+mj-lt"/>
              </a:rPr>
              <a:t>Adjourn</a:t>
            </a:r>
            <a:endParaRPr lang="en-US" sz="1600" dirty="0">
              <a:latin typeface="+mj-lt"/>
            </a:endParaRPr>
          </a:p>
        </p:txBody>
      </p:sp>
      <p:sp>
        <p:nvSpPr>
          <p:cNvPr id="10244" name="Rectangle 20"/>
          <p:cNvSpPr>
            <a:spLocks noGrp="1" noChangeArrowheads="1"/>
          </p:cNvSpPr>
          <p:nvPr>
            <p:ph type="title"/>
          </p:nvPr>
        </p:nvSpPr>
        <p:spPr>
          <a:xfrm>
            <a:off x="914400" y="685800"/>
            <a:ext cx="10439400" cy="914400"/>
          </a:xfrm>
        </p:spPr>
        <p:txBody>
          <a:bodyPr/>
          <a:lstStyle/>
          <a:p>
            <a:r>
              <a:rPr lang="en-US" dirty="0"/>
              <a:t>The IEEE 802 JTC1 SC will meet in hybrid mode on 13 Sep 2022 in pm1 slot in Hawaii</a:t>
            </a:r>
          </a:p>
        </p:txBody>
      </p:sp>
      <p:sp>
        <p:nvSpPr>
          <p:cNvPr id="7" name="Footer Placeholder 5"/>
          <p:cNvSpPr>
            <a:spLocks noGrp="1"/>
          </p:cNvSpPr>
          <p:nvPr>
            <p:ph type="ftr" sz="quarter" idx="10"/>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a:lstStyle>
          <a:p>
            <a:pPr>
              <a:defRPr/>
            </a:pPr>
            <a:r>
              <a:rPr lang="en-US"/>
              <a:t>Andrew Myles, Cisco</a:t>
            </a:r>
            <a:endParaRPr lang="en-US" dirty="0"/>
          </a:p>
        </p:txBody>
      </p:sp>
      <p:sp>
        <p:nvSpPr>
          <p:cNvPr id="10" name="Rectangle 9"/>
          <p:cNvSpPr/>
          <p:nvPr/>
        </p:nvSpPr>
        <p:spPr bwMode="auto">
          <a:xfrm>
            <a:off x="2209800" y="1752600"/>
            <a:ext cx="2514600" cy="9144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US" sz="1600" b="1" dirty="0">
                <a:latin typeface="+mj-lt"/>
              </a:rPr>
              <a:t>Virtual</a:t>
            </a:r>
          </a:p>
          <a:p>
            <a:pPr algn="ctr">
              <a:defRPr/>
            </a:pPr>
            <a:r>
              <a:rPr lang="en-US" sz="1600" b="1" dirty="0">
                <a:latin typeface="+mj-lt"/>
              </a:rPr>
              <a:t>Tue, 13 Sep 2022</a:t>
            </a:r>
            <a:br>
              <a:rPr lang="en-US" sz="1600" b="1" dirty="0">
                <a:latin typeface="+mj-lt"/>
              </a:rPr>
            </a:br>
            <a:r>
              <a:rPr lang="en-US" sz="1600" b="1" dirty="0">
                <a:latin typeface="+mj-lt"/>
              </a:rPr>
              <a:t>@ 1:30pm (Hawaii)</a:t>
            </a:r>
          </a:p>
        </p:txBody>
      </p:sp>
      <p:sp>
        <p:nvSpPr>
          <p:cNvPr id="3" name="TextBox 2"/>
          <p:cNvSpPr txBox="1"/>
          <p:nvPr/>
        </p:nvSpPr>
        <p:spPr>
          <a:xfrm>
            <a:off x="5867400" y="6477001"/>
            <a:ext cx="737702" cy="276999"/>
          </a:xfrm>
          <a:prstGeom prst="rect">
            <a:avLst/>
          </a:prstGeom>
          <a:noFill/>
        </p:spPr>
        <p:txBody>
          <a:bodyPr wrap="none" rtlCol="0">
            <a:spAutoFit/>
          </a:bodyPr>
          <a:lstStyle/>
          <a:p>
            <a:r>
              <a:rPr lang="en-US" dirty="0">
                <a:latin typeface="+mn-lt"/>
              </a:rPr>
              <a:t>Slide </a:t>
            </a:r>
            <a:fld id="{CE9E285F-F601-43F1-B60E-9449BADFF5FA}" type="slidenum">
              <a:rPr lang="en-US">
                <a:latin typeface="+mn-lt"/>
              </a:rPr>
              <a:pPr/>
              <a:t>9</a:t>
            </a:fld>
            <a:endParaRPr lang="en-US" dirty="0">
              <a:latin typeface="+mn-lt"/>
            </a:endParaRPr>
          </a:p>
        </p:txBody>
      </p:sp>
      <p:sp>
        <p:nvSpPr>
          <p:cNvPr id="2" name="Rectangle 1">
            <a:extLst>
              <a:ext uri="{FF2B5EF4-FFF2-40B4-BE49-F238E27FC236}">
                <a16:creationId xmlns:a16="http://schemas.microsoft.com/office/drawing/2014/main" id="{322BFDCD-3485-437D-A1F8-935FFE34EA08}"/>
              </a:ext>
            </a:extLst>
          </p:cNvPr>
          <p:cNvSpPr/>
          <p:nvPr/>
        </p:nvSpPr>
        <p:spPr bwMode="auto">
          <a:xfrm>
            <a:off x="5115560" y="1752600"/>
            <a:ext cx="4876800" cy="43434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spcBef>
                <a:spcPts val="800"/>
              </a:spcBef>
            </a:pPr>
            <a:r>
              <a:rPr lang="en-AU" sz="1600" b="1" dirty="0" err="1">
                <a:latin typeface="+mj-lt"/>
              </a:rPr>
              <a:t>Webex</a:t>
            </a:r>
            <a:r>
              <a:rPr lang="en-AU" sz="1600" b="1" dirty="0">
                <a:latin typeface="+mj-lt"/>
              </a:rPr>
              <a:t> details</a:t>
            </a:r>
          </a:p>
          <a:p>
            <a:pPr marL="182563" indent="-182563" eaLnBrk="0" hangingPunct="0">
              <a:spcBef>
                <a:spcPts val="800"/>
              </a:spcBef>
              <a:buFont typeface="Arial" panose="020B0604020202020204" pitchFamily="34" charset="0"/>
              <a:buChar char="•"/>
            </a:pPr>
            <a:r>
              <a:rPr lang="en-AU" sz="1600" dirty="0">
                <a:solidFill>
                  <a:srgbClr val="FF0000"/>
                </a:solidFill>
                <a:latin typeface="+mj-lt"/>
              </a:rPr>
              <a:t>tbd</a:t>
            </a:r>
          </a:p>
          <a:p>
            <a:pPr marL="285750" indent="-285750" eaLnBrk="0" hangingPunct="0">
              <a:spcBef>
                <a:spcPts val="800"/>
              </a:spcBef>
              <a:buFont typeface="Arial" panose="020B0604020202020204" pitchFamily="34" charset="0"/>
              <a:buChar char="•"/>
            </a:pPr>
            <a:endParaRPr lang="en-AU" sz="1600" dirty="0">
              <a:latin typeface="+mj-lt"/>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61699</TotalTime>
  <Words>2756</Words>
  <Application>Microsoft Office PowerPoint</Application>
  <PresentationFormat>Widescreen</PresentationFormat>
  <Paragraphs>432</Paragraphs>
  <Slides>31</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Calibri</vt:lpstr>
      <vt:lpstr>Helvetica</vt:lpstr>
      <vt:lpstr>Times New Roman</vt:lpstr>
      <vt:lpstr>Verdana</vt:lpstr>
      <vt:lpstr>Default Design</vt:lpstr>
      <vt:lpstr>PowerPoint Presentation</vt:lpstr>
      <vt:lpstr>Registration for 802 LMSC Plenaries and 802 Wireless Interims</vt:lpstr>
      <vt:lpstr>Deadbeat Consequences (Deadbeat: in default of paying registration fee for a prior mtg.)</vt:lpstr>
      <vt:lpstr>SC Maintenance Reminders</vt:lpstr>
      <vt:lpstr>IEEE-SA Patent, Copyright, and Participation Policies</vt:lpstr>
      <vt:lpstr>IEEE 802 Ground Rules</vt:lpstr>
      <vt:lpstr>SC Meeting Objectives – Agenda</vt:lpstr>
      <vt:lpstr>ISO JTC1 SC6 Submissions</vt:lpstr>
      <vt:lpstr>The IEEE 802 JTC1 SC will meet in hybrid mode on 13 Sep 2022 in pm1 slot in Hawaii</vt:lpstr>
      <vt:lpstr>IEEE 802.15 WG has 15 standards in the pipeline for adoption under the PSDO</vt:lpstr>
      <vt:lpstr>IEEE 802.15 WG has 15 standards in the pipeline for adoption under the PSDO</vt:lpstr>
      <vt:lpstr>IEEE 802.15 WG has a number of regular participants in IEEE 802 JTC1 SC activities</vt:lpstr>
      <vt:lpstr>Low-rate wireless networks  IEEE 802.15.4-2020 will probably be submitted for information soon after Sep 2022</vt:lpstr>
      <vt:lpstr>Extension to low-energy critical infrastructure monitoring PHY IEEE 802.15.4w-2020 will probably be submitted for information soon after Sep 2022</vt:lpstr>
      <vt:lpstr>AES-256 encryption &amp; security extensions IEEE 802.15.4y-2021 will probably be submitted for information soon after Sep 2022</vt:lpstr>
      <vt:lpstr>Enhanced UWB PHYs &amp; associated ranging techniques IEEE 802.15.4z-2020 will probably be submitted for information soon after Sep 2022</vt:lpstr>
      <vt:lpstr>Higher data rate extension to Smart Utility Network FSK PHY IEEE 802.15.4aa-2022 will probably be submitted for information soon after Sep 2022</vt:lpstr>
      <vt:lpstr>High data rate wireless multi-media networks There is no need to submit IEEE 802.15.3-2016 for ratification as an ISO/IEC/IEEE standard</vt:lpstr>
      <vt:lpstr>100 Gb/s wireless switched point-to-point physical layer IEEE 802.15.3d-2017 is likely to be liaised for information soon </vt:lpstr>
      <vt:lpstr>High-rate close proximity point-to-point communications  IEEE 802.15.3e-2017 is likely to be liaised for information soon </vt:lpstr>
      <vt:lpstr>Extending the PHY for mmWave to operate from 57.0 GHz to 71 GHz IEEE 802.15.3f-2017 is likely to be liaised for information soon </vt:lpstr>
      <vt:lpstr>Short-range optical wireless communications  IEEE 802.15.7-2018 to be submitted into the PSDO process </vt:lpstr>
      <vt:lpstr>Higher rate, longer range optical camera communications IEEE 802.15.7a will be submitted into the PSDO process when ready </vt:lpstr>
      <vt:lpstr>Transport of key management protocol (KMP) datagrams  IEEE 802.15.9-2020 is likely to be submitted into the PSDO process soon </vt:lpstr>
      <vt:lpstr>Routing Packets in IEEE 802.15.4 Dynamically Changing Wireless Networks IEEE 802.15.10-2017 will not be submitted into the PSDO process </vt:lpstr>
      <vt:lpstr>Multi Gigabit/sec Optical Wireless Communication IEEE 802.15.13 will be submitted into the PSDO process when ready </vt:lpstr>
      <vt:lpstr>Body Area Networking There is no need to submit IEEE 802.15.6-2012 for ratification as ISO/IEC/IEEE standard</vt:lpstr>
      <vt:lpstr>Motion for 802.15.7 to be submitted to IEC/ISO JTC1 SC6</vt:lpstr>
      <vt:lpstr>Review any change requests for Operations Manual </vt:lpstr>
      <vt:lpstr>Motion to approve Operations Manual R31</vt:lpstr>
      <vt:lpstr>Any Questions?</vt:lpstr>
    </vt:vector>
  </TitlesOfParts>
  <Manager/>
  <Company>Wi-SUN Alliance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Maintenance Opening/Closing Report</dc:title>
  <dc:subject>IEEE 802.15 &lt;SCM Report&gt;</dc:subject>
  <dc:creator>Phil Beecher</dc:creator>
  <cp:keywords/>
  <dc:description>15-21-0456-nn</dc:description>
  <cp:lastModifiedBy>Phil Beecher</cp:lastModifiedBy>
  <cp:revision>1122</cp:revision>
  <cp:lastPrinted>2016-07-25T16:00:41Z</cp:lastPrinted>
  <dcterms:created xsi:type="dcterms:W3CDTF">2009-07-12T16:25:16Z</dcterms:created>
  <dcterms:modified xsi:type="dcterms:W3CDTF">2022-09-16T01:34:27Z</dcterms:modified>
  <cp:category/>
</cp:coreProperties>
</file>