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4"/>
  </p:sldMasterIdLst>
  <p:notesMasterIdLst>
    <p:notesMasterId r:id="rId41"/>
  </p:notesMasterIdLst>
  <p:handoutMasterIdLst>
    <p:handoutMasterId r:id="rId42"/>
  </p:handoutMasterIdLst>
  <p:sldIdLst>
    <p:sldId id="269" r:id="rId5"/>
    <p:sldId id="268" r:id="rId6"/>
    <p:sldId id="267" r:id="rId7"/>
    <p:sldId id="2147376532" r:id="rId8"/>
    <p:sldId id="2147376560" r:id="rId9"/>
    <p:sldId id="2147376521" r:id="rId10"/>
    <p:sldId id="2147376529" r:id="rId11"/>
    <p:sldId id="2147376531" r:id="rId12"/>
    <p:sldId id="2147376488" r:id="rId13"/>
    <p:sldId id="256" r:id="rId14"/>
    <p:sldId id="2147376534" r:id="rId15"/>
    <p:sldId id="2147376555" r:id="rId16"/>
    <p:sldId id="2147376535" r:id="rId17"/>
    <p:sldId id="2147376536" r:id="rId18"/>
    <p:sldId id="2147376537" r:id="rId19"/>
    <p:sldId id="2147376538" r:id="rId20"/>
    <p:sldId id="2147376556" r:id="rId21"/>
    <p:sldId id="2147376539" r:id="rId22"/>
    <p:sldId id="2147376540" r:id="rId23"/>
    <p:sldId id="2147376541" r:id="rId24"/>
    <p:sldId id="2147376542" r:id="rId25"/>
    <p:sldId id="2147376557" r:id="rId26"/>
    <p:sldId id="2147376543" r:id="rId27"/>
    <p:sldId id="2147376544" r:id="rId28"/>
    <p:sldId id="2147376545" r:id="rId29"/>
    <p:sldId id="2147376546" r:id="rId30"/>
    <p:sldId id="2147376558" r:id="rId31"/>
    <p:sldId id="2147376547" r:id="rId32"/>
    <p:sldId id="2147376548" r:id="rId33"/>
    <p:sldId id="2147376549" r:id="rId34"/>
    <p:sldId id="2147376550" r:id="rId35"/>
    <p:sldId id="2147376559" r:id="rId36"/>
    <p:sldId id="2147376551" r:id="rId37"/>
    <p:sldId id="2147376552" r:id="rId38"/>
    <p:sldId id="2147376553" r:id="rId39"/>
    <p:sldId id="2147376554" r:id="rId4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75096-F9BF-4FDD-A9BF-20763CD68A78}" v="326" dt="2022-09-13T18:30:16.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5065" autoAdjust="0"/>
  </p:normalViewPr>
  <p:slideViewPr>
    <p:cSldViewPr>
      <p:cViewPr>
        <p:scale>
          <a:sx n="115" d="100"/>
          <a:sy n="115" d="100"/>
        </p:scale>
        <p:origin x="12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4</a:t>
            </a:fld>
            <a:endParaRPr lang="en-US" dirty="0"/>
          </a:p>
        </p:txBody>
      </p:sp>
    </p:spTree>
    <p:extLst>
      <p:ext uri="{BB962C8B-B14F-4D97-AF65-F5344CB8AC3E}">
        <p14:creationId xmlns:p14="http://schemas.microsoft.com/office/powerpoint/2010/main" val="55919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13</a:t>
            </a:fld>
            <a:endParaRPr lang="en-US" altLang="en-US"/>
          </a:p>
        </p:txBody>
      </p:sp>
    </p:spTree>
    <p:extLst>
      <p:ext uri="{BB962C8B-B14F-4D97-AF65-F5344CB8AC3E}">
        <p14:creationId xmlns:p14="http://schemas.microsoft.com/office/powerpoint/2010/main" val="353915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14</a:t>
            </a:fld>
            <a:endParaRPr lang="en-US" altLang="en-US"/>
          </a:p>
        </p:txBody>
      </p:sp>
    </p:spTree>
    <p:extLst>
      <p:ext uri="{BB962C8B-B14F-4D97-AF65-F5344CB8AC3E}">
        <p14:creationId xmlns:p14="http://schemas.microsoft.com/office/powerpoint/2010/main" val="359026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15</a:t>
            </a:fld>
            <a:endParaRPr lang="en-US" altLang="en-US"/>
          </a:p>
        </p:txBody>
      </p:sp>
    </p:spTree>
    <p:extLst>
      <p:ext uri="{BB962C8B-B14F-4D97-AF65-F5344CB8AC3E}">
        <p14:creationId xmlns:p14="http://schemas.microsoft.com/office/powerpoint/2010/main" val="359268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16</a:t>
            </a:fld>
            <a:endParaRPr lang="en-US" altLang="en-US"/>
          </a:p>
        </p:txBody>
      </p:sp>
    </p:spTree>
    <p:extLst>
      <p:ext uri="{BB962C8B-B14F-4D97-AF65-F5344CB8AC3E}">
        <p14:creationId xmlns:p14="http://schemas.microsoft.com/office/powerpoint/2010/main" val="384417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17</a:t>
            </a:fld>
            <a:endParaRPr lang="en-US" altLang="en-US"/>
          </a:p>
        </p:txBody>
      </p:sp>
    </p:spTree>
    <p:extLst>
      <p:ext uri="{BB962C8B-B14F-4D97-AF65-F5344CB8AC3E}">
        <p14:creationId xmlns:p14="http://schemas.microsoft.com/office/powerpoint/2010/main" val="172802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18</a:t>
            </a:fld>
            <a:endParaRPr lang="en-US" altLang="en-US"/>
          </a:p>
        </p:txBody>
      </p:sp>
    </p:spTree>
    <p:extLst>
      <p:ext uri="{BB962C8B-B14F-4D97-AF65-F5344CB8AC3E}">
        <p14:creationId xmlns:p14="http://schemas.microsoft.com/office/powerpoint/2010/main" val="404527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19</a:t>
            </a:fld>
            <a:endParaRPr lang="en-US" altLang="en-US"/>
          </a:p>
        </p:txBody>
      </p:sp>
    </p:spTree>
    <p:extLst>
      <p:ext uri="{BB962C8B-B14F-4D97-AF65-F5344CB8AC3E}">
        <p14:creationId xmlns:p14="http://schemas.microsoft.com/office/powerpoint/2010/main" val="378347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20</a:t>
            </a:fld>
            <a:endParaRPr lang="en-US" altLang="en-US"/>
          </a:p>
        </p:txBody>
      </p:sp>
    </p:spTree>
    <p:extLst>
      <p:ext uri="{BB962C8B-B14F-4D97-AF65-F5344CB8AC3E}">
        <p14:creationId xmlns:p14="http://schemas.microsoft.com/office/powerpoint/2010/main" val="409582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21</a:t>
            </a:fld>
            <a:endParaRPr lang="en-US" altLang="en-US"/>
          </a:p>
        </p:txBody>
      </p:sp>
    </p:spTree>
    <p:extLst>
      <p:ext uri="{BB962C8B-B14F-4D97-AF65-F5344CB8AC3E}">
        <p14:creationId xmlns:p14="http://schemas.microsoft.com/office/powerpoint/2010/main" val="92753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22</a:t>
            </a:fld>
            <a:endParaRPr lang="en-US" altLang="en-US"/>
          </a:p>
        </p:txBody>
      </p:sp>
    </p:spTree>
    <p:extLst>
      <p:ext uri="{BB962C8B-B14F-4D97-AF65-F5344CB8AC3E}">
        <p14:creationId xmlns:p14="http://schemas.microsoft.com/office/powerpoint/2010/main" val="263207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5</a:t>
            </a:fld>
            <a:endParaRPr lang="en-US" dirty="0"/>
          </a:p>
        </p:txBody>
      </p:sp>
    </p:spTree>
    <p:extLst>
      <p:ext uri="{BB962C8B-B14F-4D97-AF65-F5344CB8AC3E}">
        <p14:creationId xmlns:p14="http://schemas.microsoft.com/office/powerpoint/2010/main" val="13914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23</a:t>
            </a:fld>
            <a:endParaRPr lang="en-US" altLang="en-US"/>
          </a:p>
        </p:txBody>
      </p:sp>
    </p:spTree>
    <p:extLst>
      <p:ext uri="{BB962C8B-B14F-4D97-AF65-F5344CB8AC3E}">
        <p14:creationId xmlns:p14="http://schemas.microsoft.com/office/powerpoint/2010/main" val="64993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24</a:t>
            </a:fld>
            <a:endParaRPr lang="en-US" altLang="en-US"/>
          </a:p>
        </p:txBody>
      </p:sp>
    </p:spTree>
    <p:extLst>
      <p:ext uri="{BB962C8B-B14F-4D97-AF65-F5344CB8AC3E}">
        <p14:creationId xmlns:p14="http://schemas.microsoft.com/office/powerpoint/2010/main" val="4240242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25</a:t>
            </a:fld>
            <a:endParaRPr lang="en-US" altLang="en-US"/>
          </a:p>
        </p:txBody>
      </p:sp>
    </p:spTree>
    <p:extLst>
      <p:ext uri="{BB962C8B-B14F-4D97-AF65-F5344CB8AC3E}">
        <p14:creationId xmlns:p14="http://schemas.microsoft.com/office/powerpoint/2010/main" val="371735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26</a:t>
            </a:fld>
            <a:endParaRPr lang="en-US" altLang="en-US"/>
          </a:p>
        </p:txBody>
      </p:sp>
    </p:spTree>
    <p:extLst>
      <p:ext uri="{BB962C8B-B14F-4D97-AF65-F5344CB8AC3E}">
        <p14:creationId xmlns:p14="http://schemas.microsoft.com/office/powerpoint/2010/main" val="4014409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27</a:t>
            </a:fld>
            <a:endParaRPr lang="en-US" altLang="en-US"/>
          </a:p>
        </p:txBody>
      </p:sp>
    </p:spTree>
    <p:extLst>
      <p:ext uri="{BB962C8B-B14F-4D97-AF65-F5344CB8AC3E}">
        <p14:creationId xmlns:p14="http://schemas.microsoft.com/office/powerpoint/2010/main" val="2505146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28</a:t>
            </a:fld>
            <a:endParaRPr lang="en-US" altLang="en-US"/>
          </a:p>
        </p:txBody>
      </p:sp>
    </p:spTree>
    <p:extLst>
      <p:ext uri="{BB962C8B-B14F-4D97-AF65-F5344CB8AC3E}">
        <p14:creationId xmlns:p14="http://schemas.microsoft.com/office/powerpoint/2010/main" val="1489970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29</a:t>
            </a:fld>
            <a:endParaRPr lang="en-US" altLang="en-US"/>
          </a:p>
        </p:txBody>
      </p:sp>
    </p:spTree>
    <p:extLst>
      <p:ext uri="{BB962C8B-B14F-4D97-AF65-F5344CB8AC3E}">
        <p14:creationId xmlns:p14="http://schemas.microsoft.com/office/powerpoint/2010/main" val="66552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30</a:t>
            </a:fld>
            <a:endParaRPr lang="en-US" altLang="en-US"/>
          </a:p>
        </p:txBody>
      </p:sp>
    </p:spTree>
    <p:extLst>
      <p:ext uri="{BB962C8B-B14F-4D97-AF65-F5344CB8AC3E}">
        <p14:creationId xmlns:p14="http://schemas.microsoft.com/office/powerpoint/2010/main" val="192743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31</a:t>
            </a:fld>
            <a:endParaRPr lang="en-US" altLang="en-US"/>
          </a:p>
        </p:txBody>
      </p:sp>
    </p:spTree>
    <p:extLst>
      <p:ext uri="{BB962C8B-B14F-4D97-AF65-F5344CB8AC3E}">
        <p14:creationId xmlns:p14="http://schemas.microsoft.com/office/powerpoint/2010/main" val="1294551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32</a:t>
            </a:fld>
            <a:endParaRPr lang="en-US" altLang="en-US"/>
          </a:p>
        </p:txBody>
      </p:sp>
    </p:spTree>
    <p:extLst>
      <p:ext uri="{BB962C8B-B14F-4D97-AF65-F5344CB8AC3E}">
        <p14:creationId xmlns:p14="http://schemas.microsoft.com/office/powerpoint/2010/main" val="194377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6</a:t>
            </a:fld>
            <a:endParaRPr lang="en-US" dirty="0"/>
          </a:p>
        </p:txBody>
      </p:sp>
    </p:spTree>
    <p:extLst>
      <p:ext uri="{BB962C8B-B14F-4D97-AF65-F5344CB8AC3E}">
        <p14:creationId xmlns:p14="http://schemas.microsoft.com/office/powerpoint/2010/main" val="3520577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33</a:t>
            </a:fld>
            <a:endParaRPr lang="en-US" altLang="en-US"/>
          </a:p>
        </p:txBody>
      </p:sp>
    </p:spTree>
    <p:extLst>
      <p:ext uri="{BB962C8B-B14F-4D97-AF65-F5344CB8AC3E}">
        <p14:creationId xmlns:p14="http://schemas.microsoft.com/office/powerpoint/2010/main" val="220315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34</a:t>
            </a:fld>
            <a:endParaRPr lang="en-US" altLang="en-US"/>
          </a:p>
        </p:txBody>
      </p:sp>
    </p:spTree>
    <p:extLst>
      <p:ext uri="{BB962C8B-B14F-4D97-AF65-F5344CB8AC3E}">
        <p14:creationId xmlns:p14="http://schemas.microsoft.com/office/powerpoint/2010/main" val="1706456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35</a:t>
            </a:fld>
            <a:endParaRPr lang="en-US" altLang="en-US"/>
          </a:p>
        </p:txBody>
      </p:sp>
    </p:spTree>
    <p:extLst>
      <p:ext uri="{BB962C8B-B14F-4D97-AF65-F5344CB8AC3E}">
        <p14:creationId xmlns:p14="http://schemas.microsoft.com/office/powerpoint/2010/main" val="2437781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36</a:t>
            </a:fld>
            <a:endParaRPr lang="en-US" altLang="en-US"/>
          </a:p>
        </p:txBody>
      </p:sp>
    </p:spTree>
    <p:extLst>
      <p:ext uri="{BB962C8B-B14F-4D97-AF65-F5344CB8AC3E}">
        <p14:creationId xmlns:p14="http://schemas.microsoft.com/office/powerpoint/2010/main" val="177466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7</a:t>
            </a:fld>
            <a:endParaRPr lang="en-US" dirty="0"/>
          </a:p>
        </p:txBody>
      </p:sp>
    </p:spTree>
    <p:extLst>
      <p:ext uri="{BB962C8B-B14F-4D97-AF65-F5344CB8AC3E}">
        <p14:creationId xmlns:p14="http://schemas.microsoft.com/office/powerpoint/2010/main" val="358447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8</a:t>
            </a:fld>
            <a:endParaRPr lang="en-US" dirty="0"/>
          </a:p>
        </p:txBody>
      </p:sp>
    </p:spTree>
    <p:extLst>
      <p:ext uri="{BB962C8B-B14F-4D97-AF65-F5344CB8AC3E}">
        <p14:creationId xmlns:p14="http://schemas.microsoft.com/office/powerpoint/2010/main" val="338433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9</a:t>
            </a:fld>
            <a:endParaRPr lang="en-US" altLang="en-US"/>
          </a:p>
        </p:txBody>
      </p:sp>
    </p:spTree>
    <p:extLst>
      <p:ext uri="{BB962C8B-B14F-4D97-AF65-F5344CB8AC3E}">
        <p14:creationId xmlns:p14="http://schemas.microsoft.com/office/powerpoint/2010/main" val="205736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8930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11</a:t>
            </a:fld>
            <a:endParaRPr lang="en-US" altLang="en-US"/>
          </a:p>
        </p:txBody>
      </p:sp>
    </p:spTree>
    <p:extLst>
      <p:ext uri="{BB962C8B-B14F-4D97-AF65-F5344CB8AC3E}">
        <p14:creationId xmlns:p14="http://schemas.microsoft.com/office/powerpoint/2010/main" val="84599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12</a:t>
            </a:fld>
            <a:endParaRPr lang="en-US" altLang="en-US"/>
          </a:p>
        </p:txBody>
      </p:sp>
    </p:spTree>
    <p:extLst>
      <p:ext uri="{BB962C8B-B14F-4D97-AF65-F5344CB8AC3E}">
        <p14:creationId xmlns:p14="http://schemas.microsoft.com/office/powerpoint/2010/main" val="418779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4EF2733A-7873-4D87-9B81-5F5F3E4A4D35}" type="slidenum">
              <a:rPr lang="en-US" altLang="en-US"/>
              <a:pPr/>
              <a:t>‹#›</a:t>
            </a:fld>
            <a:endParaRPr lang="en-US" altLang="en-US" dirty="0"/>
          </a:p>
        </p:txBody>
      </p:sp>
    </p:spTree>
    <p:extLst>
      <p:ext uri="{BB962C8B-B14F-4D97-AF65-F5344CB8AC3E}">
        <p14:creationId xmlns:p14="http://schemas.microsoft.com/office/powerpoint/2010/main" val="1670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
        <p:nvSpPr>
          <p:cNvPr id="7" name="Date Placeholder 4">
            <a:extLst>
              <a:ext uri="{FF2B5EF4-FFF2-40B4-BE49-F238E27FC236}">
                <a16:creationId xmlns:a16="http://schemas.microsoft.com/office/drawing/2014/main" id="{42610449-FE85-4E95-B1AF-309B667AA453}"/>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77248A51-4F7C-4153-9699-F6BF9FC30F5C}" type="slidenum">
              <a:rPr lang="en-US" altLang="en-US"/>
              <a:pPr/>
              <a:t>‹#›</a:t>
            </a:fld>
            <a:endParaRPr lang="en-US" altLang="en-US" dirty="0"/>
          </a:p>
        </p:txBody>
      </p:sp>
      <p:sp>
        <p:nvSpPr>
          <p:cNvPr id="7" name="Date Placeholder 4">
            <a:extLst>
              <a:ext uri="{FF2B5EF4-FFF2-40B4-BE49-F238E27FC236}">
                <a16:creationId xmlns:a16="http://schemas.microsoft.com/office/drawing/2014/main" id="{9F389806-531E-44E7-A0F7-5DFB227A8A34}"/>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D37E-2A4B-4E91-B51C-9518A2BB9451}"/>
              </a:ext>
            </a:extLst>
          </p:cNvPr>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Text Placeholder 11">
            <a:extLst>
              <a:ext uri="{FF2B5EF4-FFF2-40B4-BE49-F238E27FC236}">
                <a16:creationId xmlns:a16="http://schemas.microsoft.com/office/drawing/2014/main" id="{2ED39060-C36E-41B3-B607-BE9965062D0B}"/>
              </a:ext>
            </a:extLst>
          </p:cNvPr>
          <p:cNvSpPr>
            <a:spLocks noGrp="1"/>
          </p:cNvSpPr>
          <p:nvPr>
            <p:ph type="body" idx="1"/>
          </p:nvPr>
        </p:nvSpPr>
        <p:spPr>
          <a:xfrm>
            <a:off x="356616" y="1709928"/>
            <a:ext cx="8407908" cy="4636008"/>
          </a:xfrm>
          <a:prstGeom prst="rect">
            <a:avLst/>
          </a:prstGeom>
        </p:spPr>
        <p:txBody>
          <a:bodyPr vert="horz" lIns="0" tIns="0" rIns="0" bIns="0" rtlCol="0">
            <a:noAutofit/>
          </a:bodyPr>
          <a:lstStyle>
            <a:lvl1pPr>
              <a:buClr>
                <a:schemeClr val="bg2">
                  <a:lumMod val="50000"/>
                </a:schemeClr>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 name="Text Placeholder 2">
            <a:extLst>
              <a:ext uri="{FF2B5EF4-FFF2-40B4-BE49-F238E27FC236}">
                <a16:creationId xmlns:a16="http://schemas.microsoft.com/office/drawing/2014/main" id="{8A6B205D-2EF4-4BD0-9F7B-E2FDD0D3BA7D}"/>
              </a:ext>
            </a:extLst>
          </p:cNvPr>
          <p:cNvSpPr>
            <a:spLocks noGrp="1"/>
          </p:cNvSpPr>
          <p:nvPr>
            <p:ph type="body" idx="13"/>
          </p:nvPr>
        </p:nvSpPr>
        <p:spPr>
          <a:xfrm>
            <a:off x="354130" y="1181834"/>
            <a:ext cx="6431050" cy="350865"/>
          </a:xfrm>
        </p:spPr>
        <p:txBody>
          <a:bodyPr tIns="0" bIns="0" anchor="t"/>
          <a:lstStyle>
            <a:lvl1pPr marL="0" indent="0" algn="l" defTabSz="685800" rtl="0" eaLnBrk="1" latinLnBrk="0" hangingPunct="1">
              <a:lnSpc>
                <a:spcPct val="95000"/>
              </a:lnSpc>
              <a:spcBef>
                <a:spcPct val="20000"/>
              </a:spcBef>
              <a:buFontTx/>
              <a:buNone/>
              <a:defRPr lang="en-US" sz="1800" b="0" kern="1200" dirty="0" smtClean="0">
                <a:solidFill>
                  <a:schemeClr val="accent3">
                    <a:lumMod val="75000"/>
                  </a:schemeClr>
                </a:solidFill>
                <a:latin typeface="+mn-lt"/>
                <a:ea typeface="+mn-ea"/>
                <a:cs typeface="Arial" pitchFamily="34" charset="0"/>
              </a:defRPr>
            </a:lvl1pPr>
            <a:lvl2pPr marL="257175" indent="0">
              <a:buNone/>
              <a:defRPr sz="1125" b="1"/>
            </a:lvl2pPr>
            <a:lvl3pPr marL="514350" indent="0">
              <a:buNone/>
              <a:defRPr sz="105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Slide Number Placeholder 5">
            <a:extLst>
              <a:ext uri="{FF2B5EF4-FFF2-40B4-BE49-F238E27FC236}">
                <a16:creationId xmlns:a16="http://schemas.microsoft.com/office/drawing/2014/main" id="{1F7D9B39-1B0E-446B-B3A2-00B8B39298B0}"/>
              </a:ext>
            </a:extLst>
          </p:cNvPr>
          <p:cNvSpPr>
            <a:spLocks noGrp="1"/>
          </p:cNvSpPr>
          <p:nvPr>
            <p:ph type="sldNum" sz="quarter" idx="12"/>
          </p:nvPr>
        </p:nvSpPr>
        <p:spPr>
          <a:xfrm>
            <a:off x="4344988" y="6475413"/>
            <a:ext cx="530225" cy="182562"/>
          </a:xfrm>
        </p:spPr>
        <p:txBody>
          <a:bodyPr/>
          <a:lstStyle>
            <a:lvl1pPr>
              <a:defRPr/>
            </a:lvl1pPr>
          </a:lstStyle>
          <a:p>
            <a:r>
              <a:rPr lang="en-US" altLang="en-US" dirty="0"/>
              <a:t>Slide </a:t>
            </a:r>
            <a:fld id="{77248A51-4F7C-4153-9699-F6BF9FC30F5C}" type="slidenum">
              <a:rPr lang="en-US" altLang="en-US"/>
              <a:pPr/>
              <a:t>‹#›</a:t>
            </a:fld>
            <a:endParaRPr lang="en-US" altLang="en-US" dirty="0"/>
          </a:p>
        </p:txBody>
      </p:sp>
    </p:spTree>
    <p:extLst>
      <p:ext uri="{BB962C8B-B14F-4D97-AF65-F5344CB8AC3E}">
        <p14:creationId xmlns:p14="http://schemas.microsoft.com/office/powerpoint/2010/main" val="14818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marL="742950" indent="-285750">
              <a:buFont typeface="Courier New" panose="02070309020205020404" pitchFamily="49" charset="0"/>
              <a:buChar char="o"/>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7FFA85FD-E192-4C2D-9860-28C59D48001D}" type="slidenum">
              <a:rPr lang="en-US" altLang="en-US"/>
              <a:pPr/>
              <a:t>‹#›</a:t>
            </a:fld>
            <a:endParaRPr lang="en-US" altLang="en-US"/>
          </a:p>
        </p:txBody>
      </p:sp>
    </p:spTree>
    <p:extLst>
      <p:ext uri="{BB962C8B-B14F-4D97-AF65-F5344CB8AC3E}">
        <p14:creationId xmlns:p14="http://schemas.microsoft.com/office/powerpoint/2010/main" val="29460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
        <p:nvSpPr>
          <p:cNvPr id="6" name="Date Placeholder 4">
            <a:extLst>
              <a:ext uri="{FF2B5EF4-FFF2-40B4-BE49-F238E27FC236}">
                <a16:creationId xmlns:a16="http://schemas.microsoft.com/office/drawing/2014/main" id="{C07EF3DF-72AA-4009-85AF-BAFBE7657292}"/>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
        <p:nvSpPr>
          <p:cNvPr id="5" name="Date Placeholder 4">
            <a:extLst>
              <a:ext uri="{FF2B5EF4-FFF2-40B4-BE49-F238E27FC236}">
                <a16:creationId xmlns:a16="http://schemas.microsoft.com/office/drawing/2014/main" id="{12D2D522-4323-4480-B8CA-1027EC98F880}"/>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
        <p:nvSpPr>
          <p:cNvPr id="8" name="Date Placeholder 4">
            <a:extLst>
              <a:ext uri="{FF2B5EF4-FFF2-40B4-BE49-F238E27FC236}">
                <a16:creationId xmlns:a16="http://schemas.microsoft.com/office/drawing/2014/main" id="{A6D63194-72F8-4921-B6CB-EEEEDCC684FE}"/>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
        <p:nvSpPr>
          <p:cNvPr id="8" name="Date Placeholder 4">
            <a:extLst>
              <a:ext uri="{FF2B5EF4-FFF2-40B4-BE49-F238E27FC236}">
                <a16:creationId xmlns:a16="http://schemas.microsoft.com/office/drawing/2014/main" id="{D544211E-E21B-4486-9FF3-1976C20306E0}"/>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347504"/>
            <a:ext cx="160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600" b="1">
                <a:latin typeface="Calibri" panose="020F0502020204030204" pitchFamily="34" charset="0"/>
                <a:cs typeface="Calibri" panose="020F0502020204030204" pitchFamily="34" charset="0"/>
              </a:defRPr>
            </a:lvl1pPr>
          </a:lstStyle>
          <a:p>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a:extLst>
              <a:ext uri="{FF2B5EF4-FFF2-40B4-BE49-F238E27FC236}">
                <a16:creationId xmlns:a16="http://schemas.microsoft.com/office/drawing/2014/main" id="{C07AFA96-0AC4-4825-AE40-516E63CDB51F}"/>
              </a:ext>
            </a:extLst>
          </p:cNvPr>
          <p:cNvSpPr>
            <a:spLocks noChangeArrowheads="1"/>
          </p:cNvSpPr>
          <p:nvPr userDrawn="1"/>
        </p:nvSpPr>
        <p:spPr bwMode="auto">
          <a:xfrm>
            <a:off x="685800" y="6525130"/>
            <a:ext cx="827150" cy="215444"/>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400" dirty="0">
                <a:solidFill>
                  <a:srgbClr val="000000"/>
                </a:solidFill>
                <a:latin typeface="Calibri" panose="020F0502020204030204" pitchFamily="34" charset="0"/>
              </a:rPr>
              <a:t>Submission</a:t>
            </a:r>
          </a:p>
        </p:txBody>
      </p:sp>
      <p:sp>
        <p:nvSpPr>
          <p:cNvPr id="11" name="Date Placeholder 3">
            <a:extLst>
              <a:ext uri="{FF2B5EF4-FFF2-40B4-BE49-F238E27FC236}">
                <a16:creationId xmlns:a16="http://schemas.microsoft.com/office/drawing/2014/main" id="{7D4E7FC2-381E-49D1-B3BD-3D74D51FB3CC}"/>
              </a:ext>
            </a:extLst>
          </p:cNvPr>
          <p:cNvSpPr txBox="1">
            <a:spLocks/>
          </p:cNvSpPr>
          <p:nvPr userDrawn="1"/>
        </p:nvSpPr>
        <p:spPr bwMode="auto">
          <a:xfrm>
            <a:off x="4875213" y="32143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Calibri" panose="020F0502020204030204" pitchFamily="34" charset="0"/>
              </a:rPr>
              <a:t>doc.: IEEE 802.15-22-0494-00-04ab</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EFAE4B7-777C-CA4F-B984-133C43F93028}"/>
              </a:ext>
            </a:extLst>
          </p:cNvPr>
          <p:cNvSpPr>
            <a:spLocks noGrp="1"/>
          </p:cNvSpPr>
          <p:nvPr>
            <p:ph type="sldNum" sz="quarter" idx="12"/>
          </p:nvPr>
        </p:nvSpPr>
        <p:spPr>
          <a:xfrm>
            <a:off x="4393695" y="6475413"/>
            <a:ext cx="432811" cy="184666"/>
          </a:xfrm>
        </p:spPr>
        <p:txBody>
          <a:bodyPr/>
          <a:lstStyle/>
          <a:p>
            <a:r>
              <a:rPr lang="en-US" altLang="en-US"/>
              <a:t>Slide </a:t>
            </a:r>
            <a:fld id="{E83CCBC5-88D4-8345-8D58-8C5C23A594C7}" type="slidenum">
              <a:rPr lang="en-US" altLang="en-US"/>
              <a:pPr/>
              <a:t>1</a:t>
            </a:fld>
            <a:endParaRPr lang="en-US" altLang="en-US"/>
          </a:p>
        </p:txBody>
      </p:sp>
      <p:sp>
        <p:nvSpPr>
          <p:cNvPr id="27651" name="Rectangle 3">
            <a:extLst>
              <a:ext uri="{FF2B5EF4-FFF2-40B4-BE49-F238E27FC236}">
                <a16:creationId xmlns:a16="http://schemas.microsoft.com/office/drawing/2014/main" id="{B26BE74D-F64D-6D40-B661-9C698E439112}"/>
              </a:ext>
            </a:extLst>
          </p:cNvPr>
          <p:cNvSpPr>
            <a:spLocks noChangeArrowheads="1"/>
          </p:cNvSpPr>
          <p:nvPr/>
        </p:nvSpPr>
        <p:spPr bwMode="auto">
          <a:xfrm>
            <a:off x="147180" y="838200"/>
            <a:ext cx="8996819" cy="34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latin typeface="+mj-lt"/>
              </a:rPr>
              <a:t>Submission Title:</a:t>
            </a:r>
            <a:r>
              <a:rPr lang="en-US" altLang="en-US" sz="1600" dirty="0">
                <a:solidFill>
                  <a:schemeClr val="tx2"/>
                </a:solidFill>
                <a:latin typeface="+mj-lt"/>
              </a:rPr>
              <a:t> Further Evaluation of </a:t>
            </a:r>
            <a:r>
              <a:rPr lang="en-US" altLang="en-US" sz="1600" dirty="0">
                <a:solidFill>
                  <a:schemeClr val="tx2"/>
                </a:solidFill>
                <a:cs typeface="Times New Roman" panose="02020603050405020304" pitchFamily="18" charset="0"/>
              </a:rPr>
              <a:t>Preamble Sequence Options </a:t>
            </a:r>
            <a:r>
              <a:rPr lang="en-US" altLang="en-US" sz="1600">
                <a:solidFill>
                  <a:schemeClr val="tx2"/>
                </a:solidFill>
                <a:cs typeface="Times New Roman" panose="02020603050405020304" pitchFamily="18" charset="0"/>
              </a:rPr>
              <a:t>for 15.4ab</a:t>
            </a:r>
            <a:r>
              <a:rPr lang="en-US" altLang="en-US" sz="1800" dirty="0">
                <a:solidFill>
                  <a:schemeClr val="tx2"/>
                </a:solidFill>
                <a:latin typeface="+mj-lt"/>
              </a:rPr>
              <a:t>	</a:t>
            </a:r>
          </a:p>
          <a:p>
            <a:r>
              <a:rPr lang="en-US" altLang="en-US" sz="1600" b="1" dirty="0">
                <a:solidFill>
                  <a:schemeClr val="tx2"/>
                </a:solidFill>
              </a:rPr>
              <a:t>Date Submitted: </a:t>
            </a:r>
            <a:r>
              <a:rPr lang="en-US" altLang="en-US" sz="1600" dirty="0">
                <a:solidFill>
                  <a:schemeClr val="tx2"/>
                </a:solidFill>
              </a:rPr>
              <a:t>September 12, 2022	</a:t>
            </a:r>
          </a:p>
          <a:p>
            <a:r>
              <a:rPr lang="en-US" altLang="en-US" sz="1600" b="1" dirty="0">
                <a:solidFill>
                  <a:schemeClr val="tx2"/>
                </a:solidFill>
              </a:rPr>
              <a:t>Source: </a:t>
            </a:r>
            <a:r>
              <a:rPr lang="en-US" altLang="en-US" sz="1600" dirty="0">
                <a:solidFill>
                  <a:schemeClr val="tx2"/>
                </a:solidFill>
              </a:rPr>
              <a:t>Pooria Pakrooh, Bin Tian, and Koorosh Akhavan (Qualcomm)</a:t>
            </a:r>
          </a:p>
          <a:p>
            <a:r>
              <a:rPr lang="en-US" altLang="en-US" sz="1600" b="1" dirty="0">
                <a:solidFill>
                  <a:schemeClr val="tx2"/>
                </a:solidFill>
              </a:rPr>
              <a:t>E-Mail</a:t>
            </a:r>
            <a:r>
              <a:rPr lang="en-US" altLang="en-US" sz="1600" dirty="0">
                <a:solidFill>
                  <a:schemeClr val="tx2"/>
                </a:solidFill>
              </a:rPr>
              <a:t>:</a:t>
            </a:r>
            <a:r>
              <a:rPr lang="en-US" altLang="en-US" sz="1500" dirty="0"/>
              <a:t>{ppakrooh, </a:t>
            </a:r>
            <a:r>
              <a:rPr lang="en-US" altLang="en-US" sz="1500" dirty="0" err="1"/>
              <a:t>btian</a:t>
            </a:r>
            <a:r>
              <a:rPr lang="en-US" altLang="en-US" sz="1500" dirty="0"/>
              <a:t>, </a:t>
            </a:r>
            <a:r>
              <a:rPr lang="en-US" altLang="en-US" sz="1500" dirty="0" err="1"/>
              <a:t>kakhavan</a:t>
            </a:r>
            <a:r>
              <a:rPr lang="en-US" altLang="en-US" sz="1500" dirty="0"/>
              <a:t>}@qti.qualcomm.com</a:t>
            </a:r>
            <a:endParaRPr lang="en-US" altLang="en-US" sz="2250" dirty="0"/>
          </a:p>
          <a:p>
            <a:endParaRPr lang="en-US" altLang="en-US" sz="1400" dirty="0">
              <a:solidFill>
                <a:schemeClr val="tx2"/>
              </a:solidFill>
            </a:endParaRPr>
          </a:p>
          <a:p>
            <a:pPr>
              <a:spcBef>
                <a:spcPts val="100"/>
              </a:spcBef>
              <a:spcAft>
                <a:spcPts val="100"/>
              </a:spcAft>
            </a:pPr>
            <a:r>
              <a:rPr lang="en-US" altLang="en-US" sz="2537" dirty="0">
                <a:solidFill>
                  <a:schemeClr val="accent2"/>
                </a:solidFill>
              </a:rPr>
              <a:t>	</a:t>
            </a:r>
            <a:endParaRPr lang="en-US" altLang="en-US" sz="2537" dirty="0">
              <a:solidFill>
                <a:schemeClr val="tx2"/>
              </a:solidFill>
            </a:endParaRPr>
          </a:p>
          <a:p>
            <a:r>
              <a:rPr lang="en-US" altLang="en-US" sz="1600" b="1" dirty="0">
                <a:solidFill>
                  <a:schemeClr val="tx2"/>
                </a:solidFill>
              </a:rPr>
              <a:t>Abstract:</a:t>
            </a:r>
            <a:r>
              <a:rPr lang="en-US" altLang="en-US" sz="1600" dirty="0">
                <a:solidFill>
                  <a:schemeClr val="tx2"/>
                </a:solidFill>
              </a:rPr>
              <a:t>	Continued evaluation of preamble proposals for detection and channel estimation</a:t>
            </a:r>
            <a:endParaRPr lang="en-US" altLang="en-US" sz="1600" b="1"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authoring individual(s) or organization(s). The material in this document is subject to change in form and content after further study. The authors(s) reserve(s) the right to add, amend or withdraw material contained herein.</a:t>
            </a:r>
          </a:p>
        </p:txBody>
      </p:sp>
    </p:spTree>
    <p:extLst>
      <p:ext uri="{BB962C8B-B14F-4D97-AF65-F5344CB8AC3E}">
        <p14:creationId xmlns:p14="http://schemas.microsoft.com/office/powerpoint/2010/main" val="251419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ltLang="en-US"/>
              <a:t>Slide </a:t>
            </a:r>
            <a:fld id="{825FF3E2-E949-4C4C-AB9C-2EE82B1DF989}" type="slidenum">
              <a:rPr lang="en-US" altLang="en-US"/>
              <a:pPr/>
              <a:t>10</a:t>
            </a:fld>
            <a:endParaRPr lang="en-US" altLang="en-US"/>
          </a:p>
        </p:txBody>
      </p:sp>
      <p:sp>
        <p:nvSpPr>
          <p:cNvPr id="4098" name="Rectangle 2"/>
          <p:cNvSpPr>
            <a:spLocks noGrp="1" noChangeArrowheads="1"/>
          </p:cNvSpPr>
          <p:nvPr>
            <p:ph type="title"/>
          </p:nvPr>
        </p:nvSpPr>
        <p:spPr>
          <a:xfrm>
            <a:off x="678128" y="617421"/>
            <a:ext cx="7772400" cy="779385"/>
          </a:xfrm>
          <a:ln/>
        </p:spPr>
        <p:txBody>
          <a:bodyPr/>
          <a:lstStyle/>
          <a:p>
            <a:r>
              <a:rPr lang="en-US" altLang="en-US" sz="2800" dirty="0"/>
              <a:t>References</a:t>
            </a:r>
          </a:p>
        </p:txBody>
      </p:sp>
      <p:sp>
        <p:nvSpPr>
          <p:cNvPr id="10" name="Text Placeholder 2">
            <a:extLst>
              <a:ext uri="{FF2B5EF4-FFF2-40B4-BE49-F238E27FC236}">
                <a16:creationId xmlns:a16="http://schemas.microsoft.com/office/drawing/2014/main" id="{73E2B99B-628B-4EDF-8BF5-83F6A63D60C4}"/>
              </a:ext>
            </a:extLst>
          </p:cNvPr>
          <p:cNvSpPr txBox="1">
            <a:spLocks/>
          </p:cNvSpPr>
          <p:nvPr/>
        </p:nvSpPr>
        <p:spPr bwMode="auto">
          <a:xfrm>
            <a:off x="323528" y="1746911"/>
            <a:ext cx="8273792" cy="489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800" dirty="0">
                <a:latin typeface="+mj-lt"/>
              </a:rPr>
              <a:t>[1] 15-22-0418-00-04ab </a:t>
            </a:r>
            <a:r>
              <a:rPr lang="en-US" sz="1800" b="0" i="0" dirty="0">
                <a:solidFill>
                  <a:srgbClr val="000000"/>
                </a:solidFill>
                <a:effectLst/>
                <a:latin typeface="+mj-lt"/>
              </a:rPr>
              <a:t>Discussion on preamble sequence options for detection and channel estimation</a:t>
            </a:r>
            <a:endParaRPr lang="en-US" sz="1800" dirty="0">
              <a:latin typeface="+mj-lt"/>
            </a:endParaRPr>
          </a:p>
          <a:p>
            <a:pPr marL="0" indent="0">
              <a:buNone/>
            </a:pPr>
            <a:r>
              <a:rPr lang="en-US" sz="1800" dirty="0">
                <a:latin typeface="+mj-lt"/>
              </a:rPr>
              <a:t>[2] 15-22-0418-00-04ab  Simulation framework for recommending preambles for 4ab</a:t>
            </a:r>
          </a:p>
          <a:p>
            <a:pPr marL="0" indent="0">
              <a:buNone/>
            </a:pPr>
            <a:endParaRPr lang="en-US" sz="1800" dirty="0">
              <a:latin typeface="+mj-lt"/>
            </a:endParaRPr>
          </a:p>
        </p:txBody>
      </p:sp>
    </p:spTree>
    <p:extLst>
      <p:ext uri="{BB962C8B-B14F-4D97-AF65-F5344CB8AC3E}">
        <p14:creationId xmlns:p14="http://schemas.microsoft.com/office/powerpoint/2010/main" val="284189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chemeClr val="tx1">
                    <a:lumMod val="95000"/>
                    <a:lumOff val="5000"/>
                  </a:schemeClr>
                </a:solidFill>
                <a:effectLst/>
                <a:latin typeface="+mj-lt"/>
              </a:rPr>
              <a:t>Appendices</a:t>
            </a:r>
            <a:endParaRPr lang="en-US" sz="3400" b="1" i="0" dirty="0">
              <a:effectLst/>
              <a:latin typeface="+mj-lt"/>
            </a:endParaRP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11</a:t>
            </a:fld>
            <a:endParaRPr lang="en-US" altLang="en-US" dirty="0"/>
          </a:p>
        </p:txBody>
      </p:sp>
    </p:spTree>
    <p:extLst>
      <p:ext uri="{BB962C8B-B14F-4D97-AF65-F5344CB8AC3E}">
        <p14:creationId xmlns:p14="http://schemas.microsoft.com/office/powerpoint/2010/main" val="42955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err="1">
                <a:solidFill>
                  <a:srgbClr val="FF0000"/>
                </a:solidFill>
                <a:effectLst/>
                <a:latin typeface="+mj-lt"/>
              </a:rPr>
              <a:t>Ipatov</a:t>
            </a:r>
            <a:r>
              <a:rPr lang="en-US" sz="3400" b="1" i="0" dirty="0">
                <a:solidFill>
                  <a:srgbClr val="FF0000"/>
                </a:solidFill>
                <a:effectLst/>
                <a:latin typeface="+mj-lt"/>
              </a:rPr>
              <a:t>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12</a:t>
            </a:fld>
            <a:endParaRPr lang="en-US" altLang="en-US" dirty="0"/>
          </a:p>
        </p:txBody>
      </p:sp>
    </p:spTree>
    <p:extLst>
      <p:ext uri="{BB962C8B-B14F-4D97-AF65-F5344CB8AC3E}">
        <p14:creationId xmlns:p14="http://schemas.microsoft.com/office/powerpoint/2010/main" val="22636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Ipatov</a:t>
            </a:r>
            <a:r>
              <a:rPr lang="en-US" sz="3200" dirty="0">
                <a:solidFill>
                  <a:schemeClr val="tx1"/>
                </a:solidFill>
              </a:rPr>
              <a:t>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13</a:t>
            </a:fld>
            <a:endParaRPr lang="en-US" altLang="en-US" dirty="0"/>
          </a:p>
        </p:txBody>
      </p:sp>
      <p:pic>
        <p:nvPicPr>
          <p:cNvPr id="8" name="Picture 7">
            <a:extLst>
              <a:ext uri="{FF2B5EF4-FFF2-40B4-BE49-F238E27FC236}">
                <a16:creationId xmlns:a16="http://schemas.microsoft.com/office/drawing/2014/main" id="{DFE51849-6049-4729-1762-38E02B51BFB6}"/>
              </a:ext>
            </a:extLst>
          </p:cNvPr>
          <p:cNvPicPr>
            <a:picLocks noChangeAspect="1"/>
          </p:cNvPicPr>
          <p:nvPr/>
        </p:nvPicPr>
        <p:blipFill>
          <a:blip r:embed="rId3"/>
          <a:stretch>
            <a:fillRect/>
          </a:stretch>
        </p:blipFill>
        <p:spPr>
          <a:xfrm>
            <a:off x="-227012" y="1135856"/>
            <a:ext cx="9144000" cy="4586288"/>
          </a:xfrm>
          <a:prstGeom prst="rect">
            <a:avLst/>
          </a:prstGeom>
        </p:spPr>
      </p:pic>
    </p:spTree>
    <p:extLst>
      <p:ext uri="{BB962C8B-B14F-4D97-AF65-F5344CB8AC3E}">
        <p14:creationId xmlns:p14="http://schemas.microsoft.com/office/powerpoint/2010/main" val="35257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14</a:t>
            </a:fld>
            <a:endParaRPr lang="en-US" altLang="en-US" dirty="0"/>
          </a:p>
        </p:txBody>
      </p:sp>
      <p:pic>
        <p:nvPicPr>
          <p:cNvPr id="8" name="Picture 7">
            <a:extLst>
              <a:ext uri="{FF2B5EF4-FFF2-40B4-BE49-F238E27FC236}">
                <a16:creationId xmlns:a16="http://schemas.microsoft.com/office/drawing/2014/main" id="{A4DCB7D9-9342-4D97-D455-BA6A61ED1913}"/>
              </a:ext>
            </a:extLst>
          </p:cNvPr>
          <p:cNvPicPr>
            <a:picLocks noChangeAspect="1"/>
          </p:cNvPicPr>
          <p:nvPr/>
        </p:nvPicPr>
        <p:blipFill>
          <a:blip r:embed="rId4"/>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314506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Ipatov</a:t>
            </a:r>
            <a:r>
              <a:rPr lang="en-US" sz="3200" dirty="0">
                <a:solidFill>
                  <a:schemeClr val="tx1"/>
                </a:solidFill>
              </a:rPr>
              <a:t>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15</a:t>
            </a:fld>
            <a:endParaRPr lang="en-US" altLang="en-US" dirty="0"/>
          </a:p>
        </p:txBody>
      </p:sp>
      <p:pic>
        <p:nvPicPr>
          <p:cNvPr id="8" name="Picture 7">
            <a:extLst>
              <a:ext uri="{FF2B5EF4-FFF2-40B4-BE49-F238E27FC236}">
                <a16:creationId xmlns:a16="http://schemas.microsoft.com/office/drawing/2014/main" id="{C6815D57-EE7B-7E7A-D3ED-7A25B37D5409}"/>
              </a:ext>
            </a:extLst>
          </p:cNvPr>
          <p:cNvPicPr>
            <a:picLocks noChangeAspect="1"/>
          </p:cNvPicPr>
          <p:nvPr/>
        </p:nvPicPr>
        <p:blipFill>
          <a:blip r:embed="rId3"/>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246670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16</a:t>
            </a:fld>
            <a:endParaRPr lang="en-US" altLang="en-US" dirty="0"/>
          </a:p>
        </p:txBody>
      </p:sp>
      <p:pic>
        <p:nvPicPr>
          <p:cNvPr id="6" name="Picture 5">
            <a:extLst>
              <a:ext uri="{FF2B5EF4-FFF2-40B4-BE49-F238E27FC236}">
                <a16:creationId xmlns:a16="http://schemas.microsoft.com/office/drawing/2014/main" id="{9BBB4277-CDB4-7F18-AE7C-5E26329422FB}"/>
              </a:ext>
            </a:extLst>
          </p:cNvPr>
          <p:cNvPicPr>
            <a:picLocks noChangeAspect="1"/>
          </p:cNvPicPr>
          <p:nvPr/>
        </p:nvPicPr>
        <p:blipFill>
          <a:blip r:embed="rId4"/>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146717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err="1">
                <a:solidFill>
                  <a:srgbClr val="FF0000"/>
                </a:solidFill>
                <a:effectLst/>
                <a:latin typeface="+mj-lt"/>
              </a:rPr>
              <a:t>Golay</a:t>
            </a:r>
            <a:r>
              <a:rPr lang="en-US" sz="3400" b="1" i="0" dirty="0">
                <a:solidFill>
                  <a:srgbClr val="FF0000"/>
                </a:solidFill>
                <a:effectLst/>
                <a:latin typeface="+mj-lt"/>
              </a:rPr>
              <a:t>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17</a:t>
            </a:fld>
            <a:endParaRPr lang="en-US" altLang="en-US" dirty="0"/>
          </a:p>
        </p:txBody>
      </p:sp>
    </p:spTree>
    <p:extLst>
      <p:ext uri="{BB962C8B-B14F-4D97-AF65-F5344CB8AC3E}">
        <p14:creationId xmlns:p14="http://schemas.microsoft.com/office/powerpoint/2010/main" val="148694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18</a:t>
            </a:fld>
            <a:endParaRPr lang="en-US" altLang="en-US" dirty="0"/>
          </a:p>
        </p:txBody>
      </p:sp>
      <p:pic>
        <p:nvPicPr>
          <p:cNvPr id="6" name="Picture 5">
            <a:extLst>
              <a:ext uri="{FF2B5EF4-FFF2-40B4-BE49-F238E27FC236}">
                <a16:creationId xmlns:a16="http://schemas.microsoft.com/office/drawing/2014/main" id="{236DCD73-B3E4-B3F8-ACFB-7C8D033E846A}"/>
              </a:ext>
            </a:extLst>
          </p:cNvPr>
          <p:cNvPicPr>
            <a:picLocks noChangeAspect="1"/>
          </p:cNvPicPr>
          <p:nvPr/>
        </p:nvPicPr>
        <p:blipFill>
          <a:blip r:embed="rId3"/>
          <a:stretch>
            <a:fillRect/>
          </a:stretch>
        </p:blipFill>
        <p:spPr>
          <a:xfrm>
            <a:off x="-108520" y="1268760"/>
            <a:ext cx="9144000" cy="4586288"/>
          </a:xfrm>
          <a:prstGeom prst="rect">
            <a:avLst/>
          </a:prstGeom>
        </p:spPr>
      </p:pic>
    </p:spTree>
    <p:extLst>
      <p:ext uri="{BB962C8B-B14F-4D97-AF65-F5344CB8AC3E}">
        <p14:creationId xmlns:p14="http://schemas.microsoft.com/office/powerpoint/2010/main" val="5399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19</a:t>
            </a:fld>
            <a:endParaRPr lang="en-US" altLang="en-US" dirty="0"/>
          </a:p>
        </p:txBody>
      </p:sp>
      <p:pic>
        <p:nvPicPr>
          <p:cNvPr id="6" name="Picture 5">
            <a:extLst>
              <a:ext uri="{FF2B5EF4-FFF2-40B4-BE49-F238E27FC236}">
                <a16:creationId xmlns:a16="http://schemas.microsoft.com/office/drawing/2014/main" id="{4BBB0C76-A7C1-6681-26CB-0FC80EAEB752}"/>
              </a:ext>
            </a:extLst>
          </p:cNvPr>
          <p:cNvPicPr>
            <a:picLocks noChangeAspect="1"/>
          </p:cNvPicPr>
          <p:nvPr/>
        </p:nvPicPr>
        <p:blipFill>
          <a:blip r:embed="rId4"/>
          <a:stretch>
            <a:fillRect/>
          </a:stretch>
        </p:blipFill>
        <p:spPr>
          <a:xfrm>
            <a:off x="-357622" y="1340768"/>
            <a:ext cx="9144000" cy="4586288"/>
          </a:xfrm>
          <a:prstGeom prst="rect">
            <a:avLst/>
          </a:prstGeom>
        </p:spPr>
      </p:pic>
    </p:spTree>
    <p:extLst>
      <p:ext uri="{BB962C8B-B14F-4D97-AF65-F5344CB8AC3E}">
        <p14:creationId xmlns:p14="http://schemas.microsoft.com/office/powerpoint/2010/main" val="134711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3198564679"/>
              </p:ext>
            </p:extLst>
          </p:nvPr>
        </p:nvGraphicFramePr>
        <p:xfrm>
          <a:off x="859831" y="641121"/>
          <a:ext cx="7513637" cy="5767312"/>
        </p:xfrm>
        <a:graphic>
          <a:graphicData uri="http://schemas.openxmlformats.org/drawingml/2006/table">
            <a:tbl>
              <a:tblPr firstRow="1" bandRow="1">
                <a:tableStyleId>{5940675A-B579-460E-94D1-54222C63F5DA}</a:tableStyleId>
              </a:tblPr>
              <a:tblGrid>
                <a:gridCol w="3268605">
                  <a:extLst>
                    <a:ext uri="{9D8B030D-6E8A-4147-A177-3AD203B41FA5}">
                      <a16:colId xmlns:a16="http://schemas.microsoft.com/office/drawing/2014/main" val="1745747388"/>
                    </a:ext>
                  </a:extLst>
                </a:gridCol>
                <a:gridCol w="4245032">
                  <a:extLst>
                    <a:ext uri="{9D8B030D-6E8A-4147-A177-3AD203B41FA5}">
                      <a16:colId xmlns:a16="http://schemas.microsoft.com/office/drawing/2014/main" val="1336621721"/>
                    </a:ext>
                  </a:extLst>
                </a:gridCol>
              </a:tblGrid>
              <a:tr h="240412">
                <a:tc>
                  <a:txBody>
                    <a:bodyPr/>
                    <a:lstStyle/>
                    <a:p>
                      <a:pPr>
                        <a:lnSpc>
                          <a:spcPct val="107000"/>
                        </a:lnSpc>
                        <a:spcAft>
                          <a:spcPts val="800"/>
                        </a:spcAft>
                      </a:pPr>
                      <a:r>
                        <a:rPr lang="en-US" sz="1200" dirty="0">
                          <a:effectLst/>
                        </a:rPr>
                        <a:t>PAR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rPr>
                        <a:t>Proposed Solution (how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560808">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370682">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en-US" sz="1100" dirty="0">
                          <a:solidFill>
                            <a:schemeClr val="tx2"/>
                          </a:solidFill>
                        </a:rPr>
                        <a:t>Continued evaluation of preamble proposals for detection and channel estimation</a:t>
                      </a:r>
                      <a:endParaRPr lang="en-US" altLang="en-US" sz="1100" b="1" dirty="0">
                        <a:solidFill>
                          <a:schemeClr val="tx2"/>
                        </a:solidFill>
                      </a:endParaRPr>
                    </a:p>
                  </a:txBody>
                  <a:tcPr marL="62197" marR="62197" marT="0" marB="0"/>
                </a:tc>
                <a:extLst>
                  <a:ext uri="{0D108BD9-81ED-4DB2-BD59-A6C34878D82A}">
                    <a16:rowId xmlns:a16="http://schemas.microsoft.com/office/drawing/2014/main" val="3712880846"/>
                  </a:ext>
                </a:extLst>
              </a:tr>
              <a:tr h="240412">
                <a:tc>
                  <a:txBody>
                    <a:bodyPr/>
                    <a:lstStyle/>
                    <a:p>
                      <a:pPr>
                        <a:lnSpc>
                          <a:spcPct val="107000"/>
                        </a:lnSpc>
                        <a:spcAft>
                          <a:spcPts val="800"/>
                        </a:spcAft>
                      </a:pPr>
                      <a:r>
                        <a:rPr lang="en-US" sz="1200" dirty="0">
                          <a:effectLst/>
                        </a:rPr>
                        <a:t>Other coexistence improvement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50120941"/>
                  </a:ext>
                </a:extLst>
              </a:tr>
              <a:tr h="370682">
                <a:tc>
                  <a:txBody>
                    <a:bodyPr/>
                    <a:lstStyle/>
                    <a:p>
                      <a:pPr>
                        <a:lnSpc>
                          <a:spcPct val="107000"/>
                        </a:lnSpc>
                        <a:spcAft>
                          <a:spcPts val="800"/>
                        </a:spcAft>
                      </a:pPr>
                      <a:r>
                        <a:rPr lang="en-US" sz="1200" dirty="0">
                          <a:effectLst/>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40412">
                <a:tc>
                  <a:txBody>
                    <a:bodyPr/>
                    <a:lstStyle/>
                    <a:p>
                      <a:pPr>
                        <a:lnSpc>
                          <a:spcPct val="107000"/>
                        </a:lnSpc>
                        <a:spcAft>
                          <a:spcPts val="800"/>
                        </a:spcAft>
                      </a:pPr>
                      <a:r>
                        <a:rPr lang="en-US" sz="1200" dirty="0">
                          <a:effectLst/>
                        </a:rPr>
                        <a:t>Improved link budget and/or reduced air-time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402719402"/>
                  </a:ext>
                </a:extLst>
              </a:tr>
              <a:tr h="240412">
                <a:tc>
                  <a:txBody>
                    <a:bodyPr/>
                    <a:lstStyle/>
                    <a:p>
                      <a:pPr>
                        <a:lnSpc>
                          <a:spcPct val="107000"/>
                        </a:lnSpc>
                        <a:spcAft>
                          <a:spcPts val="800"/>
                        </a:spcAft>
                      </a:pPr>
                      <a:r>
                        <a:rPr lang="en-US" sz="1200" dirty="0">
                          <a:effectLst/>
                        </a:rPr>
                        <a:t>Additional channels and operating frequencies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560808">
                <a:tc>
                  <a:txBody>
                    <a:bodyPr/>
                    <a:lstStyle/>
                    <a:p>
                      <a:pPr>
                        <a:lnSpc>
                          <a:spcPct val="107000"/>
                        </a:lnSpc>
                        <a:spcAft>
                          <a:spcPts val="800"/>
                        </a:spcAft>
                      </a:pPr>
                      <a:r>
                        <a:rPr lang="en-US" sz="1200" dirty="0">
                          <a:effectLst/>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2197" marR="62197" marT="0" marB="0"/>
                </a:tc>
                <a:extLst>
                  <a:ext uri="{0D108BD9-81ED-4DB2-BD59-A6C34878D82A}">
                    <a16:rowId xmlns:a16="http://schemas.microsoft.com/office/drawing/2014/main" val="313926360"/>
                  </a:ext>
                </a:extLst>
              </a:tr>
              <a:tr h="240412">
                <a:tc>
                  <a:txBody>
                    <a:bodyPr/>
                    <a:lstStyle/>
                    <a:p>
                      <a:pPr>
                        <a:lnSpc>
                          <a:spcPct val="107000"/>
                        </a:lnSpc>
                        <a:spcAft>
                          <a:spcPts val="800"/>
                        </a:spcAft>
                      </a:pPr>
                      <a:r>
                        <a:rPr lang="en-US" sz="1200" dirty="0">
                          <a:effectLst/>
                        </a:rPr>
                        <a:t>Reduced complexity and power consumption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370682">
                <a:tc>
                  <a:txBody>
                    <a:bodyPr/>
                    <a:lstStyle/>
                    <a:p>
                      <a:pPr>
                        <a:lnSpc>
                          <a:spcPct val="107000"/>
                        </a:lnSpc>
                        <a:spcAft>
                          <a:spcPts val="800"/>
                        </a:spcAft>
                      </a:pPr>
                      <a:r>
                        <a:rPr lang="en-US" sz="1200" dirty="0">
                          <a:effectLst/>
                        </a:rPr>
                        <a:t>Hybrid operation with narrowband signaling to assist UWB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370682">
                <a:tc>
                  <a:txBody>
                    <a:bodyPr/>
                    <a:lstStyle/>
                    <a:p>
                      <a:pPr>
                        <a:lnSpc>
                          <a:spcPct val="107000"/>
                        </a:lnSpc>
                        <a:spcAft>
                          <a:spcPts val="800"/>
                        </a:spcAft>
                      </a:pPr>
                      <a:r>
                        <a:rPr lang="en-US" sz="1200" dirty="0">
                          <a:effectLst/>
                        </a:rPr>
                        <a:t>Enhanced native discovery and connection setup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648467">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8912419"/>
                  </a:ext>
                </a:extLst>
              </a:tr>
              <a:tr h="240412">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370682">
                <a:tc>
                  <a:txBody>
                    <a:bodyPr/>
                    <a:lstStyle/>
                    <a:p>
                      <a:pPr>
                        <a:lnSpc>
                          <a:spcPct val="107000"/>
                        </a:lnSpc>
                        <a:spcAft>
                          <a:spcPts val="800"/>
                        </a:spcAft>
                      </a:pPr>
                      <a:r>
                        <a:rPr lang="en-US" sz="1200" dirty="0">
                          <a:effectLst/>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370682">
                <a:tc>
                  <a:txBody>
                    <a:bodyPr/>
                    <a:lstStyle/>
                    <a:p>
                      <a:pPr>
                        <a:lnSpc>
                          <a:spcPct val="107000"/>
                        </a:lnSpc>
                        <a:spcAft>
                          <a:spcPts val="800"/>
                        </a:spcAft>
                      </a:pPr>
                      <a:r>
                        <a:rPr lang="en-US" sz="1200" dirty="0">
                          <a:effectLst/>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40412">
                <a:tc>
                  <a:txBody>
                    <a:bodyPr/>
                    <a:lstStyle/>
                    <a:p>
                      <a:pPr>
                        <a:lnSpc>
                          <a:spcPct val="107000"/>
                        </a:lnSpc>
                        <a:spcAft>
                          <a:spcPts val="800"/>
                        </a:spcAft>
                      </a:pPr>
                      <a:r>
                        <a:rPr lang="en-US" sz="1200" dirty="0">
                          <a:effectLst/>
                        </a:rPr>
                        <a:t>Infrastructure synchronization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Tree>
    <p:extLst>
      <p:ext uri="{BB962C8B-B14F-4D97-AF65-F5344CB8AC3E}">
        <p14:creationId xmlns:p14="http://schemas.microsoft.com/office/powerpoint/2010/main" val="221199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20</a:t>
            </a:fld>
            <a:endParaRPr lang="en-US" altLang="en-US" dirty="0"/>
          </a:p>
        </p:txBody>
      </p:sp>
      <p:pic>
        <p:nvPicPr>
          <p:cNvPr id="6" name="Picture 5">
            <a:extLst>
              <a:ext uri="{FF2B5EF4-FFF2-40B4-BE49-F238E27FC236}">
                <a16:creationId xmlns:a16="http://schemas.microsoft.com/office/drawing/2014/main" id="{305DCE6A-9B1B-BF1B-8A9E-CE0F988A718E}"/>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63596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21</a:t>
            </a:fld>
            <a:endParaRPr lang="en-US" altLang="en-US" dirty="0"/>
          </a:p>
        </p:txBody>
      </p:sp>
      <p:pic>
        <p:nvPicPr>
          <p:cNvPr id="6" name="Picture 5">
            <a:extLst>
              <a:ext uri="{FF2B5EF4-FFF2-40B4-BE49-F238E27FC236}">
                <a16:creationId xmlns:a16="http://schemas.microsoft.com/office/drawing/2014/main" id="{2BB17990-D87D-13C2-6220-C56C39C6E9CB}"/>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26275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M-Sequences</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22</a:t>
            </a:fld>
            <a:endParaRPr lang="en-US" altLang="en-US" dirty="0"/>
          </a:p>
        </p:txBody>
      </p:sp>
    </p:spTree>
    <p:extLst>
      <p:ext uri="{BB962C8B-B14F-4D97-AF65-F5344CB8AC3E}">
        <p14:creationId xmlns:p14="http://schemas.microsoft.com/office/powerpoint/2010/main" val="15394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23</a:t>
            </a:fld>
            <a:endParaRPr lang="en-US" altLang="en-US" dirty="0"/>
          </a:p>
        </p:txBody>
      </p:sp>
      <p:pic>
        <p:nvPicPr>
          <p:cNvPr id="6" name="Picture 5">
            <a:extLst>
              <a:ext uri="{FF2B5EF4-FFF2-40B4-BE49-F238E27FC236}">
                <a16:creationId xmlns:a16="http://schemas.microsoft.com/office/drawing/2014/main" id="{52D01A56-3678-D8D7-8520-AACE655B3C1F}"/>
              </a:ext>
            </a:extLst>
          </p:cNvPr>
          <p:cNvPicPr>
            <a:picLocks noChangeAspect="1"/>
          </p:cNvPicPr>
          <p:nvPr/>
        </p:nvPicPr>
        <p:blipFill>
          <a:blip r:embed="rId3"/>
          <a:stretch>
            <a:fillRect/>
          </a:stretch>
        </p:blipFill>
        <p:spPr>
          <a:xfrm>
            <a:off x="-31556" y="1268760"/>
            <a:ext cx="9144000" cy="4586288"/>
          </a:xfrm>
          <a:prstGeom prst="rect">
            <a:avLst/>
          </a:prstGeom>
        </p:spPr>
      </p:pic>
    </p:spTree>
    <p:extLst>
      <p:ext uri="{BB962C8B-B14F-4D97-AF65-F5344CB8AC3E}">
        <p14:creationId xmlns:p14="http://schemas.microsoft.com/office/powerpoint/2010/main" val="20203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24</a:t>
            </a:fld>
            <a:endParaRPr lang="en-US" altLang="en-US" dirty="0"/>
          </a:p>
        </p:txBody>
      </p:sp>
      <p:pic>
        <p:nvPicPr>
          <p:cNvPr id="6" name="Picture 5">
            <a:extLst>
              <a:ext uri="{FF2B5EF4-FFF2-40B4-BE49-F238E27FC236}">
                <a16:creationId xmlns:a16="http://schemas.microsoft.com/office/drawing/2014/main" id="{6FD65678-5AE4-EE6B-2C2B-5E7B0C488F71}"/>
              </a:ext>
            </a:extLst>
          </p:cNvPr>
          <p:cNvPicPr>
            <a:picLocks noChangeAspect="1"/>
          </p:cNvPicPr>
          <p:nvPr/>
        </p:nvPicPr>
        <p:blipFill>
          <a:blip r:embed="rId4"/>
          <a:stretch>
            <a:fillRect/>
          </a:stretch>
        </p:blipFill>
        <p:spPr>
          <a:xfrm>
            <a:off x="-227012" y="1340768"/>
            <a:ext cx="9144000" cy="4586288"/>
          </a:xfrm>
          <a:prstGeom prst="rect">
            <a:avLst/>
          </a:prstGeom>
        </p:spPr>
      </p:pic>
    </p:spTree>
    <p:extLst>
      <p:ext uri="{BB962C8B-B14F-4D97-AF65-F5344CB8AC3E}">
        <p14:creationId xmlns:p14="http://schemas.microsoft.com/office/powerpoint/2010/main" val="15913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25</a:t>
            </a:fld>
            <a:endParaRPr lang="en-US" altLang="en-US" dirty="0"/>
          </a:p>
        </p:txBody>
      </p:sp>
      <p:pic>
        <p:nvPicPr>
          <p:cNvPr id="6" name="Picture 5">
            <a:extLst>
              <a:ext uri="{FF2B5EF4-FFF2-40B4-BE49-F238E27FC236}">
                <a16:creationId xmlns:a16="http://schemas.microsoft.com/office/drawing/2014/main" id="{8BE83880-25D4-35A2-1EE1-C13FE85C5237}"/>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17205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26</a:t>
            </a:fld>
            <a:endParaRPr lang="en-US" altLang="en-US" dirty="0"/>
          </a:p>
        </p:txBody>
      </p:sp>
      <p:pic>
        <p:nvPicPr>
          <p:cNvPr id="6" name="Picture 5">
            <a:extLst>
              <a:ext uri="{FF2B5EF4-FFF2-40B4-BE49-F238E27FC236}">
                <a16:creationId xmlns:a16="http://schemas.microsoft.com/office/drawing/2014/main" id="{339DB1CB-8100-2738-3CBF-517E84ABD7D7}"/>
              </a:ext>
            </a:extLst>
          </p:cNvPr>
          <p:cNvPicPr>
            <a:picLocks noChangeAspect="1"/>
          </p:cNvPicPr>
          <p:nvPr/>
        </p:nvPicPr>
        <p:blipFill>
          <a:blip r:embed="rId4"/>
          <a:stretch>
            <a:fillRect/>
          </a:stretch>
        </p:blipFill>
        <p:spPr>
          <a:xfrm>
            <a:off x="-50334" y="1268760"/>
            <a:ext cx="9144000" cy="4586288"/>
          </a:xfrm>
          <a:prstGeom prst="rect">
            <a:avLst/>
          </a:prstGeom>
        </p:spPr>
      </p:pic>
    </p:spTree>
    <p:extLst>
      <p:ext uri="{BB962C8B-B14F-4D97-AF65-F5344CB8AC3E}">
        <p14:creationId xmlns:p14="http://schemas.microsoft.com/office/powerpoint/2010/main" val="2919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CZC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27</a:t>
            </a:fld>
            <a:endParaRPr lang="en-US" altLang="en-US" dirty="0"/>
          </a:p>
        </p:txBody>
      </p:sp>
    </p:spTree>
    <p:extLst>
      <p:ext uri="{BB962C8B-B14F-4D97-AF65-F5344CB8AC3E}">
        <p14:creationId xmlns:p14="http://schemas.microsoft.com/office/powerpoint/2010/main" val="368691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28</a:t>
            </a:fld>
            <a:endParaRPr lang="en-US" altLang="en-US" dirty="0"/>
          </a:p>
        </p:txBody>
      </p:sp>
      <p:pic>
        <p:nvPicPr>
          <p:cNvPr id="6" name="Picture 5">
            <a:extLst>
              <a:ext uri="{FF2B5EF4-FFF2-40B4-BE49-F238E27FC236}">
                <a16:creationId xmlns:a16="http://schemas.microsoft.com/office/drawing/2014/main" id="{8AF96FCF-65A7-849D-03FA-6BF58D49BBD7}"/>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32060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29</a:t>
            </a:fld>
            <a:endParaRPr lang="en-US" altLang="en-US" dirty="0"/>
          </a:p>
        </p:txBody>
      </p:sp>
      <p:pic>
        <p:nvPicPr>
          <p:cNvPr id="6" name="Picture 5">
            <a:extLst>
              <a:ext uri="{FF2B5EF4-FFF2-40B4-BE49-F238E27FC236}">
                <a16:creationId xmlns:a16="http://schemas.microsoft.com/office/drawing/2014/main" id="{70D4A89E-30F1-FAF9-9DE0-37D450C31EA8}"/>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138061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1003816"/>
            <a:ext cx="8407679" cy="321771"/>
          </a:xfrm>
        </p:spPr>
        <p:txBody>
          <a:bodyPr/>
          <a:lstStyle/>
          <a:p>
            <a:r>
              <a:rPr lang="en-US" dirty="0">
                <a:solidFill>
                  <a:schemeClr val="tx1"/>
                </a:solidFill>
              </a:rPr>
              <a:t>Introduction</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41528" y="731148"/>
            <a:ext cx="8460941" cy="3831605"/>
          </a:xfrm>
        </p:spPr>
        <p:txBody>
          <a:bodyPr/>
          <a:lstStyle/>
          <a:p>
            <a:pPr marL="433769" indent="-214313" fontAlgn="ctr">
              <a:spcBef>
                <a:spcPts val="0"/>
              </a:spcBef>
              <a:spcAft>
                <a:spcPts val="450"/>
              </a:spcAft>
            </a:pPr>
            <a:endParaRPr lang="en-US" sz="1800" dirty="0">
              <a:solidFill>
                <a:schemeClr val="tx1">
                  <a:lumMod val="95000"/>
                  <a:lumOff val="5000"/>
                </a:schemeClr>
              </a:solidFill>
              <a:latin typeface="+mj-lt"/>
            </a:endParaRPr>
          </a:p>
          <a:p>
            <a:pPr marL="433769" indent="-214313" fontAlgn="ctr">
              <a:spcBef>
                <a:spcPts val="0"/>
              </a:spcBef>
              <a:spcAft>
                <a:spcPts val="450"/>
              </a:spcAft>
            </a:pPr>
            <a:endParaRPr lang="en-US" sz="1800" dirty="0">
              <a:solidFill>
                <a:schemeClr val="tx1">
                  <a:lumMod val="95000"/>
                  <a:lumOff val="5000"/>
                </a:schemeClr>
              </a:solidFill>
              <a:latin typeface="+mj-lt"/>
            </a:endParaRPr>
          </a:p>
          <a:p>
            <a:r>
              <a:rPr lang="en-US" sz="1800" dirty="0">
                <a:latin typeface="+mj-lt"/>
              </a:rPr>
              <a:t>In [1], we presented a preliminary set of results for some of the preamble sequences under consideration for 15.4ab: </a:t>
            </a:r>
            <a:r>
              <a:rPr lang="en-US" sz="1800" dirty="0" err="1">
                <a:latin typeface="+mj-lt"/>
              </a:rPr>
              <a:t>Golay</a:t>
            </a:r>
            <a:r>
              <a:rPr lang="en-US" sz="1800" dirty="0">
                <a:latin typeface="+mj-lt"/>
              </a:rPr>
              <a:t> sequence, M-sequence and </a:t>
            </a:r>
            <a:r>
              <a:rPr lang="en-US" sz="1800" dirty="0" err="1">
                <a:latin typeface="+mj-lt"/>
              </a:rPr>
              <a:t>Ipatov</a:t>
            </a:r>
            <a:r>
              <a:rPr lang="en-US" sz="1800" dirty="0">
                <a:latin typeface="+mj-lt"/>
              </a:rPr>
              <a:t> sequence</a:t>
            </a:r>
          </a:p>
          <a:p>
            <a:r>
              <a:rPr lang="en-US" sz="1800" dirty="0">
                <a:latin typeface="+mj-lt"/>
              </a:rPr>
              <a:t>Two phases were defined for the receiver processing: packet detection and channel estimation.</a:t>
            </a:r>
          </a:p>
          <a:p>
            <a:pPr lvl="1">
              <a:buFont typeface="Arial" panose="020B0604020202020204" pitchFamily="34" charset="0"/>
              <a:buChar char="•"/>
            </a:pPr>
            <a:r>
              <a:rPr lang="en-US" sz="1600" dirty="0">
                <a:latin typeface="+mj-lt"/>
              </a:rPr>
              <a:t>Packet detection phase:</a:t>
            </a:r>
          </a:p>
          <a:p>
            <a:pPr lvl="2">
              <a:buFont typeface="Courier New" panose="02070309020205020404" pitchFamily="49" charset="0"/>
              <a:buChar char="o"/>
            </a:pPr>
            <a:r>
              <a:rPr lang="en-US" sz="1600" b="0" i="0" dirty="0">
                <a:effectLst/>
                <a:latin typeface="+mj-lt"/>
              </a:rPr>
              <a:t>CFO can be large, long coherent combining is not possible.</a:t>
            </a:r>
          </a:p>
          <a:p>
            <a:pPr lvl="2">
              <a:buFont typeface="Courier New" panose="02070309020205020404" pitchFamily="49" charset="0"/>
              <a:buChar char="o"/>
            </a:pPr>
            <a:r>
              <a:rPr lang="en-US" sz="1600" b="0" i="0" dirty="0">
                <a:effectLst/>
                <a:latin typeface="+mj-lt"/>
              </a:rPr>
              <a:t>Large cross-correlation over short sequence can cause false alarm. </a:t>
            </a:r>
            <a:endParaRPr lang="en-US" sz="1600" dirty="0">
              <a:latin typeface="+mj-lt"/>
            </a:endParaRPr>
          </a:p>
          <a:p>
            <a:pPr lvl="1">
              <a:buFont typeface="Arial" panose="020B0604020202020204" pitchFamily="34" charset="0"/>
              <a:buChar char="•"/>
            </a:pPr>
            <a:r>
              <a:rPr lang="en-US" sz="1600" dirty="0">
                <a:latin typeface="+mj-lt"/>
              </a:rPr>
              <a:t>Channel estimation phase:</a:t>
            </a:r>
          </a:p>
          <a:p>
            <a:pPr lvl="2">
              <a:buFont typeface="Courier New" panose="02070309020205020404" pitchFamily="49" charset="0"/>
              <a:buChar char="o"/>
            </a:pPr>
            <a:r>
              <a:rPr lang="en-US" sz="1600" dirty="0">
                <a:latin typeface="+mj-lt"/>
              </a:rPr>
              <a:t>In auto-correlation analysis, C</a:t>
            </a:r>
            <a:r>
              <a:rPr lang="en-US" sz="1600" b="0" i="0" dirty="0">
                <a:effectLst/>
                <a:latin typeface="+mj-lt"/>
              </a:rPr>
              <a:t>FO of signal is small at the receiver after frequency correction. However, the CFO for the interference may still be larger, since it is from a different transmitter.</a:t>
            </a:r>
          </a:p>
          <a:p>
            <a:pPr lvl="2">
              <a:buFont typeface="Courier New" panose="02070309020205020404" pitchFamily="49" charset="0"/>
              <a:buChar char="o"/>
            </a:pPr>
            <a:r>
              <a:rPr lang="en-US" sz="1600" dirty="0">
                <a:latin typeface="+mj-lt"/>
              </a:rPr>
              <a:t>High auto-correlation and cross-correlation can affect the channel estimation.</a:t>
            </a:r>
            <a:endParaRPr lang="en-US" sz="1800" dirty="0">
              <a:latin typeface="+mj-lt"/>
            </a:endParaRPr>
          </a:p>
          <a:p>
            <a:endParaRPr lang="en-US" sz="1800" dirty="0">
              <a:latin typeface="+mj-lt"/>
            </a:endParaRPr>
          </a:p>
          <a:p>
            <a:r>
              <a:rPr lang="en-US" sz="1800" dirty="0">
                <a:latin typeface="+mj-lt"/>
              </a:rPr>
              <a:t>In [2], a framework has been proposed to conduct Monte-Carlo simulations for various codes, under random interference and frequency error.</a:t>
            </a:r>
          </a:p>
          <a:p>
            <a:r>
              <a:rPr lang="en-US" sz="1800" dirty="0">
                <a:latin typeface="+mj-lt"/>
              </a:rPr>
              <a:t>In this contribution, we present more results using the framework proposed in [2], for realistic scenarios that we defined in [1].</a:t>
            </a:r>
          </a:p>
        </p:txBody>
      </p:sp>
      <p:sp>
        <p:nvSpPr>
          <p:cNvPr id="4" name="Slide Number Placeholder 3">
            <a:extLst>
              <a:ext uri="{FF2B5EF4-FFF2-40B4-BE49-F238E27FC236}">
                <a16:creationId xmlns:a16="http://schemas.microsoft.com/office/drawing/2014/main" id="{052EB793-1A32-41A9-B3C9-11446E906767}"/>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a:t>
            </a:fld>
            <a:endParaRPr lang="en-US" altLang="en-US" dirty="0"/>
          </a:p>
        </p:txBody>
      </p:sp>
    </p:spTree>
    <p:extLst>
      <p:ext uri="{BB962C8B-B14F-4D97-AF65-F5344CB8AC3E}">
        <p14:creationId xmlns:p14="http://schemas.microsoft.com/office/powerpoint/2010/main" val="24524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30</a:t>
            </a:fld>
            <a:endParaRPr lang="en-US" altLang="en-US" dirty="0"/>
          </a:p>
        </p:txBody>
      </p:sp>
      <p:pic>
        <p:nvPicPr>
          <p:cNvPr id="6" name="Picture 5">
            <a:extLst>
              <a:ext uri="{FF2B5EF4-FFF2-40B4-BE49-F238E27FC236}">
                <a16:creationId xmlns:a16="http://schemas.microsoft.com/office/drawing/2014/main" id="{D0622E16-A71D-4E0C-80E8-4E479CCC9192}"/>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65098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31</a:t>
            </a:fld>
            <a:endParaRPr lang="en-US" altLang="en-US" dirty="0"/>
          </a:p>
        </p:txBody>
      </p:sp>
      <p:pic>
        <p:nvPicPr>
          <p:cNvPr id="6" name="Picture 5">
            <a:extLst>
              <a:ext uri="{FF2B5EF4-FFF2-40B4-BE49-F238E27FC236}">
                <a16:creationId xmlns:a16="http://schemas.microsoft.com/office/drawing/2014/main" id="{1DE32DA4-A346-957D-0D82-2B6067357E17}"/>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17884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Ipatov4 Subset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32</a:t>
            </a:fld>
            <a:endParaRPr lang="en-US" altLang="en-US" dirty="0"/>
          </a:p>
        </p:txBody>
      </p:sp>
    </p:spTree>
    <p:extLst>
      <p:ext uri="{BB962C8B-B14F-4D97-AF65-F5344CB8AC3E}">
        <p14:creationId xmlns:p14="http://schemas.microsoft.com/office/powerpoint/2010/main" val="38631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33</a:t>
            </a:fld>
            <a:endParaRPr lang="en-US" altLang="en-US" dirty="0"/>
          </a:p>
        </p:txBody>
      </p:sp>
      <p:pic>
        <p:nvPicPr>
          <p:cNvPr id="6" name="Picture 5">
            <a:extLst>
              <a:ext uri="{FF2B5EF4-FFF2-40B4-BE49-F238E27FC236}">
                <a16:creationId xmlns:a16="http://schemas.microsoft.com/office/drawing/2014/main" id="{31DF4CBA-D5E5-EB6C-FE53-A229B1BB480C}"/>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17689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34</a:t>
            </a:fld>
            <a:endParaRPr lang="en-US" altLang="en-US" dirty="0"/>
          </a:p>
        </p:txBody>
      </p:sp>
      <p:pic>
        <p:nvPicPr>
          <p:cNvPr id="6" name="Picture 5">
            <a:extLst>
              <a:ext uri="{FF2B5EF4-FFF2-40B4-BE49-F238E27FC236}">
                <a16:creationId xmlns:a16="http://schemas.microsoft.com/office/drawing/2014/main" id="{4F84E8DA-3412-418A-74DA-A484B4B029A4}"/>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307308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35</a:t>
            </a:fld>
            <a:endParaRPr lang="en-US" altLang="en-US" dirty="0"/>
          </a:p>
        </p:txBody>
      </p:sp>
      <p:pic>
        <p:nvPicPr>
          <p:cNvPr id="6" name="Picture 5">
            <a:extLst>
              <a:ext uri="{FF2B5EF4-FFF2-40B4-BE49-F238E27FC236}">
                <a16:creationId xmlns:a16="http://schemas.microsoft.com/office/drawing/2014/main" id="{05A48B00-FCF0-9BFE-83A6-AACCCA5AAAA6}"/>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390566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36</a:t>
            </a:fld>
            <a:endParaRPr lang="en-US" altLang="en-US" dirty="0"/>
          </a:p>
        </p:txBody>
      </p:sp>
      <p:pic>
        <p:nvPicPr>
          <p:cNvPr id="6" name="Picture 5">
            <a:extLst>
              <a:ext uri="{FF2B5EF4-FFF2-40B4-BE49-F238E27FC236}">
                <a16:creationId xmlns:a16="http://schemas.microsoft.com/office/drawing/2014/main" id="{549ABA13-98AA-4439-F46B-5988104AB0BA}"/>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38223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1211" y="836712"/>
            <a:ext cx="8407679" cy="521503"/>
          </a:xfrm>
        </p:spPr>
        <p:txBody>
          <a:bodyPr/>
          <a:lstStyle/>
          <a:p>
            <a:r>
              <a:rPr lang="en-US" sz="3200" dirty="0">
                <a:solidFill>
                  <a:schemeClr val="tx1"/>
                </a:solidFill>
              </a:rPr>
              <a:t>Simulation Settings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 y="1513198"/>
                <a:ext cx="8680268" cy="3831605"/>
              </a:xfrm>
            </p:spPr>
            <p:txBody>
              <a:bodyPr/>
              <a:lstStyle/>
              <a:p>
                <a:pPr marL="635508" indent="-342900" fontAlgn="ctr">
                  <a:spcAft>
                    <a:spcPts val="600"/>
                  </a:spcAft>
                </a:pPr>
                <a:r>
                  <a:rPr lang="en-US" sz="1800" dirty="0">
                    <a:solidFill>
                      <a:schemeClr val="tx1">
                        <a:lumMod val="95000"/>
                        <a:lumOff val="5000"/>
                      </a:schemeClr>
                    </a:solidFill>
                    <a:latin typeface="+mj-lt"/>
                  </a:rPr>
                  <a:t>Parameters for Monte-Carlo Simulations</a:t>
                </a:r>
                <a:endParaRPr lang="en-US" sz="1400" i="1" dirty="0">
                  <a:solidFill>
                    <a:schemeClr val="tx1">
                      <a:lumMod val="95000"/>
                      <a:lumOff val="5000"/>
                    </a:schemeClr>
                  </a:solidFill>
                  <a:latin typeface="Cambria Math" panose="02040503050406030204" pitchFamily="18" charset="0"/>
                </a:endParaRPr>
              </a:p>
              <a:p>
                <a:pPr marL="800100" lvl="1" fontAlgn="ctr">
                  <a:spcAft>
                    <a:spcPts val="600"/>
                  </a:spcAft>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𝑃</m:t>
                    </m:r>
                  </m:oMath>
                </a14:m>
                <a:r>
                  <a:rPr lang="en-US" sz="1400" dirty="0">
                    <a:solidFill>
                      <a:schemeClr val="tx1">
                        <a:lumMod val="95000"/>
                        <a:lumOff val="5000"/>
                      </a:schemeClr>
                    </a:solidFill>
                    <a:latin typeface="+mj-lt"/>
                  </a:rPr>
                  <a:t>:  Data/STS collision Prob </a:t>
                </a:r>
                <a14:m>
                  <m:oMath xmlns:m="http://schemas.openxmlformats.org/officeDocument/2006/math">
                    <m:r>
                      <a:rPr lang="en-US" sz="1400" i="1">
                        <a:solidFill>
                          <a:schemeClr val="tx1">
                            <a:lumMod val="95000"/>
                            <a:lumOff val="5000"/>
                          </a:schemeClr>
                        </a:solidFill>
                        <a:latin typeface="Cambria Math" panose="02040503050406030204" pitchFamily="18" charset="0"/>
                      </a:rPr>
                      <m:t>∈{</m:t>
                    </m:r>
                    <m:r>
                      <a:rPr lang="en-US" sz="1400" b="0" i="1" smtClean="0">
                        <a:solidFill>
                          <a:schemeClr val="tx1">
                            <a:lumMod val="95000"/>
                            <a:lumOff val="5000"/>
                          </a:schemeClr>
                        </a:solidFill>
                        <a:latin typeface="Cambria Math" panose="02040503050406030204" pitchFamily="18" charset="0"/>
                      </a:rPr>
                      <m:t>0</m:t>
                    </m:r>
                    <m:r>
                      <a:rPr lang="en-US" sz="1400" i="1">
                        <a:solidFill>
                          <a:schemeClr val="tx1">
                            <a:lumMod val="95000"/>
                            <a:lumOff val="5000"/>
                          </a:schemeClr>
                        </a:solidFill>
                        <a:latin typeface="Cambria Math" panose="02040503050406030204" pitchFamily="18" charset="0"/>
                      </a:rPr>
                      <m:t>,</m:t>
                    </m:r>
                    <m:r>
                      <a:rPr lang="en-US" sz="1400" b="0" i="1" smtClean="0">
                        <a:solidFill>
                          <a:schemeClr val="tx1">
                            <a:lumMod val="95000"/>
                            <a:lumOff val="5000"/>
                          </a:schemeClr>
                        </a:solidFill>
                        <a:latin typeface="Cambria Math" panose="02040503050406030204" pitchFamily="18" charset="0"/>
                      </a:rPr>
                      <m:t>0.5,1</m:t>
                    </m:r>
                    <m:r>
                      <a:rPr lang="en-US" sz="1400" i="1">
                        <a:solidFill>
                          <a:schemeClr val="tx1">
                            <a:lumMod val="95000"/>
                            <a:lumOff val="5000"/>
                          </a:schemeClr>
                        </a:solidFill>
                        <a:latin typeface="Cambria Math" panose="02040503050406030204" pitchFamily="18" charset="0"/>
                      </a:rPr>
                      <m:t>}</m:t>
                    </m:r>
                  </m:oMath>
                </a14:m>
                <a:endParaRPr lang="en-US" sz="1400" i="1" dirty="0">
                  <a:solidFill>
                    <a:schemeClr val="tx1">
                      <a:lumMod val="95000"/>
                      <a:lumOff val="5000"/>
                    </a:schemeClr>
                  </a:solidFill>
                  <a:latin typeface="Cambria Math" panose="02040503050406030204" pitchFamily="18" charset="0"/>
                </a:endParaRPr>
              </a:p>
              <a:p>
                <a:pPr marL="800100" lvl="1" fontAlgn="ctr">
                  <a:spcAft>
                    <a:spcPts val="600"/>
                  </a:spcAft>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𝑅</m:t>
                    </m:r>
                  </m:oMath>
                </a14:m>
                <a:r>
                  <a:rPr lang="en-US" sz="1400" dirty="0">
                    <a:solidFill>
                      <a:schemeClr val="tx1">
                        <a:lumMod val="95000"/>
                        <a:lumOff val="5000"/>
                      </a:schemeClr>
                    </a:solidFill>
                    <a:latin typeface="+mj-lt"/>
                  </a:rPr>
                  <a:t>:  Number of symbol repetitions </a:t>
                </a:r>
                <a14:m>
                  <m:oMath xmlns:m="http://schemas.openxmlformats.org/officeDocument/2006/math">
                    <m:r>
                      <a:rPr lang="en-US" sz="1400" b="0" i="1" smtClean="0">
                        <a:solidFill>
                          <a:schemeClr val="tx1">
                            <a:lumMod val="95000"/>
                            <a:lumOff val="5000"/>
                          </a:schemeClr>
                        </a:solidFill>
                        <a:latin typeface="Cambria Math" panose="02040503050406030204" pitchFamily="18" charset="0"/>
                      </a:rPr>
                      <m:t>∈{4,40}</m:t>
                    </m:r>
                  </m:oMath>
                </a14:m>
                <a:r>
                  <a:rPr lang="en-US" sz="1400" dirty="0">
                    <a:solidFill>
                      <a:schemeClr val="tx1">
                        <a:lumMod val="95000"/>
                        <a:lumOff val="5000"/>
                      </a:schemeClr>
                    </a:solidFill>
                    <a:latin typeface="+mj-lt"/>
                  </a:rPr>
                  <a:t>, to represent short and long accumulation periods</a:t>
                </a:r>
              </a:p>
              <a:p>
                <a:pPr marL="800100" lvl="1" fontAlgn="ctr">
                  <a:spcAft>
                    <a:spcPts val="600"/>
                  </a:spcAft>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𝐿</m:t>
                    </m:r>
                  </m:oMath>
                </a14:m>
                <a:r>
                  <a:rPr lang="en-US" sz="1400" dirty="0">
                    <a:solidFill>
                      <a:schemeClr val="tx1">
                        <a:lumMod val="95000"/>
                        <a:lumOff val="5000"/>
                      </a:schemeClr>
                    </a:solidFill>
                    <a:latin typeface="+mj-lt"/>
                  </a:rPr>
                  <a:t>:  Spreading factor = 4</a:t>
                </a:r>
              </a:p>
              <a:p>
                <a:pPr marL="800100" lvl="1" fontAlgn="ctr">
                  <a:spcAft>
                    <a:spcPts val="600"/>
                  </a:spcAft>
                </a:pPr>
                <a14:m>
                  <m:oMath xmlns:m="http://schemas.openxmlformats.org/officeDocument/2006/math">
                    <m:sSub>
                      <m:sSubPr>
                        <m:ctrlPr>
                          <a:rPr lang="en-US" sz="1400" i="1" smtClean="0">
                            <a:solidFill>
                              <a:schemeClr val="tx1">
                                <a:lumMod val="95000"/>
                                <a:lumOff val="5000"/>
                              </a:schemeClr>
                            </a:solidFill>
                            <a:latin typeface="Cambria Math" panose="02040503050406030204" pitchFamily="18" charset="0"/>
                          </a:rPr>
                        </m:ctrlPr>
                      </m:sSubPr>
                      <m:e>
                        <m:r>
                          <a:rPr lang="en-US" sz="1400" b="0" i="1" smtClean="0">
                            <a:solidFill>
                              <a:schemeClr val="tx1">
                                <a:lumMod val="95000"/>
                                <a:lumOff val="5000"/>
                              </a:schemeClr>
                            </a:solidFill>
                            <a:latin typeface="Cambria Math" panose="02040503050406030204" pitchFamily="18" charset="0"/>
                          </a:rPr>
                          <m:t>𝐶𝐹𝑂</m:t>
                        </m:r>
                      </m:e>
                      <m:sub>
                        <m:r>
                          <a:rPr lang="en-US" sz="1400" b="0" i="1" smtClean="0">
                            <a:solidFill>
                              <a:schemeClr val="tx1">
                                <a:lumMod val="95000"/>
                                <a:lumOff val="5000"/>
                              </a:schemeClr>
                            </a:solidFill>
                            <a:latin typeface="Cambria Math" panose="02040503050406030204" pitchFamily="18" charset="0"/>
                          </a:rPr>
                          <m:t>𝑚𝑎𝑥</m:t>
                        </m:r>
                      </m:sub>
                    </m:sSub>
                  </m:oMath>
                </a14:m>
                <a:r>
                  <a:rPr lang="en-US" sz="1400" dirty="0">
                    <a:solidFill>
                      <a:schemeClr val="tx1">
                        <a:lumMod val="95000"/>
                        <a:lumOff val="5000"/>
                      </a:schemeClr>
                    </a:solidFill>
                    <a:latin typeface="+mj-lt"/>
                  </a:rPr>
                  <a:t>: Max CFO </a:t>
                </a:r>
                <a14:m>
                  <m:oMath xmlns:m="http://schemas.openxmlformats.org/officeDocument/2006/math">
                    <m:r>
                      <a:rPr lang="en-US" sz="1400" i="1">
                        <a:solidFill>
                          <a:schemeClr val="tx1">
                            <a:lumMod val="95000"/>
                            <a:lumOff val="5000"/>
                          </a:schemeClr>
                        </a:solidFill>
                        <a:latin typeface="Cambria Math" panose="02040503050406030204" pitchFamily="18" charset="0"/>
                      </a:rPr>
                      <m:t>∈</m:t>
                    </m:r>
                    <m:d>
                      <m:dPr>
                        <m:begChr m:val="{"/>
                        <m:endChr m:val="}"/>
                        <m:ctrlPr>
                          <a:rPr lang="en-US" sz="1400" b="0" i="1" smtClean="0">
                            <a:solidFill>
                              <a:schemeClr val="tx1">
                                <a:lumMod val="95000"/>
                                <a:lumOff val="5000"/>
                              </a:schemeClr>
                            </a:solidFill>
                            <a:latin typeface="Cambria Math" panose="02040503050406030204" pitchFamily="18" charset="0"/>
                          </a:rPr>
                        </m:ctrlPr>
                      </m:dPr>
                      <m:e>
                        <m:r>
                          <a:rPr lang="en-US" sz="1400" b="0" i="1" smtClean="0">
                            <a:solidFill>
                              <a:schemeClr val="tx1">
                                <a:lumMod val="95000"/>
                                <a:lumOff val="5000"/>
                              </a:schemeClr>
                            </a:solidFill>
                            <a:latin typeface="Cambria Math" panose="02040503050406030204" pitchFamily="18" charset="0"/>
                          </a:rPr>
                          <m:t>0</m:t>
                        </m:r>
                        <m:r>
                          <a:rPr lang="en-US" sz="1400" i="1">
                            <a:solidFill>
                              <a:schemeClr val="tx1">
                                <a:lumMod val="95000"/>
                                <a:lumOff val="5000"/>
                              </a:schemeClr>
                            </a:solidFill>
                            <a:latin typeface="Cambria Math" panose="02040503050406030204" pitchFamily="18" charset="0"/>
                          </a:rPr>
                          <m:t>,40</m:t>
                        </m:r>
                        <m:r>
                          <a:rPr lang="en-US" sz="1400" i="1">
                            <a:solidFill>
                              <a:schemeClr val="tx1">
                                <a:lumMod val="95000"/>
                                <a:lumOff val="5000"/>
                              </a:schemeClr>
                            </a:solidFill>
                            <a:latin typeface="Cambria Math" panose="02040503050406030204" pitchFamily="18" charset="0"/>
                          </a:rPr>
                          <m:t>𝑝𝑝𝑚</m:t>
                        </m:r>
                      </m:e>
                    </m:d>
                  </m:oMath>
                </a14:m>
                <a:endParaRPr lang="en-US" sz="1400" dirty="0">
                  <a:solidFill>
                    <a:schemeClr val="tx1">
                      <a:lumMod val="95000"/>
                      <a:lumOff val="5000"/>
                    </a:schemeClr>
                  </a:solidFill>
                  <a:latin typeface="+mj-lt"/>
                </a:endParaRPr>
              </a:p>
              <a:p>
                <a:pPr marL="800100" lvl="1" fontAlgn="ctr">
                  <a:spcAft>
                    <a:spcPts val="600"/>
                  </a:spcAft>
                </a:pPr>
                <a14:m>
                  <m:oMath xmlns:m="http://schemas.openxmlformats.org/officeDocument/2006/math">
                    <m:r>
                      <a:rPr lang="en-US" sz="1400" b="0" i="1" smtClean="0">
                        <a:solidFill>
                          <a:schemeClr val="tx1">
                            <a:lumMod val="95000"/>
                            <a:lumOff val="5000"/>
                          </a:schemeClr>
                        </a:solidFill>
                        <a:latin typeface="Cambria Math" panose="02040503050406030204" pitchFamily="18" charset="0"/>
                      </a:rPr>
                      <m:t>𝐺</m:t>
                    </m:r>
                  </m:oMath>
                </a14:m>
                <a:r>
                  <a:rPr lang="en-US" sz="1400" dirty="0">
                    <a:solidFill>
                      <a:schemeClr val="tx1">
                        <a:lumMod val="95000"/>
                        <a:lumOff val="5000"/>
                      </a:schemeClr>
                    </a:solidFill>
                    <a:latin typeface="+mj-lt"/>
                  </a:rPr>
                  <a:t>: Gap Size </a:t>
                </a:r>
                <a14:m>
                  <m:oMath xmlns:m="http://schemas.openxmlformats.org/officeDocument/2006/math">
                    <m:r>
                      <a:rPr lang="en-US" sz="1400" i="1">
                        <a:solidFill>
                          <a:schemeClr val="tx1">
                            <a:lumMod val="95000"/>
                            <a:lumOff val="5000"/>
                          </a:schemeClr>
                        </a:solidFill>
                        <a:latin typeface="Cambria Math" panose="02040503050406030204" pitchFamily="18" charset="0"/>
                      </a:rPr>
                      <m:t>∈</m:t>
                    </m:r>
                    <m:d>
                      <m:dPr>
                        <m:begChr m:val="{"/>
                        <m:endChr m:val="}"/>
                        <m:ctrlPr>
                          <a:rPr lang="en-US" sz="1400" i="1">
                            <a:solidFill>
                              <a:schemeClr val="tx1">
                                <a:lumMod val="95000"/>
                                <a:lumOff val="5000"/>
                              </a:schemeClr>
                            </a:solidFill>
                            <a:latin typeface="Cambria Math" panose="02040503050406030204" pitchFamily="18" charset="0"/>
                          </a:rPr>
                        </m:ctrlPr>
                      </m:dPr>
                      <m:e>
                        <m:r>
                          <a:rPr lang="en-US" sz="1400" i="1">
                            <a:solidFill>
                              <a:schemeClr val="tx1">
                                <a:lumMod val="95000"/>
                                <a:lumOff val="5000"/>
                              </a:schemeClr>
                            </a:solidFill>
                            <a:latin typeface="Cambria Math" panose="02040503050406030204" pitchFamily="18" charset="0"/>
                          </a:rPr>
                          <m:t>0,</m:t>
                        </m:r>
                        <m:r>
                          <a:rPr lang="en-US" sz="1400" b="0" i="1" smtClean="0">
                            <a:solidFill>
                              <a:schemeClr val="tx1">
                                <a:lumMod val="95000"/>
                                <a:lumOff val="5000"/>
                              </a:schemeClr>
                            </a:solidFill>
                            <a:latin typeface="Cambria Math" panose="02040503050406030204" pitchFamily="18" charset="0"/>
                          </a:rPr>
                          <m:t>1</m:t>
                        </m:r>
                      </m:e>
                    </m:d>
                  </m:oMath>
                </a14:m>
                <a:endParaRPr lang="en-US" sz="1400" dirty="0">
                  <a:solidFill>
                    <a:schemeClr val="tx1">
                      <a:lumMod val="95000"/>
                      <a:lumOff val="5000"/>
                    </a:schemeClr>
                  </a:solidFill>
                  <a:latin typeface="+mj-lt"/>
                </a:endParaRPr>
              </a:p>
              <a:p>
                <a:pPr marL="635508" indent="-342900" fontAlgn="ctr">
                  <a:spcAft>
                    <a:spcPts val="600"/>
                  </a:spcAft>
                </a:pPr>
                <a:r>
                  <a:rPr lang="en-US" sz="1800" dirty="0">
                    <a:solidFill>
                      <a:schemeClr val="tx1">
                        <a:lumMod val="95000"/>
                        <a:lumOff val="5000"/>
                      </a:schemeClr>
                    </a:solidFill>
                    <a:latin typeface="+mj-lt"/>
                  </a:rPr>
                  <a:t>Sequences under consideration</a:t>
                </a:r>
              </a:p>
              <a:p>
                <a:pPr marL="1143000" lvl="2" indent="-342900" fontAlgn="ctr">
                  <a:spcAft>
                    <a:spcPts val="600"/>
                  </a:spcAft>
                </a:pPr>
                <a:r>
                  <a:rPr lang="en-US" sz="1400" dirty="0">
                    <a:latin typeface="+mj-lt"/>
                  </a:rPr>
                  <a:t>Set A) 64 </a:t>
                </a:r>
                <a:r>
                  <a:rPr lang="en-US" sz="1400" dirty="0" err="1">
                    <a:latin typeface="+mj-lt"/>
                  </a:rPr>
                  <a:t>Golay</a:t>
                </a:r>
                <a:r>
                  <a:rPr lang="en-US" sz="1400" dirty="0">
                    <a:latin typeface="+mj-lt"/>
                  </a:rPr>
                  <a:t> sequences of length 128</a:t>
                </a:r>
              </a:p>
              <a:p>
                <a:pPr marL="1143000" lvl="2" indent="-342900" fontAlgn="ctr">
                  <a:spcAft>
                    <a:spcPts val="600"/>
                  </a:spcAft>
                </a:pPr>
                <a:r>
                  <a:rPr lang="en-US" sz="1400" dirty="0">
                    <a:latin typeface="+mj-lt"/>
                  </a:rPr>
                  <a:t>Set B) 16 </a:t>
                </a:r>
                <a:r>
                  <a:rPr lang="en-US" sz="1400" dirty="0" err="1">
                    <a:latin typeface="+mj-lt"/>
                  </a:rPr>
                  <a:t>Ipatov</a:t>
                </a:r>
                <a:r>
                  <a:rPr lang="en-US" sz="1400" dirty="0">
                    <a:latin typeface="+mj-lt"/>
                  </a:rPr>
                  <a:t> sequences of length 127</a:t>
                </a:r>
              </a:p>
              <a:p>
                <a:pPr marL="1143000" lvl="2" indent="-342900" fontAlgn="ctr">
                  <a:spcAft>
                    <a:spcPts val="600"/>
                  </a:spcAft>
                </a:pPr>
                <a:r>
                  <a:rPr lang="en-US" sz="1400" dirty="0">
                    <a:latin typeface="+mj-lt"/>
                  </a:rPr>
                  <a:t>Set C) 16 m-sequences of length 127</a:t>
                </a:r>
              </a:p>
              <a:p>
                <a:pPr marL="1143000" lvl="2" indent="-342900" fontAlgn="ctr">
                  <a:spcAft>
                    <a:spcPts val="600"/>
                  </a:spcAft>
                </a:pPr>
                <a:r>
                  <a:rPr lang="en-US" sz="1400" dirty="0">
                    <a:latin typeface="+mj-lt"/>
                  </a:rPr>
                  <a:t>Set D)  8 CZC sequences</a:t>
                </a:r>
              </a:p>
              <a:p>
                <a:pPr marL="1143000" lvl="2" indent="-342900" fontAlgn="ctr">
                  <a:spcAft>
                    <a:spcPts val="600"/>
                  </a:spcAft>
                </a:pPr>
                <a:r>
                  <a:rPr lang="en-US" sz="1400" dirty="0">
                    <a:latin typeface="+mj-lt"/>
                  </a:rPr>
                  <a:t>Set E)  4 </a:t>
                </a:r>
                <a:r>
                  <a:rPr lang="en-US" sz="1400" dirty="0" err="1">
                    <a:latin typeface="+mj-lt"/>
                  </a:rPr>
                  <a:t>Ipatov</a:t>
                </a:r>
                <a:r>
                  <a:rPr lang="en-US" sz="1400" dirty="0">
                    <a:latin typeface="+mj-lt"/>
                  </a:rPr>
                  <a:t> sequences, subset of set B: Four </a:t>
                </a:r>
                <a:r>
                  <a:rPr lang="en-US" sz="1400" dirty="0" err="1">
                    <a:latin typeface="+mj-lt"/>
                  </a:rPr>
                  <a:t>Ipatov</a:t>
                </a:r>
                <a:r>
                  <a:rPr lang="en-US" sz="1400" dirty="0">
                    <a:latin typeface="+mj-lt"/>
                  </a:rPr>
                  <a:t> sequences which have good cross correlation are used in target and interference sets</a:t>
                </a:r>
                <a:endParaRPr lang="en-US" sz="1800" b="1" dirty="0">
                  <a:latin typeface="+mj-lt"/>
                </a:endParaRPr>
              </a:p>
              <a:p>
                <a:pPr marL="635508" fontAlgn="ctr">
                  <a:spcAft>
                    <a:spcPts val="600"/>
                  </a:spcAft>
                </a:pPr>
                <a:r>
                  <a:rPr lang="en-US" sz="1600" dirty="0">
                    <a:solidFill>
                      <a:schemeClr val="tx1">
                        <a:lumMod val="95000"/>
                        <a:lumOff val="5000"/>
                      </a:schemeClr>
                    </a:solidFill>
                    <a:latin typeface="+mj-lt"/>
                  </a:rPr>
                  <a:t>For each sequence family, target set is selected from sets A-E above. Interference set includes the union of exiting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sequences (length 91 and 127), with the target set.</a:t>
                </a:r>
              </a:p>
              <a:p>
                <a:pPr marL="635508" indent="-342900" fontAlgn="ctr">
                  <a:spcAft>
                    <a:spcPts val="600"/>
                  </a:spcAft>
                </a:pPr>
                <a:endParaRPr lang="en-US" sz="1800" dirty="0">
                  <a:solidFill>
                    <a:schemeClr val="tx1">
                      <a:lumMod val="95000"/>
                      <a:lumOff val="5000"/>
                    </a:schemeClr>
                  </a:solidFill>
                  <a:latin typeface="+mj-lt"/>
                </a:endParaRPr>
              </a:p>
              <a:p>
                <a:pPr marL="800100" lvl="1" indent="-342900" fontAlgn="ctr">
                  <a:spcAft>
                    <a:spcPts val="600"/>
                  </a:spcAft>
                </a:pPr>
                <a:endParaRPr lang="en-US" sz="120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mc:Choice>
        <mc:Fallback xmlns="">
          <p:sp>
            <p:nvSpPr>
              <p:cNvPr id="3" name="Text Placeholder 2">
                <a:extLst>
                  <a:ext uri="{FF2B5EF4-FFF2-40B4-BE49-F238E27FC236}">
                    <a16:creationId xmlns:a16="http://schemas.microsoft.com/office/drawing/2014/main" id="{EBA30AFE-DF49-4285-A12D-030A97E2212B}"/>
                  </a:ext>
                </a:extLst>
              </p:cNvPr>
              <p:cNvSpPr>
                <a:spLocks noGrp="1" noRot="1" noChangeAspect="1" noMove="1" noResize="1" noEditPoints="1" noAdjustHandles="1" noChangeArrowheads="1" noChangeShapeType="1" noTextEdit="1"/>
              </p:cNvSpPr>
              <p:nvPr>
                <p:ph type="body" idx="1"/>
              </p:nvPr>
            </p:nvSpPr>
            <p:spPr>
              <a:xfrm>
                <a:off x="1" y="1513198"/>
                <a:ext cx="8680268" cy="3831605"/>
              </a:xfrm>
              <a:blipFill>
                <a:blip r:embed="rId3"/>
                <a:stretch>
                  <a:fillRect t="-1908" r="-1615" b="-29253"/>
                </a:stretch>
              </a:blipFill>
            </p:spPr>
            <p:txBody>
              <a:bodyPr/>
              <a:lstStyle/>
              <a:p>
                <a:r>
                  <a:rPr lang="en-US">
                    <a:noFill/>
                  </a:rPr>
                  <a:t> </a:t>
                </a:r>
              </a:p>
            </p:txBody>
          </p:sp>
        </mc:Fallback>
      </mc:AlternateContent>
    </p:spTree>
    <p:extLst>
      <p:ext uri="{BB962C8B-B14F-4D97-AF65-F5344CB8AC3E}">
        <p14:creationId xmlns:p14="http://schemas.microsoft.com/office/powerpoint/2010/main" val="2496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1211" y="692696"/>
            <a:ext cx="8407679" cy="521503"/>
          </a:xfrm>
        </p:spPr>
        <p:txBody>
          <a:bodyPr/>
          <a:lstStyle/>
          <a:p>
            <a:r>
              <a:rPr lang="en-US" sz="3200" dirty="0">
                <a:solidFill>
                  <a:schemeClr val="tx1"/>
                </a:solidFill>
              </a:rPr>
              <a:t>Simulation Observations (CFO=0)</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0" y="1214199"/>
            <a:ext cx="8892480" cy="3831605"/>
          </a:xfrm>
        </p:spPr>
        <p:txBody>
          <a:bodyPr/>
          <a:lstStyle/>
          <a:p>
            <a:pPr marL="476631" indent="-257175" fontAlgn="ctr">
              <a:spcAft>
                <a:spcPts val="450"/>
              </a:spcAft>
            </a:pPr>
            <a:r>
              <a:rPr lang="en-US" sz="1800" dirty="0">
                <a:solidFill>
                  <a:schemeClr val="tx1">
                    <a:lumMod val="95000"/>
                    <a:lumOff val="5000"/>
                  </a:schemeClr>
                </a:solidFill>
                <a:latin typeface="+mj-lt"/>
              </a:rPr>
              <a:t>Simulation observations (90</a:t>
            </a:r>
            <a:r>
              <a:rPr lang="en-US" sz="1800" baseline="30000" dirty="0">
                <a:solidFill>
                  <a:schemeClr val="tx1">
                    <a:lumMod val="95000"/>
                    <a:lumOff val="5000"/>
                  </a:schemeClr>
                </a:solidFill>
                <a:latin typeface="+mj-lt"/>
              </a:rPr>
              <a:t>th</a:t>
            </a:r>
            <a:r>
              <a:rPr lang="en-US" sz="1800" dirty="0">
                <a:solidFill>
                  <a:schemeClr val="tx1">
                    <a:lumMod val="95000"/>
                    <a:lumOff val="5000"/>
                  </a:schemeClr>
                </a:solidFill>
                <a:latin typeface="+mj-lt"/>
              </a:rPr>
              <a:t> percentile cross-correlation values)</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packet detection: In mid-high SNR scenarios, cross-correlation for </a:t>
            </a:r>
            <a:r>
              <a:rPr lang="en-US" sz="1600" dirty="0">
                <a:solidFill>
                  <a:srgbClr val="FF0000"/>
                </a:solidFill>
                <a:latin typeface="+mj-lt"/>
              </a:rPr>
              <a:t>small</a:t>
            </a:r>
            <a:r>
              <a:rPr lang="en-US" sz="1600" dirty="0">
                <a:solidFill>
                  <a:schemeClr val="tx1">
                    <a:lumMod val="95000"/>
                    <a:lumOff val="5000"/>
                  </a:schemeClr>
                </a:solidFill>
                <a:latin typeface="+mj-lt"/>
              </a:rPr>
              <a:t> number of symbols with CFO matters (4 symbols simulated) .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endParaRPr lang="en-US" sz="1600" dirty="0">
              <a:solidFill>
                <a:schemeClr val="tx1">
                  <a:lumMod val="95000"/>
                  <a:lumOff val="5000"/>
                </a:schemeClr>
              </a:solidFill>
              <a:latin typeface="+mj-lt"/>
            </a:endParaRP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a:solidFill>
                  <a:srgbClr val="FF0000"/>
                </a:solidFill>
                <a:latin typeface="+mj-lt"/>
              </a:rPr>
              <a:t>MGC with Gap (-17dB)&gt; </a:t>
            </a:r>
            <a:r>
              <a:rPr lang="en-US" sz="1200" dirty="0" err="1">
                <a:solidFill>
                  <a:srgbClr val="FF0000"/>
                </a:solidFill>
                <a:latin typeface="+mj-lt"/>
              </a:rPr>
              <a:t>Ipatov</a:t>
            </a:r>
            <a:r>
              <a:rPr lang="en-US" sz="1200" dirty="0">
                <a:solidFill>
                  <a:srgbClr val="FF0000"/>
                </a:solidFill>
                <a:latin typeface="+mj-lt"/>
              </a:rPr>
              <a:t> with Gap (-15.3 dB) &gt; CZC w/o Gap (-12 dB)&gt; </a:t>
            </a:r>
            <a:r>
              <a:rPr lang="en-US" sz="1200" dirty="0" err="1">
                <a:solidFill>
                  <a:srgbClr val="FF0000"/>
                </a:solidFill>
                <a:latin typeface="+mj-lt"/>
              </a:rPr>
              <a:t>Ipatov</a:t>
            </a:r>
            <a:r>
              <a:rPr lang="en-US" sz="1200" dirty="0">
                <a:solidFill>
                  <a:srgbClr val="FF0000"/>
                </a:solidFill>
                <a:latin typeface="+mj-lt"/>
              </a:rPr>
              <a:t> w/o Gap (-10.1 dB)~ 		                 MG w/o Gap (-10.1dB) </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-11 dB       MGC: -14 dB    (Similar with and W/o Gap) </a:t>
            </a:r>
          </a:p>
          <a:p>
            <a:pPr marL="728520" lvl="2" indent="-257175" fontAlgn="ctr">
              <a:spcAft>
                <a:spcPts val="450"/>
              </a:spcAft>
            </a:pPr>
            <a:r>
              <a:rPr lang="en-US" sz="1200" b="1" dirty="0">
                <a:solidFill>
                  <a:schemeClr val="tx1">
                    <a:lumMod val="95000"/>
                    <a:lumOff val="5000"/>
                  </a:schemeClr>
                </a:solidFill>
                <a:latin typeface="+mj-lt"/>
              </a:rPr>
              <a:t>50% random data/STS:      </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-11 dB (Similar with and w/o Gap)     </a:t>
            </a:r>
            <a:r>
              <a:rPr lang="en-US" sz="1200" dirty="0">
                <a:solidFill>
                  <a:srgbClr val="FF0000"/>
                </a:solidFill>
                <a:latin typeface="+mj-lt"/>
              </a:rPr>
              <a:t>MGC: -11dB (with Gap), -14 dB  (W/o Gap)</a:t>
            </a:r>
            <a:endParaRPr lang="en-US" sz="1200" dirty="0">
              <a:solidFill>
                <a:schemeClr val="tx1">
                  <a:lumMod val="95000"/>
                  <a:lumOff val="5000"/>
                </a:schemeClr>
              </a:solidFill>
              <a:latin typeface="+mj-lt"/>
            </a:endParaRP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channel estimation: Cross-correlation for </a:t>
            </a:r>
            <a:r>
              <a:rPr lang="en-US" sz="1600" dirty="0">
                <a:solidFill>
                  <a:schemeClr val="accent1"/>
                </a:solidFill>
                <a:latin typeface="+mj-lt"/>
              </a:rPr>
              <a:t>large</a:t>
            </a:r>
            <a:r>
              <a:rPr lang="en-US" sz="1600" dirty="0">
                <a:solidFill>
                  <a:schemeClr val="tx1">
                    <a:lumMod val="95000"/>
                    <a:lumOff val="5000"/>
                  </a:schemeClr>
                </a:solidFill>
                <a:latin typeface="+mj-lt"/>
              </a:rPr>
              <a:t> number of symbols with CFO matters (40 symbols simulated) : Gap does not improve the performance in presence of CFO and large number of symbols.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err="1">
                <a:solidFill>
                  <a:srgbClr val="FF0000"/>
                </a:solidFill>
                <a:latin typeface="+mj-lt"/>
              </a:rPr>
              <a:t>Ipatov</a:t>
            </a:r>
            <a:r>
              <a:rPr lang="en-US" sz="1200" dirty="0">
                <a:solidFill>
                  <a:srgbClr val="FF0000"/>
                </a:solidFill>
                <a:latin typeface="+mj-lt"/>
              </a:rPr>
              <a:t> and </a:t>
            </a:r>
            <a:r>
              <a:rPr lang="en-US" sz="1200" dirty="0" err="1">
                <a:solidFill>
                  <a:srgbClr val="FF0000"/>
                </a:solidFill>
                <a:latin typeface="+mj-lt"/>
              </a:rPr>
              <a:t>Golay</a:t>
            </a:r>
            <a:r>
              <a:rPr lang="en-US" sz="1200" dirty="0">
                <a:solidFill>
                  <a:srgbClr val="FF0000"/>
                </a:solidFill>
                <a:latin typeface="+mj-lt"/>
              </a:rPr>
              <a:t>: -10 dB (w/o Gap), -27 dB (with Gap)      M: -10 dB (w/o Gap), -31 dB (with Gap),           	                                          CZC: -12 dB (w/o Gap), -23 dB (with Gap)</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-22 dB       MGC: -25 dB  (Similar with and w/o Gap) </a:t>
            </a:r>
          </a:p>
          <a:p>
            <a:pPr marL="728520" lvl="2" indent="-257175" fontAlgn="ctr">
              <a:spcAft>
                <a:spcPts val="450"/>
              </a:spcAft>
            </a:pPr>
            <a:r>
              <a:rPr lang="en-US" sz="1200" b="1" dirty="0">
                <a:solidFill>
                  <a:schemeClr val="tx1">
                    <a:lumMod val="95000"/>
                    <a:lumOff val="5000"/>
                  </a:schemeClr>
                </a:solidFill>
                <a:latin typeface="+mj-lt"/>
              </a:rPr>
              <a:t>50% random data/STS:</a:t>
            </a:r>
            <a:r>
              <a:rPr lang="en-US" sz="1200" dirty="0">
                <a:solidFill>
                  <a:schemeClr val="tx1">
                    <a:lumMod val="95000"/>
                    <a:lumOff val="5000"/>
                  </a:schemeClr>
                </a:solidFill>
                <a:latin typeface="+mj-lt"/>
              </a:rPr>
              <a:t>        </a:t>
            </a:r>
            <a:r>
              <a:rPr lang="en-US" sz="1200" dirty="0" err="1">
                <a:solidFill>
                  <a:srgbClr val="FF0000"/>
                </a:solidFill>
                <a:latin typeface="+mj-lt"/>
              </a:rPr>
              <a:t>Ipatov</a:t>
            </a:r>
            <a:r>
              <a:rPr lang="en-US" sz="1200" dirty="0">
                <a:solidFill>
                  <a:srgbClr val="FF0000"/>
                </a:solidFill>
                <a:latin typeface="+mj-lt"/>
              </a:rPr>
              <a:t>: -13 dB (w/o Gap), -22 dB (with Gap)      MG: -11 dB (w/o Gap), -25 dB (with Gap),  CZC: -24 dB  		                 (w/o Gap), -25 dB (with Gap)</a:t>
            </a:r>
            <a:endParaRPr lang="en-US" sz="160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r>
              <a:rPr lang="en-US" sz="1600" dirty="0">
                <a:solidFill>
                  <a:schemeClr val="tx1">
                    <a:lumMod val="95000"/>
                    <a:lumOff val="5000"/>
                  </a:schemeClr>
                </a:solidFill>
                <a:latin typeface="+mj-lt"/>
              </a:rPr>
              <a:t>For interference analysis, cross-correlation in the presence of CFO matters. As the interference is coming from an independent transmitter, which is not frequency synchronized to the receiver. </a:t>
            </a:r>
          </a:p>
          <a:p>
            <a:pPr marL="557213" lvl="1" indent="-214313" fontAlgn="ctr">
              <a:spcAft>
                <a:spcPts val="450"/>
              </a:spcAft>
              <a:buFont typeface="Arial" panose="020B0604020202020204" pitchFamily="34" charset="0"/>
              <a:buChar char="•"/>
            </a:pPr>
            <a:r>
              <a:rPr lang="en-US" sz="1600" dirty="0">
                <a:solidFill>
                  <a:schemeClr val="tx1">
                    <a:lumMod val="95000"/>
                    <a:lumOff val="5000"/>
                  </a:schemeClr>
                </a:solidFill>
                <a:latin typeface="+mj-lt"/>
              </a:rPr>
              <a:t>Without CFO, and in the case of minor random interference, introducing variable gap helps reduce the cross-correlation over large accumulation period.</a:t>
            </a: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
        <p:nvSpPr>
          <p:cNvPr id="13" name="TextBox 12">
            <a:extLst>
              <a:ext uri="{FF2B5EF4-FFF2-40B4-BE49-F238E27FC236}">
                <a16:creationId xmlns:a16="http://schemas.microsoft.com/office/drawing/2014/main" id="{D82F1C44-8B4C-7583-EF21-110EB21EC0CC}"/>
              </a:ext>
            </a:extLst>
          </p:cNvPr>
          <p:cNvSpPr txBox="1"/>
          <p:nvPr/>
        </p:nvSpPr>
        <p:spPr>
          <a:xfrm>
            <a:off x="6012160" y="5036661"/>
            <a:ext cx="2627783" cy="343171"/>
          </a:xfrm>
          <a:prstGeom prst="rect">
            <a:avLst/>
          </a:prstGeom>
          <a:noFill/>
          <a:ln>
            <a:noFill/>
          </a:ln>
        </p:spPr>
        <p:txBody>
          <a:bodyPr wrap="square" lIns="102870" tIns="68580" rIns="0" bIns="68580" rtlCol="0">
            <a:spAutoFit/>
          </a:bodyPr>
          <a:lstStyle/>
          <a:p>
            <a:pPr>
              <a:lnSpc>
                <a:spcPct val="95000"/>
              </a:lnSpc>
              <a:spcBef>
                <a:spcPts val="900"/>
              </a:spcBef>
            </a:pPr>
            <a:r>
              <a:rPr lang="en-US" sz="1400" b="1" dirty="0">
                <a:highlight>
                  <a:srgbClr val="FFFF00"/>
                </a:highlight>
              </a:rPr>
              <a:t>MGC: M, </a:t>
            </a:r>
            <a:r>
              <a:rPr lang="en-US" sz="1400" b="1" dirty="0" err="1">
                <a:highlight>
                  <a:srgbClr val="FFFF00"/>
                </a:highlight>
              </a:rPr>
              <a:t>Golay</a:t>
            </a:r>
            <a:r>
              <a:rPr lang="en-US" sz="1400" b="1" dirty="0">
                <a:highlight>
                  <a:srgbClr val="FFFF00"/>
                </a:highlight>
              </a:rPr>
              <a:t>, CZC sequences</a:t>
            </a:r>
          </a:p>
        </p:txBody>
      </p:sp>
    </p:spTree>
    <p:extLst>
      <p:ext uri="{BB962C8B-B14F-4D97-AF65-F5344CB8AC3E}">
        <p14:creationId xmlns:p14="http://schemas.microsoft.com/office/powerpoint/2010/main" val="42042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7504" y="708311"/>
            <a:ext cx="8407679" cy="521503"/>
          </a:xfrm>
        </p:spPr>
        <p:txBody>
          <a:bodyPr/>
          <a:lstStyle/>
          <a:p>
            <a:r>
              <a:rPr lang="en-US" sz="3200" dirty="0">
                <a:solidFill>
                  <a:schemeClr val="tx1"/>
                </a:solidFill>
              </a:rPr>
              <a:t>Simulation Observations (Max CFO=40ppm)</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3911" y="1224851"/>
            <a:ext cx="8762376" cy="3831605"/>
          </a:xfrm>
        </p:spPr>
        <p:txBody>
          <a:bodyPr/>
          <a:lstStyle/>
          <a:p>
            <a:pPr marL="476631" indent="-257175" fontAlgn="ctr">
              <a:spcAft>
                <a:spcPts val="450"/>
              </a:spcAft>
            </a:pPr>
            <a:r>
              <a:rPr lang="en-US" sz="1800" dirty="0">
                <a:solidFill>
                  <a:schemeClr val="tx1">
                    <a:lumMod val="95000"/>
                    <a:lumOff val="5000"/>
                  </a:schemeClr>
                </a:solidFill>
                <a:latin typeface="+mj-lt"/>
              </a:rPr>
              <a:t>Simulation observations (90</a:t>
            </a:r>
            <a:r>
              <a:rPr lang="en-US" sz="1800" baseline="30000" dirty="0">
                <a:solidFill>
                  <a:schemeClr val="tx1">
                    <a:lumMod val="95000"/>
                    <a:lumOff val="5000"/>
                  </a:schemeClr>
                </a:solidFill>
                <a:latin typeface="+mj-lt"/>
              </a:rPr>
              <a:t>th</a:t>
            </a:r>
            <a:r>
              <a:rPr lang="en-US" sz="1800" dirty="0">
                <a:solidFill>
                  <a:schemeClr val="tx1">
                    <a:lumMod val="95000"/>
                    <a:lumOff val="5000"/>
                  </a:schemeClr>
                </a:solidFill>
                <a:latin typeface="+mj-lt"/>
              </a:rPr>
              <a:t> percentile cross-correlation values)</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packet detection: In mid-high SNR scenarios, cross-correlation for </a:t>
            </a:r>
            <a:r>
              <a:rPr lang="en-US" sz="1600" dirty="0">
                <a:solidFill>
                  <a:srgbClr val="FF0000"/>
                </a:solidFill>
                <a:latin typeface="+mj-lt"/>
              </a:rPr>
              <a:t>small</a:t>
            </a:r>
            <a:r>
              <a:rPr lang="en-US" sz="1600" dirty="0">
                <a:solidFill>
                  <a:schemeClr val="tx1">
                    <a:lumMod val="95000"/>
                    <a:lumOff val="5000"/>
                  </a:schemeClr>
                </a:solidFill>
                <a:latin typeface="+mj-lt"/>
              </a:rPr>
              <a:t> number of symbols with CFO matters (4 symbols simulated) .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endParaRPr lang="en-US" sz="1600" dirty="0">
              <a:solidFill>
                <a:schemeClr val="tx1">
                  <a:lumMod val="95000"/>
                  <a:lumOff val="5000"/>
                </a:schemeClr>
              </a:solidFill>
              <a:latin typeface="+mj-lt"/>
            </a:endParaRP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a:solidFill>
                  <a:srgbClr val="FF0000"/>
                </a:solidFill>
                <a:latin typeface="+mj-lt"/>
              </a:rPr>
              <a:t>               MGC with Gap (-18dB)&gt; CZC w/o Gap (-17 dB)&gt; </a:t>
            </a:r>
            <a:r>
              <a:rPr lang="en-US" sz="1200" dirty="0" err="1">
                <a:solidFill>
                  <a:srgbClr val="FF0000"/>
                </a:solidFill>
                <a:latin typeface="+mj-lt"/>
              </a:rPr>
              <a:t>Ipatov</a:t>
            </a:r>
            <a:r>
              <a:rPr lang="en-US" sz="1200" dirty="0">
                <a:solidFill>
                  <a:srgbClr val="FF0000"/>
                </a:solidFill>
                <a:latin typeface="+mj-lt"/>
              </a:rPr>
              <a:t> with Gap (-16dB) ~ M-sequence w/o Gap        		                        (-16 dB)&gt;</a:t>
            </a:r>
            <a:r>
              <a:rPr lang="en-US" sz="1200" dirty="0" err="1">
                <a:solidFill>
                  <a:srgbClr val="FF0000"/>
                </a:solidFill>
                <a:latin typeface="+mj-lt"/>
              </a:rPr>
              <a:t>Ipatov</a:t>
            </a:r>
            <a:r>
              <a:rPr lang="en-US" sz="1200" dirty="0">
                <a:solidFill>
                  <a:srgbClr val="FF0000"/>
                </a:solidFill>
                <a:latin typeface="+mj-lt"/>
              </a:rPr>
              <a:t> w/o Gap (-14.6dB)&gt; </a:t>
            </a:r>
            <a:r>
              <a:rPr lang="en-US" sz="1200" dirty="0" err="1">
                <a:solidFill>
                  <a:srgbClr val="FF0000"/>
                </a:solidFill>
                <a:latin typeface="+mj-lt"/>
              </a:rPr>
              <a:t>Golay</a:t>
            </a:r>
            <a:r>
              <a:rPr lang="en-US" sz="1200" dirty="0">
                <a:solidFill>
                  <a:srgbClr val="FF0000"/>
                </a:solidFill>
                <a:latin typeface="+mj-lt"/>
              </a:rPr>
              <a:t> w/o Gap (-12dB) </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-13 dB       MGC: -15.5 dB   (Similar with and W/o Gap)</a:t>
            </a:r>
          </a:p>
          <a:p>
            <a:pPr marL="728520" lvl="2" indent="-257175" fontAlgn="ctr">
              <a:spcAft>
                <a:spcPts val="450"/>
              </a:spcAft>
            </a:pPr>
            <a:r>
              <a:rPr lang="en-US" sz="1200" b="1" dirty="0">
                <a:solidFill>
                  <a:schemeClr val="tx1">
                    <a:lumMod val="95000"/>
                    <a:lumOff val="5000"/>
                  </a:schemeClr>
                </a:solidFill>
                <a:latin typeface="+mj-lt"/>
              </a:rPr>
              <a:t>50% random data/STS: </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-13 dB       MGC: -15.5 dB    (Similar with and W/o Gap)</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channel estimation: Cross-correlation for </a:t>
            </a:r>
            <a:r>
              <a:rPr lang="en-US" sz="1600" dirty="0">
                <a:solidFill>
                  <a:schemeClr val="accent1"/>
                </a:solidFill>
                <a:latin typeface="+mj-lt"/>
              </a:rPr>
              <a:t>large</a:t>
            </a:r>
            <a:r>
              <a:rPr lang="en-US" sz="1600" dirty="0">
                <a:solidFill>
                  <a:schemeClr val="tx1">
                    <a:lumMod val="95000"/>
                    <a:lumOff val="5000"/>
                  </a:schemeClr>
                </a:solidFill>
                <a:latin typeface="+mj-lt"/>
              </a:rPr>
              <a:t> number of symbols with CFO matters (40 symbols simulated) . Gap does not improve the performance in presence of CFO and large number of symbols.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-27 dB       MGC: -29 dB</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-24 dB       MGC: -27 dB</a:t>
            </a:r>
          </a:p>
          <a:p>
            <a:pPr marL="728520" lvl="2" indent="-257175" fontAlgn="ctr">
              <a:spcAft>
                <a:spcPts val="450"/>
              </a:spcAft>
            </a:pPr>
            <a:r>
              <a:rPr lang="en-US" sz="1200" b="1" dirty="0">
                <a:solidFill>
                  <a:schemeClr val="tx1">
                    <a:lumMod val="95000"/>
                    <a:lumOff val="5000"/>
                  </a:schemeClr>
                </a:solidFill>
                <a:latin typeface="+mj-lt"/>
              </a:rPr>
              <a:t>50%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-24 dB       MGC: -27 dB</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Over </a:t>
            </a:r>
            <a:r>
              <a:rPr lang="en-US" sz="1600" b="1" dirty="0">
                <a:solidFill>
                  <a:schemeClr val="tx1">
                    <a:lumMod val="95000"/>
                    <a:lumOff val="5000"/>
                  </a:schemeClr>
                </a:solidFill>
                <a:latin typeface="+mj-lt"/>
              </a:rPr>
              <a:t>short accumulation duration, </a:t>
            </a:r>
            <a:r>
              <a:rPr lang="en-US" sz="1600" dirty="0">
                <a:solidFill>
                  <a:schemeClr val="tx1">
                    <a:lumMod val="95000"/>
                    <a:lumOff val="5000"/>
                  </a:schemeClr>
                </a:solidFill>
                <a:latin typeface="+mj-lt"/>
              </a:rPr>
              <a:t>in presence of CFO (detection) the cross-correlation is almost similar for MGC codes (~3dB better than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similar performance with and</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w/o gaps in presence of random interference</a:t>
            </a:r>
            <a:r>
              <a:rPr lang="en-US" sz="1600" dirty="0">
                <a:solidFill>
                  <a:schemeClr val="tx1">
                    <a:lumMod val="95000"/>
                    <a:lumOff val="5000"/>
                  </a:schemeClr>
                </a:solidFill>
                <a:latin typeface="+mj-lt"/>
              </a:rPr>
              <a:t>.</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Over </a:t>
            </a:r>
            <a:r>
              <a:rPr lang="en-US" sz="1600" b="1" dirty="0">
                <a:solidFill>
                  <a:schemeClr val="tx1">
                    <a:lumMod val="95000"/>
                    <a:lumOff val="5000"/>
                  </a:schemeClr>
                </a:solidFill>
                <a:latin typeface="+mj-lt"/>
              </a:rPr>
              <a:t>long accumulation duration, </a:t>
            </a:r>
            <a:r>
              <a:rPr lang="en-US" sz="1600" dirty="0">
                <a:solidFill>
                  <a:schemeClr val="tx1">
                    <a:lumMod val="95000"/>
                    <a:lumOff val="5000"/>
                  </a:schemeClr>
                </a:solidFill>
                <a:latin typeface="+mj-lt"/>
              </a:rPr>
              <a:t>in presence of CFO (channel estimation) the cross-correlation is almost similar for MGC codes (~3dB better than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similar performance with and</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w/o gaps</a:t>
            </a:r>
            <a:r>
              <a:rPr lang="en-US" sz="1600" dirty="0">
                <a:solidFill>
                  <a:schemeClr val="tx1">
                    <a:lumMod val="95000"/>
                    <a:lumOff val="5000"/>
                  </a:schemeClr>
                </a:solidFill>
                <a:latin typeface="+mj-lt"/>
              </a:rPr>
              <a:t>.</a:t>
            </a:r>
          </a:p>
          <a:p>
            <a:pPr marL="557213" lvl="1" indent="-214313" fontAlgn="ctr">
              <a:spcAft>
                <a:spcPts val="450"/>
              </a:spcAft>
              <a:buFont typeface="Courier New" panose="02070309020205020404" pitchFamily="49" charset="0"/>
              <a:buChar char="o"/>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
        <p:nvSpPr>
          <p:cNvPr id="5" name="TextBox 4">
            <a:extLst>
              <a:ext uri="{FF2B5EF4-FFF2-40B4-BE49-F238E27FC236}">
                <a16:creationId xmlns:a16="http://schemas.microsoft.com/office/drawing/2014/main" id="{8A474428-6B7A-8139-BBDA-788226FB2565}"/>
              </a:ext>
            </a:extLst>
          </p:cNvPr>
          <p:cNvSpPr txBox="1"/>
          <p:nvPr/>
        </p:nvSpPr>
        <p:spPr>
          <a:xfrm>
            <a:off x="6192688" y="4509120"/>
            <a:ext cx="2627783" cy="343171"/>
          </a:xfrm>
          <a:prstGeom prst="rect">
            <a:avLst/>
          </a:prstGeom>
          <a:noFill/>
          <a:ln>
            <a:noFill/>
          </a:ln>
        </p:spPr>
        <p:txBody>
          <a:bodyPr wrap="square" lIns="102870" tIns="68580" rIns="0" bIns="68580" rtlCol="0">
            <a:spAutoFit/>
          </a:bodyPr>
          <a:lstStyle/>
          <a:p>
            <a:pPr>
              <a:lnSpc>
                <a:spcPct val="95000"/>
              </a:lnSpc>
              <a:spcBef>
                <a:spcPts val="900"/>
              </a:spcBef>
            </a:pPr>
            <a:r>
              <a:rPr lang="en-US" sz="1400" b="1" dirty="0">
                <a:highlight>
                  <a:srgbClr val="FFFF00"/>
                </a:highlight>
              </a:rPr>
              <a:t>MGC: M, </a:t>
            </a:r>
            <a:r>
              <a:rPr lang="en-US" sz="1400" b="1" dirty="0" err="1">
                <a:highlight>
                  <a:srgbClr val="FFFF00"/>
                </a:highlight>
              </a:rPr>
              <a:t>Golay</a:t>
            </a:r>
            <a:r>
              <a:rPr lang="en-US" sz="1400" b="1" dirty="0">
                <a:highlight>
                  <a:srgbClr val="FFFF00"/>
                </a:highlight>
              </a:rPr>
              <a:t>, CZC sequences</a:t>
            </a:r>
          </a:p>
        </p:txBody>
      </p:sp>
    </p:spTree>
    <p:extLst>
      <p:ext uri="{BB962C8B-B14F-4D97-AF65-F5344CB8AC3E}">
        <p14:creationId xmlns:p14="http://schemas.microsoft.com/office/powerpoint/2010/main" val="36705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13435" y="1108452"/>
            <a:ext cx="8407679" cy="321771"/>
          </a:xfrm>
        </p:spPr>
        <p:txBody>
          <a:bodyPr/>
          <a:lstStyle/>
          <a:p>
            <a:r>
              <a:rPr lang="en-US" sz="3200" dirty="0">
                <a:solidFill>
                  <a:schemeClr val="tx1"/>
                </a:solidFill>
              </a:rPr>
              <a:t>Preamble Sequence Considerations: SYNC Field</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 y="1513198"/>
            <a:ext cx="8680268" cy="3831605"/>
          </a:xfrm>
        </p:spPr>
        <p:txBody>
          <a:bodyPr/>
          <a:lstStyle/>
          <a:p>
            <a:pPr marL="342900" lvl="1" indent="0" fontAlgn="ctr">
              <a:spcAft>
                <a:spcPts val="450"/>
              </a:spcAft>
              <a:buNone/>
            </a:pPr>
            <a:r>
              <a:rPr lang="en-US" sz="900" dirty="0">
                <a:solidFill>
                  <a:schemeClr val="accent1"/>
                </a:solidFill>
                <a:latin typeface="+mj-lt"/>
              </a:rPr>
              <a:t> </a:t>
            </a:r>
          </a:p>
          <a:p>
            <a:pPr marL="557213" lvl="1" indent="-214313" fontAlgn="ctr">
              <a:spcAft>
                <a:spcPts val="450"/>
              </a:spcAft>
            </a:pPr>
            <a:endParaRPr lang="en-US" sz="1050" b="1" dirty="0">
              <a:latin typeface="+mj-lt"/>
            </a:endParaRPr>
          </a:p>
          <a:p>
            <a:pPr marL="628650" lvl="1" fontAlgn="ctr">
              <a:spcAft>
                <a:spcPts val="450"/>
              </a:spcAft>
              <a:buFont typeface="Arial" panose="020B0604020202020204" pitchFamily="34" charset="0"/>
              <a:buChar char="•"/>
            </a:pPr>
            <a:r>
              <a:rPr lang="en-US" sz="1800" b="1" dirty="0">
                <a:latin typeface="+mj-lt"/>
              </a:rPr>
              <a:t>For the SYNC part of the UWB packet</a:t>
            </a:r>
            <a:r>
              <a:rPr lang="en-US" sz="1800" dirty="0">
                <a:latin typeface="+mj-lt"/>
              </a:rPr>
              <a:t>, we suggest to keep the existing sequences in 4z (</a:t>
            </a:r>
            <a:r>
              <a:rPr lang="en-US" sz="1800" dirty="0" err="1">
                <a:latin typeface="+mj-lt"/>
              </a:rPr>
              <a:t>Ipatov</a:t>
            </a:r>
            <a:r>
              <a:rPr lang="en-US" sz="1800" dirty="0">
                <a:latin typeface="+mj-lt"/>
              </a:rPr>
              <a:t> sequence)</a:t>
            </a:r>
          </a:p>
          <a:p>
            <a:pPr marL="757095" lvl="2" indent="-285750" fontAlgn="ctr">
              <a:spcAft>
                <a:spcPts val="450"/>
              </a:spcAft>
              <a:buFont typeface="Courier New" panose="02070309020205020404" pitchFamily="49" charset="0"/>
              <a:buChar char="o"/>
            </a:pPr>
            <a:r>
              <a:rPr lang="en-US" sz="1600" dirty="0">
                <a:latin typeface="+mj-lt"/>
              </a:rPr>
              <a:t>SYNC is mainly used for packet detection, sometimes over short accumulation period (high SNR regimes).</a:t>
            </a:r>
          </a:p>
          <a:p>
            <a:pPr marL="757095" lvl="2" indent="-285750" fontAlgn="ctr">
              <a:spcAft>
                <a:spcPts val="450"/>
              </a:spcAft>
              <a:buFont typeface="Courier New" panose="02070309020205020404" pitchFamily="49" charset="0"/>
              <a:buChar char="o"/>
            </a:pPr>
            <a:r>
              <a:rPr lang="en-US" sz="1600" dirty="0">
                <a:latin typeface="+mj-lt"/>
              </a:rPr>
              <a:t>Large cross-correlation affects false alarm rate</a:t>
            </a:r>
          </a:p>
          <a:p>
            <a:pPr marL="1099995" lvl="3" indent="-285750" fontAlgn="ctr">
              <a:spcAft>
                <a:spcPts val="450"/>
              </a:spcAft>
              <a:buFont typeface="Arial" panose="020B0604020202020204" pitchFamily="34" charset="0"/>
              <a:buChar char="•"/>
            </a:pPr>
            <a:r>
              <a:rPr lang="en-US" sz="1400" dirty="0">
                <a:latin typeface="+mj-lt"/>
              </a:rPr>
              <a:t>Over short packet duration, and in presence of interference from random data/STS, different sequences do not differ much in terms of cross-correlation behavior.</a:t>
            </a:r>
          </a:p>
          <a:p>
            <a:pPr marL="1099995" lvl="3" indent="-285750" fontAlgn="ctr">
              <a:spcAft>
                <a:spcPts val="450"/>
              </a:spcAft>
              <a:buFont typeface="Arial" panose="020B0604020202020204" pitchFamily="34" charset="0"/>
              <a:buChar char="•"/>
            </a:pPr>
            <a:r>
              <a:rPr lang="en-US" sz="1400" dirty="0">
                <a:latin typeface="+mj-lt"/>
              </a:rPr>
              <a:t>As shown in the simulations, when CFO and random data are present, different sequences provide -13 to -15dB of interference. There would still be false alarm, regardless of sequence choice.</a:t>
            </a:r>
          </a:p>
          <a:p>
            <a:pPr marL="757095" lvl="2" indent="-285750" fontAlgn="ctr">
              <a:spcAft>
                <a:spcPts val="450"/>
              </a:spcAft>
              <a:buFont typeface="Courier New" panose="02070309020205020404" pitchFamily="49" charset="0"/>
              <a:buChar char="o"/>
            </a:pPr>
            <a:r>
              <a:rPr lang="en-US" sz="1600" dirty="0">
                <a:latin typeface="+mj-lt"/>
              </a:rPr>
              <a:t>False alarm rate can also be partially addressed by enabling early packet drop</a:t>
            </a:r>
          </a:p>
          <a:p>
            <a:pPr marL="1099995" lvl="3" indent="-285750" fontAlgn="ctr">
              <a:spcAft>
                <a:spcPts val="450"/>
              </a:spcAft>
              <a:buFont typeface="Arial" panose="020B0604020202020204" pitchFamily="34" charset="0"/>
              <a:buChar char="•"/>
            </a:pPr>
            <a:r>
              <a:rPr lang="en-US" sz="1400" dirty="0">
                <a:latin typeface="+mj-lt"/>
              </a:rPr>
              <a:t>Using more bits in PHR to assign different IDs to different users, to enable early drop of unwanted packets from other users</a:t>
            </a:r>
          </a:p>
          <a:p>
            <a:pPr marL="1099995" lvl="3" indent="-285750" fontAlgn="ctr">
              <a:spcAft>
                <a:spcPts val="450"/>
              </a:spcAft>
              <a:buFont typeface="Arial" panose="020B0604020202020204" pitchFamily="34" charset="0"/>
              <a:buChar char="•"/>
            </a:pPr>
            <a:r>
              <a:rPr lang="en-US" sz="1400" dirty="0">
                <a:latin typeface="+mj-lt"/>
              </a:rPr>
              <a:t>Early drop during SFD part of the packet</a:t>
            </a:r>
          </a:p>
          <a:p>
            <a:pPr marL="1028558" lvl="3" indent="-214313" fontAlgn="ctr">
              <a:spcAft>
                <a:spcPts val="450"/>
              </a:spcAft>
            </a:pPr>
            <a:endParaRPr lang="en-US" sz="1200" dirty="0">
              <a:latin typeface="+mj-lt"/>
            </a:endParaRPr>
          </a:p>
          <a:p>
            <a:pPr marL="685658" lvl="2" indent="-214313" fontAlgn="ctr">
              <a:spcAft>
                <a:spcPts val="450"/>
              </a:spcAft>
            </a:pPr>
            <a:endParaRPr lang="en-US" sz="1600" dirty="0">
              <a:latin typeface="+mj-lt"/>
            </a:endParaRPr>
          </a:p>
          <a:p>
            <a:pPr marL="685658" lvl="2" indent="-214313" fontAlgn="ctr">
              <a:spcAft>
                <a:spcPts val="450"/>
              </a:spcAft>
            </a:pPr>
            <a:endParaRPr lang="en-US" sz="1800" dirty="0">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Tree>
    <p:extLst>
      <p:ext uri="{BB962C8B-B14F-4D97-AF65-F5344CB8AC3E}">
        <p14:creationId xmlns:p14="http://schemas.microsoft.com/office/powerpoint/2010/main" val="295293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13435" y="1108452"/>
            <a:ext cx="8407679" cy="321771"/>
          </a:xfrm>
        </p:spPr>
        <p:txBody>
          <a:bodyPr/>
          <a:lstStyle/>
          <a:p>
            <a:r>
              <a:rPr lang="en-US" sz="3200" dirty="0">
                <a:solidFill>
                  <a:schemeClr val="tx1"/>
                </a:solidFill>
              </a:rPr>
              <a:t>Preamble Sequence Considerations: Other Fields</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 y="1513198"/>
            <a:ext cx="8680268" cy="3831605"/>
          </a:xfrm>
        </p:spPr>
        <p:txBody>
          <a:bodyPr/>
          <a:lstStyle/>
          <a:p>
            <a:pPr marL="342900" lvl="1" indent="0" fontAlgn="ctr">
              <a:spcAft>
                <a:spcPts val="450"/>
              </a:spcAft>
              <a:buNone/>
            </a:pPr>
            <a:r>
              <a:rPr lang="en-US" sz="900" dirty="0">
                <a:solidFill>
                  <a:schemeClr val="accent1"/>
                </a:solidFill>
                <a:latin typeface="+mj-lt"/>
              </a:rPr>
              <a:t> </a:t>
            </a:r>
            <a:endParaRPr lang="en-US" sz="1800" dirty="0">
              <a:latin typeface="+mj-lt"/>
            </a:endParaRPr>
          </a:p>
          <a:p>
            <a:pPr marL="628650" lvl="1" fontAlgn="ctr">
              <a:spcAft>
                <a:spcPts val="450"/>
              </a:spcAft>
              <a:buFont typeface="Arial" panose="020B0604020202020204" pitchFamily="34" charset="0"/>
              <a:buChar char="•"/>
            </a:pPr>
            <a:r>
              <a:rPr lang="en-US" sz="1800" b="1" dirty="0">
                <a:latin typeface="+mj-lt"/>
              </a:rPr>
              <a:t>For the other parts of the packet needing accurate CIR estimate </a:t>
            </a:r>
            <a:r>
              <a:rPr lang="en-US" sz="1800" dirty="0">
                <a:latin typeface="+mj-lt"/>
              </a:rPr>
              <a:t>(non-secure ranging (legacy/mms), sensing, etc.), there are a few ways to reduce the cross-correlation:</a:t>
            </a:r>
          </a:p>
          <a:p>
            <a:pPr marL="1099995" lvl="3" indent="-285750" fontAlgn="ctr">
              <a:spcAft>
                <a:spcPts val="450"/>
              </a:spcAft>
              <a:buFont typeface="Courier New" panose="02070309020205020404" pitchFamily="49" charset="0"/>
              <a:buChar char="o"/>
            </a:pPr>
            <a:r>
              <a:rPr lang="en-US" sz="1600" dirty="0">
                <a:latin typeface="+mj-lt"/>
              </a:rPr>
              <a:t>Introducing variable-length gap</a:t>
            </a:r>
          </a:p>
          <a:p>
            <a:pPr marL="1371458" lvl="4" indent="-214313" fontAlgn="ctr">
              <a:spcAft>
                <a:spcPts val="450"/>
              </a:spcAft>
            </a:pPr>
            <a:r>
              <a:rPr lang="en-US" sz="1600" dirty="0">
                <a:latin typeface="+mj-lt"/>
              </a:rPr>
              <a:t>This helps when frequency error is small, however it adds complexity to the receiver as the receiver has to deal with variable-length sequence</a:t>
            </a:r>
          </a:p>
          <a:p>
            <a:pPr marL="1371458" lvl="4" indent="-214313" fontAlgn="ctr">
              <a:spcAft>
                <a:spcPts val="450"/>
              </a:spcAft>
            </a:pPr>
            <a:r>
              <a:rPr lang="en-US" sz="1600" dirty="0">
                <a:latin typeface="+mj-lt"/>
              </a:rPr>
              <a:t>Moreover, long gap reduces the effective PRF, and it increases the correlation with random data or STS segments</a:t>
            </a:r>
          </a:p>
          <a:p>
            <a:pPr marL="1099995" lvl="3" indent="-285750" fontAlgn="ctr">
              <a:spcAft>
                <a:spcPts val="450"/>
              </a:spcAft>
              <a:buFont typeface="Courier New" panose="02070309020205020404" pitchFamily="49" charset="0"/>
              <a:buChar char="o"/>
            </a:pPr>
            <a:r>
              <a:rPr lang="en-US" sz="1600" dirty="0">
                <a:latin typeface="+mj-lt"/>
              </a:rPr>
              <a:t>Use long STS, or M-sequences, to decrease cross-correlation due to averaging</a:t>
            </a:r>
          </a:p>
          <a:p>
            <a:pPr marL="1099995" lvl="3" indent="-285750" fontAlgn="ctr">
              <a:spcAft>
                <a:spcPts val="450"/>
              </a:spcAft>
              <a:buFont typeface="Courier New" panose="02070309020205020404" pitchFamily="49" charset="0"/>
              <a:buChar char="o"/>
            </a:pPr>
            <a:r>
              <a:rPr lang="en-US" sz="1600" dirty="0">
                <a:latin typeface="+mj-lt"/>
              </a:rPr>
              <a:t>Even for longer packets, when there is frequency error, gaps are not reducing the cross-correlation considerably</a:t>
            </a:r>
          </a:p>
          <a:p>
            <a:pPr marL="685658" lvl="2" indent="-214313" fontAlgn="ctr">
              <a:spcAft>
                <a:spcPts val="450"/>
              </a:spcAft>
              <a:buFont typeface="Courier New" panose="02070309020205020404" pitchFamily="49" charset="0"/>
              <a:buChar char="o"/>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Tree>
    <p:extLst>
      <p:ext uri="{BB962C8B-B14F-4D97-AF65-F5344CB8AC3E}">
        <p14:creationId xmlns:p14="http://schemas.microsoft.com/office/powerpoint/2010/main" val="32134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6255" y="980728"/>
            <a:ext cx="8407679" cy="321771"/>
          </a:xfrm>
        </p:spPr>
        <p:txBody>
          <a:bodyPr/>
          <a:lstStyle/>
          <a:p>
            <a:r>
              <a:rPr lang="en-US" sz="3200" dirty="0">
                <a:solidFill>
                  <a:schemeClr val="tx1"/>
                </a:solidFill>
              </a:rPr>
              <a:t>Concluding Remarks</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66255" y="1556792"/>
            <a:ext cx="8166185" cy="2980119"/>
          </a:xfrm>
        </p:spPr>
        <p:txBody>
          <a:bodyPr/>
          <a:lstStyle/>
          <a:p>
            <a:r>
              <a:rPr lang="en-US" sz="1800" dirty="0">
                <a:solidFill>
                  <a:schemeClr val="tx1">
                    <a:lumMod val="95000"/>
                    <a:lumOff val="5000"/>
                  </a:schemeClr>
                </a:solidFill>
                <a:latin typeface="+mj-lt"/>
              </a:rPr>
              <a:t>In this contribution, we extended the analysis presented in [1], based on the framework proposed in [2].</a:t>
            </a:r>
          </a:p>
          <a:p>
            <a:r>
              <a:rPr lang="en-US" sz="1800" dirty="0">
                <a:solidFill>
                  <a:schemeClr val="tx1">
                    <a:lumMod val="95000"/>
                    <a:lumOff val="5000"/>
                  </a:schemeClr>
                </a:solidFill>
                <a:latin typeface="+mj-lt"/>
              </a:rPr>
              <a:t>When cross-correlation analysis, the effects of interference with random sequence, as well as frequency offset need to be considered.</a:t>
            </a:r>
          </a:p>
          <a:p>
            <a:pPr lvl="1">
              <a:buFont typeface="Courier New" panose="02070309020205020404" pitchFamily="49" charset="0"/>
              <a:buChar char="o"/>
            </a:pPr>
            <a:r>
              <a:rPr lang="en-US" sz="1600" b="0" i="0" dirty="0">
                <a:solidFill>
                  <a:schemeClr val="tx1">
                    <a:lumMod val="95000"/>
                    <a:lumOff val="5000"/>
                  </a:schemeClr>
                </a:solidFill>
                <a:effectLst/>
                <a:latin typeface="+mj-lt"/>
              </a:rPr>
              <a:t>In the presence of random interference and CFO, gap does not help in reducing the cross correlation</a:t>
            </a:r>
          </a:p>
          <a:p>
            <a:pPr lvl="1">
              <a:buFont typeface="Courier New" panose="02070309020205020404" pitchFamily="49" charset="0"/>
              <a:buChar char="o"/>
            </a:pPr>
            <a:r>
              <a:rPr lang="en-US" sz="1600" b="0" i="0" dirty="0">
                <a:solidFill>
                  <a:schemeClr val="tx1">
                    <a:lumMod val="95000"/>
                    <a:lumOff val="5000"/>
                  </a:schemeClr>
                </a:solidFill>
                <a:effectLst/>
                <a:latin typeface="+mj-lt"/>
              </a:rPr>
              <a:t>M-Sequence, </a:t>
            </a:r>
            <a:r>
              <a:rPr lang="en-US" sz="1600" b="0" i="0" dirty="0" err="1">
                <a:solidFill>
                  <a:schemeClr val="tx1">
                    <a:lumMod val="95000"/>
                    <a:lumOff val="5000"/>
                  </a:schemeClr>
                </a:solidFill>
                <a:effectLst/>
                <a:latin typeface="+mj-lt"/>
              </a:rPr>
              <a:t>Golay</a:t>
            </a:r>
            <a:r>
              <a:rPr lang="en-US" sz="1600" b="0" i="0" dirty="0">
                <a:solidFill>
                  <a:schemeClr val="tx1">
                    <a:lumMod val="95000"/>
                    <a:lumOff val="5000"/>
                  </a:schemeClr>
                </a:solidFill>
                <a:effectLst/>
                <a:latin typeface="+mj-lt"/>
              </a:rPr>
              <a:t> and CZC have similar cross-correlation performance</a:t>
            </a:r>
          </a:p>
          <a:p>
            <a:r>
              <a:rPr lang="en-US" sz="1800" dirty="0">
                <a:solidFill>
                  <a:schemeClr val="tx1">
                    <a:lumMod val="95000"/>
                    <a:lumOff val="5000"/>
                  </a:schemeClr>
                </a:solidFill>
                <a:latin typeface="+mj-lt"/>
              </a:rPr>
              <a:t>We propose to </a:t>
            </a:r>
            <a:r>
              <a:rPr lang="en-US" sz="1800" dirty="0">
                <a:latin typeface="+mj-lt"/>
              </a:rPr>
              <a:t>keep the existing sequences in 4z (</a:t>
            </a:r>
            <a:r>
              <a:rPr lang="en-US" sz="1800" dirty="0" err="1">
                <a:latin typeface="+mj-lt"/>
              </a:rPr>
              <a:t>Ipatov</a:t>
            </a:r>
            <a:r>
              <a:rPr lang="en-US" sz="1800" dirty="0">
                <a:latin typeface="+mj-lt"/>
              </a:rPr>
              <a:t> sequence) for the SYNC field.</a:t>
            </a:r>
          </a:p>
          <a:p>
            <a:r>
              <a:rPr lang="en-US" sz="1800" dirty="0">
                <a:latin typeface="+mj-lt"/>
              </a:rPr>
              <a:t>For the other parts of the packet needing accurate CIR estimate, the effect of Gap does not matter much.</a:t>
            </a:r>
          </a:p>
          <a:p>
            <a:pPr lvl="1"/>
            <a:r>
              <a:rPr lang="en-US" sz="1600" dirty="0">
                <a:latin typeface="+mj-lt"/>
              </a:rPr>
              <a:t>Need to consider M-sequence, </a:t>
            </a:r>
            <a:r>
              <a:rPr lang="en-US" sz="1600" dirty="0" err="1">
                <a:latin typeface="+mj-lt"/>
              </a:rPr>
              <a:t>Golay</a:t>
            </a:r>
            <a:r>
              <a:rPr lang="en-US" sz="1600" dirty="0">
                <a:latin typeface="+mj-lt"/>
              </a:rPr>
              <a:t> sequence and CZC, as they have similar performance, without gap, in the presence of random CFO and random data/STS.</a:t>
            </a:r>
          </a:p>
          <a:p>
            <a:endParaRPr lang="en-US" sz="1800" b="0" i="0" dirty="0">
              <a:effectLst/>
              <a:latin typeface="+mj-lt"/>
            </a:endParaRP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9</a:t>
            </a:fld>
            <a:endParaRPr lang="en-US" altLang="en-US" dirty="0"/>
          </a:p>
        </p:txBody>
      </p:sp>
    </p:spTree>
    <p:extLst>
      <p:ext uri="{BB962C8B-B14F-4D97-AF65-F5344CB8AC3E}">
        <p14:creationId xmlns:p14="http://schemas.microsoft.com/office/powerpoint/2010/main" val="85879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B1929905980842A93D9875EEB04DBF" ma:contentTypeVersion="6" ma:contentTypeDescription="Create a new document." ma:contentTypeScope="" ma:versionID="00351f1bf991fc4b6418aa246be35334">
  <xsd:schema xmlns:xsd="http://www.w3.org/2001/XMLSchema" xmlns:xs="http://www.w3.org/2001/XMLSchema" xmlns:p="http://schemas.microsoft.com/office/2006/metadata/properties" xmlns:ns2="791cce78-ca2d-40de-8329-c43c272c8ba1" xmlns:ns3="130ced01-78d5-4331-b17d-56d5798c3cee" targetNamespace="http://schemas.microsoft.com/office/2006/metadata/properties" ma:root="true" ma:fieldsID="c2172a8e051a0441b0eef089553055e5" ns2:_="" ns3:_="">
    <xsd:import namespace="791cce78-ca2d-40de-8329-c43c272c8ba1"/>
    <xsd:import namespace="130ced01-78d5-4331-b17d-56d5798c3c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cce78-ca2d-40de-8329-c43c272c8b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0ced01-78d5-4331-b17d-56d5798c3c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77C756-DBD7-4AF6-A4BF-5DA66768F5EE}">
  <ds:schemaRefs>
    <ds:schemaRef ds:uri="http://schemas.microsoft.com/sharepoint/v3/contenttype/forms"/>
  </ds:schemaRefs>
</ds:datastoreItem>
</file>

<file path=customXml/itemProps2.xml><?xml version="1.0" encoding="utf-8"?>
<ds:datastoreItem xmlns:ds="http://schemas.openxmlformats.org/officeDocument/2006/customXml" ds:itemID="{64E4135C-5B57-4126-8BC8-44A23008F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cce78-ca2d-40de-8329-c43c272c8ba1"/>
    <ds:schemaRef ds:uri="130ced01-78d5-4331-b17d-56d5798c3c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CF07E8-474A-4E99-8694-BF4788CF67A9}">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791cce78-ca2d-40de-8329-c43c272c8ba1"/>
    <ds:schemaRef ds:uri="130ced01-78d5-4331-b17d-56d5798c3ce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IEEE-P802_15</Template>
  <TotalTime>0</TotalTime>
  <Words>2638</Words>
  <Application>Microsoft Office PowerPoint</Application>
  <PresentationFormat>On-screen Show (4:3)</PresentationFormat>
  <Paragraphs>362</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Courier New</vt:lpstr>
      <vt:lpstr>Times New Roman</vt:lpstr>
      <vt:lpstr>IEEE-P802_15</vt:lpstr>
      <vt:lpstr>PowerPoint Presentation</vt:lpstr>
      <vt:lpstr>PowerPoint Presentation</vt:lpstr>
      <vt:lpstr>Introduction</vt:lpstr>
      <vt:lpstr>Simulation Settings</vt:lpstr>
      <vt:lpstr>Simulation Observations (CFO=0)</vt:lpstr>
      <vt:lpstr>Simulation Observations (Max CFO=40ppm)</vt:lpstr>
      <vt:lpstr>Preamble Sequence Considerations: SYNC Field</vt:lpstr>
      <vt:lpstr>Preamble Sequence Considerations: Other Fields</vt:lpstr>
      <vt:lpstr>Concluding Remarks</vt:lpstr>
      <vt:lpstr>References</vt:lpstr>
      <vt:lpstr>PowerPoint Presentation</vt:lpstr>
      <vt:lpstr>PowerPoint Presentation</vt:lpstr>
      <vt:lpstr>Ipatov Sequence, R=4, CFO=0</vt:lpstr>
      <vt:lpstr>Ipatov Sequence, R=4, CFO_max =40ppm</vt:lpstr>
      <vt:lpstr>Ipatov Sequence, R=40, CFO=0</vt:lpstr>
      <vt:lpstr>Ipatov Sequence, R=40, CFO_max =40ppm</vt:lpstr>
      <vt:lpstr>PowerPoint Presentation</vt:lpstr>
      <vt:lpstr>Golay Sequence, R=4, CFO=0</vt:lpstr>
      <vt:lpstr>Golay Sequence, R=4, CFO_max =40ppm</vt:lpstr>
      <vt:lpstr>Golay Sequence, R=40, CFO=0</vt:lpstr>
      <vt:lpstr>Golay Sequence, R=40, CFO_max =40ppm</vt:lpstr>
      <vt:lpstr>PowerPoint Presentation</vt:lpstr>
      <vt:lpstr>M-Sequence, R=4, CFO=0</vt:lpstr>
      <vt:lpstr>M-Sequence, R=4, CFO_max =40ppm</vt:lpstr>
      <vt:lpstr>M-Sequence, R=40, CFO=0</vt:lpstr>
      <vt:lpstr>M-Sequence, R=40, CFO_max =40ppm</vt:lpstr>
      <vt:lpstr>PowerPoint Presentation</vt:lpstr>
      <vt:lpstr>CZC Sequence, R=4, CFO=0</vt:lpstr>
      <vt:lpstr>CZC Sequence, R=4, CFO_max =40ppm</vt:lpstr>
      <vt:lpstr>CZC Sequence, R=40, CFO=0</vt:lpstr>
      <vt:lpstr>CZC Sequence, R=40, CFO_max =40ppm</vt:lpstr>
      <vt:lpstr>PowerPoint Presentation</vt:lpstr>
      <vt:lpstr>Ipatov4 Sequence, R=4, CFO=0</vt:lpstr>
      <vt:lpstr>Ipatov4 Sequence, R=4, CFO_max =40ppm</vt:lpstr>
      <vt:lpstr>Ipatov4 Sequence, R=40, CFO=0</vt:lpstr>
      <vt:lpstr>Ipatov4 Sequence, R=40, CFO_max =40ppm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
  <cp:revision>8</cp:revision>
  <dcterms:created xsi:type="dcterms:W3CDTF">2022-01-20T21:45:49Z</dcterms:created>
  <dcterms:modified xsi:type="dcterms:W3CDTF">2022-09-13T18:42:26Z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0x010100C4B1929905980842A93D9875EEB04DBF</vt:lpwstr>
  </property>
</Properties>
</file>