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59" r:id="rId2"/>
    <p:sldId id="258" r:id="rId3"/>
    <p:sldId id="301" r:id="rId4"/>
    <p:sldId id="302" r:id="rId5"/>
    <p:sldId id="318" r:id="rId6"/>
    <p:sldId id="288" r:id="rId7"/>
    <p:sldId id="313" r:id="rId8"/>
    <p:sldId id="306" r:id="rId9"/>
    <p:sldId id="305" r:id="rId10"/>
    <p:sldId id="310" r:id="rId11"/>
    <p:sldId id="304" r:id="rId12"/>
    <p:sldId id="287" r:id="rId13"/>
    <p:sldId id="289" r:id="rId14"/>
    <p:sldId id="317" r:id="rId15"/>
    <p:sldId id="295" r:id="rId16"/>
    <p:sldId id="299" r:id="rId17"/>
    <p:sldId id="316" r:id="rId18"/>
    <p:sldId id="319" r:id="rId19"/>
    <p:sldId id="321" r:id="rId20"/>
    <p:sldId id="320" r:id="rId21"/>
    <p:sldId id="322"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16E"/>
    <a:srgbClr val="97D085"/>
    <a:srgbClr val="FFE400"/>
    <a:srgbClr val="FA86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56"/>
    <p:restoredTop sz="95918"/>
  </p:normalViewPr>
  <p:slideViewPr>
    <p:cSldViewPr>
      <p:cViewPr>
        <p:scale>
          <a:sx n="137" d="100"/>
          <a:sy n="137" d="100"/>
        </p:scale>
        <p:origin x="560" y="-136"/>
      </p:cViewPr>
      <p:guideLst>
        <p:guide orient="horz" pos="2160"/>
        <p:guide pos="2880"/>
      </p:guideLst>
    </p:cSldViewPr>
  </p:slideViewPr>
  <p:notesTextViewPr>
    <p:cViewPr>
      <p:scale>
        <a:sx n="1" d="1"/>
        <a:sy n="1" d="1"/>
      </p:scale>
      <p:origin x="0" y="0"/>
    </p:cViewPr>
  </p:notesTextViewPr>
  <p:notesViewPr>
    <p:cSldViewPr>
      <p:cViewPr varScale="1">
        <p:scale>
          <a:sx n="115" d="100"/>
          <a:sy n="115" d="100"/>
        </p:scale>
        <p:origin x="3024"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8</a:t>
            </a:fld>
            <a:endParaRPr lang="en-US" altLang="en-US"/>
          </a:p>
        </p:txBody>
      </p:sp>
    </p:spTree>
    <p:extLst>
      <p:ext uri="{BB962C8B-B14F-4D97-AF65-F5344CB8AC3E}">
        <p14:creationId xmlns:p14="http://schemas.microsoft.com/office/powerpoint/2010/main" val="3553404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a:t>September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a:t>September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a:t>September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15-22-493-02-04ab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 Channel Access and Interference</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emf"/></Relationships>
</file>

<file path=ppt/slides/_rels/slide21.xml.rels><?xml version="1.0" encoding="UTF-8" standalone="yes"?>
<Relationships xmlns="http://schemas.openxmlformats.org/package/2006/relationships"><Relationship Id="rId2" Type="http://schemas.openxmlformats.org/officeDocument/2006/relationships/hyperlink" Target="https://github.com/Ko-/aes-armcortex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a:t>September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a:p>
          <a:p>
            <a:r>
              <a:rPr lang="en-US" altLang="en-US" sz="1600" b="1" dirty="0"/>
              <a:t>Submission Title:</a:t>
            </a:r>
            <a:r>
              <a:rPr lang="en-US" altLang="en-US" sz="1600" dirty="0"/>
              <a:t> [</a:t>
            </a:r>
            <a:r>
              <a:rPr lang="en-GB" sz="1600" dirty="0"/>
              <a:t>Updates on Narrowband Channel Allocation and Access</a:t>
            </a:r>
            <a:r>
              <a:rPr lang="en-US" altLang="en-US" sz="1600" dirty="0"/>
              <a:t>]	</a:t>
            </a:r>
          </a:p>
          <a:p>
            <a:r>
              <a:rPr lang="en-US" altLang="en-US" sz="1600" b="1" dirty="0"/>
              <a:t>Date Submitted: </a:t>
            </a:r>
            <a:r>
              <a:rPr lang="en-US" altLang="en-US" sz="1600" dirty="0"/>
              <a:t>[11 July, 2022]	</a:t>
            </a:r>
          </a:p>
          <a:p>
            <a:r>
              <a:rPr lang="en-US" altLang="en-US" sz="1600" b="1" dirty="0"/>
              <a:t>Source:</a:t>
            </a:r>
            <a:r>
              <a:rPr lang="en-US" altLang="en-US" sz="1600" dirty="0"/>
              <a:t> [Alexander Krebs, Yong Liu, Lochan Verma, </a:t>
            </a:r>
            <a:r>
              <a:rPr lang="en-US" altLang="en-US" sz="1600" dirty="0" err="1"/>
              <a:t>Jinjing</a:t>
            </a:r>
            <a:r>
              <a:rPr lang="en-US" altLang="en-US" sz="1600" dirty="0"/>
              <a:t> Jiang, SK Yong (Apple)]</a:t>
            </a:r>
          </a:p>
          <a:p>
            <a:r>
              <a:rPr lang="en-US" altLang="en-US" sz="1600" b="1" dirty="0"/>
              <a:t>E-Mail:</a:t>
            </a:r>
            <a:r>
              <a:rPr lang="en-US" altLang="en-US" sz="1600" dirty="0"/>
              <a:t> </a:t>
            </a:r>
            <a:r>
              <a:rPr lang="en-US" altLang="en-US" sz="1600" dirty="0" err="1"/>
              <a:t>krebs@apple.com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[Summary of discussions and additional simulation results on previously proposed methods for NBA-MMS-UWB channel allocation and access methods.]</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Simulation Result</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pic>
        <p:nvPicPr>
          <p:cNvPr id="22" name="Picture 21">
            <a:extLst>
              <a:ext uri="{FF2B5EF4-FFF2-40B4-BE49-F238E27FC236}">
                <a16:creationId xmlns:a16="http://schemas.microsoft.com/office/drawing/2014/main" id="{F93D4626-6B1E-14F9-45BB-77DE2FA5817A}"/>
              </a:ext>
            </a:extLst>
          </p:cNvPr>
          <p:cNvPicPr>
            <a:picLocks noChangeAspect="1"/>
          </p:cNvPicPr>
          <p:nvPr/>
        </p:nvPicPr>
        <p:blipFill>
          <a:blip r:embed="rId2"/>
          <a:stretch>
            <a:fillRect/>
          </a:stretch>
        </p:blipFill>
        <p:spPr>
          <a:xfrm>
            <a:off x="678190" y="3116448"/>
            <a:ext cx="3890841" cy="3200400"/>
          </a:xfrm>
          <a:prstGeom prst="rect">
            <a:avLst/>
          </a:prstGeom>
        </p:spPr>
      </p:pic>
      <p:sp>
        <p:nvSpPr>
          <p:cNvPr id="23" name="Content Placeholder 2">
            <a:extLst>
              <a:ext uri="{FF2B5EF4-FFF2-40B4-BE49-F238E27FC236}">
                <a16:creationId xmlns:a16="http://schemas.microsoft.com/office/drawing/2014/main" id="{FDF590BE-EBAD-3A29-8E8C-4499FDE1EF84}"/>
              </a:ext>
            </a:extLst>
          </p:cNvPr>
          <p:cNvSpPr>
            <a:spLocks noGrp="1"/>
          </p:cNvSpPr>
          <p:nvPr>
            <p:ph idx="1"/>
          </p:nvPr>
        </p:nvSpPr>
        <p:spPr>
          <a:xfrm>
            <a:off x="695864" y="1752599"/>
            <a:ext cx="7914736" cy="4905375"/>
          </a:xfrm>
        </p:spPr>
        <p:txBody>
          <a:bodyPr/>
          <a:lstStyle/>
          <a:p>
            <a:pPr>
              <a:spcBef>
                <a:spcPts val="600"/>
              </a:spcBef>
              <a:spcAft>
                <a:spcPts val="600"/>
              </a:spcAft>
              <a:buFont typeface="Arial" panose="020B0604020202020204" pitchFamily="34" charset="0"/>
              <a:buChar char="•"/>
            </a:pPr>
            <a:r>
              <a:rPr lang="en-US" sz="1800" dirty="0"/>
              <a:t>Higher order LFSR improves on 802.15.4 channel hopping scheme</a:t>
            </a:r>
          </a:p>
          <a:p>
            <a:pPr>
              <a:spcBef>
                <a:spcPts val="600"/>
              </a:spcBef>
              <a:spcAft>
                <a:spcPts val="600"/>
              </a:spcAft>
              <a:buFont typeface="Arial" panose="020B0604020202020204" pitchFamily="34" charset="0"/>
              <a:buChar char="•"/>
            </a:pPr>
            <a:r>
              <a:rPr lang="en-US" sz="1800" dirty="0"/>
              <a:t>AES outperforms all LFSR based approaches by an average of 2x to 11x</a:t>
            </a:r>
            <a:endParaRPr lang="en-US" sz="1400" dirty="0"/>
          </a:p>
          <a:p>
            <a:pPr>
              <a:spcBef>
                <a:spcPts val="600"/>
              </a:spcBef>
              <a:spcAft>
                <a:spcPts val="600"/>
              </a:spcAft>
              <a:buFont typeface="Arial" panose="020B0604020202020204" pitchFamily="34" charset="0"/>
              <a:buChar char="•"/>
            </a:pPr>
            <a:endParaRPr lang="en-US" sz="14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200" dirty="0"/>
          </a:p>
        </p:txBody>
      </p:sp>
      <p:pic>
        <p:nvPicPr>
          <p:cNvPr id="27" name="Picture 26">
            <a:extLst>
              <a:ext uri="{FF2B5EF4-FFF2-40B4-BE49-F238E27FC236}">
                <a16:creationId xmlns:a16="http://schemas.microsoft.com/office/drawing/2014/main" id="{EC78CD45-960E-753A-26D3-4958BF378F8F}"/>
              </a:ext>
            </a:extLst>
          </p:cNvPr>
          <p:cNvPicPr>
            <a:picLocks noChangeAspect="1"/>
          </p:cNvPicPr>
          <p:nvPr/>
        </p:nvPicPr>
        <p:blipFill>
          <a:blip r:embed="rId3"/>
          <a:stretch>
            <a:fillRect/>
          </a:stretch>
        </p:blipFill>
        <p:spPr>
          <a:xfrm>
            <a:off x="4653232" y="3014215"/>
            <a:ext cx="3989994" cy="3381916"/>
          </a:xfrm>
          <a:prstGeom prst="rect">
            <a:avLst/>
          </a:prstGeom>
        </p:spPr>
      </p:pic>
      <p:sp>
        <p:nvSpPr>
          <p:cNvPr id="28" name="TextBox 27">
            <a:extLst>
              <a:ext uri="{FF2B5EF4-FFF2-40B4-BE49-F238E27FC236}">
                <a16:creationId xmlns:a16="http://schemas.microsoft.com/office/drawing/2014/main" id="{9E3E2AEF-D2F7-BD9E-0DF6-5B02ADD555AF}"/>
              </a:ext>
            </a:extLst>
          </p:cNvPr>
          <p:cNvSpPr txBox="1"/>
          <p:nvPr/>
        </p:nvSpPr>
        <p:spPr>
          <a:xfrm>
            <a:off x="1569117" y="2924103"/>
            <a:ext cx="2210862" cy="253916"/>
          </a:xfrm>
          <a:prstGeom prst="rect">
            <a:avLst/>
          </a:prstGeom>
          <a:noFill/>
        </p:spPr>
        <p:txBody>
          <a:bodyPr wrap="none" rtlCol="0">
            <a:spAutoFit/>
          </a:bodyPr>
          <a:lstStyle/>
          <a:p>
            <a:r>
              <a:rPr lang="en-DE" sz="1050" b="1" dirty="0">
                <a:latin typeface="+mn-lt"/>
              </a:rPr>
              <a:t>Aperiodic Hamming Correlation</a:t>
            </a:r>
          </a:p>
        </p:txBody>
      </p:sp>
    </p:spTree>
    <p:extLst>
      <p:ext uri="{BB962C8B-B14F-4D97-AF65-F5344CB8AC3E}">
        <p14:creationId xmlns:p14="http://schemas.microsoft.com/office/powerpoint/2010/main" val="1886214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Comparison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graphicFrame>
        <p:nvGraphicFramePr>
          <p:cNvPr id="8" name="Table 8">
            <a:extLst>
              <a:ext uri="{FF2B5EF4-FFF2-40B4-BE49-F238E27FC236}">
                <a16:creationId xmlns:a16="http://schemas.microsoft.com/office/drawing/2014/main" id="{914C7999-58C2-7BEC-0F60-F6B6B5294954}"/>
              </a:ext>
            </a:extLst>
          </p:cNvPr>
          <p:cNvGraphicFramePr>
            <a:graphicFrameLocks noGrp="1"/>
          </p:cNvGraphicFramePr>
          <p:nvPr>
            <p:ph idx="1"/>
            <p:extLst>
              <p:ext uri="{D42A27DB-BD31-4B8C-83A1-F6EECF244321}">
                <p14:modId xmlns:p14="http://schemas.microsoft.com/office/powerpoint/2010/main" val="3818680346"/>
              </p:ext>
            </p:extLst>
          </p:nvPr>
        </p:nvGraphicFramePr>
        <p:xfrm>
          <a:off x="571500" y="1844675"/>
          <a:ext cx="8077200" cy="4150360"/>
        </p:xfrm>
        <a:graphic>
          <a:graphicData uri="http://schemas.openxmlformats.org/drawingml/2006/table">
            <a:tbl>
              <a:tblPr firstRow="1" bandRow="1">
                <a:tableStyleId>{5940675A-B579-460E-94D1-54222C63F5DA}</a:tableStyleId>
              </a:tblPr>
              <a:tblGrid>
                <a:gridCol w="990600">
                  <a:extLst>
                    <a:ext uri="{9D8B030D-6E8A-4147-A177-3AD203B41FA5}">
                      <a16:colId xmlns:a16="http://schemas.microsoft.com/office/drawing/2014/main" val="1093656623"/>
                    </a:ext>
                  </a:extLst>
                </a:gridCol>
                <a:gridCol w="1701802">
                  <a:extLst>
                    <a:ext uri="{9D8B030D-6E8A-4147-A177-3AD203B41FA5}">
                      <a16:colId xmlns:a16="http://schemas.microsoft.com/office/drawing/2014/main" val="1904356387"/>
                    </a:ext>
                  </a:extLst>
                </a:gridCol>
                <a:gridCol w="1187824">
                  <a:extLst>
                    <a:ext uri="{9D8B030D-6E8A-4147-A177-3AD203B41FA5}">
                      <a16:colId xmlns:a16="http://schemas.microsoft.com/office/drawing/2014/main" val="3562641454"/>
                    </a:ext>
                  </a:extLst>
                </a:gridCol>
                <a:gridCol w="1267013">
                  <a:extLst>
                    <a:ext uri="{9D8B030D-6E8A-4147-A177-3AD203B41FA5}">
                      <a16:colId xmlns:a16="http://schemas.microsoft.com/office/drawing/2014/main" val="4079158228"/>
                    </a:ext>
                  </a:extLst>
                </a:gridCol>
                <a:gridCol w="1425389">
                  <a:extLst>
                    <a:ext uri="{9D8B030D-6E8A-4147-A177-3AD203B41FA5}">
                      <a16:colId xmlns:a16="http://schemas.microsoft.com/office/drawing/2014/main" val="95123155"/>
                    </a:ext>
                  </a:extLst>
                </a:gridCol>
                <a:gridCol w="1504572">
                  <a:extLst>
                    <a:ext uri="{9D8B030D-6E8A-4147-A177-3AD203B41FA5}">
                      <a16:colId xmlns:a16="http://schemas.microsoft.com/office/drawing/2014/main" val="932698927"/>
                    </a:ext>
                  </a:extLst>
                </a:gridCol>
              </a:tblGrid>
              <a:tr h="370840">
                <a:tc>
                  <a:txBody>
                    <a:bodyPr/>
                    <a:lstStyle/>
                    <a:p>
                      <a:endParaRPr lang="en-DE" sz="1400" b="1" dirty="0"/>
                    </a:p>
                  </a:txBody>
                  <a:tcPr/>
                </a:tc>
                <a:tc>
                  <a:txBody>
                    <a:bodyPr/>
                    <a:lstStyle/>
                    <a:p>
                      <a:endParaRPr lang="en-DE" sz="1400" b="1" dirty="0"/>
                    </a:p>
                  </a:txBody>
                  <a:tcPr/>
                </a:tc>
                <a:tc>
                  <a:txBody>
                    <a:bodyPr/>
                    <a:lstStyle/>
                    <a:p>
                      <a:r>
                        <a:rPr lang="en-DE" sz="1400" b="1" dirty="0"/>
                        <a:t>AES-128-CTR</a:t>
                      </a:r>
                    </a:p>
                  </a:txBody>
                  <a:tcPr/>
                </a:tc>
                <a:tc>
                  <a:txBody>
                    <a:bodyPr/>
                    <a:lstStyle/>
                    <a:p>
                      <a:r>
                        <a:rPr lang="en-DE" sz="1400" b="1" dirty="0"/>
                        <a:t>LFSR15</a:t>
                      </a:r>
                    </a:p>
                  </a:txBody>
                  <a:tcPr/>
                </a:tc>
                <a:tc>
                  <a:txBody>
                    <a:bodyPr/>
                    <a:lstStyle/>
                    <a:p>
                      <a:r>
                        <a:rPr lang="en-DE" sz="1400" b="1" dirty="0"/>
                        <a:t>LFSR9</a:t>
                      </a:r>
                    </a:p>
                    <a:p>
                      <a:r>
                        <a:rPr lang="en-DE" sz="1400" b="1" dirty="0"/>
                        <a:t>+SHUFFLE</a:t>
                      </a:r>
                    </a:p>
                  </a:txBody>
                  <a:tcPr/>
                </a:tc>
                <a:tc>
                  <a:txBody>
                    <a:bodyPr/>
                    <a:lstStyle/>
                    <a:p>
                      <a:r>
                        <a:rPr lang="en-DE" sz="1400" b="1" dirty="0"/>
                        <a:t>LFSR15</a:t>
                      </a:r>
                    </a:p>
                    <a:p>
                      <a:r>
                        <a:rPr lang="en-DE" sz="1400" b="1" dirty="0"/>
                        <a:t>+SHUFFLE</a:t>
                      </a:r>
                    </a:p>
                  </a:txBody>
                  <a:tcPr/>
                </a:tc>
                <a:extLst>
                  <a:ext uri="{0D108BD9-81ED-4DB2-BD59-A6C34878D82A}">
                    <a16:rowId xmlns:a16="http://schemas.microsoft.com/office/drawing/2014/main" val="414313783"/>
                  </a:ext>
                </a:extLst>
              </a:tr>
              <a:tr h="370840">
                <a:tc rowSpan="2">
                  <a:txBody>
                    <a:bodyPr/>
                    <a:lstStyle/>
                    <a:p>
                      <a:r>
                        <a:rPr lang="en-DE" sz="1400" b="1" dirty="0"/>
                        <a:t>Performance</a:t>
                      </a:r>
                    </a:p>
                  </a:txBody>
                  <a:tcPr/>
                </a:tc>
                <a:tc>
                  <a:txBody>
                    <a:bodyPr/>
                    <a:lstStyle/>
                    <a:p>
                      <a:r>
                        <a:rPr lang="en-DE" sz="1400" b="1" dirty="0"/>
                        <a:t>Max Hamming correlation (aper.)</a:t>
                      </a:r>
                    </a:p>
                  </a:txBody>
                  <a:tcPr/>
                </a:tc>
                <a:tc>
                  <a:txBody>
                    <a:bodyPr/>
                    <a:lstStyle/>
                    <a:p>
                      <a:r>
                        <a:rPr lang="en-DE" sz="1400" dirty="0"/>
                        <a:t>Good</a:t>
                      </a:r>
                    </a:p>
                    <a:p>
                      <a:r>
                        <a:rPr lang="en-DE" sz="1400" dirty="0"/>
                        <a:t>(mu=8.9)</a:t>
                      </a:r>
                    </a:p>
                  </a:txBody>
                  <a:tcPr>
                    <a:solidFill>
                      <a:srgbClr val="97D085"/>
                    </a:solidFill>
                  </a:tcPr>
                </a:tc>
                <a:tc>
                  <a:txBody>
                    <a:bodyPr/>
                    <a:lstStyle/>
                    <a:p>
                      <a:r>
                        <a:rPr lang="en-DE" sz="1400" dirty="0"/>
                        <a:t>Worst</a:t>
                      </a:r>
                    </a:p>
                    <a:p>
                      <a:r>
                        <a:rPr lang="en-DE" sz="1400" dirty="0"/>
                        <a:t>(mu=205.5)</a:t>
                      </a:r>
                    </a:p>
                  </a:txBody>
                  <a:tcPr>
                    <a:solidFill>
                      <a:srgbClr val="FA8685"/>
                    </a:solidFill>
                  </a:tcPr>
                </a:tc>
                <a:tc>
                  <a:txBody>
                    <a:bodyPr/>
                    <a:lstStyle/>
                    <a:p>
                      <a:r>
                        <a:rPr lang="en-DE" sz="1400" dirty="0"/>
                        <a:t>Poor</a:t>
                      </a:r>
                    </a:p>
                    <a:p>
                      <a:r>
                        <a:rPr lang="en-DE" sz="1400" dirty="0"/>
                        <a:t>(mu=99.4)</a:t>
                      </a:r>
                    </a:p>
                  </a:txBody>
                  <a:tcPr>
                    <a:solidFill>
                      <a:srgbClr val="FA8685"/>
                    </a:solidFill>
                  </a:tcPr>
                </a:tc>
                <a:tc>
                  <a:txBody>
                    <a:bodyPr/>
                    <a:lstStyle/>
                    <a:p>
                      <a:r>
                        <a:rPr lang="en-DE" sz="1400" dirty="0"/>
                        <a:t>Fair</a:t>
                      </a:r>
                    </a:p>
                    <a:p>
                      <a:r>
                        <a:rPr lang="en-DE" sz="1400" dirty="0"/>
                        <a:t>(mu=20.8)</a:t>
                      </a:r>
                    </a:p>
                  </a:txBody>
                  <a:tcPr>
                    <a:solidFill>
                      <a:srgbClr val="FDF16E"/>
                    </a:solidFill>
                  </a:tcPr>
                </a:tc>
                <a:extLst>
                  <a:ext uri="{0D108BD9-81ED-4DB2-BD59-A6C34878D82A}">
                    <a16:rowId xmlns:a16="http://schemas.microsoft.com/office/drawing/2014/main" val="4278571538"/>
                  </a:ext>
                </a:extLst>
              </a:tr>
              <a:tr h="370840">
                <a:tc vMerge="1">
                  <a:txBody>
                    <a:bodyPr/>
                    <a:lstStyle/>
                    <a:p>
                      <a:endParaRPr lang="en-DE" b="1" dirty="0"/>
                    </a:p>
                  </a:txBody>
                  <a:tcPr/>
                </a:tc>
                <a:tc>
                  <a:txBody>
                    <a:bodyPr/>
                    <a:lstStyle/>
                    <a:p>
                      <a:r>
                        <a:rPr lang="en-DE" sz="1400" b="1" dirty="0"/>
                        <a:t>Seed collision</a:t>
                      </a:r>
                    </a:p>
                  </a:txBody>
                  <a:tcPr/>
                </a:tc>
                <a:tc>
                  <a:txBody>
                    <a:bodyPr/>
                    <a:lstStyle/>
                    <a:p>
                      <a:r>
                        <a:rPr lang="en-DE" sz="1400" dirty="0"/>
                        <a:t>1:2^128</a:t>
                      </a:r>
                    </a:p>
                  </a:txBody>
                  <a:tcPr>
                    <a:solidFill>
                      <a:srgbClr val="97D085"/>
                    </a:solidFill>
                  </a:tcPr>
                </a:tc>
                <a:tc>
                  <a:txBody>
                    <a:bodyPr/>
                    <a:lstStyle/>
                    <a:p>
                      <a:r>
                        <a:rPr lang="en-DE" sz="1400" dirty="0"/>
                        <a:t>1:2^15-1</a:t>
                      </a:r>
                    </a:p>
                  </a:txBody>
                  <a:tcPr>
                    <a:solidFill>
                      <a:srgbClr val="97D085"/>
                    </a:solidFill>
                  </a:tcPr>
                </a:tc>
                <a:tc>
                  <a:txBody>
                    <a:bodyPr/>
                    <a:lstStyle/>
                    <a:p>
                      <a:r>
                        <a:rPr lang="en-DE" sz="1400" dirty="0"/>
                        <a:t>1:2^9-1</a:t>
                      </a:r>
                    </a:p>
                    <a:p>
                      <a:r>
                        <a:rPr lang="en-DE" sz="1400" dirty="0"/>
                        <a:t>(12% @ K=12)</a:t>
                      </a:r>
                    </a:p>
                  </a:txBody>
                  <a:tcPr>
                    <a:solidFill>
                      <a:srgbClr val="FA8685"/>
                    </a:solidFill>
                  </a:tcPr>
                </a:tc>
                <a:tc>
                  <a:txBody>
                    <a:bodyPr/>
                    <a:lstStyle/>
                    <a:p>
                      <a:r>
                        <a:rPr lang="en-DE" sz="1400" dirty="0"/>
                        <a:t>1:2^15-1</a:t>
                      </a:r>
                    </a:p>
                  </a:txBody>
                  <a:tcPr>
                    <a:solidFill>
                      <a:srgbClr val="97D085"/>
                    </a:solidFill>
                  </a:tcPr>
                </a:tc>
                <a:extLst>
                  <a:ext uri="{0D108BD9-81ED-4DB2-BD59-A6C34878D82A}">
                    <a16:rowId xmlns:a16="http://schemas.microsoft.com/office/drawing/2014/main" val="1488064853"/>
                  </a:ext>
                </a:extLst>
              </a:tr>
              <a:tr h="370840">
                <a:tc rowSpan="3">
                  <a:txBody>
                    <a:bodyPr/>
                    <a:lstStyle/>
                    <a:p>
                      <a:r>
                        <a:rPr lang="en-DE" sz="1400" b="1" dirty="0"/>
                        <a:t>Complexity</a:t>
                      </a:r>
                    </a:p>
                  </a:txBody>
                  <a:tcPr/>
                </a:tc>
                <a:tc>
                  <a:txBody>
                    <a:bodyPr/>
                    <a:lstStyle/>
                    <a:p>
                      <a:r>
                        <a:rPr lang="en-DE" sz="1400" b="1" dirty="0"/>
                        <a:t>Average clock cycles per bit</a:t>
                      </a:r>
                    </a:p>
                  </a:txBody>
                  <a:tcPr/>
                </a:tc>
                <a:tc>
                  <a:txBody>
                    <a:bodyPr/>
                    <a:lstStyle/>
                    <a:p>
                      <a:r>
                        <a:rPr lang="en-DE" sz="1400" dirty="0"/>
                        <a:t>&lt;1 (HW [3])</a:t>
                      </a:r>
                    </a:p>
                    <a:p>
                      <a:r>
                        <a:rPr lang="en-DE" sz="1400" dirty="0"/>
                        <a:t>&lt;10 (SW [4])</a:t>
                      </a:r>
                    </a:p>
                  </a:txBody>
                  <a:tcPr>
                    <a:solidFill>
                      <a:srgbClr val="97D085"/>
                    </a:solidFill>
                  </a:tcPr>
                </a:tc>
                <a:tc>
                  <a:txBody>
                    <a:bodyPr/>
                    <a:lstStyle/>
                    <a:p>
                      <a:r>
                        <a:rPr lang="en-DE" sz="1400" dirty="0"/>
                        <a:t>&lt;10</a:t>
                      </a:r>
                    </a:p>
                  </a:txBody>
                  <a:tcPr>
                    <a:solidFill>
                      <a:srgbClr val="97D085"/>
                    </a:solidFill>
                  </a:tcPr>
                </a:tc>
                <a:tc>
                  <a:txBody>
                    <a:bodyPr/>
                    <a:lstStyle/>
                    <a:p>
                      <a:r>
                        <a:rPr lang="en-DE" sz="1400" dirty="0"/>
                        <a:t>&lt;10</a:t>
                      </a:r>
                    </a:p>
                  </a:txBody>
                  <a:tcPr>
                    <a:solidFill>
                      <a:srgbClr val="97D085"/>
                    </a:solidFill>
                  </a:tcPr>
                </a:tc>
                <a:tc>
                  <a:txBody>
                    <a:bodyPr/>
                    <a:lstStyle/>
                    <a:p>
                      <a:r>
                        <a:rPr lang="en-DE" sz="1400" dirty="0"/>
                        <a:t>&lt;10</a:t>
                      </a:r>
                    </a:p>
                  </a:txBody>
                  <a:tcPr>
                    <a:solidFill>
                      <a:srgbClr val="97D085"/>
                    </a:solidFill>
                  </a:tcPr>
                </a:tc>
                <a:extLst>
                  <a:ext uri="{0D108BD9-81ED-4DB2-BD59-A6C34878D82A}">
                    <a16:rowId xmlns:a16="http://schemas.microsoft.com/office/drawing/2014/main" val="2244906471"/>
                  </a:ext>
                </a:extLst>
              </a:tr>
              <a:tr h="370840">
                <a:tc vMerge="1">
                  <a:txBody>
                    <a:bodyPr/>
                    <a:lstStyle/>
                    <a:p>
                      <a:r>
                        <a:rPr lang="en-DE" sz="1400" b="1" dirty="0"/>
                        <a:t>Complexity</a:t>
                      </a:r>
                    </a:p>
                  </a:txBody>
                  <a:tcPr/>
                </a:tc>
                <a:tc>
                  <a:txBody>
                    <a:bodyPr/>
                    <a:lstStyle/>
                    <a:p>
                      <a:r>
                        <a:rPr lang="en-DE" sz="1400" b="1" dirty="0"/>
                        <a:t>Memory increase over 802.15.4z</a:t>
                      </a:r>
                    </a:p>
                  </a:txBody>
                  <a:tcPr/>
                </a:tc>
                <a:tc>
                  <a:txBody>
                    <a:bodyPr/>
                    <a:lstStyle/>
                    <a:p>
                      <a:r>
                        <a:rPr lang="en-US" sz="1400" dirty="0"/>
                        <a:t>0</a:t>
                      </a:r>
                      <a:endParaRPr lang="en-DE" sz="1400" dirty="0"/>
                    </a:p>
                  </a:txBody>
                  <a:tcPr>
                    <a:solidFill>
                      <a:srgbClr val="97D085"/>
                    </a:solidFill>
                  </a:tcPr>
                </a:tc>
                <a:tc>
                  <a:txBody>
                    <a:bodyPr/>
                    <a:lstStyle/>
                    <a:p>
                      <a:r>
                        <a:rPr lang="en-US" sz="1400" dirty="0"/>
                        <a:t>0</a:t>
                      </a:r>
                      <a:endParaRPr lang="en-DE" sz="1400" dirty="0"/>
                    </a:p>
                  </a:txBody>
                  <a:tcPr>
                    <a:solidFill>
                      <a:srgbClr val="97D085"/>
                    </a:solidFill>
                  </a:tcPr>
                </a:tc>
                <a:tc>
                  <a:txBody>
                    <a:bodyPr/>
                    <a:lstStyle/>
                    <a:p>
                      <a:r>
                        <a:rPr lang="en-DE" sz="1400" dirty="0"/>
                        <a:t>+250 bytes</a:t>
                      </a:r>
                    </a:p>
                  </a:txBody>
                  <a:tcPr>
                    <a:solidFill>
                      <a:srgbClr val="FA8685"/>
                    </a:solidFill>
                  </a:tcPr>
                </a:tc>
                <a:tc>
                  <a:txBody>
                    <a:bodyPr/>
                    <a:lstStyle/>
                    <a:p>
                      <a:r>
                        <a:rPr lang="en-DE" sz="1400" dirty="0"/>
                        <a:t>+250 bytes</a:t>
                      </a:r>
                    </a:p>
                  </a:txBody>
                  <a:tcPr>
                    <a:solidFill>
                      <a:srgbClr val="FA8685"/>
                    </a:solidFill>
                  </a:tcPr>
                </a:tc>
                <a:extLst>
                  <a:ext uri="{0D108BD9-81ED-4DB2-BD59-A6C34878D82A}">
                    <a16:rowId xmlns:a16="http://schemas.microsoft.com/office/drawing/2014/main" val="3394316827"/>
                  </a:ext>
                </a:extLst>
              </a:tr>
              <a:tr h="523240">
                <a:tc vMerge="1">
                  <a:txBody>
                    <a:bodyPr/>
                    <a:lstStyle/>
                    <a:p>
                      <a:endParaRPr lang="en-DE" b="1" dirty="0"/>
                    </a:p>
                  </a:txBody>
                  <a:tcPr/>
                </a:tc>
                <a:tc>
                  <a:txBody>
                    <a:bodyPr/>
                    <a:lstStyle/>
                    <a:p>
                      <a:r>
                        <a:rPr lang="en-DE" sz="1400" b="1" dirty="0"/>
                        <a:t>Counter ops/seek</a:t>
                      </a:r>
                    </a:p>
                  </a:txBody>
                  <a:tcPr/>
                </a:tc>
                <a:tc>
                  <a:txBody>
                    <a:bodyPr/>
                    <a:lstStyle/>
                    <a:p>
                      <a:r>
                        <a:rPr lang="en-DE" sz="1400" dirty="0"/>
                        <a:t>1</a:t>
                      </a:r>
                    </a:p>
                  </a:txBody>
                  <a:tcPr>
                    <a:solidFill>
                      <a:srgbClr val="97D085"/>
                    </a:solidFill>
                  </a:tcPr>
                </a:tc>
                <a:tc>
                  <a:txBody>
                    <a:bodyPr/>
                    <a:lstStyle/>
                    <a:p>
                      <a:r>
                        <a:rPr lang="en-DE" sz="1400" dirty="0"/>
                        <a:t>&lt;=32767</a:t>
                      </a:r>
                    </a:p>
                  </a:txBody>
                  <a:tcPr>
                    <a:solidFill>
                      <a:srgbClr val="97D085"/>
                    </a:solidFill>
                  </a:tcPr>
                </a:tc>
                <a:tc>
                  <a:txBody>
                    <a:bodyPr/>
                    <a:lstStyle/>
                    <a:p>
                      <a:r>
                        <a:rPr lang="en-DE" sz="1400" dirty="0"/>
                        <a:t>&lt;Inf</a:t>
                      </a:r>
                    </a:p>
                  </a:txBody>
                  <a:tcPr>
                    <a:solidFill>
                      <a:srgbClr val="FDF16E"/>
                    </a:solidFill>
                  </a:tcPr>
                </a:tc>
                <a:tc>
                  <a:txBody>
                    <a:bodyPr/>
                    <a:lstStyle/>
                    <a:p>
                      <a:r>
                        <a:rPr lang="en-DE" sz="1400" dirty="0"/>
                        <a:t>&lt;Inf</a:t>
                      </a:r>
                    </a:p>
                  </a:txBody>
                  <a:tcPr>
                    <a:solidFill>
                      <a:srgbClr val="FDF16E"/>
                    </a:solidFill>
                  </a:tcPr>
                </a:tc>
                <a:extLst>
                  <a:ext uri="{0D108BD9-81ED-4DB2-BD59-A6C34878D82A}">
                    <a16:rowId xmlns:a16="http://schemas.microsoft.com/office/drawing/2014/main" val="3159287606"/>
                  </a:ext>
                </a:extLst>
              </a:tr>
              <a:tr h="370840">
                <a:tc rowSpan="2">
                  <a:txBody>
                    <a:bodyPr/>
                    <a:lstStyle/>
                    <a:p>
                      <a:r>
                        <a:rPr lang="en-DE" sz="1400" b="1" dirty="0"/>
                        <a:t>Effort</a:t>
                      </a:r>
                    </a:p>
                  </a:txBody>
                  <a:tcPr/>
                </a:tc>
                <a:tc>
                  <a:txBody>
                    <a:bodyPr/>
                    <a:lstStyle/>
                    <a:p>
                      <a:r>
                        <a:rPr lang="en-DE" sz="1400" b="1" dirty="0"/>
                        <a:t>Specification subject to change</a:t>
                      </a:r>
                    </a:p>
                  </a:txBody>
                  <a:tcPr/>
                </a:tc>
                <a:tc>
                  <a:txBody>
                    <a:bodyPr/>
                    <a:lstStyle/>
                    <a:p>
                      <a:r>
                        <a:rPr lang="en-DE" sz="1400" dirty="0"/>
                        <a:t>15.4z</a:t>
                      </a:r>
                    </a:p>
                  </a:txBody>
                  <a:tcPr>
                    <a:solidFill>
                      <a:srgbClr val="FDF16E"/>
                    </a:solidFill>
                  </a:tcPr>
                </a:tc>
                <a:tc>
                  <a:txBody>
                    <a:bodyPr/>
                    <a:lstStyle/>
                    <a:p>
                      <a:r>
                        <a:rPr lang="en-DE" sz="1400" dirty="0"/>
                        <a:t>802.15.4 (Ch. 15.3.2)</a:t>
                      </a:r>
                    </a:p>
                  </a:txBody>
                  <a:tcPr>
                    <a:solidFill>
                      <a:srgbClr val="FDF16E"/>
                    </a:solidFill>
                  </a:tcPr>
                </a:tc>
                <a:tc>
                  <a:txBody>
                    <a:bodyPr/>
                    <a:lstStyle/>
                    <a:p>
                      <a:r>
                        <a:rPr lang="en-DE" sz="1400" dirty="0"/>
                        <a:t>802.15.4 (Ch. 6.2.10)</a:t>
                      </a:r>
                    </a:p>
                  </a:txBody>
                  <a:tcPr>
                    <a:solidFill>
                      <a:srgbClr val="97D085"/>
                    </a:solidFill>
                  </a:tcPr>
                </a:tc>
                <a:tc>
                  <a:txBody>
                    <a:bodyPr/>
                    <a:lstStyle/>
                    <a:p>
                      <a:r>
                        <a:rPr lang="en-GB" sz="1400" dirty="0"/>
                        <a:t>n/a (low eff.)</a:t>
                      </a:r>
                      <a:endParaRPr lang="en-DE" sz="1400" dirty="0"/>
                    </a:p>
                  </a:txBody>
                  <a:tcPr>
                    <a:solidFill>
                      <a:srgbClr val="FDF16E"/>
                    </a:solidFill>
                  </a:tcPr>
                </a:tc>
                <a:extLst>
                  <a:ext uri="{0D108BD9-81ED-4DB2-BD59-A6C34878D82A}">
                    <a16:rowId xmlns:a16="http://schemas.microsoft.com/office/drawing/2014/main" val="80112053"/>
                  </a:ext>
                </a:extLst>
              </a:tr>
              <a:tr h="370840">
                <a:tc vMerge="1">
                  <a:txBody>
                    <a:bodyPr/>
                    <a:lstStyle/>
                    <a:p>
                      <a:endParaRPr lang="en-DE" b="1" dirty="0"/>
                    </a:p>
                  </a:txBody>
                  <a:tcPr/>
                </a:tc>
                <a:tc>
                  <a:txBody>
                    <a:bodyPr/>
                    <a:lstStyle/>
                    <a:p>
                      <a:r>
                        <a:rPr lang="en-DE" sz="1400" b="1" dirty="0"/>
                        <a:t>Current vendor support</a:t>
                      </a:r>
                    </a:p>
                  </a:txBody>
                  <a:tcPr/>
                </a:tc>
                <a:tc>
                  <a:txBody>
                    <a:bodyPr/>
                    <a:lstStyle/>
                    <a:p>
                      <a:r>
                        <a:rPr lang="en-DE" sz="1400" dirty="0"/>
                        <a:t>all</a:t>
                      </a:r>
                    </a:p>
                  </a:txBody>
                  <a:tcPr>
                    <a:solidFill>
                      <a:srgbClr val="97D085"/>
                    </a:solidFill>
                  </a:tcPr>
                </a:tc>
                <a:tc>
                  <a:txBody>
                    <a:bodyPr/>
                    <a:lstStyle/>
                    <a:p>
                      <a:r>
                        <a:rPr lang="en-DE" sz="1400" dirty="0"/>
                        <a:t>all</a:t>
                      </a:r>
                    </a:p>
                  </a:txBody>
                  <a:tcPr>
                    <a:solidFill>
                      <a:srgbClr val="97D085"/>
                    </a:solidFill>
                  </a:tcPr>
                </a:tc>
                <a:tc>
                  <a:txBody>
                    <a:bodyPr/>
                    <a:lstStyle/>
                    <a:p>
                      <a:r>
                        <a:rPr lang="en-US" sz="1400" dirty="0"/>
                        <a:t>some</a:t>
                      </a:r>
                      <a:endParaRPr lang="en-DE" sz="1400" dirty="0"/>
                    </a:p>
                  </a:txBody>
                  <a:tcPr>
                    <a:solidFill>
                      <a:srgbClr val="FDF16E"/>
                    </a:solidFill>
                  </a:tcPr>
                </a:tc>
                <a:tc>
                  <a:txBody>
                    <a:bodyPr/>
                    <a:lstStyle/>
                    <a:p>
                      <a:r>
                        <a:rPr lang="en-US" sz="1400" dirty="0"/>
                        <a:t>none</a:t>
                      </a:r>
                      <a:endParaRPr lang="en-DE" sz="1400" dirty="0"/>
                    </a:p>
                  </a:txBody>
                  <a:tcPr>
                    <a:solidFill>
                      <a:srgbClr val="FDF16E"/>
                    </a:solidFill>
                  </a:tcPr>
                </a:tc>
                <a:extLst>
                  <a:ext uri="{0D108BD9-81ED-4DB2-BD59-A6C34878D82A}">
                    <a16:rowId xmlns:a16="http://schemas.microsoft.com/office/drawing/2014/main" val="3891103893"/>
                  </a:ext>
                </a:extLst>
              </a:tr>
            </a:tbl>
          </a:graphicData>
        </a:graphic>
      </p:graphicFrame>
    </p:spTree>
    <p:extLst>
      <p:ext uri="{BB962C8B-B14F-4D97-AF65-F5344CB8AC3E}">
        <p14:creationId xmlns:p14="http://schemas.microsoft.com/office/powerpoint/2010/main" val="1224055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0"/>
              </a:spcBef>
              <a:spcAft>
                <a:spcPts val="600"/>
              </a:spcAft>
              <a:buFont typeface="Arial" panose="020B0604020202020204" pitchFamily="34" charset="0"/>
              <a:buChar char="•"/>
            </a:pPr>
            <a:r>
              <a:rPr lang="en-US" sz="1600" dirty="0"/>
              <a:t>Legacy and alternative LFSR based channel hopping methods have been compared to the newly proposed AES-128 based mechanism in [2]</a:t>
            </a:r>
          </a:p>
          <a:p>
            <a:pPr>
              <a:spcBef>
                <a:spcPts val="0"/>
              </a:spcBef>
              <a:spcAft>
                <a:spcPts val="600"/>
              </a:spcAft>
              <a:buFont typeface="Arial" panose="020B0604020202020204" pitchFamily="34" charset="0"/>
              <a:buChar char="•"/>
            </a:pPr>
            <a:r>
              <a:rPr lang="en-US" sz="1600" dirty="0"/>
              <a:t>Critical emerging 4ab use case: m=250 NB channels, shared by possibly 12, or more users</a:t>
            </a:r>
          </a:p>
          <a:p>
            <a:pPr lvl="1">
              <a:spcBef>
                <a:spcPts val="0"/>
              </a:spcBef>
              <a:spcAft>
                <a:spcPts val="600"/>
              </a:spcAft>
              <a:buFont typeface="Arial" panose="020B0604020202020204" pitchFamily="34" charset="0"/>
              <a:buChar char="•"/>
            </a:pPr>
            <a:r>
              <a:rPr lang="en-US" sz="1400" dirty="0"/>
              <a:t>AES-128 improves performance significantly over existing scheme, without additional HW requirements</a:t>
            </a:r>
          </a:p>
          <a:p>
            <a:pPr lvl="1">
              <a:spcBef>
                <a:spcPts val="0"/>
              </a:spcBef>
              <a:spcAft>
                <a:spcPts val="600"/>
              </a:spcAft>
              <a:buFont typeface="Arial" panose="020B0604020202020204" pitchFamily="34" charset="0"/>
              <a:buChar char="•"/>
            </a:pPr>
            <a:r>
              <a:rPr lang="en-US" sz="1400" dirty="0"/>
              <a:t>Existing LFSR schemes struggle with increased number of channels, and users</a:t>
            </a:r>
          </a:p>
          <a:p>
            <a:pPr lvl="1">
              <a:spcBef>
                <a:spcPts val="0"/>
              </a:spcBef>
              <a:spcAft>
                <a:spcPts val="600"/>
              </a:spcAft>
              <a:buFont typeface="Arial" panose="020B0604020202020204" pitchFamily="34" charset="0"/>
              <a:buChar char="•"/>
            </a:pPr>
            <a:r>
              <a:rPr lang="en-US" sz="1400" dirty="0"/>
              <a:t>Number of channels and users are likely to increase further with additional operating bands and emerging use cases</a:t>
            </a:r>
          </a:p>
          <a:p>
            <a:pPr>
              <a:spcBef>
                <a:spcPts val="0"/>
              </a:spcBef>
              <a:spcAft>
                <a:spcPts val="600"/>
              </a:spcAft>
              <a:buFont typeface="Arial" panose="020B0604020202020204" pitchFamily="34" charset="0"/>
              <a:buChar char="•"/>
            </a:pPr>
            <a:r>
              <a:rPr lang="en-GB" sz="1600" dirty="0"/>
              <a:t>Conclusion</a:t>
            </a:r>
          </a:p>
          <a:p>
            <a:pPr lvl="1">
              <a:spcBef>
                <a:spcPts val="0"/>
              </a:spcBef>
              <a:spcAft>
                <a:spcPts val="600"/>
              </a:spcAft>
              <a:buFont typeface="Arial" panose="020B0604020202020204" pitchFamily="34" charset="0"/>
              <a:buChar char="•"/>
            </a:pPr>
            <a:r>
              <a:rPr lang="en-GB" sz="1400" dirty="0"/>
              <a:t>In order to improve the existing scheme with a LFSR based approach, additional improvements would be needed, e.g., seed randomization, higher order polynomials, additional memory requirements, etc.</a:t>
            </a:r>
          </a:p>
          <a:p>
            <a:pPr lvl="1">
              <a:spcBef>
                <a:spcPts val="0"/>
              </a:spcBef>
              <a:spcAft>
                <a:spcPts val="600"/>
              </a:spcAft>
              <a:buFont typeface="Arial" panose="020B0604020202020204" pitchFamily="34" charset="0"/>
              <a:buChar char="•"/>
            </a:pPr>
            <a:r>
              <a:rPr lang="en-GB" sz="1400" dirty="0"/>
              <a:t>All LFSR tested variants</a:t>
            </a:r>
          </a:p>
          <a:p>
            <a:pPr lvl="2">
              <a:spcBef>
                <a:spcPts val="0"/>
              </a:spcBef>
              <a:spcAft>
                <a:spcPts val="600"/>
              </a:spcAft>
              <a:buFont typeface="Arial" panose="020B0604020202020204" pitchFamily="34" charset="0"/>
              <a:buChar char="•"/>
            </a:pPr>
            <a:r>
              <a:rPr lang="en-GB" sz="1400" dirty="0"/>
              <a:t>are only running up to AES-128 performance, even after ”optimization”</a:t>
            </a:r>
          </a:p>
          <a:p>
            <a:pPr lvl="2">
              <a:spcBef>
                <a:spcPts val="0"/>
              </a:spcBef>
              <a:spcAft>
                <a:spcPts val="600"/>
              </a:spcAft>
              <a:buFont typeface="Arial" panose="020B0604020202020204" pitchFamily="34" charset="0"/>
              <a:buChar char="•"/>
            </a:pPr>
            <a:r>
              <a:rPr lang="en-GB" sz="1400" dirty="0"/>
              <a:t>bear some unfavourable design properties that could headache in the future</a:t>
            </a:r>
          </a:p>
          <a:p>
            <a:pPr lvl="2">
              <a:spcBef>
                <a:spcPts val="0"/>
              </a:spcBef>
              <a:spcAft>
                <a:spcPts val="600"/>
              </a:spcAft>
              <a:buFont typeface="Arial" panose="020B0604020202020204" pitchFamily="34" charset="0"/>
              <a:buChar char="•"/>
            </a:pPr>
            <a:r>
              <a:rPr lang="en-GB" sz="1400" dirty="0"/>
              <a:t>no apparent advantage over AES-128, given that AES-128 is available already</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Tree>
    <p:extLst>
      <p:ext uri="{BB962C8B-B14F-4D97-AF65-F5344CB8AC3E}">
        <p14:creationId xmlns:p14="http://schemas.microsoft.com/office/powerpoint/2010/main" val="1091123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723900" y="2895600"/>
            <a:ext cx="7772400" cy="1066800"/>
          </a:xfrm>
        </p:spPr>
        <p:txBody>
          <a:bodyPr/>
          <a:lstStyle/>
          <a:p>
            <a:r>
              <a:rPr lang="en-US" dirty="0"/>
              <a:t>Biased vs Unbiased PRNG</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Tree>
    <p:extLst>
      <p:ext uri="{BB962C8B-B14F-4D97-AF65-F5344CB8AC3E}">
        <p14:creationId xmlns:p14="http://schemas.microsoft.com/office/powerpoint/2010/main" val="1648343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PRNG Biasing Motivation</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46849"/>
            <a:ext cx="7924800" cy="4572000"/>
          </a:xfrm>
        </p:spPr>
        <p:txBody>
          <a:bodyPr/>
          <a:lstStyle/>
          <a:p>
            <a:pPr>
              <a:spcBef>
                <a:spcPts val="0"/>
              </a:spcBef>
              <a:spcAft>
                <a:spcPts val="600"/>
              </a:spcAft>
              <a:buFont typeface="Arial" panose="020B0604020202020204" pitchFamily="34" charset="0"/>
              <a:buChar char="•"/>
            </a:pPr>
            <a:r>
              <a:rPr lang="en-US" sz="1800" dirty="0"/>
              <a:t>Long collision burst are unfavorable for ranging/tracking applications</a:t>
            </a:r>
          </a:p>
          <a:p>
            <a:pPr lvl="1">
              <a:spcBef>
                <a:spcPts val="0"/>
              </a:spcBef>
              <a:spcAft>
                <a:spcPts val="600"/>
              </a:spcAft>
              <a:buFont typeface="Arial" panose="020B0604020202020204" pitchFamily="34" charset="0"/>
              <a:buChar char="•"/>
            </a:pPr>
            <a:r>
              <a:rPr lang="en-US" sz="1600" dirty="0"/>
              <a:t>Tracking of moving objects requires continuous ranging updates</a:t>
            </a:r>
          </a:p>
          <a:p>
            <a:pPr lvl="1">
              <a:spcBef>
                <a:spcPts val="0"/>
              </a:spcBef>
              <a:spcAft>
                <a:spcPts val="600"/>
              </a:spcAft>
              <a:buFont typeface="Arial" panose="020B0604020202020204" pitchFamily="34" charset="0"/>
              <a:buChar char="•"/>
            </a:pPr>
            <a:r>
              <a:rPr lang="en-US" sz="1600" dirty="0"/>
              <a:t>Example: Sequences A and B with ergodic collision rate p=0.5</a:t>
            </a:r>
          </a:p>
          <a:p>
            <a:pPr lvl="1">
              <a:spcBef>
                <a:spcPts val="0"/>
              </a:spcBef>
              <a:spcAft>
                <a:spcPts val="600"/>
              </a:spcAft>
              <a:buFont typeface="Arial" panose="020B0604020202020204" pitchFamily="34" charset="0"/>
              <a:buChar char="•"/>
            </a:pPr>
            <a:endParaRPr lang="en-US" sz="1600" dirty="0"/>
          </a:p>
          <a:p>
            <a:pPr lvl="1">
              <a:spcBef>
                <a:spcPts val="0"/>
              </a:spcBef>
              <a:spcAft>
                <a:spcPts val="600"/>
              </a:spcAft>
              <a:buFont typeface="Arial" panose="020B0604020202020204" pitchFamily="34" charset="0"/>
              <a:buChar char="•"/>
            </a:pPr>
            <a:endParaRPr lang="en-US" sz="1400" dirty="0"/>
          </a:p>
          <a:p>
            <a:pPr lvl="1">
              <a:spcBef>
                <a:spcPts val="0"/>
              </a:spcBef>
              <a:spcAft>
                <a:spcPts val="600"/>
              </a:spcAft>
              <a:buFont typeface="Arial" panose="020B0604020202020204" pitchFamily="34" charset="0"/>
              <a:buChar char="•"/>
            </a:pPr>
            <a:endParaRPr lang="en-US" sz="1400" dirty="0"/>
          </a:p>
          <a:p>
            <a:pPr marL="457200" lvl="1" indent="0">
              <a:spcBef>
                <a:spcPts val="0"/>
              </a:spcBef>
              <a:spcAft>
                <a:spcPts val="600"/>
              </a:spcAft>
              <a:buNone/>
            </a:pPr>
            <a:endParaRPr lang="en-US" sz="1400" dirty="0"/>
          </a:p>
          <a:p>
            <a:pPr>
              <a:spcBef>
                <a:spcPts val="0"/>
              </a:spcBef>
              <a:spcAft>
                <a:spcPts val="600"/>
              </a:spcAft>
              <a:buFont typeface="Arial" panose="020B0604020202020204" pitchFamily="34" charset="0"/>
              <a:buChar char="•"/>
            </a:pPr>
            <a:endParaRPr lang="en-US" sz="1800" dirty="0"/>
          </a:p>
          <a:p>
            <a:pPr>
              <a:spcBef>
                <a:spcPts val="0"/>
              </a:spcBef>
              <a:spcAft>
                <a:spcPts val="600"/>
              </a:spcAft>
              <a:buFont typeface="Arial" panose="020B0604020202020204" pitchFamily="34" charset="0"/>
              <a:buChar char="•"/>
            </a:pPr>
            <a:r>
              <a:rPr lang="en-US" sz="1800" dirty="0"/>
              <a:t>Biasing methods 1 &amp; 2 previously proposed in [2] aim to reduce error bursts by avoiding PRNG sequences with recurring </a:t>
            </a:r>
            <a:r>
              <a:rPr lang="en-US" sz="1800" dirty="0" err="1"/>
              <a:t>WiFi</a:t>
            </a:r>
            <a:r>
              <a:rPr lang="en-US" sz="1800" dirty="0"/>
              <a:t> overlap</a:t>
            </a:r>
          </a:p>
          <a:p>
            <a:pPr lvl="1">
              <a:spcBef>
                <a:spcPts val="0"/>
              </a:spcBef>
              <a:spcAft>
                <a:spcPts val="600"/>
              </a:spcAft>
              <a:buFont typeface="Arial" panose="020B0604020202020204" pitchFamily="34" charset="0"/>
              <a:buChar char="•"/>
            </a:pPr>
            <a:r>
              <a:rPr lang="en-US" sz="1600" dirty="0"/>
              <a:t>Longer off-channel dwell time increases Wi-Fi throughput [5]</a:t>
            </a:r>
          </a:p>
          <a:p>
            <a:pPr>
              <a:spcBef>
                <a:spcPts val="0"/>
              </a:spcBef>
              <a:spcAft>
                <a:spcPts val="600"/>
              </a:spcAft>
              <a:buFont typeface="Arial" panose="020B0604020202020204" pitchFamily="34" charset="0"/>
              <a:buChar char="•"/>
            </a:pPr>
            <a:r>
              <a:rPr lang="en-US" sz="1800" dirty="0"/>
              <a:t>Biasing the PRNG output is an offline, precomputable tweak and does not incorporate live information from experienced collisions</a:t>
            </a:r>
          </a:p>
          <a:p>
            <a:pPr lvl="1">
              <a:spcBef>
                <a:spcPts val="0"/>
              </a:spcBef>
              <a:spcAft>
                <a:spcPts val="600"/>
              </a:spcAft>
              <a:buFont typeface="Arial" panose="020B0604020202020204" pitchFamily="34" charset="0"/>
              <a:buChar char="•"/>
            </a:pPr>
            <a:r>
              <a:rPr lang="en-US" sz="1600" dirty="0"/>
              <a:t>Biasing is not alternative, to but addition to live interference management</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pic>
        <p:nvPicPr>
          <p:cNvPr id="12" name="Picture 11">
            <a:extLst>
              <a:ext uri="{FF2B5EF4-FFF2-40B4-BE49-F238E27FC236}">
                <a16:creationId xmlns:a16="http://schemas.microsoft.com/office/drawing/2014/main" id="{1B21748E-E9A9-844B-224E-3D44994E6E7C}"/>
              </a:ext>
            </a:extLst>
          </p:cNvPr>
          <p:cNvPicPr>
            <a:picLocks noChangeAspect="1"/>
          </p:cNvPicPr>
          <p:nvPr/>
        </p:nvPicPr>
        <p:blipFill>
          <a:blip r:embed="rId2"/>
          <a:stretch>
            <a:fillRect/>
          </a:stretch>
        </p:blipFill>
        <p:spPr>
          <a:xfrm>
            <a:off x="692989" y="3068151"/>
            <a:ext cx="7924800" cy="829073"/>
          </a:xfrm>
          <a:prstGeom prst="rect">
            <a:avLst/>
          </a:prstGeom>
        </p:spPr>
      </p:pic>
      <p:sp>
        <p:nvSpPr>
          <p:cNvPr id="57" name="TextBox 56">
            <a:extLst>
              <a:ext uri="{FF2B5EF4-FFF2-40B4-BE49-F238E27FC236}">
                <a16:creationId xmlns:a16="http://schemas.microsoft.com/office/drawing/2014/main" id="{7A586DFF-D299-272F-13CA-556096803CCF}"/>
              </a:ext>
            </a:extLst>
          </p:cNvPr>
          <p:cNvSpPr txBox="1"/>
          <p:nvPr/>
        </p:nvSpPr>
        <p:spPr>
          <a:xfrm>
            <a:off x="864439" y="3897224"/>
            <a:ext cx="4183811" cy="338554"/>
          </a:xfrm>
          <a:prstGeom prst="rect">
            <a:avLst/>
          </a:prstGeom>
          <a:noFill/>
        </p:spPr>
        <p:txBody>
          <a:bodyPr wrap="square">
            <a:spAutoFit/>
          </a:bodyPr>
          <a:lstStyle/>
          <a:p>
            <a:r>
              <a:rPr lang="en-US" sz="1600" dirty="0">
                <a:latin typeface="+mn-lt"/>
              </a:rPr>
              <a:t>tracking outage for extended period of time</a:t>
            </a:r>
            <a:endParaRPr lang="en-DE" sz="1600" dirty="0">
              <a:latin typeface="+mn-lt"/>
            </a:endParaRPr>
          </a:p>
        </p:txBody>
      </p:sp>
      <p:sp>
        <p:nvSpPr>
          <p:cNvPr id="58" name="TextBox 57">
            <a:extLst>
              <a:ext uri="{FF2B5EF4-FFF2-40B4-BE49-F238E27FC236}">
                <a16:creationId xmlns:a16="http://schemas.microsoft.com/office/drawing/2014/main" id="{8A6761D6-C79E-75BE-4383-8344BAED994E}"/>
              </a:ext>
            </a:extLst>
          </p:cNvPr>
          <p:cNvSpPr txBox="1"/>
          <p:nvPr/>
        </p:nvSpPr>
        <p:spPr>
          <a:xfrm>
            <a:off x="4343400" y="3897224"/>
            <a:ext cx="4876800" cy="338554"/>
          </a:xfrm>
          <a:prstGeom prst="rect">
            <a:avLst/>
          </a:prstGeom>
          <a:noFill/>
        </p:spPr>
        <p:txBody>
          <a:bodyPr wrap="square">
            <a:spAutoFit/>
          </a:bodyPr>
          <a:lstStyle/>
          <a:p>
            <a:pPr lvl="1">
              <a:spcBef>
                <a:spcPts val="600"/>
              </a:spcBef>
              <a:spcAft>
                <a:spcPts val="600"/>
              </a:spcAft>
            </a:pPr>
            <a:r>
              <a:rPr lang="en-US" sz="1600" dirty="0">
                <a:latin typeface="+mn-lt"/>
              </a:rPr>
              <a:t>vs. user experience as tracking at ½ rate</a:t>
            </a:r>
          </a:p>
        </p:txBody>
      </p:sp>
    </p:spTree>
    <p:extLst>
      <p:ext uri="{BB962C8B-B14F-4D97-AF65-F5344CB8AC3E}">
        <p14:creationId xmlns:p14="http://schemas.microsoft.com/office/powerpoint/2010/main" val="2848385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Simulation Parameters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400" dirty="0"/>
              <a:t>UNII-3 with </a:t>
            </a:r>
          </a:p>
          <a:p>
            <a:pPr lvl="1">
              <a:spcBef>
                <a:spcPts val="600"/>
              </a:spcBef>
              <a:spcAft>
                <a:spcPts val="600"/>
              </a:spcAft>
              <a:buFont typeface="Arial" panose="020B0604020202020204" pitchFamily="34" charset="0"/>
              <a:buChar char="•"/>
            </a:pPr>
            <a:r>
              <a:rPr lang="en-US" sz="1400" dirty="0"/>
              <a:t>one static </a:t>
            </a:r>
            <a:r>
              <a:rPr lang="en-US" sz="1400" dirty="0" err="1"/>
              <a:t>WiFi</a:t>
            </a:r>
            <a:r>
              <a:rPr lang="en-US" sz="1400" dirty="0"/>
              <a:t> interferer, blocking 40 MHz continuous bandwidth of UNII-3</a:t>
            </a:r>
            <a:endParaRPr lang="en-US" sz="1050" dirty="0"/>
          </a:p>
          <a:p>
            <a:pPr lvl="1">
              <a:spcBef>
                <a:spcPts val="600"/>
              </a:spcBef>
              <a:spcAft>
                <a:spcPts val="600"/>
              </a:spcAft>
              <a:buFont typeface="Arial" panose="020B0604020202020204" pitchFamily="34" charset="0"/>
              <a:buChar char="•"/>
            </a:pPr>
            <a:r>
              <a:rPr lang="en-US" sz="1400" dirty="0"/>
              <a:t>50 NB channels (2.5 MHz each), channel switching every ranging block/cycle</a:t>
            </a:r>
          </a:p>
          <a:p>
            <a:pPr>
              <a:spcBef>
                <a:spcPts val="600"/>
              </a:spcBef>
              <a:spcAft>
                <a:spcPts val="600"/>
              </a:spcAft>
              <a:buFont typeface="Arial" panose="020B0604020202020204" pitchFamily="34" charset="0"/>
              <a:buChar char="•"/>
            </a:pPr>
            <a:r>
              <a:rPr lang="en-US" sz="1400" dirty="0"/>
              <a:t>Channel switching methods 1 and 2 [2] vs unbiased (AES, uniform random)</a:t>
            </a:r>
          </a:p>
          <a:p>
            <a:pPr>
              <a:spcBef>
                <a:spcPts val="600"/>
              </a:spcBef>
              <a:spcAft>
                <a:spcPts val="600"/>
              </a:spcAft>
              <a:buFont typeface="Arial" panose="020B0604020202020204" pitchFamily="34" charset="0"/>
              <a:buChar char="•"/>
            </a:pPr>
            <a:r>
              <a:rPr lang="en-US" sz="1400" dirty="0"/>
              <a:t>Simulation steps (repeat and average for every 802.11 40 MHz </a:t>
            </a:r>
            <a:r>
              <a:rPr lang="en-US" sz="1400" dirty="0" err="1"/>
              <a:t>WiFi</a:t>
            </a:r>
            <a:r>
              <a:rPr lang="en-US" sz="1400" dirty="0"/>
              <a:t> channel in UNII-3):</a:t>
            </a:r>
          </a:p>
          <a:p>
            <a:pPr lvl="1">
              <a:spcBef>
                <a:spcPts val="600"/>
              </a:spcBef>
              <a:spcAft>
                <a:spcPts val="600"/>
              </a:spcAft>
              <a:buFont typeface="+mj-lt"/>
              <a:buAutoNum type="arabicPeriod"/>
            </a:pPr>
            <a:r>
              <a:rPr lang="en-US" sz="1000" dirty="0"/>
              <a:t>For each PRNG candidate, generate       -long NB channel number sequence</a:t>
            </a:r>
          </a:p>
          <a:p>
            <a:pPr lvl="1">
              <a:spcBef>
                <a:spcPts val="600"/>
              </a:spcBef>
              <a:spcAft>
                <a:spcPts val="600"/>
              </a:spcAft>
              <a:buFont typeface="+mj-lt"/>
              <a:buAutoNum type="arabicPeriod"/>
            </a:pPr>
            <a:r>
              <a:rPr lang="en-US" sz="1000" dirty="0"/>
              <a:t>Tag each item in the sequence as “collision” if the NB channel overlaps with </a:t>
            </a:r>
            <a:r>
              <a:rPr lang="en-US" sz="1000" dirty="0" err="1"/>
              <a:t>WiFi</a:t>
            </a:r>
            <a:r>
              <a:rPr lang="en-US" sz="1000" dirty="0"/>
              <a:t> channel, tag “no collision” otherwise</a:t>
            </a:r>
          </a:p>
          <a:p>
            <a:pPr lvl="1">
              <a:spcBef>
                <a:spcPts val="600"/>
              </a:spcBef>
              <a:spcAft>
                <a:spcPts val="600"/>
              </a:spcAft>
              <a:buFont typeface="+mj-lt"/>
              <a:buAutoNum type="arabicPeriod"/>
            </a:pPr>
            <a:r>
              <a:rPr lang="en-US" sz="1000" dirty="0"/>
              <a:t>Statistically count occurrences of collision subsequences {0: no collision, 1: single collision, 2: two consecutive collisions, 3: three consecutive collisions, …}</a:t>
            </a:r>
          </a:p>
          <a:p>
            <a:pPr>
              <a:spcBef>
                <a:spcPts val="600"/>
              </a:spcBef>
              <a:spcAft>
                <a:spcPts val="600"/>
              </a:spcAft>
              <a:buFont typeface="Arial" panose="020B0604020202020204" pitchFamily="34" charset="0"/>
              <a:buChar char="•"/>
            </a:pPr>
            <a:r>
              <a:rPr lang="en-US" sz="1400" dirty="0"/>
              <a:t>Special properties of collision burst statistics</a:t>
            </a:r>
          </a:p>
          <a:p>
            <a:pPr lvl="1">
              <a:spcBef>
                <a:spcPts val="600"/>
              </a:spcBef>
              <a:spcAft>
                <a:spcPts val="600"/>
              </a:spcAft>
              <a:buFont typeface="Arial" panose="020B0604020202020204" pitchFamily="34" charset="0"/>
              <a:buChar char="•"/>
            </a:pPr>
            <a:r>
              <a:rPr lang="en-US" sz="1000" dirty="0"/>
              <a:t>X=0: Count of no collisions between NB and </a:t>
            </a:r>
            <a:r>
              <a:rPr lang="en-US" sz="1000" dirty="0" err="1"/>
              <a:t>WiFi</a:t>
            </a:r>
            <a:r>
              <a:rPr lang="en-US" sz="1000" dirty="0"/>
              <a:t> (i.e. 1-PER) where PER=collision rate</a:t>
            </a:r>
          </a:p>
          <a:p>
            <a:pPr lvl="1">
              <a:spcBef>
                <a:spcPts val="600"/>
              </a:spcBef>
              <a:spcAft>
                <a:spcPts val="600"/>
              </a:spcAft>
              <a:buFont typeface="Arial" panose="020B0604020202020204" pitchFamily="34" charset="0"/>
              <a:buChar char="•"/>
            </a:pPr>
            <a:r>
              <a:rPr lang="en-US" sz="1000" dirty="0"/>
              <a:t>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pic>
        <p:nvPicPr>
          <p:cNvPr id="12" name="Picture 11">
            <a:extLst>
              <a:ext uri="{FF2B5EF4-FFF2-40B4-BE49-F238E27FC236}">
                <a16:creationId xmlns:a16="http://schemas.microsoft.com/office/drawing/2014/main" id="{1D112911-CAEF-28B8-1569-89921103B090}"/>
              </a:ext>
            </a:extLst>
          </p:cNvPr>
          <p:cNvPicPr>
            <a:picLocks noChangeAspect="1"/>
          </p:cNvPicPr>
          <p:nvPr/>
        </p:nvPicPr>
        <p:blipFill>
          <a:blip r:embed="rId2"/>
          <a:stretch>
            <a:fillRect/>
          </a:stretch>
        </p:blipFill>
        <p:spPr>
          <a:xfrm>
            <a:off x="1354279" y="5334000"/>
            <a:ext cx="2286000" cy="460549"/>
          </a:xfrm>
          <a:prstGeom prst="rect">
            <a:avLst/>
          </a:prstGeom>
        </p:spPr>
      </p:pic>
      <p:pic>
        <p:nvPicPr>
          <p:cNvPr id="10" name="Picture 9">
            <a:extLst>
              <a:ext uri="{FF2B5EF4-FFF2-40B4-BE49-F238E27FC236}">
                <a16:creationId xmlns:a16="http://schemas.microsoft.com/office/drawing/2014/main" id="{88AFD409-2EF6-AA08-5BFD-68698AEAC279}"/>
              </a:ext>
            </a:extLst>
          </p:cNvPr>
          <p:cNvPicPr>
            <a:picLocks noChangeAspect="1"/>
          </p:cNvPicPr>
          <p:nvPr/>
        </p:nvPicPr>
        <p:blipFill>
          <a:blip r:embed="rId3"/>
          <a:stretch>
            <a:fillRect/>
          </a:stretch>
        </p:blipFill>
        <p:spPr>
          <a:xfrm>
            <a:off x="3624330" y="3646867"/>
            <a:ext cx="203200" cy="127000"/>
          </a:xfrm>
          <a:prstGeom prst="rect">
            <a:avLst/>
          </a:prstGeom>
        </p:spPr>
      </p:pic>
    </p:spTree>
    <p:extLst>
      <p:ext uri="{BB962C8B-B14F-4D97-AF65-F5344CB8AC3E}">
        <p14:creationId xmlns:p14="http://schemas.microsoft.com/office/powerpoint/2010/main" val="1420762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Simulation Results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26664" y="1712219"/>
            <a:ext cx="7772400" cy="1943101"/>
          </a:xfrm>
        </p:spPr>
        <p:txBody>
          <a:bodyPr/>
          <a:lstStyle/>
          <a:p>
            <a:pPr>
              <a:spcBef>
                <a:spcPts val="600"/>
              </a:spcBef>
              <a:spcAft>
                <a:spcPts val="600"/>
              </a:spcAft>
              <a:buFont typeface="Arial" panose="020B0604020202020204" pitchFamily="34" charset="0"/>
              <a:buChar char="•"/>
            </a:pPr>
            <a:r>
              <a:rPr lang="en-US" sz="1600" dirty="0"/>
              <a:t>PRNGs unbiased ”uniform random” vs biased methods [2], B={20, 40} MHz)</a:t>
            </a:r>
          </a:p>
          <a:p>
            <a:pPr>
              <a:spcBef>
                <a:spcPts val="600"/>
              </a:spcBef>
              <a:spcAft>
                <a:spcPts val="600"/>
              </a:spcAft>
              <a:buFont typeface="Arial" panose="020B0604020202020204" pitchFamily="34" charset="0"/>
              <a:buChar char="•"/>
            </a:pPr>
            <a:r>
              <a:rPr lang="en-US" sz="1600" dirty="0"/>
              <a:t>Same collision rate (40MHz/125MHz = 0.32) for all tested PRNGs</a:t>
            </a:r>
          </a:p>
          <a:p>
            <a:pPr>
              <a:spcBef>
                <a:spcPts val="600"/>
              </a:spcBef>
              <a:spcAft>
                <a:spcPts val="600"/>
              </a:spcAft>
              <a:buFont typeface="Arial" panose="020B0604020202020204" pitchFamily="34" charset="0"/>
              <a:buChar char="•"/>
            </a:pPr>
            <a:r>
              <a:rPr lang="en-US" sz="1600" dirty="0"/>
              <a:t>Biasing reduces, or eliminates collision bursts</a:t>
            </a:r>
            <a:endParaRPr lang="en-GB" sz="1200" dirty="0"/>
          </a:p>
          <a:p>
            <a:pPr lvl="1">
              <a:spcBef>
                <a:spcPts val="600"/>
              </a:spcBef>
              <a:spcAft>
                <a:spcPts val="600"/>
              </a:spcAft>
              <a:buFont typeface="Arial" panose="020B0604020202020204" pitchFamily="34" charset="0"/>
              <a:buChar char="•"/>
            </a:pPr>
            <a:endParaRPr lang="en-GB"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pic>
        <p:nvPicPr>
          <p:cNvPr id="9" name="Picture 8">
            <a:extLst>
              <a:ext uri="{FF2B5EF4-FFF2-40B4-BE49-F238E27FC236}">
                <a16:creationId xmlns:a16="http://schemas.microsoft.com/office/drawing/2014/main" id="{1435E48A-4978-8DC8-D655-6DC8DB8C549B}"/>
              </a:ext>
            </a:extLst>
          </p:cNvPr>
          <p:cNvPicPr>
            <a:picLocks noChangeAspect="1"/>
          </p:cNvPicPr>
          <p:nvPr/>
        </p:nvPicPr>
        <p:blipFill>
          <a:blip r:embed="rId2"/>
          <a:stretch>
            <a:fillRect/>
          </a:stretch>
        </p:blipFill>
        <p:spPr>
          <a:xfrm>
            <a:off x="726665" y="3020522"/>
            <a:ext cx="3845335" cy="3322434"/>
          </a:xfrm>
          <a:prstGeom prst="rect">
            <a:avLst/>
          </a:prstGeom>
        </p:spPr>
      </p:pic>
      <p:pic>
        <p:nvPicPr>
          <p:cNvPr id="11" name="Picture 10">
            <a:extLst>
              <a:ext uri="{FF2B5EF4-FFF2-40B4-BE49-F238E27FC236}">
                <a16:creationId xmlns:a16="http://schemas.microsoft.com/office/drawing/2014/main" id="{A82B68B2-C70F-02A6-25C8-795F3A0A3B3A}"/>
              </a:ext>
            </a:extLst>
          </p:cNvPr>
          <p:cNvPicPr>
            <a:picLocks noChangeAspect="1"/>
          </p:cNvPicPr>
          <p:nvPr/>
        </p:nvPicPr>
        <p:blipFill>
          <a:blip r:embed="rId3"/>
          <a:stretch>
            <a:fillRect/>
          </a:stretch>
        </p:blipFill>
        <p:spPr>
          <a:xfrm>
            <a:off x="4703136" y="3020522"/>
            <a:ext cx="3845336" cy="3322434"/>
          </a:xfrm>
          <a:prstGeom prst="rect">
            <a:avLst/>
          </a:prstGeom>
        </p:spPr>
      </p:pic>
      <p:sp>
        <p:nvSpPr>
          <p:cNvPr id="15" name="Rectangle 14">
            <a:extLst>
              <a:ext uri="{FF2B5EF4-FFF2-40B4-BE49-F238E27FC236}">
                <a16:creationId xmlns:a16="http://schemas.microsoft.com/office/drawing/2014/main" id="{B4C8ADCF-D721-E332-B2C3-8FB299D94720}"/>
              </a:ext>
            </a:extLst>
          </p:cNvPr>
          <p:cNvSpPr/>
          <p:nvPr/>
        </p:nvSpPr>
        <p:spPr bwMode="auto">
          <a:xfrm>
            <a:off x="1066800" y="2906222"/>
            <a:ext cx="7010400" cy="2286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570502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600" dirty="0"/>
              <a:t>Burst error length performance has been evaluated for the two PRNG biasing methods [2] presented in IEEE Montreal 2022</a:t>
            </a:r>
          </a:p>
          <a:p>
            <a:pPr>
              <a:spcBef>
                <a:spcPts val="600"/>
              </a:spcBef>
              <a:spcAft>
                <a:spcPts val="600"/>
              </a:spcAft>
              <a:buFont typeface="Arial" panose="020B0604020202020204" pitchFamily="34" charset="0"/>
              <a:buChar char="•"/>
            </a:pPr>
            <a:r>
              <a:rPr lang="en-US" sz="1600" dirty="0"/>
              <a:t>Simulation results</a:t>
            </a:r>
          </a:p>
          <a:p>
            <a:pPr lvl="1">
              <a:spcBef>
                <a:spcPts val="600"/>
              </a:spcBef>
              <a:spcAft>
                <a:spcPts val="600"/>
              </a:spcAft>
              <a:buFont typeface="Arial" panose="020B0604020202020204" pitchFamily="34" charset="0"/>
              <a:buChar char="•"/>
            </a:pPr>
            <a:r>
              <a:rPr lang="en-US" sz="1600" dirty="0"/>
              <a:t>Both proposed methods demonstrated decreased burst error lengths in the simulated use case of one 40 MHz </a:t>
            </a:r>
            <a:r>
              <a:rPr lang="en-US" sz="1600" dirty="0" err="1"/>
              <a:t>WiFi</a:t>
            </a:r>
            <a:r>
              <a:rPr lang="en-US" sz="1600" dirty="0"/>
              <a:t> interferer</a:t>
            </a:r>
          </a:p>
          <a:p>
            <a:pPr lvl="1">
              <a:spcBef>
                <a:spcPts val="600"/>
              </a:spcBef>
              <a:spcAft>
                <a:spcPts val="600"/>
              </a:spcAft>
              <a:buFont typeface="Arial" panose="020B0604020202020204" pitchFamily="34" charset="0"/>
              <a:buChar char="•"/>
            </a:pPr>
            <a:r>
              <a:rPr lang="en-US" sz="1600" dirty="0"/>
              <a:t>Biasing also decreases burst error length when bandwidth of interference was falsely guessed</a:t>
            </a:r>
          </a:p>
          <a:p>
            <a:pPr>
              <a:spcBef>
                <a:spcPts val="600"/>
              </a:spcBef>
              <a:spcAft>
                <a:spcPts val="600"/>
              </a:spcAft>
              <a:buFont typeface="Arial" panose="020B0604020202020204" pitchFamily="34" charset="0"/>
              <a:buChar char="•"/>
            </a:pPr>
            <a:r>
              <a:rPr lang="en-US" sz="1600" dirty="0"/>
              <a:t>We want to investigate further one more complex </a:t>
            </a:r>
            <a:r>
              <a:rPr lang="en-US" sz="1600" dirty="0" err="1"/>
              <a:t>WiFi</a:t>
            </a:r>
            <a:r>
              <a:rPr lang="en-US" sz="1600" dirty="0"/>
              <a:t> interference scenarios (multiple users/bandwidths)</a:t>
            </a:r>
          </a:p>
          <a:p>
            <a:pPr>
              <a:spcBef>
                <a:spcPts val="600"/>
              </a:spcBef>
              <a:spcAft>
                <a:spcPts val="600"/>
              </a:spcAft>
              <a:buFont typeface="Arial" panose="020B0604020202020204" pitchFamily="34" charset="0"/>
              <a:buChar char="•"/>
            </a:pPr>
            <a:r>
              <a:rPr lang="en-US" sz="1600" dirty="0"/>
              <a:t>Our intention is to settle on one biasing method with most favorable properties for standardization</a:t>
            </a:r>
          </a:p>
          <a:p>
            <a:pPr>
              <a:spcBef>
                <a:spcPts val="600"/>
              </a:spcBef>
              <a:spcAft>
                <a:spcPts val="600"/>
              </a:spcAft>
              <a:buFont typeface="Arial" panose="020B0604020202020204" pitchFamily="34" charset="0"/>
              <a:buChar char="•"/>
            </a:pPr>
            <a:r>
              <a:rPr lang="en-US" sz="1600" dirty="0"/>
              <a:t>In general, biasing is a nice to have optimization, but not essential for NB operation (optional support)</a:t>
            </a:r>
          </a:p>
          <a:p>
            <a:pPr lvl="1">
              <a:spcBef>
                <a:spcPts val="600"/>
              </a:spcBef>
              <a:spcAft>
                <a:spcPts val="600"/>
              </a:spcAft>
              <a:buFont typeface="Arial" panose="020B0604020202020204" pitchFamily="34" charset="0"/>
              <a:buChar char="•"/>
            </a:pPr>
            <a:endParaRPr lang="en-US" sz="1200" dirty="0"/>
          </a:p>
          <a:p>
            <a:pPr>
              <a:spcBef>
                <a:spcPts val="600"/>
              </a:spcBef>
              <a:spcAft>
                <a:spcPts val="600"/>
              </a:spcAft>
              <a:buFont typeface="Arial" panose="020B0604020202020204" pitchFamily="34" charset="0"/>
              <a:buChar char="•"/>
            </a:pPr>
            <a:endParaRPr lang="en-US" sz="1600" dirty="0"/>
          </a:p>
          <a:p>
            <a:pPr lvl="1">
              <a:spcBef>
                <a:spcPts val="600"/>
              </a:spcBef>
              <a:spcAft>
                <a:spcPts val="600"/>
              </a:spcAft>
              <a:buFont typeface="Arial" panose="020B0604020202020204" pitchFamily="34" charset="0"/>
              <a:buChar char="•"/>
            </a:pPr>
            <a:endParaRPr lang="en-US" sz="1200" dirty="0"/>
          </a:p>
          <a:p>
            <a:pPr>
              <a:spcBef>
                <a:spcPts val="600"/>
              </a:spcBef>
              <a:spcAft>
                <a:spcPts val="600"/>
              </a:spcAft>
              <a:buFont typeface="Arial" panose="020B0604020202020204" pitchFamily="34" charset="0"/>
              <a:buChar char="•"/>
            </a:pPr>
            <a:endParaRPr lang="en-GB" sz="12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spTree>
    <p:extLst>
      <p:ext uri="{BB962C8B-B14F-4D97-AF65-F5344CB8AC3E}">
        <p14:creationId xmlns:p14="http://schemas.microsoft.com/office/powerpoint/2010/main" val="1511147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723900" y="2895600"/>
            <a:ext cx="7772400" cy="1066800"/>
          </a:xfrm>
        </p:spPr>
        <p:txBody>
          <a:bodyPr/>
          <a:lstStyle/>
          <a:p>
            <a:r>
              <a:rPr lang="en-US" dirty="0"/>
              <a:t>Channel Diversity per Block/per Slot</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18</a:t>
            </a:fld>
            <a:endParaRPr lang="en-US" altLang="en-US"/>
          </a:p>
        </p:txBody>
      </p:sp>
    </p:spTree>
    <p:extLst>
      <p:ext uri="{BB962C8B-B14F-4D97-AF65-F5344CB8AC3E}">
        <p14:creationId xmlns:p14="http://schemas.microsoft.com/office/powerpoint/2010/main" val="2598957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Channel Diversity per block/per slot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NBA-MMS-UWB requires 2, or more NB packets per ranging cycle to successfully transmit</a:t>
            </a:r>
          </a:p>
          <a:p>
            <a:pPr lvl="1">
              <a:spcBef>
                <a:spcPts val="600"/>
              </a:spcBef>
              <a:spcAft>
                <a:spcPts val="600"/>
              </a:spcAft>
              <a:buFont typeface="Arial" panose="020B0604020202020204" pitchFamily="34" charset="0"/>
              <a:buChar char="•"/>
            </a:pPr>
            <a:r>
              <a:rPr lang="en-GB" sz="1400" dirty="0"/>
              <a:t>E.g., if either NB POLL or NB REPORT fails to transmit, ranging result cannot be obtained in the respective ranging cycle</a:t>
            </a:r>
          </a:p>
          <a:p>
            <a:pPr lvl="1">
              <a:spcBef>
                <a:spcPts val="600"/>
              </a:spcBef>
              <a:spcAft>
                <a:spcPts val="600"/>
              </a:spcAft>
              <a:buFont typeface="Arial" panose="020B0604020202020204" pitchFamily="34" charset="0"/>
              <a:buChar char="•"/>
            </a:pPr>
            <a:r>
              <a:rPr lang="en-GB" sz="1400" dirty="0"/>
              <a:t>Ranging outage rate can be defined as 1-P(G)P(G|G)</a:t>
            </a:r>
          </a:p>
          <a:p>
            <a:pPr lvl="2">
              <a:spcBef>
                <a:spcPts val="0"/>
              </a:spcBef>
              <a:spcAft>
                <a:spcPts val="600"/>
              </a:spcAft>
              <a:buFont typeface="Arial" panose="020B0604020202020204" pitchFamily="34" charset="0"/>
              <a:buChar char="•"/>
            </a:pPr>
            <a:r>
              <a:rPr lang="en-GB" sz="1100" dirty="0"/>
              <a:t>where P(G) is the NB packet transmission success probability </a:t>
            </a:r>
          </a:p>
          <a:p>
            <a:pPr lvl="2">
              <a:spcBef>
                <a:spcPts val="0"/>
              </a:spcBef>
              <a:spcAft>
                <a:spcPts val="600"/>
              </a:spcAft>
              <a:buFont typeface="Arial" panose="020B0604020202020204" pitchFamily="34" charset="0"/>
              <a:buChar char="•"/>
            </a:pPr>
            <a:r>
              <a:rPr lang="en-GB" sz="1100" dirty="0"/>
              <a:t>where P(G|G) denotes the probability of two NB packets being successfully transferred at a time offset </a:t>
            </a:r>
          </a:p>
          <a:p>
            <a:pPr>
              <a:spcBef>
                <a:spcPts val="600"/>
              </a:spcBef>
              <a:spcAft>
                <a:spcPts val="600"/>
              </a:spcAft>
              <a:buFont typeface="Arial" panose="020B0604020202020204" pitchFamily="34" charset="0"/>
              <a:buChar char="•"/>
            </a:pPr>
            <a:r>
              <a:rPr lang="en-GB" sz="1800" dirty="0"/>
              <a:t>We can infer that</a:t>
            </a:r>
          </a:p>
          <a:p>
            <a:pPr marL="0" indent="0">
              <a:spcBef>
                <a:spcPts val="600"/>
              </a:spcBef>
              <a:spcAft>
                <a:spcPts val="600"/>
              </a:spcAft>
              <a:buNone/>
            </a:pPr>
            <a:endParaRPr lang="en-GB" sz="1800" dirty="0"/>
          </a:p>
          <a:p>
            <a:pPr marL="0" indent="0">
              <a:spcBef>
                <a:spcPts val="600"/>
              </a:spcBef>
              <a:spcAft>
                <a:spcPts val="600"/>
              </a:spcAft>
              <a:buNone/>
            </a:pPr>
            <a:endParaRPr lang="en-GB" sz="1800" dirty="0"/>
          </a:p>
          <a:p>
            <a:pPr>
              <a:spcBef>
                <a:spcPts val="600"/>
              </a:spcBef>
              <a:spcAft>
                <a:spcPts val="600"/>
              </a:spcAft>
              <a:buFont typeface="Arial" panose="020B0604020202020204" pitchFamily="34" charset="0"/>
              <a:buChar char="•"/>
            </a:pPr>
            <a:r>
              <a:rPr lang="en-GB" sz="1800" dirty="0"/>
              <a:t>Since P(G) &lt;= P(G|G) &lt;= 1 for all monotonical channel models</a:t>
            </a:r>
          </a:p>
          <a:p>
            <a:pPr lvl="1">
              <a:spcBef>
                <a:spcPts val="600"/>
              </a:spcBef>
              <a:spcAft>
                <a:spcPts val="600"/>
              </a:spcAft>
              <a:buFont typeface="Arial" panose="020B0604020202020204" pitchFamily="34" charset="0"/>
              <a:buChar char="•"/>
            </a:pPr>
            <a:r>
              <a:rPr lang="en-GB" sz="1400" dirty="0"/>
              <a:t>therefore   1-P(G)P(G|G) &lt;= 1-P(G)</a:t>
            </a:r>
            <a:r>
              <a:rPr lang="en-GB" sz="1400" baseline="30000" dirty="0"/>
              <a:t> 2</a:t>
            </a:r>
            <a:endParaRPr lang="en-GB" sz="1400" dirty="0"/>
          </a:p>
          <a:p>
            <a:pPr lvl="1">
              <a:spcBef>
                <a:spcPts val="600"/>
              </a:spcBef>
              <a:spcAft>
                <a:spcPts val="600"/>
              </a:spcAft>
              <a:buFont typeface="Arial" panose="020B0604020202020204" pitchFamily="34" charset="0"/>
              <a:buChar char="•"/>
            </a:pPr>
            <a:r>
              <a:rPr lang="en-GB" sz="1400" dirty="0"/>
              <a:t>i.e., ranging outage is same, or better, for sticky NB channel within MMS sequence</a:t>
            </a:r>
          </a:p>
          <a:p>
            <a:pPr lvl="2">
              <a:spcBef>
                <a:spcPts val="600"/>
              </a:spcBef>
              <a:spcAft>
                <a:spcPts val="600"/>
              </a:spcAft>
              <a:buFont typeface="Arial" panose="020B0604020202020204" pitchFamily="34" charset="0"/>
              <a:buChar char="•"/>
            </a:pPr>
            <a:endParaRPr lang="en-GB" sz="1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19</a:t>
            </a:fld>
            <a:endParaRPr lang="en-US" altLang="en-US"/>
          </a:p>
        </p:txBody>
      </p:sp>
      <p:pic>
        <p:nvPicPr>
          <p:cNvPr id="12" name="Picture 11">
            <a:extLst>
              <a:ext uri="{FF2B5EF4-FFF2-40B4-BE49-F238E27FC236}">
                <a16:creationId xmlns:a16="http://schemas.microsoft.com/office/drawing/2014/main" id="{106DC75C-983E-2F00-CCEE-A9BAB303097D}"/>
              </a:ext>
            </a:extLst>
          </p:cNvPr>
          <p:cNvPicPr>
            <a:picLocks noChangeAspect="1"/>
          </p:cNvPicPr>
          <p:nvPr/>
        </p:nvPicPr>
        <p:blipFill>
          <a:blip r:embed="rId2"/>
          <a:stretch>
            <a:fillRect/>
          </a:stretch>
        </p:blipFill>
        <p:spPr>
          <a:xfrm>
            <a:off x="1752997" y="4343400"/>
            <a:ext cx="5638006" cy="730699"/>
          </a:xfrm>
          <a:prstGeom prst="rect">
            <a:avLst/>
          </a:prstGeom>
        </p:spPr>
      </p:pic>
      <p:pic>
        <p:nvPicPr>
          <p:cNvPr id="14" name="Picture 13">
            <a:extLst>
              <a:ext uri="{FF2B5EF4-FFF2-40B4-BE49-F238E27FC236}">
                <a16:creationId xmlns:a16="http://schemas.microsoft.com/office/drawing/2014/main" id="{FAC58946-DC64-7827-5095-8DD258A7675D}"/>
              </a:ext>
            </a:extLst>
          </p:cNvPr>
          <p:cNvPicPr>
            <a:picLocks noChangeAspect="1"/>
          </p:cNvPicPr>
          <p:nvPr/>
        </p:nvPicPr>
        <p:blipFill>
          <a:blip r:embed="rId3"/>
          <a:stretch>
            <a:fillRect/>
          </a:stretch>
        </p:blipFill>
        <p:spPr>
          <a:xfrm>
            <a:off x="8229601" y="3581400"/>
            <a:ext cx="217714" cy="203200"/>
          </a:xfrm>
          <a:prstGeom prst="rect">
            <a:avLst/>
          </a:prstGeom>
        </p:spPr>
      </p:pic>
      <p:pic>
        <p:nvPicPr>
          <p:cNvPr id="15" name="Picture 14">
            <a:extLst>
              <a:ext uri="{FF2B5EF4-FFF2-40B4-BE49-F238E27FC236}">
                <a16:creationId xmlns:a16="http://schemas.microsoft.com/office/drawing/2014/main" id="{F322D2D3-EF1A-5472-6EB3-C27C6CAE73F3}"/>
              </a:ext>
            </a:extLst>
          </p:cNvPr>
          <p:cNvPicPr>
            <a:picLocks noChangeAspect="1"/>
          </p:cNvPicPr>
          <p:nvPr/>
        </p:nvPicPr>
        <p:blipFill>
          <a:blip r:embed="rId3"/>
          <a:stretch>
            <a:fillRect/>
          </a:stretch>
        </p:blipFill>
        <p:spPr>
          <a:xfrm>
            <a:off x="8216901" y="3594100"/>
            <a:ext cx="217714" cy="203200"/>
          </a:xfrm>
          <a:prstGeom prst="rect">
            <a:avLst/>
          </a:prstGeom>
        </p:spPr>
      </p:pic>
    </p:spTree>
    <p:extLst>
      <p:ext uri="{BB962C8B-B14F-4D97-AF65-F5344CB8AC3E}">
        <p14:creationId xmlns:p14="http://schemas.microsoft.com/office/powerpoint/2010/main" val="179088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309549431"/>
              </p:ext>
            </p:extLst>
          </p:nvPr>
        </p:nvGraphicFramePr>
        <p:xfrm>
          <a:off x="685800" y="908720"/>
          <a:ext cx="7774632" cy="5454877"/>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Performance of AES vs LFSR PRNGs to randomize NB channel access, performance of biased, Wi-Fi aware channel switching mechanism</a:t>
                      </a: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This describes the NB channel switching methods</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de-DE" altLang="en-US"/>
              <a:t>September 2022</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Simulation &amp; Conclusion</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87126" y="1795732"/>
            <a:ext cx="3352800" cy="2725153"/>
          </a:xfrm>
        </p:spPr>
        <p:txBody>
          <a:bodyPr/>
          <a:lstStyle/>
          <a:p>
            <a:pPr>
              <a:spcBef>
                <a:spcPts val="600"/>
              </a:spcBef>
              <a:spcAft>
                <a:spcPts val="600"/>
              </a:spcAft>
              <a:buFont typeface="Arial" panose="020B0604020202020204" pitchFamily="34" charset="0"/>
              <a:buChar char="•"/>
            </a:pPr>
            <a:r>
              <a:rPr lang="en-US" sz="1800" dirty="0"/>
              <a:t>Simulation model</a:t>
            </a:r>
          </a:p>
          <a:p>
            <a:pPr lvl="1">
              <a:spcBef>
                <a:spcPts val="600"/>
              </a:spcBef>
              <a:spcAft>
                <a:spcPts val="600"/>
              </a:spcAft>
              <a:buFont typeface="Arial" panose="020B0604020202020204" pitchFamily="34" charset="0"/>
              <a:buChar char="•"/>
            </a:pPr>
            <a:r>
              <a:rPr lang="en-US" sz="1400" dirty="0"/>
              <a:t>N channels with </a:t>
            </a:r>
            <a:r>
              <a:rPr lang="en-US" sz="1400" dirty="0" err="1"/>
              <a:t>i.i.d.</a:t>
            </a:r>
            <a:r>
              <a:rPr lang="en-US" sz="1400" dirty="0"/>
              <a:t> channel state {GOOD, BAD}</a:t>
            </a:r>
          </a:p>
          <a:p>
            <a:pPr lvl="1">
              <a:spcBef>
                <a:spcPts val="600"/>
              </a:spcBef>
              <a:spcAft>
                <a:spcPts val="600"/>
              </a:spcAft>
              <a:buFont typeface="Arial" panose="020B0604020202020204" pitchFamily="34" charset="0"/>
              <a:buChar char="•"/>
            </a:pPr>
            <a:r>
              <a:rPr lang="en-US" sz="1400" dirty="0"/>
              <a:t>Channel state switches every X seconds, X ~ exponentially distributed, E[X]= </a:t>
            </a:r>
          </a:p>
          <a:p>
            <a:pPr lvl="1">
              <a:spcBef>
                <a:spcPts val="600"/>
              </a:spcBef>
              <a:spcAft>
                <a:spcPts val="600"/>
              </a:spcAft>
              <a:buFont typeface="Arial" panose="020B0604020202020204" pitchFamily="34" charset="0"/>
              <a:buChar char="•"/>
            </a:pPr>
            <a:r>
              <a:rPr lang="en-US" sz="1400" dirty="0"/>
              <a:t>NBA-MMS-UWB with</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20</a:t>
            </a:fld>
            <a:endParaRPr lang="en-US" altLang="en-US"/>
          </a:p>
        </p:txBody>
      </p:sp>
      <p:sp>
        <p:nvSpPr>
          <p:cNvPr id="10" name="Content Placeholder 2">
            <a:extLst>
              <a:ext uri="{FF2B5EF4-FFF2-40B4-BE49-F238E27FC236}">
                <a16:creationId xmlns:a16="http://schemas.microsoft.com/office/drawing/2014/main" id="{8A316BE9-400E-007B-F50E-9816E0FF84E1}"/>
              </a:ext>
            </a:extLst>
          </p:cNvPr>
          <p:cNvSpPr txBox="1">
            <a:spLocks/>
          </p:cNvSpPr>
          <p:nvPr/>
        </p:nvSpPr>
        <p:spPr bwMode="auto">
          <a:xfrm>
            <a:off x="762244" y="4820508"/>
            <a:ext cx="7924800" cy="2725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spcAft>
                <a:spcPts val="600"/>
              </a:spcAft>
              <a:buFont typeface="Arial" panose="020B0604020202020204" pitchFamily="34" charset="0"/>
              <a:buChar char="•"/>
            </a:pPr>
            <a:r>
              <a:rPr lang="en-US" sz="1800" dirty="0"/>
              <a:t>Conclusion</a:t>
            </a:r>
          </a:p>
          <a:p>
            <a:pPr lvl="1">
              <a:spcBef>
                <a:spcPts val="0"/>
              </a:spcBef>
              <a:spcAft>
                <a:spcPts val="600"/>
              </a:spcAft>
              <a:buFont typeface="Arial" panose="020B0604020202020204" pitchFamily="34" charset="0"/>
              <a:buChar char="•"/>
            </a:pPr>
            <a:r>
              <a:rPr lang="en-US" sz="1400" dirty="0"/>
              <a:t>For one NBA-MMS-UWB sequence, all NB packets need to be transmitted on same channel to minimize outage</a:t>
            </a:r>
          </a:p>
          <a:p>
            <a:pPr lvl="1">
              <a:spcBef>
                <a:spcPts val="0"/>
              </a:spcBef>
              <a:spcAft>
                <a:spcPts val="600"/>
              </a:spcAft>
              <a:buFont typeface="Arial" panose="020B0604020202020204" pitchFamily="34" charset="0"/>
              <a:buChar char="•"/>
            </a:pPr>
            <a:r>
              <a:rPr lang="en-US" sz="1400" dirty="0"/>
              <a:t>Proposal: “per block” for NBA-MMS-UWB, but configurable for other applications</a:t>
            </a:r>
          </a:p>
        </p:txBody>
      </p:sp>
      <p:pic>
        <p:nvPicPr>
          <p:cNvPr id="11" name="Picture 10">
            <a:extLst>
              <a:ext uri="{FF2B5EF4-FFF2-40B4-BE49-F238E27FC236}">
                <a16:creationId xmlns:a16="http://schemas.microsoft.com/office/drawing/2014/main" id="{F0F968E6-6389-6982-9690-91F92F0A5E90}"/>
              </a:ext>
            </a:extLst>
          </p:cNvPr>
          <p:cNvPicPr>
            <a:picLocks noChangeAspect="1"/>
          </p:cNvPicPr>
          <p:nvPr/>
        </p:nvPicPr>
        <p:blipFill>
          <a:blip r:embed="rId2"/>
          <a:stretch>
            <a:fillRect/>
          </a:stretch>
        </p:blipFill>
        <p:spPr>
          <a:xfrm>
            <a:off x="2971800" y="3325812"/>
            <a:ext cx="186241" cy="206375"/>
          </a:xfrm>
          <a:prstGeom prst="rect">
            <a:avLst/>
          </a:prstGeom>
        </p:spPr>
      </p:pic>
      <p:pic>
        <p:nvPicPr>
          <p:cNvPr id="12" name="Picture 11">
            <a:extLst>
              <a:ext uri="{FF2B5EF4-FFF2-40B4-BE49-F238E27FC236}">
                <a16:creationId xmlns:a16="http://schemas.microsoft.com/office/drawing/2014/main" id="{3CEE5668-2C13-09F9-23A2-29C0D19B65B8}"/>
              </a:ext>
            </a:extLst>
          </p:cNvPr>
          <p:cNvPicPr>
            <a:picLocks noChangeAspect="1"/>
          </p:cNvPicPr>
          <p:nvPr/>
        </p:nvPicPr>
        <p:blipFill>
          <a:blip r:embed="rId3"/>
          <a:stretch>
            <a:fillRect/>
          </a:stretch>
        </p:blipFill>
        <p:spPr>
          <a:xfrm>
            <a:off x="1600200" y="3866142"/>
            <a:ext cx="2327275" cy="267959"/>
          </a:xfrm>
          <a:prstGeom prst="rect">
            <a:avLst/>
          </a:prstGeom>
        </p:spPr>
      </p:pic>
      <p:pic>
        <p:nvPicPr>
          <p:cNvPr id="14" name="Picture 13">
            <a:extLst>
              <a:ext uri="{FF2B5EF4-FFF2-40B4-BE49-F238E27FC236}">
                <a16:creationId xmlns:a16="http://schemas.microsoft.com/office/drawing/2014/main" id="{9F921B9F-62A6-9A7D-1DCA-06D20E3D6E58}"/>
              </a:ext>
            </a:extLst>
          </p:cNvPr>
          <p:cNvPicPr>
            <a:picLocks noChangeAspect="1"/>
          </p:cNvPicPr>
          <p:nvPr/>
        </p:nvPicPr>
        <p:blipFill>
          <a:blip r:embed="rId4"/>
          <a:stretch>
            <a:fillRect/>
          </a:stretch>
        </p:blipFill>
        <p:spPr>
          <a:xfrm>
            <a:off x="4495800" y="1844674"/>
            <a:ext cx="3813663" cy="3026227"/>
          </a:xfrm>
          <a:prstGeom prst="rect">
            <a:avLst/>
          </a:prstGeom>
        </p:spPr>
      </p:pic>
      <p:cxnSp>
        <p:nvCxnSpPr>
          <p:cNvPr id="18" name="Straight Connector 17">
            <a:extLst>
              <a:ext uri="{FF2B5EF4-FFF2-40B4-BE49-F238E27FC236}">
                <a16:creationId xmlns:a16="http://schemas.microsoft.com/office/drawing/2014/main" id="{748DE9AD-76F9-2E57-52E4-935ACE838DB7}"/>
              </a:ext>
            </a:extLst>
          </p:cNvPr>
          <p:cNvCxnSpPr/>
          <p:nvPr/>
        </p:nvCxnSpPr>
        <p:spPr bwMode="auto">
          <a:xfrm>
            <a:off x="6222009" y="1887158"/>
            <a:ext cx="0" cy="259080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92450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87126" y="1795732"/>
            <a:ext cx="7823474" cy="2725153"/>
          </a:xfrm>
        </p:spPr>
        <p:txBody>
          <a:bodyPr/>
          <a:lstStyle/>
          <a:p>
            <a:pPr marL="0" indent="0">
              <a:spcBef>
                <a:spcPts val="600"/>
              </a:spcBef>
              <a:spcAft>
                <a:spcPts val="600"/>
              </a:spcAft>
              <a:buNone/>
            </a:pPr>
            <a:r>
              <a:rPr lang="en-GB" sz="1800" dirty="0"/>
              <a:t>[1] “</a:t>
            </a:r>
            <a:r>
              <a:rPr lang="en-US" altLang="en-US" sz="1800" dirty="0"/>
              <a:t>Narrowband Channel Allocation for NBA-MMS-UWB”, Krebs et al., July 2022, </a:t>
            </a:r>
            <a:r>
              <a:rPr lang="en-GB" sz="1800" dirty="0"/>
              <a:t>15-22-0339-01-04ab</a:t>
            </a:r>
            <a:endParaRPr lang="en-US" sz="1800" dirty="0"/>
          </a:p>
          <a:p>
            <a:pPr marL="0" indent="0">
              <a:spcBef>
                <a:spcPts val="600"/>
              </a:spcBef>
              <a:spcAft>
                <a:spcPts val="600"/>
              </a:spcAft>
              <a:buNone/>
            </a:pPr>
            <a:r>
              <a:rPr lang="en-GB" sz="1800" dirty="0"/>
              <a:t>[2] “</a:t>
            </a:r>
            <a:r>
              <a:rPr lang="en-US" altLang="en-US" sz="1800" dirty="0"/>
              <a:t>Narrowband Channel Access and Interference Mitigation for NBA-MMS-UWB”, Krebs et al., July 2022, 15-22-0340-01-04ab</a:t>
            </a:r>
          </a:p>
          <a:p>
            <a:pPr marL="0" indent="0">
              <a:spcBef>
                <a:spcPts val="600"/>
              </a:spcBef>
              <a:spcAft>
                <a:spcPts val="600"/>
              </a:spcAft>
              <a:buNone/>
            </a:pPr>
            <a:r>
              <a:rPr lang="en-US" sz="1800" dirty="0"/>
              <a:t>[3] STM32U585xx (Cortex M33) datasheet, https://</a:t>
            </a:r>
            <a:r>
              <a:rPr lang="en-US" sz="1800" dirty="0" err="1"/>
              <a:t>www.st.com</a:t>
            </a:r>
            <a:r>
              <a:rPr lang="en-US" sz="1800" dirty="0"/>
              <a:t>/resource/</a:t>
            </a:r>
            <a:r>
              <a:rPr lang="en-US" sz="1800" dirty="0" err="1"/>
              <a:t>en</a:t>
            </a:r>
            <a:r>
              <a:rPr lang="en-US" sz="1800" dirty="0"/>
              <a:t>/</a:t>
            </a:r>
            <a:r>
              <a:rPr lang="en-US" sz="1800" dirty="0" err="1"/>
              <a:t>data_brief</a:t>
            </a:r>
            <a:r>
              <a:rPr lang="en-US" sz="1800" dirty="0"/>
              <a:t>/stm32u585ci.pdf</a:t>
            </a:r>
          </a:p>
          <a:p>
            <a:pPr marL="0" indent="0">
              <a:spcBef>
                <a:spcPts val="600"/>
              </a:spcBef>
              <a:spcAft>
                <a:spcPts val="600"/>
              </a:spcAft>
              <a:buNone/>
            </a:pPr>
            <a:r>
              <a:rPr lang="en-US" sz="1800" dirty="0"/>
              <a:t>[4] “Fast, constant-time and masked AES assembly implementations for ARM Cortex-M3 and M4”, </a:t>
            </a:r>
            <a:r>
              <a:rPr lang="en-US" sz="1800" dirty="0">
                <a:hlinkClick r:id="rId2"/>
              </a:rPr>
              <a:t>https://github.com/Ko-/aes-armcortexm</a:t>
            </a:r>
            <a:endParaRPr lang="en-US" sz="1800" dirty="0"/>
          </a:p>
          <a:p>
            <a:pPr marL="0" indent="0">
              <a:spcBef>
                <a:spcPts val="600"/>
              </a:spcBef>
              <a:spcAft>
                <a:spcPts val="600"/>
              </a:spcAft>
              <a:buNone/>
            </a:pPr>
            <a:r>
              <a:rPr lang="en-US" sz="1800" dirty="0"/>
              <a:t>[5] “Coexistence of Narrowband Frequency Hopping (NB FH) systems and Wi-Fi”, Bailey et al., IEEE 802.11-22/1578r1, September 2022</a:t>
            </a:r>
            <a:endParaRPr lang="en-GB"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21</a:t>
            </a:fld>
            <a:endParaRPr lang="en-US" altLang="en-US"/>
          </a:p>
        </p:txBody>
      </p:sp>
    </p:spTree>
    <p:extLst>
      <p:ext uri="{BB962C8B-B14F-4D97-AF65-F5344CB8AC3E}">
        <p14:creationId xmlns:p14="http://schemas.microsoft.com/office/powerpoint/2010/main" val="4237968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GB" dirty="0"/>
              <a:t>Discussion on Proposals in [1] [2]</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26664" y="1712219"/>
            <a:ext cx="7772400" cy="4688581"/>
          </a:xfrm>
        </p:spPr>
        <p:txBody>
          <a:bodyPr/>
          <a:lstStyle/>
          <a:p>
            <a:pPr>
              <a:buFont typeface="Arial" panose="020B0604020202020204" pitchFamily="34" charset="0"/>
              <a:buChar char="•"/>
            </a:pPr>
            <a:r>
              <a:rPr lang="en-GB" sz="1800" dirty="0"/>
              <a:t>Aligned vs unaligned 2.5 MHz narrowband channel map for UNII-3/5</a:t>
            </a:r>
          </a:p>
          <a:p>
            <a:pPr lvl="1">
              <a:buFont typeface="Arial" panose="020B0604020202020204" pitchFamily="34" charset="0"/>
              <a:buChar char="•"/>
            </a:pPr>
            <a:r>
              <a:rPr lang="en-GB" sz="1600" dirty="0"/>
              <a:t>Consensus among all discussions for preferring 802.11 aligned option</a:t>
            </a:r>
          </a:p>
          <a:p>
            <a:pPr lvl="1">
              <a:buFont typeface="Arial" panose="020B0604020202020204" pitchFamily="34" charset="0"/>
              <a:buChar char="•"/>
            </a:pPr>
            <a:endParaRPr lang="en-GB" sz="1600" dirty="0"/>
          </a:p>
          <a:p>
            <a:pPr lvl="1">
              <a:buFont typeface="Arial" panose="020B0604020202020204" pitchFamily="34" charset="0"/>
              <a:buChar char="•"/>
            </a:pPr>
            <a:endParaRPr lang="en-GB" sz="1600" dirty="0"/>
          </a:p>
          <a:p>
            <a:pPr lvl="1">
              <a:buFont typeface="Arial" panose="020B0604020202020204" pitchFamily="34" charset="0"/>
              <a:buChar char="•"/>
            </a:pPr>
            <a:endParaRPr lang="en-GB" sz="1600" dirty="0"/>
          </a:p>
          <a:p>
            <a:pPr>
              <a:buFont typeface="Arial" panose="020B0604020202020204" pitchFamily="34" charset="0"/>
              <a:buChar char="•"/>
            </a:pPr>
            <a:r>
              <a:rPr lang="en-GB" sz="1800" dirty="0"/>
              <a:t>UNII-5 NB CCA/LBT: No retrial within NBA-MMS-UWB sequence </a:t>
            </a:r>
          </a:p>
          <a:p>
            <a:pPr lvl="1">
              <a:buFont typeface="Arial" panose="020B0604020202020204" pitchFamily="34" charset="0"/>
              <a:buChar char="•"/>
            </a:pPr>
            <a:r>
              <a:rPr lang="en-GB" sz="1600" dirty="0"/>
              <a:t>Clarification: Does not apply to other schemes but NBA-MMS-UWB</a:t>
            </a:r>
          </a:p>
          <a:p>
            <a:pPr lvl="1">
              <a:buFont typeface="Arial" panose="020B0604020202020204" pitchFamily="34" charset="0"/>
              <a:buChar char="•"/>
            </a:pPr>
            <a:endParaRPr lang="en-GB" sz="1600" dirty="0"/>
          </a:p>
          <a:p>
            <a:pPr>
              <a:spcBef>
                <a:spcPts val="0"/>
              </a:spcBef>
              <a:spcAft>
                <a:spcPts val="600"/>
              </a:spcAft>
              <a:buFont typeface="Arial" panose="020B0604020202020204" pitchFamily="34" charset="0"/>
              <a:buChar char="•"/>
            </a:pPr>
            <a:r>
              <a:rPr lang="en-GB" sz="1800" dirty="0"/>
              <a:t>NB channel diversity and switching</a:t>
            </a:r>
          </a:p>
          <a:p>
            <a:pPr lvl="1">
              <a:spcBef>
                <a:spcPts val="0"/>
              </a:spcBef>
              <a:spcAft>
                <a:spcPts val="600"/>
              </a:spcAft>
              <a:buFont typeface="Arial" panose="020B0604020202020204" pitchFamily="34" charset="0"/>
              <a:buChar char="•"/>
            </a:pPr>
            <a:r>
              <a:rPr lang="en-GB" sz="1600" dirty="0"/>
              <a:t>AES-128-CTR as baseline PRNG</a:t>
            </a:r>
          </a:p>
          <a:p>
            <a:pPr lvl="2">
              <a:spcBef>
                <a:spcPts val="0"/>
              </a:spcBef>
              <a:spcAft>
                <a:spcPts val="600"/>
              </a:spcAft>
              <a:buFont typeface="Arial" panose="020B0604020202020204" pitchFamily="34" charset="0"/>
              <a:buChar char="•"/>
            </a:pPr>
            <a:r>
              <a:rPr lang="en-GB" sz="1600" dirty="0"/>
              <a:t>Discussion on pro/cons using LFSR based approach instead</a:t>
            </a:r>
          </a:p>
          <a:p>
            <a:pPr lvl="1">
              <a:spcBef>
                <a:spcPts val="0"/>
              </a:spcBef>
              <a:spcAft>
                <a:spcPts val="600"/>
              </a:spcAft>
              <a:buFont typeface="Arial" panose="020B0604020202020204" pitchFamily="34" charset="0"/>
              <a:buChar char="•"/>
            </a:pPr>
            <a:r>
              <a:rPr lang="en-GB" sz="1600" dirty="0"/>
              <a:t>Performance evaluation/discussion requested:</a:t>
            </a:r>
          </a:p>
          <a:p>
            <a:pPr lvl="2">
              <a:spcBef>
                <a:spcPts val="0"/>
              </a:spcBef>
              <a:spcAft>
                <a:spcPts val="600"/>
              </a:spcAft>
              <a:buFont typeface="Arial" panose="020B0604020202020204" pitchFamily="34" charset="0"/>
              <a:buChar char="•"/>
            </a:pPr>
            <a:r>
              <a:rPr lang="en-GB" sz="1400" dirty="0"/>
              <a:t>PRNG biasing for improved coexistence with 802.11 OFDM</a:t>
            </a:r>
          </a:p>
          <a:p>
            <a:pPr lvl="2">
              <a:spcBef>
                <a:spcPts val="0"/>
              </a:spcBef>
              <a:spcAft>
                <a:spcPts val="600"/>
              </a:spcAft>
              <a:buFont typeface="Arial" panose="020B0604020202020204" pitchFamily="34" charset="0"/>
              <a:buChar char="•"/>
            </a:pPr>
            <a:r>
              <a:rPr lang="en-GB" sz="1400" dirty="0"/>
              <a:t>No switching of channels during NBA-MMS-UWB block</a:t>
            </a:r>
          </a:p>
          <a:p>
            <a:pPr marL="857250" lvl="2" indent="0">
              <a:buNone/>
            </a:pPr>
            <a:endParaRPr lang="en-GB" sz="1600" dirty="0"/>
          </a:p>
          <a:p>
            <a:pPr lvl="1">
              <a:spcBef>
                <a:spcPts val="600"/>
              </a:spcBef>
              <a:spcAft>
                <a:spcPts val="600"/>
              </a:spcAft>
              <a:buFont typeface="Arial" panose="020B0604020202020204" pitchFamily="34" charset="0"/>
              <a:buChar char="•"/>
            </a:pPr>
            <a:endParaRPr lang="en-GB"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pic>
        <p:nvPicPr>
          <p:cNvPr id="7" name="Picture 2" descr="equation.pdf">
            <a:extLst>
              <a:ext uri="{FF2B5EF4-FFF2-40B4-BE49-F238E27FC236}">
                <a16:creationId xmlns:a16="http://schemas.microsoft.com/office/drawing/2014/main" id="{BEC40747-90A4-25C2-5C59-C9A952A795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0784" y="2489395"/>
            <a:ext cx="4662431" cy="2036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equation.pdf">
            <a:extLst>
              <a:ext uri="{FF2B5EF4-FFF2-40B4-BE49-F238E27FC236}">
                <a16:creationId xmlns:a16="http://schemas.microsoft.com/office/drawing/2014/main" id="{C1BA8581-8B63-C0A2-C8DC-1A8BA66604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8948" y="2804090"/>
            <a:ext cx="4967849" cy="20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4062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GB" dirty="0"/>
              <a:t>Agenda</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26664" y="1712219"/>
            <a:ext cx="7772400" cy="4307581"/>
          </a:xfrm>
        </p:spPr>
        <p:txBody>
          <a:bodyPr/>
          <a:lstStyle/>
          <a:p>
            <a:r>
              <a:rPr lang="en-GB" sz="1800" dirty="0"/>
              <a:t>Performance evaluation AES vs LFSR as PRNG function</a:t>
            </a:r>
          </a:p>
          <a:p>
            <a:r>
              <a:rPr lang="en-GB" sz="1800" dirty="0"/>
              <a:t>Performance evaluation biased vs unbiased PRNG function</a:t>
            </a:r>
          </a:p>
          <a:p>
            <a:r>
              <a:rPr lang="en-GB" sz="1800" dirty="0"/>
              <a:t>Performance evaluation per-block vs per-slot switching</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Tree>
    <p:extLst>
      <p:ext uri="{BB962C8B-B14F-4D97-AF65-F5344CB8AC3E}">
        <p14:creationId xmlns:p14="http://schemas.microsoft.com/office/powerpoint/2010/main" val="1267025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723900" y="2895600"/>
            <a:ext cx="7772400" cy="1066800"/>
          </a:xfrm>
        </p:spPr>
        <p:txBody>
          <a:bodyPr/>
          <a:lstStyle/>
          <a:p>
            <a:r>
              <a:rPr lang="en-US" dirty="0"/>
              <a:t>Comparison of AES and LFSR based channel hopping schemes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2499432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PRNG Candidates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5562600"/>
          </a:xfrm>
        </p:spPr>
        <p:txBody>
          <a:bodyPr/>
          <a:lstStyle/>
          <a:p>
            <a:pPr>
              <a:spcBef>
                <a:spcPts val="300"/>
              </a:spcBef>
              <a:spcAft>
                <a:spcPts val="300"/>
              </a:spcAft>
              <a:buFont typeface="Arial" panose="020B0604020202020204" pitchFamily="34" charset="0"/>
              <a:buChar char="•"/>
            </a:pPr>
            <a:r>
              <a:rPr lang="en-US" sz="1600" dirty="0"/>
              <a:t>PRNG needed for synchronized pseudo-random access schemes </a:t>
            </a:r>
          </a:p>
          <a:p>
            <a:pPr lvl="1">
              <a:spcBef>
                <a:spcPts val="300"/>
              </a:spcBef>
              <a:spcAft>
                <a:spcPts val="300"/>
              </a:spcAft>
              <a:buFont typeface="Arial" panose="020B0604020202020204" pitchFamily="34" charset="0"/>
              <a:buChar char="•"/>
            </a:pPr>
            <a:r>
              <a:rPr lang="en-US" sz="1600" dirty="0"/>
              <a:t>In 4ab, NBA-MMS-UWB with potentially 250 new NB channels in UNII-3+5</a:t>
            </a:r>
          </a:p>
          <a:p>
            <a:pPr marL="457200" lvl="1" indent="0">
              <a:spcBef>
                <a:spcPts val="300"/>
              </a:spcBef>
              <a:spcAft>
                <a:spcPts val="300"/>
              </a:spcAft>
              <a:buNone/>
            </a:pPr>
            <a:endParaRPr lang="en-US" sz="1600" dirty="0"/>
          </a:p>
          <a:p>
            <a:pPr>
              <a:spcBef>
                <a:spcPts val="300"/>
              </a:spcBef>
              <a:spcAft>
                <a:spcPts val="300"/>
              </a:spcAft>
              <a:buFont typeface="Arial" panose="020B0604020202020204" pitchFamily="34" charset="0"/>
              <a:buChar char="•"/>
            </a:pPr>
            <a:r>
              <a:rPr lang="en-US" sz="1600" dirty="0"/>
              <a:t>The following functions have previously been specified for use in 802.15.4 </a:t>
            </a:r>
          </a:p>
          <a:p>
            <a:pPr lvl="1">
              <a:spcBef>
                <a:spcPts val="300"/>
              </a:spcBef>
              <a:spcAft>
                <a:spcPts val="300"/>
              </a:spcAft>
              <a:buFont typeface="Arial" panose="020B0604020202020204" pitchFamily="34" charset="0"/>
              <a:buChar char="•"/>
            </a:pPr>
            <a:r>
              <a:rPr lang="en-US" sz="1600" dirty="0"/>
              <a:t>AES-128</a:t>
            </a:r>
          </a:p>
          <a:p>
            <a:pPr lvl="2">
              <a:spcBef>
                <a:spcPts val="300"/>
              </a:spcBef>
              <a:spcAft>
                <a:spcPts val="300"/>
              </a:spcAft>
              <a:buFont typeface="Arial" panose="020B0604020202020204" pitchFamily="34" charset="0"/>
              <a:buChar char="•"/>
            </a:pPr>
            <a:r>
              <a:rPr lang="en-US" sz="1600" dirty="0"/>
              <a:t>used in 802.15.4z for STS generation (CTR), PSDU encryption (CCM)</a:t>
            </a:r>
          </a:p>
          <a:p>
            <a:pPr lvl="1">
              <a:spcBef>
                <a:spcPts val="300"/>
              </a:spcBef>
              <a:spcAft>
                <a:spcPts val="300"/>
              </a:spcAft>
              <a:buFont typeface="Arial" panose="020B0604020202020204" pitchFamily="34" charset="0"/>
              <a:buChar char="•"/>
            </a:pPr>
            <a:r>
              <a:rPr lang="en-US" sz="1600" dirty="0"/>
              <a:t>LFSR9: 		&amp; SHUFFLE</a:t>
            </a:r>
          </a:p>
          <a:p>
            <a:pPr lvl="2">
              <a:spcBef>
                <a:spcPts val="300"/>
              </a:spcBef>
              <a:spcAft>
                <a:spcPts val="300"/>
              </a:spcAft>
            </a:pPr>
            <a:r>
              <a:rPr lang="en-US" sz="1600" dirty="0"/>
              <a:t>9-bit LFSR defined for channel hopping in Chapter 6.2.10</a:t>
            </a:r>
          </a:p>
          <a:p>
            <a:pPr lvl="2">
              <a:spcBef>
                <a:spcPts val="300"/>
              </a:spcBef>
              <a:spcAft>
                <a:spcPts val="300"/>
              </a:spcAft>
            </a:pPr>
            <a:r>
              <a:rPr lang="en-US" sz="1600" dirty="0"/>
              <a:t>Non-linear SHUFFLE operation aims to decorrelate output</a:t>
            </a:r>
          </a:p>
          <a:p>
            <a:pPr lvl="1">
              <a:spcBef>
                <a:spcPts val="300"/>
              </a:spcBef>
              <a:spcAft>
                <a:spcPts val="300"/>
              </a:spcAft>
              <a:buFont typeface="Arial" panose="020B0604020202020204" pitchFamily="34" charset="0"/>
              <a:buChar char="•"/>
            </a:pPr>
            <a:r>
              <a:rPr lang="en-US" sz="1600" dirty="0"/>
              <a:t>LFSR15: x15+x14+1</a:t>
            </a:r>
          </a:p>
          <a:p>
            <a:pPr lvl="2">
              <a:spcBef>
                <a:spcPts val="300"/>
              </a:spcBef>
              <a:spcAft>
                <a:spcPts val="300"/>
              </a:spcAft>
              <a:buFont typeface="Arial" panose="020B0604020202020204" pitchFamily="34" charset="0"/>
              <a:buChar char="•"/>
            </a:pPr>
            <a:r>
              <a:rPr lang="en-US" sz="1600" dirty="0"/>
              <a:t>15-bit LFSR used in 802.15.4 for PHY symbol spreading</a:t>
            </a:r>
          </a:p>
          <a:p>
            <a:pPr lvl="2">
              <a:spcBef>
                <a:spcPts val="300"/>
              </a:spcBef>
              <a:spcAft>
                <a:spcPts val="300"/>
              </a:spcAft>
              <a:buFont typeface="Arial" panose="020B0604020202020204" pitchFamily="34" charset="0"/>
              <a:buChar char="•"/>
            </a:pPr>
            <a:r>
              <a:rPr lang="en-US" sz="1600" dirty="0"/>
              <a:t>Could be enhanced by SHUFFLE operation from Ch. 6.2.10</a:t>
            </a:r>
          </a:p>
          <a:p>
            <a:pPr lvl="2">
              <a:spcBef>
                <a:spcPts val="300"/>
              </a:spcBef>
              <a:spcAft>
                <a:spcPts val="300"/>
              </a:spcAft>
            </a:pPr>
            <a:endParaRPr lang="en-US" sz="1600" dirty="0"/>
          </a:p>
          <a:p>
            <a:pPr>
              <a:spcBef>
                <a:spcPts val="300"/>
              </a:spcBef>
              <a:spcAft>
                <a:spcPts val="300"/>
              </a:spcAft>
              <a:buFont typeface="Arial" panose="020B0604020202020204" pitchFamily="34" charset="0"/>
              <a:buChar char="•"/>
            </a:pPr>
            <a:r>
              <a:rPr lang="en-US" sz="1600" dirty="0"/>
              <a:t>All PRNGs are similarly fast (&lt;10 clock cycles/bit w/o HW accel. [3,4])</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13" name="Picture 12">
            <a:extLst>
              <a:ext uri="{FF2B5EF4-FFF2-40B4-BE49-F238E27FC236}">
                <a16:creationId xmlns:a16="http://schemas.microsoft.com/office/drawing/2014/main" id="{825DA858-82E9-B31D-398A-6A87F5CC4755}"/>
              </a:ext>
            </a:extLst>
          </p:cNvPr>
          <p:cNvPicPr>
            <a:picLocks noChangeAspect="1"/>
          </p:cNvPicPr>
          <p:nvPr/>
        </p:nvPicPr>
        <p:blipFill>
          <a:blip r:embed="rId2"/>
          <a:stretch>
            <a:fillRect/>
          </a:stretch>
        </p:blipFill>
        <p:spPr>
          <a:xfrm>
            <a:off x="2241191" y="3687045"/>
            <a:ext cx="1193800" cy="255127"/>
          </a:xfrm>
          <a:prstGeom prst="rect">
            <a:avLst/>
          </a:prstGeom>
        </p:spPr>
      </p:pic>
      <p:pic>
        <p:nvPicPr>
          <p:cNvPr id="16" name="Picture 15">
            <a:extLst>
              <a:ext uri="{FF2B5EF4-FFF2-40B4-BE49-F238E27FC236}">
                <a16:creationId xmlns:a16="http://schemas.microsoft.com/office/drawing/2014/main" id="{944439B4-521C-F652-5D37-46D7EAC5133E}"/>
              </a:ext>
            </a:extLst>
          </p:cNvPr>
          <p:cNvPicPr>
            <a:picLocks noChangeAspect="1"/>
          </p:cNvPicPr>
          <p:nvPr/>
        </p:nvPicPr>
        <p:blipFill>
          <a:blip r:embed="rId3"/>
          <a:stretch>
            <a:fillRect/>
          </a:stretch>
        </p:blipFill>
        <p:spPr>
          <a:xfrm>
            <a:off x="2362200" y="4643629"/>
            <a:ext cx="1317388" cy="255128"/>
          </a:xfrm>
          <a:prstGeom prst="rect">
            <a:avLst/>
          </a:prstGeom>
        </p:spPr>
      </p:pic>
    </p:spTree>
    <p:extLst>
      <p:ext uri="{BB962C8B-B14F-4D97-AF65-F5344CB8AC3E}">
        <p14:creationId xmlns:p14="http://schemas.microsoft.com/office/powerpoint/2010/main" val="1127087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802.15.4 Legacy Channel Hopping</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20" name="Content Placeholder 2">
            <a:extLst>
              <a:ext uri="{FF2B5EF4-FFF2-40B4-BE49-F238E27FC236}">
                <a16:creationId xmlns:a16="http://schemas.microsoft.com/office/drawing/2014/main" id="{F1EF5A20-6EAE-F481-767D-2E2071E56BA3}"/>
              </a:ext>
            </a:extLst>
          </p:cNvPr>
          <p:cNvSpPr>
            <a:spLocks noGrp="1"/>
          </p:cNvSpPr>
          <p:nvPr>
            <p:ph idx="1"/>
          </p:nvPr>
        </p:nvSpPr>
        <p:spPr>
          <a:xfrm>
            <a:off x="695864" y="1752600"/>
            <a:ext cx="7914736" cy="4038600"/>
          </a:xfrm>
        </p:spPr>
        <p:txBody>
          <a:bodyPr/>
          <a:lstStyle/>
          <a:p>
            <a:pPr>
              <a:spcBef>
                <a:spcPts val="600"/>
              </a:spcBef>
              <a:spcAft>
                <a:spcPts val="600"/>
              </a:spcAft>
              <a:buFont typeface="Arial" panose="020B0604020202020204" pitchFamily="34" charset="0"/>
              <a:buChar char="•"/>
            </a:pPr>
            <a:r>
              <a:rPr lang="en-US" sz="1800" dirty="0"/>
              <a:t>LFSR9 defined in 802.15.4 Ch. 6.2.10</a:t>
            </a:r>
          </a:p>
          <a:p>
            <a:pPr lvl="1">
              <a:spcBef>
                <a:spcPts val="0"/>
              </a:spcBef>
              <a:spcAft>
                <a:spcPts val="600"/>
              </a:spcAft>
              <a:buFont typeface="Arial" panose="020B0604020202020204" pitchFamily="34" charset="0"/>
              <a:buChar char="•"/>
            </a:pPr>
            <a:r>
              <a:rPr lang="en-US" sz="1400" dirty="0"/>
              <a:t>LFSR output value is used indirectly as index to swap two elements of an m-byte array CHANNELS[] = {1,…,m}</a:t>
            </a:r>
            <a:endParaRPr lang="en-US" sz="1800" dirty="0"/>
          </a:p>
          <a:p>
            <a:pPr lvl="1">
              <a:spcBef>
                <a:spcPts val="0"/>
              </a:spcBef>
              <a:spcAft>
                <a:spcPts val="600"/>
              </a:spcAft>
              <a:buFont typeface="Arial" panose="020B0604020202020204" pitchFamily="34" charset="0"/>
              <a:buChar char="•"/>
            </a:pPr>
            <a:r>
              <a:rPr lang="en-US" sz="1400" dirty="0"/>
              <a:t>Non-linear shuffling can effectively improve output statistics, but </a:t>
            </a:r>
          </a:p>
          <a:p>
            <a:pPr lvl="2">
              <a:spcBef>
                <a:spcPts val="0"/>
              </a:spcBef>
              <a:spcAft>
                <a:spcPts val="600"/>
              </a:spcAft>
              <a:buFont typeface="Arial" panose="020B0604020202020204" pitchFamily="34" charset="0"/>
              <a:buChar char="•"/>
            </a:pPr>
            <a:r>
              <a:rPr lang="en-US" sz="1400" dirty="0"/>
              <a:t>with only one swap per cycle, decorrelation is less effective if m&lt;&lt;v</a:t>
            </a:r>
          </a:p>
          <a:p>
            <a:pPr lvl="2">
              <a:spcBef>
                <a:spcPts val="0"/>
              </a:spcBef>
              <a:spcAft>
                <a:spcPts val="600"/>
              </a:spcAft>
              <a:buFont typeface="Arial" panose="020B0604020202020204" pitchFamily="34" charset="0"/>
              <a:buChar char="•"/>
            </a:pPr>
            <a:r>
              <a:rPr lang="en-US" sz="1400" dirty="0"/>
              <a:t>state cannot be advanced by more than one step per iteration (seeking problem)</a:t>
            </a:r>
          </a:p>
          <a:p>
            <a:pPr lvl="1">
              <a:spcBef>
                <a:spcPts val="0"/>
              </a:spcBef>
              <a:spcAft>
                <a:spcPts val="600"/>
              </a:spcAft>
              <a:buFont typeface="Arial" panose="020B0604020202020204" pitchFamily="34" charset="0"/>
              <a:buChar char="•"/>
            </a:pPr>
            <a:r>
              <a:rPr lang="en-US" sz="1400" dirty="0"/>
              <a:t>Cross correlation functions (CCFs) for seed values {1,…,511}, sequence length v=512, and m=250 NB channels show remaining linear dependencies</a:t>
            </a:r>
          </a:p>
          <a:p>
            <a:pPr lvl="1">
              <a:spcBef>
                <a:spcPts val="0"/>
              </a:spcBef>
              <a:spcAft>
                <a:spcPts val="600"/>
              </a:spcAft>
              <a:buFont typeface="Arial" panose="020B0604020202020204" pitchFamily="34" charset="0"/>
              <a:buChar char="•"/>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200" dirty="0"/>
          </a:p>
        </p:txBody>
      </p:sp>
      <p:pic>
        <p:nvPicPr>
          <p:cNvPr id="3" name="Picture 2">
            <a:extLst>
              <a:ext uri="{FF2B5EF4-FFF2-40B4-BE49-F238E27FC236}">
                <a16:creationId xmlns:a16="http://schemas.microsoft.com/office/drawing/2014/main" id="{70A40332-4504-93A6-97E7-039E883300CB}"/>
              </a:ext>
            </a:extLst>
          </p:cNvPr>
          <p:cNvPicPr>
            <a:picLocks noChangeAspect="1"/>
          </p:cNvPicPr>
          <p:nvPr/>
        </p:nvPicPr>
        <p:blipFill>
          <a:blip r:embed="rId2"/>
          <a:stretch>
            <a:fillRect/>
          </a:stretch>
        </p:blipFill>
        <p:spPr>
          <a:xfrm>
            <a:off x="3394248" y="4034116"/>
            <a:ext cx="2209705" cy="2299789"/>
          </a:xfrm>
          <a:prstGeom prst="rect">
            <a:avLst/>
          </a:prstGeom>
        </p:spPr>
      </p:pic>
      <p:pic>
        <p:nvPicPr>
          <p:cNvPr id="9" name="Picture 8">
            <a:extLst>
              <a:ext uri="{FF2B5EF4-FFF2-40B4-BE49-F238E27FC236}">
                <a16:creationId xmlns:a16="http://schemas.microsoft.com/office/drawing/2014/main" id="{B8D49B65-F043-215A-B552-B161DD29EED7}"/>
              </a:ext>
            </a:extLst>
          </p:cNvPr>
          <p:cNvPicPr>
            <a:picLocks noChangeAspect="1"/>
          </p:cNvPicPr>
          <p:nvPr/>
        </p:nvPicPr>
        <p:blipFill>
          <a:blip r:embed="rId3"/>
          <a:stretch>
            <a:fillRect/>
          </a:stretch>
        </p:blipFill>
        <p:spPr>
          <a:xfrm>
            <a:off x="537758" y="4974072"/>
            <a:ext cx="2207628" cy="746168"/>
          </a:xfrm>
          <a:prstGeom prst="rect">
            <a:avLst/>
          </a:prstGeom>
        </p:spPr>
      </p:pic>
      <p:sp>
        <p:nvSpPr>
          <p:cNvPr id="13" name="Right Arrow 12">
            <a:extLst>
              <a:ext uri="{FF2B5EF4-FFF2-40B4-BE49-F238E27FC236}">
                <a16:creationId xmlns:a16="http://schemas.microsoft.com/office/drawing/2014/main" id="{D96796BC-E102-EED0-C776-B13002E1DC07}"/>
              </a:ext>
            </a:extLst>
          </p:cNvPr>
          <p:cNvSpPr/>
          <p:nvPr/>
        </p:nvSpPr>
        <p:spPr bwMode="auto">
          <a:xfrm>
            <a:off x="2821551" y="5011667"/>
            <a:ext cx="389118" cy="34647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14" name="Right Arrow 13">
            <a:extLst>
              <a:ext uri="{FF2B5EF4-FFF2-40B4-BE49-F238E27FC236}">
                <a16:creationId xmlns:a16="http://schemas.microsoft.com/office/drawing/2014/main" id="{D8C3D3E4-AC97-F67D-1DC6-AC22A5DEA020}"/>
              </a:ext>
            </a:extLst>
          </p:cNvPr>
          <p:cNvSpPr/>
          <p:nvPr/>
        </p:nvSpPr>
        <p:spPr bwMode="auto">
          <a:xfrm>
            <a:off x="5592936" y="5011667"/>
            <a:ext cx="389118" cy="34647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11" name="Rectangle 10">
            <a:extLst>
              <a:ext uri="{FF2B5EF4-FFF2-40B4-BE49-F238E27FC236}">
                <a16:creationId xmlns:a16="http://schemas.microsoft.com/office/drawing/2014/main" id="{83ADE991-FB5A-C859-A608-45E207FDFEE6}"/>
              </a:ext>
            </a:extLst>
          </p:cNvPr>
          <p:cNvSpPr/>
          <p:nvPr/>
        </p:nvSpPr>
        <p:spPr bwMode="auto">
          <a:xfrm>
            <a:off x="6248365" y="4359232"/>
            <a:ext cx="2438400" cy="304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pic>
        <p:nvPicPr>
          <p:cNvPr id="23" name="Picture 22">
            <a:extLst>
              <a:ext uri="{FF2B5EF4-FFF2-40B4-BE49-F238E27FC236}">
                <a16:creationId xmlns:a16="http://schemas.microsoft.com/office/drawing/2014/main" id="{49515F99-044B-125B-5483-361689419B4B}"/>
              </a:ext>
            </a:extLst>
          </p:cNvPr>
          <p:cNvPicPr>
            <a:picLocks noChangeAspect="1"/>
          </p:cNvPicPr>
          <p:nvPr/>
        </p:nvPicPr>
        <p:blipFill>
          <a:blip r:embed="rId4"/>
          <a:stretch>
            <a:fillRect/>
          </a:stretch>
        </p:blipFill>
        <p:spPr>
          <a:xfrm>
            <a:off x="6310512" y="4460454"/>
            <a:ext cx="2207287" cy="1731944"/>
          </a:xfrm>
          <a:prstGeom prst="rect">
            <a:avLst/>
          </a:prstGeom>
        </p:spPr>
      </p:pic>
      <p:sp>
        <p:nvSpPr>
          <p:cNvPr id="24" name="TextBox 23">
            <a:extLst>
              <a:ext uri="{FF2B5EF4-FFF2-40B4-BE49-F238E27FC236}">
                <a16:creationId xmlns:a16="http://schemas.microsoft.com/office/drawing/2014/main" id="{71DFED23-B455-A340-15DA-C993B165DE16}"/>
              </a:ext>
            </a:extLst>
          </p:cNvPr>
          <p:cNvSpPr txBox="1"/>
          <p:nvPr/>
        </p:nvSpPr>
        <p:spPr>
          <a:xfrm>
            <a:off x="6930701" y="4511632"/>
            <a:ext cx="1000402" cy="276999"/>
          </a:xfrm>
          <a:prstGeom prst="rect">
            <a:avLst/>
          </a:prstGeom>
          <a:noFill/>
        </p:spPr>
        <p:txBody>
          <a:bodyPr wrap="none" rtlCol="0">
            <a:spAutoFit/>
          </a:bodyPr>
          <a:lstStyle/>
          <a:p>
            <a:r>
              <a:rPr lang="en-DE" dirty="0">
                <a:latin typeface="+mn-lt"/>
              </a:rPr>
              <a:t>CCFs 1-511</a:t>
            </a:r>
          </a:p>
        </p:txBody>
      </p:sp>
    </p:spTree>
    <p:extLst>
      <p:ext uri="{BB962C8B-B14F-4D97-AF65-F5344CB8AC3E}">
        <p14:creationId xmlns:p14="http://schemas.microsoft.com/office/powerpoint/2010/main" val="1383786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Performance Metric</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9" name="Content Placeholder 2">
            <a:extLst>
              <a:ext uri="{FF2B5EF4-FFF2-40B4-BE49-F238E27FC236}">
                <a16:creationId xmlns:a16="http://schemas.microsoft.com/office/drawing/2014/main" id="{41DB53C3-D1D7-7354-EE47-E438CF1938F6}"/>
              </a:ext>
            </a:extLst>
          </p:cNvPr>
          <p:cNvSpPr>
            <a:spLocks noGrp="1"/>
          </p:cNvSpPr>
          <p:nvPr>
            <p:ph idx="1"/>
          </p:nvPr>
        </p:nvSpPr>
        <p:spPr>
          <a:xfrm>
            <a:off x="573281" y="1689100"/>
            <a:ext cx="8387391" cy="4038600"/>
          </a:xfrm>
        </p:spPr>
        <p:txBody>
          <a:bodyPr/>
          <a:lstStyle/>
          <a:p>
            <a:pPr>
              <a:spcBef>
                <a:spcPts val="600"/>
              </a:spcBef>
              <a:spcAft>
                <a:spcPts val="600"/>
              </a:spcAft>
              <a:buFont typeface="Arial" panose="020B0604020202020204" pitchFamily="34" charset="0"/>
              <a:buChar char="•"/>
            </a:pPr>
            <a:r>
              <a:rPr lang="en-US" sz="1600" dirty="0"/>
              <a:t>Aperiodic Hamming Correlation Function:</a:t>
            </a:r>
          </a:p>
          <a:p>
            <a:pPr>
              <a:spcBef>
                <a:spcPts val="600"/>
              </a:spcBef>
              <a:spcAft>
                <a:spcPts val="600"/>
              </a:spcAft>
              <a:buFont typeface="Arial" panose="020B0604020202020204" pitchFamily="34" charset="0"/>
              <a:buChar char="•"/>
            </a:pPr>
            <a:endParaRPr lang="en-US" sz="1600" dirty="0"/>
          </a:p>
          <a:p>
            <a:pPr>
              <a:spcBef>
                <a:spcPts val="600"/>
              </a:spcBef>
              <a:spcAft>
                <a:spcPts val="600"/>
              </a:spcAft>
              <a:buFont typeface="Arial" panose="020B0604020202020204" pitchFamily="34" charset="0"/>
              <a:buChar char="•"/>
            </a:pPr>
            <a:endParaRPr lang="en-US" sz="1600" dirty="0"/>
          </a:p>
          <a:p>
            <a:pPr>
              <a:spcBef>
                <a:spcPts val="600"/>
              </a:spcBef>
              <a:spcAft>
                <a:spcPts val="600"/>
              </a:spcAft>
              <a:buFont typeface="Arial" panose="020B0604020202020204" pitchFamily="34" charset="0"/>
              <a:buChar char="•"/>
            </a:pPr>
            <a:endParaRPr lang="en-US" sz="1600" dirty="0"/>
          </a:p>
          <a:p>
            <a:pPr>
              <a:spcBef>
                <a:spcPts val="600"/>
              </a:spcBef>
              <a:spcAft>
                <a:spcPts val="600"/>
              </a:spcAft>
              <a:buFont typeface="Arial" panose="020B0604020202020204" pitchFamily="34" charset="0"/>
              <a:buChar char="•"/>
            </a:pPr>
            <a:endParaRPr lang="en-US" sz="1600" dirty="0"/>
          </a:p>
          <a:p>
            <a:pPr>
              <a:spcBef>
                <a:spcPts val="600"/>
              </a:spcBef>
              <a:spcAft>
                <a:spcPts val="600"/>
              </a:spcAft>
              <a:buFont typeface="Arial" panose="020B0604020202020204" pitchFamily="34" charset="0"/>
              <a:buChar char="•"/>
            </a:pPr>
            <a:endParaRPr lang="en-US" sz="1600" dirty="0"/>
          </a:p>
          <a:p>
            <a:pPr marL="0" indent="0">
              <a:spcBef>
                <a:spcPts val="600"/>
              </a:spcBef>
              <a:spcAft>
                <a:spcPts val="600"/>
              </a:spcAft>
              <a:buNone/>
            </a:pPr>
            <a:endParaRPr lang="en-US" sz="1600" dirty="0"/>
          </a:p>
          <a:p>
            <a:pPr>
              <a:spcBef>
                <a:spcPts val="600"/>
              </a:spcBef>
              <a:spcAft>
                <a:spcPts val="600"/>
              </a:spcAft>
              <a:buFont typeface="Arial" panose="020B0604020202020204" pitchFamily="34" charset="0"/>
              <a:buChar char="•"/>
            </a:pPr>
            <a:r>
              <a:rPr lang="en-US" sz="1600" dirty="0"/>
              <a:t>Counts collisions between length-v sequences X, and Y for given offset</a:t>
            </a:r>
          </a:p>
          <a:p>
            <a:pPr>
              <a:spcBef>
                <a:spcPts val="600"/>
              </a:spcBef>
              <a:spcAft>
                <a:spcPts val="600"/>
              </a:spcAft>
              <a:buFont typeface="Arial" panose="020B0604020202020204" pitchFamily="34" charset="0"/>
              <a:buChar char="•"/>
            </a:pPr>
            <a:r>
              <a:rPr lang="en-US" sz="1600" dirty="0"/>
              <a:t>Similar definition for back-to-back periodic sequences </a:t>
            </a:r>
          </a:p>
          <a:p>
            <a:pPr>
              <a:spcBef>
                <a:spcPts val="600"/>
              </a:spcBef>
              <a:spcAft>
                <a:spcPts val="600"/>
              </a:spcAft>
              <a:buFont typeface="Arial" panose="020B0604020202020204" pitchFamily="34" charset="0"/>
              <a:buChar char="•"/>
            </a:pPr>
            <a:r>
              <a:rPr lang="en-US" sz="1600" dirty="0"/>
              <a:t>Worst case number of collisions for any 2 out of K users with sequences</a:t>
            </a:r>
          </a:p>
        </p:txBody>
      </p:sp>
      <p:pic>
        <p:nvPicPr>
          <p:cNvPr id="7" name="Picture 6">
            <a:extLst>
              <a:ext uri="{FF2B5EF4-FFF2-40B4-BE49-F238E27FC236}">
                <a16:creationId xmlns:a16="http://schemas.microsoft.com/office/drawing/2014/main" id="{028C9A41-A541-F982-C07F-EF7728753AC8}"/>
              </a:ext>
            </a:extLst>
          </p:cNvPr>
          <p:cNvPicPr>
            <a:picLocks noChangeAspect="1"/>
          </p:cNvPicPr>
          <p:nvPr/>
        </p:nvPicPr>
        <p:blipFill>
          <a:blip r:embed="rId3"/>
          <a:stretch>
            <a:fillRect/>
          </a:stretch>
        </p:blipFill>
        <p:spPr>
          <a:xfrm>
            <a:off x="962503" y="3480162"/>
            <a:ext cx="7518400" cy="901700"/>
          </a:xfrm>
          <a:prstGeom prst="rect">
            <a:avLst/>
          </a:prstGeom>
        </p:spPr>
      </p:pic>
      <p:pic>
        <p:nvPicPr>
          <p:cNvPr id="18" name="Picture 17">
            <a:extLst>
              <a:ext uri="{FF2B5EF4-FFF2-40B4-BE49-F238E27FC236}">
                <a16:creationId xmlns:a16="http://schemas.microsoft.com/office/drawing/2014/main" id="{A6CD8D5E-6D2B-126E-11CC-B9F2986D84A1}"/>
              </a:ext>
            </a:extLst>
          </p:cNvPr>
          <p:cNvPicPr>
            <a:picLocks noChangeAspect="1"/>
          </p:cNvPicPr>
          <p:nvPr/>
        </p:nvPicPr>
        <p:blipFill>
          <a:blip r:embed="rId4"/>
          <a:stretch>
            <a:fillRect/>
          </a:stretch>
        </p:blipFill>
        <p:spPr>
          <a:xfrm>
            <a:off x="2464908" y="2065807"/>
            <a:ext cx="4820609" cy="1564335"/>
          </a:xfrm>
          <a:prstGeom prst="rect">
            <a:avLst/>
          </a:prstGeom>
        </p:spPr>
      </p:pic>
      <p:pic>
        <p:nvPicPr>
          <p:cNvPr id="19" name="Picture 18">
            <a:extLst>
              <a:ext uri="{FF2B5EF4-FFF2-40B4-BE49-F238E27FC236}">
                <a16:creationId xmlns:a16="http://schemas.microsoft.com/office/drawing/2014/main" id="{2AAE3366-92AB-51AD-1B60-0ADAD4F38E71}"/>
              </a:ext>
            </a:extLst>
          </p:cNvPr>
          <p:cNvPicPr>
            <a:picLocks noChangeAspect="1"/>
          </p:cNvPicPr>
          <p:nvPr/>
        </p:nvPicPr>
        <p:blipFill>
          <a:blip r:embed="rId5"/>
          <a:stretch>
            <a:fillRect/>
          </a:stretch>
        </p:blipFill>
        <p:spPr>
          <a:xfrm>
            <a:off x="969692" y="5727700"/>
            <a:ext cx="7594600" cy="520700"/>
          </a:xfrm>
          <a:prstGeom prst="rect">
            <a:avLst/>
          </a:prstGeom>
        </p:spPr>
      </p:pic>
      <p:pic>
        <p:nvPicPr>
          <p:cNvPr id="21" name="Picture 20">
            <a:extLst>
              <a:ext uri="{FF2B5EF4-FFF2-40B4-BE49-F238E27FC236}">
                <a16:creationId xmlns:a16="http://schemas.microsoft.com/office/drawing/2014/main" id="{DA0EA82E-5954-4FC5-99E6-AEF9D2590A32}"/>
              </a:ext>
            </a:extLst>
          </p:cNvPr>
          <p:cNvPicPr>
            <a:picLocks noChangeAspect="1"/>
          </p:cNvPicPr>
          <p:nvPr/>
        </p:nvPicPr>
        <p:blipFill>
          <a:blip r:embed="rId6"/>
          <a:stretch>
            <a:fillRect/>
          </a:stretch>
        </p:blipFill>
        <p:spPr>
          <a:xfrm>
            <a:off x="7542689" y="5299444"/>
            <a:ext cx="1067911" cy="326749"/>
          </a:xfrm>
          <a:prstGeom prst="rect">
            <a:avLst/>
          </a:prstGeom>
        </p:spPr>
      </p:pic>
      <p:pic>
        <p:nvPicPr>
          <p:cNvPr id="24" name="Picture 23">
            <a:extLst>
              <a:ext uri="{FF2B5EF4-FFF2-40B4-BE49-F238E27FC236}">
                <a16:creationId xmlns:a16="http://schemas.microsoft.com/office/drawing/2014/main" id="{2918C4A9-3EAF-9D3C-4865-68291A56E204}"/>
              </a:ext>
            </a:extLst>
          </p:cNvPr>
          <p:cNvPicPr>
            <a:picLocks noChangeAspect="1"/>
          </p:cNvPicPr>
          <p:nvPr/>
        </p:nvPicPr>
        <p:blipFill>
          <a:blip r:embed="rId7"/>
          <a:stretch>
            <a:fillRect/>
          </a:stretch>
        </p:blipFill>
        <p:spPr>
          <a:xfrm>
            <a:off x="7410450" y="4529662"/>
            <a:ext cx="172276" cy="229701"/>
          </a:xfrm>
          <a:prstGeom prst="rect">
            <a:avLst/>
          </a:prstGeom>
        </p:spPr>
      </p:pic>
      <p:pic>
        <p:nvPicPr>
          <p:cNvPr id="26" name="Picture 25">
            <a:extLst>
              <a:ext uri="{FF2B5EF4-FFF2-40B4-BE49-F238E27FC236}">
                <a16:creationId xmlns:a16="http://schemas.microsoft.com/office/drawing/2014/main" id="{16F5E89D-AB2B-443D-3393-4C3A04438D56}"/>
              </a:ext>
            </a:extLst>
          </p:cNvPr>
          <p:cNvPicPr>
            <a:picLocks noChangeAspect="1"/>
          </p:cNvPicPr>
          <p:nvPr/>
        </p:nvPicPr>
        <p:blipFill>
          <a:blip r:embed="rId8"/>
          <a:stretch>
            <a:fillRect/>
          </a:stretch>
        </p:blipFill>
        <p:spPr>
          <a:xfrm>
            <a:off x="5887409" y="4821846"/>
            <a:ext cx="2724150" cy="465869"/>
          </a:xfrm>
          <a:prstGeom prst="rect">
            <a:avLst/>
          </a:prstGeom>
        </p:spPr>
      </p:pic>
      <p:pic>
        <p:nvPicPr>
          <p:cNvPr id="27" name="Picture 26">
            <a:extLst>
              <a:ext uri="{FF2B5EF4-FFF2-40B4-BE49-F238E27FC236}">
                <a16:creationId xmlns:a16="http://schemas.microsoft.com/office/drawing/2014/main" id="{6BAAA940-5CF4-4D58-4426-C8C725B5C4D9}"/>
              </a:ext>
            </a:extLst>
          </p:cNvPr>
          <p:cNvPicPr>
            <a:picLocks noChangeAspect="1"/>
          </p:cNvPicPr>
          <p:nvPr/>
        </p:nvPicPr>
        <p:blipFill>
          <a:blip r:embed="rId7"/>
          <a:stretch>
            <a:fillRect/>
          </a:stretch>
        </p:blipFill>
        <p:spPr>
          <a:xfrm>
            <a:off x="3637724" y="2613591"/>
            <a:ext cx="172276" cy="229701"/>
          </a:xfrm>
          <a:prstGeom prst="rect">
            <a:avLst/>
          </a:prstGeom>
        </p:spPr>
      </p:pic>
    </p:spTree>
    <p:extLst>
      <p:ext uri="{BB962C8B-B14F-4D97-AF65-F5344CB8AC3E}">
        <p14:creationId xmlns:p14="http://schemas.microsoft.com/office/powerpoint/2010/main" val="4052787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Simulation Parameters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September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9" name="Content Placeholder 2">
            <a:extLst>
              <a:ext uri="{FF2B5EF4-FFF2-40B4-BE49-F238E27FC236}">
                <a16:creationId xmlns:a16="http://schemas.microsoft.com/office/drawing/2014/main" id="{41DB53C3-D1D7-7354-EE47-E438CF1938F6}"/>
              </a:ext>
            </a:extLst>
          </p:cNvPr>
          <p:cNvSpPr>
            <a:spLocks noGrp="1"/>
          </p:cNvSpPr>
          <p:nvPr>
            <p:ph idx="1"/>
          </p:nvPr>
        </p:nvSpPr>
        <p:spPr>
          <a:xfrm>
            <a:off x="685800" y="1752600"/>
            <a:ext cx="5562600" cy="4419600"/>
          </a:xfrm>
        </p:spPr>
        <p:txBody>
          <a:bodyPr/>
          <a:lstStyle/>
          <a:p>
            <a:pPr>
              <a:spcBef>
                <a:spcPts val="600"/>
              </a:spcBef>
              <a:spcAft>
                <a:spcPts val="0"/>
              </a:spcAft>
              <a:buFont typeface="Arial" panose="020B0604020202020204" pitchFamily="34" charset="0"/>
              <a:buChar char="•"/>
            </a:pPr>
            <a:r>
              <a:rPr lang="en-US" sz="1800" dirty="0"/>
              <a:t>Simulation parameters</a:t>
            </a:r>
          </a:p>
          <a:p>
            <a:pPr lvl="1">
              <a:spcBef>
                <a:spcPts val="600"/>
              </a:spcBef>
              <a:spcAft>
                <a:spcPts val="0"/>
              </a:spcAft>
              <a:buFont typeface="Arial" panose="020B0604020202020204" pitchFamily="34" charset="0"/>
              <a:buChar char="•"/>
            </a:pPr>
            <a:r>
              <a:rPr lang="en-US" sz="1400" dirty="0"/>
              <a:t>m = 250 channels</a:t>
            </a:r>
          </a:p>
          <a:p>
            <a:pPr lvl="1">
              <a:spcBef>
                <a:spcPts val="600"/>
              </a:spcBef>
              <a:spcAft>
                <a:spcPts val="0"/>
              </a:spcAft>
              <a:buFont typeface="Arial" panose="020B0604020202020204" pitchFamily="34" charset="0"/>
              <a:buChar char="•"/>
            </a:pPr>
            <a:r>
              <a:rPr lang="en-US" sz="1400" dirty="0"/>
              <a:t>K = 12 users</a:t>
            </a:r>
          </a:p>
          <a:p>
            <a:pPr lvl="1">
              <a:spcBef>
                <a:spcPts val="600"/>
              </a:spcBef>
              <a:spcAft>
                <a:spcPts val="0"/>
              </a:spcAft>
              <a:buFont typeface="Arial" panose="020B0604020202020204" pitchFamily="34" charset="0"/>
              <a:buChar char="•"/>
            </a:pPr>
            <a:r>
              <a:rPr lang="en-US" sz="1400" dirty="0"/>
              <a:t>v = 512 sequence length</a:t>
            </a:r>
          </a:p>
          <a:p>
            <a:pPr lvl="1">
              <a:spcBef>
                <a:spcPts val="600"/>
              </a:spcBef>
              <a:spcAft>
                <a:spcPts val="0"/>
              </a:spcAft>
              <a:buFont typeface="Arial" panose="020B0604020202020204" pitchFamily="34" charset="0"/>
              <a:buChar char="•"/>
            </a:pPr>
            <a:endParaRPr lang="en-US" sz="1400" dirty="0"/>
          </a:p>
          <a:p>
            <a:pPr>
              <a:spcBef>
                <a:spcPts val="600"/>
              </a:spcBef>
              <a:spcAft>
                <a:spcPts val="0"/>
              </a:spcAft>
              <a:buFont typeface="Arial" panose="020B0604020202020204" pitchFamily="34" charset="0"/>
              <a:buChar char="•"/>
            </a:pPr>
            <a:r>
              <a:rPr lang="en-US" sz="1800" dirty="0"/>
              <a:t>Randomly assigned initial seed values</a:t>
            </a:r>
          </a:p>
          <a:p>
            <a:pPr lvl="1">
              <a:spcBef>
                <a:spcPts val="600"/>
              </a:spcBef>
              <a:spcAft>
                <a:spcPts val="0"/>
              </a:spcAft>
              <a:buFont typeface="Arial" panose="020B0604020202020204" pitchFamily="34" charset="0"/>
              <a:buChar char="•"/>
            </a:pPr>
            <a:r>
              <a:rPr lang="en-US" sz="1400" dirty="0"/>
              <a:t>AES-128-CTR:	0 &lt;= key &lt; 2</a:t>
            </a:r>
            <a:r>
              <a:rPr lang="en-US" sz="1400" baseline="30000" dirty="0"/>
              <a:t>128</a:t>
            </a:r>
          </a:p>
          <a:p>
            <a:pPr lvl="1">
              <a:spcBef>
                <a:spcPts val="600"/>
              </a:spcBef>
              <a:spcAft>
                <a:spcPts val="0"/>
              </a:spcAft>
              <a:buFont typeface="Arial" panose="020B0604020202020204" pitchFamily="34" charset="0"/>
              <a:buChar char="•"/>
            </a:pPr>
            <a:r>
              <a:rPr lang="en-US" sz="1400" dirty="0"/>
              <a:t>LFSR15:		1 &lt;= seed &lt; 2</a:t>
            </a:r>
            <a:r>
              <a:rPr lang="en-US" sz="1400" baseline="30000" dirty="0"/>
              <a:t>15</a:t>
            </a:r>
          </a:p>
          <a:p>
            <a:pPr lvl="1">
              <a:spcBef>
                <a:spcPts val="600"/>
              </a:spcBef>
              <a:spcAft>
                <a:spcPts val="0"/>
              </a:spcAft>
              <a:buFont typeface="Arial" panose="020B0604020202020204" pitchFamily="34" charset="0"/>
              <a:buChar char="•"/>
            </a:pPr>
            <a:r>
              <a:rPr lang="en-US" sz="1400" dirty="0"/>
              <a:t>LFSR9+SHUFFLE: 	1 &lt;= seed &lt; 2</a:t>
            </a:r>
            <a:r>
              <a:rPr lang="en-US" sz="1400" baseline="30000" dirty="0"/>
              <a:t>9</a:t>
            </a:r>
          </a:p>
          <a:p>
            <a:pPr lvl="1">
              <a:spcBef>
                <a:spcPts val="600"/>
              </a:spcBef>
              <a:spcAft>
                <a:spcPts val="0"/>
              </a:spcAft>
              <a:buFont typeface="Arial" panose="020B0604020202020204" pitchFamily="34" charset="0"/>
              <a:buChar char="•"/>
            </a:pPr>
            <a:endParaRPr lang="en-US" sz="1400" dirty="0"/>
          </a:p>
          <a:p>
            <a:pPr>
              <a:spcBef>
                <a:spcPts val="600"/>
              </a:spcBef>
              <a:spcAft>
                <a:spcPts val="0"/>
              </a:spcAft>
              <a:buFont typeface="Arial" panose="020B0604020202020204" pitchFamily="34" charset="0"/>
              <a:buChar char="•"/>
            </a:pPr>
            <a:r>
              <a:rPr lang="en-US" sz="1800" dirty="0"/>
              <a:t>Sequences                     generated by</a:t>
            </a:r>
          </a:p>
          <a:p>
            <a:pPr lvl="1">
              <a:spcBef>
                <a:spcPts val="600"/>
              </a:spcBef>
              <a:spcAft>
                <a:spcPts val="0"/>
              </a:spcAft>
              <a:buFont typeface="Arial" panose="020B0604020202020204" pitchFamily="34" charset="0"/>
              <a:buChar char="•"/>
            </a:pPr>
            <a:r>
              <a:rPr lang="en-US" sz="1400" dirty="0"/>
              <a:t>for </a:t>
            </a:r>
            <a:r>
              <a:rPr lang="en-US" sz="1400" dirty="0" err="1"/>
              <a:t>i</a:t>
            </a:r>
            <a:r>
              <a:rPr lang="en-US" sz="1400" dirty="0"/>
              <a:t>=1:v;    </a:t>
            </a:r>
            <a:r>
              <a:rPr lang="en-US" sz="1400" dirty="0" err="1"/>
              <a:t>S</a:t>
            </a:r>
            <a:r>
              <a:rPr lang="en-US" sz="1400" baseline="-25000" dirty="0" err="1"/>
              <a:t>k</a:t>
            </a:r>
            <a:r>
              <a:rPr lang="en-US" sz="1400" dirty="0"/>
              <a:t>[</a:t>
            </a:r>
            <a:r>
              <a:rPr lang="en-US" sz="1400" dirty="0" err="1"/>
              <a:t>i</a:t>
            </a:r>
            <a:r>
              <a:rPr lang="en-US" sz="1400" dirty="0"/>
              <a:t>] = PRNG[</a:t>
            </a:r>
            <a:r>
              <a:rPr lang="en-US" sz="1400" dirty="0" err="1"/>
              <a:t>i</a:t>
            </a:r>
            <a:r>
              <a:rPr lang="en-US" sz="1400" dirty="0"/>
              <a:t>] % m;    end</a:t>
            </a:r>
          </a:p>
          <a:p>
            <a:pPr lvl="1">
              <a:spcBef>
                <a:spcPts val="600"/>
              </a:spcBef>
              <a:spcAft>
                <a:spcPts val="0"/>
              </a:spcAft>
              <a:buFont typeface="Arial" panose="020B0604020202020204" pitchFamily="34" charset="0"/>
              <a:buChar char="•"/>
            </a:pPr>
            <a:endParaRPr lang="en-US" sz="1400" dirty="0"/>
          </a:p>
          <a:p>
            <a:pPr>
              <a:spcBef>
                <a:spcPts val="600"/>
              </a:spcBef>
              <a:spcAft>
                <a:spcPts val="0"/>
              </a:spcAft>
              <a:buFont typeface="Arial" panose="020B0604020202020204" pitchFamily="34" charset="0"/>
              <a:buChar char="•"/>
            </a:pPr>
            <a:r>
              <a:rPr lang="en-US" sz="1800" dirty="0"/>
              <a:t>CDF generated over 5000 trials</a:t>
            </a:r>
          </a:p>
        </p:txBody>
      </p:sp>
      <p:pic>
        <p:nvPicPr>
          <p:cNvPr id="17" name="Picture 16">
            <a:extLst>
              <a:ext uri="{FF2B5EF4-FFF2-40B4-BE49-F238E27FC236}">
                <a16:creationId xmlns:a16="http://schemas.microsoft.com/office/drawing/2014/main" id="{B159CF50-3B8B-1EB2-BE6C-0E4EB2C9DADB}"/>
              </a:ext>
            </a:extLst>
          </p:cNvPr>
          <p:cNvPicPr>
            <a:picLocks noChangeAspect="1"/>
          </p:cNvPicPr>
          <p:nvPr/>
        </p:nvPicPr>
        <p:blipFill>
          <a:blip r:embed="rId2"/>
          <a:stretch>
            <a:fillRect/>
          </a:stretch>
        </p:blipFill>
        <p:spPr>
          <a:xfrm>
            <a:off x="2399189" y="4800600"/>
            <a:ext cx="1106011" cy="338406"/>
          </a:xfrm>
          <a:prstGeom prst="rect">
            <a:avLst/>
          </a:prstGeom>
        </p:spPr>
      </p:pic>
    </p:spTree>
    <p:extLst>
      <p:ext uri="{BB962C8B-B14F-4D97-AF65-F5344CB8AC3E}">
        <p14:creationId xmlns:p14="http://schemas.microsoft.com/office/powerpoint/2010/main" val="253276101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83993</TotalTime>
  <Words>2183</Words>
  <Application>Microsoft Macintosh PowerPoint</Application>
  <PresentationFormat>On-screen Show (4:3)</PresentationFormat>
  <Paragraphs>306</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Office Theme</vt:lpstr>
      <vt:lpstr>PowerPoint Presentation</vt:lpstr>
      <vt:lpstr>PowerPoint Presentation</vt:lpstr>
      <vt:lpstr>Discussion on Proposals in [1] [2]</vt:lpstr>
      <vt:lpstr>Agenda</vt:lpstr>
      <vt:lpstr>Comparison of AES and LFSR based channel hopping schemes</vt:lpstr>
      <vt:lpstr>PRNG Candidates</vt:lpstr>
      <vt:lpstr>802.15.4 Legacy Channel Hopping</vt:lpstr>
      <vt:lpstr>Performance Metric</vt:lpstr>
      <vt:lpstr>Simulation Parameters</vt:lpstr>
      <vt:lpstr>Simulation Result</vt:lpstr>
      <vt:lpstr>Comparison</vt:lpstr>
      <vt:lpstr>Summary</vt:lpstr>
      <vt:lpstr>Biased vs Unbiased PRNG</vt:lpstr>
      <vt:lpstr>PRNG Biasing Motivation</vt:lpstr>
      <vt:lpstr>Simulation Parameters</vt:lpstr>
      <vt:lpstr>Simulation Results</vt:lpstr>
      <vt:lpstr>Summary</vt:lpstr>
      <vt:lpstr>Channel Diversity per Block/per Slot</vt:lpstr>
      <vt:lpstr>Channel Diversity per block/per slot</vt:lpstr>
      <vt:lpstr>Simulation &amp; Conclusion</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371</cp:revision>
  <cp:lastPrinted>1998-02-10T13:28:06Z</cp:lastPrinted>
  <dcterms:created xsi:type="dcterms:W3CDTF">2021-07-16T20:39:58Z</dcterms:created>
  <dcterms:modified xsi:type="dcterms:W3CDTF">2022-09-13T23:19:29Z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