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3" r:id="rId3"/>
    <p:sldId id="272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00FF3-C300-89DF-4F4C-C5C653B866D8}" v="876" dt="2022-07-21T12:03:34.549"/>
    <p1510:client id="{3D0E9929-9B1A-2D81-DDA8-B2265E795154}" v="37" dt="2022-07-18T06:52:46.994"/>
    <p1510:client id="{690C0448-9815-5DD6-E666-7F53AAB08BCB}" v="22" dt="2022-08-11T10:31:42.552"/>
    <p1510:client id="{AB95F0DD-689B-D3AB-7E02-E2367283A66C}" v="2" dt="2022-07-19T10:11:51.915"/>
    <p1510:client id="{C3CA8F5B-0DE6-48B5-874D-7BEA84A0850A}" v="178" dt="2022-07-17T12:32:35.781"/>
    <p1510:client id="{FF771E5E-9763-D83D-D786-439FFFCFC655}" v="308" dt="2022-07-21T09:46:05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A769-9E7E-4770-8CF0-F82024AB09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Windowing and filtering updates</a:t>
            </a:r>
            <a:br>
              <a:rPr lang="en-IN" dirty="0"/>
            </a:br>
            <a:br>
              <a:rPr lang="en-IN" dirty="0"/>
            </a:br>
            <a:r>
              <a:rPr lang="en-US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DCN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15-22-0492-00-016t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42865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F4999EA-FAB8-7460-6ED4-7F26FA7D6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103119"/>
              </p:ext>
            </p:extLst>
          </p:nvPr>
        </p:nvGraphicFramePr>
        <p:xfrm>
          <a:off x="733245" y="1552754"/>
          <a:ext cx="10880642" cy="3152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49">
                  <a:extLst>
                    <a:ext uri="{9D8B030D-6E8A-4147-A177-3AD203B41FA5}">
                      <a16:colId xmlns:a16="http://schemas.microsoft.com/office/drawing/2014/main" val="4018179353"/>
                    </a:ext>
                  </a:extLst>
                </a:gridCol>
                <a:gridCol w="2560766">
                  <a:extLst>
                    <a:ext uri="{9D8B030D-6E8A-4147-A177-3AD203B41FA5}">
                      <a16:colId xmlns:a16="http://schemas.microsoft.com/office/drawing/2014/main" val="461224749"/>
                    </a:ext>
                  </a:extLst>
                </a:gridCol>
                <a:gridCol w="2728873">
                  <a:extLst>
                    <a:ext uri="{9D8B030D-6E8A-4147-A177-3AD203B41FA5}">
                      <a16:colId xmlns:a16="http://schemas.microsoft.com/office/drawing/2014/main" val="428247123"/>
                    </a:ext>
                  </a:extLst>
                </a:gridCol>
                <a:gridCol w="2751527">
                  <a:extLst>
                    <a:ext uri="{9D8B030D-6E8A-4147-A177-3AD203B41FA5}">
                      <a16:colId xmlns:a16="http://schemas.microsoft.com/office/drawing/2014/main" val="792182630"/>
                    </a:ext>
                  </a:extLst>
                </a:gridCol>
                <a:gridCol w="1601227">
                  <a:extLst>
                    <a:ext uri="{9D8B030D-6E8A-4147-A177-3AD203B41FA5}">
                      <a16:colId xmlns:a16="http://schemas.microsoft.com/office/drawing/2014/main" val="3043481147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/>
                        <a:t>Sl.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/>
                        <a:t>Windowing applied or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/>
                        <a:t>Filtering applied or not</a:t>
                      </a:r>
                    </a:p>
                    <a:p>
                      <a:pPr lvl="0">
                        <a:buNone/>
                      </a:pPr>
                      <a:r>
                        <a:rPr lang="en-US" sz="2400" dirty="0"/>
                        <a:t>(257 taps filter)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/>
                        <a:t>No: of samples for delay correction of filter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TX SNR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185618"/>
                  </a:ext>
                </a:extLst>
              </a:tr>
              <a:tr h="65471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>
                          <a:latin typeface="Calibri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>
                          <a:latin typeface="Calibri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>
                          <a:latin typeface="Calibri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23.5 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321369"/>
                  </a:ext>
                </a:extLst>
              </a:tr>
              <a:tr h="65471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32.25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380582"/>
                  </a:ext>
                </a:extLst>
              </a:tr>
              <a:tr h="65471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/>
                        <a:t>No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b="0" i="0" u="none" strike="noStrike" noProof="0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34.7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0058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01179B-6010-2E34-2B0B-975A5A6CF153}"/>
              </a:ext>
            </a:extLst>
          </p:cNvPr>
          <p:cNvSpPr txBox="1"/>
          <p:nvPr/>
        </p:nvSpPr>
        <p:spPr>
          <a:xfrm>
            <a:off x="513990" y="843771"/>
            <a:ext cx="1167950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Calibri"/>
              </a:rPr>
              <a:t>TX signal SNR MEASUREMENTS FOR SINGLE CARRIER SYSTEM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D63521-3F62-68AF-EA67-5FBD52EE1A79}"/>
              </a:ext>
            </a:extLst>
          </p:cNvPr>
          <p:cNvSpPr txBox="1"/>
          <p:nvPr/>
        </p:nvSpPr>
        <p:spPr>
          <a:xfrm>
            <a:off x="733245" y="4952999"/>
            <a:ext cx="10995335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cs typeface="Calibri"/>
              </a:rPr>
              <a:t>Group delay of filter = (Number of taps-1)/2</a:t>
            </a:r>
          </a:p>
          <a:p>
            <a:r>
              <a:rPr lang="en-US" sz="2200" dirty="0">
                <a:cs typeface="Calibri"/>
              </a:rPr>
              <a:t>                                     = (257-1)/2 = 128</a:t>
            </a:r>
          </a:p>
          <a:p>
            <a:endParaRPr lang="en-US" sz="2200" dirty="0">
              <a:cs typeface="Calibri"/>
            </a:endParaRPr>
          </a:p>
          <a:p>
            <a:r>
              <a:rPr lang="en-US" i="1" dirty="0">
                <a:cs typeface="Calibri"/>
              </a:rPr>
              <a:t>The previous analysis (1 &amp;2 above) was done with group delay 128 where windowing was done before filtering in this case the SNR was higher compared to </a:t>
            </a:r>
            <a:r>
              <a:rPr lang="en-US" i="1" dirty="0" err="1">
                <a:cs typeface="Calibri"/>
              </a:rPr>
              <a:t>Sl</a:t>
            </a:r>
            <a:r>
              <a:rPr lang="en-US" i="1" dirty="0">
                <a:cs typeface="Calibri"/>
              </a:rPr>
              <a:t> No 1. Later analysis (</a:t>
            </a:r>
            <a:r>
              <a:rPr lang="en-US" i="1" dirty="0" err="1">
                <a:cs typeface="Calibri"/>
              </a:rPr>
              <a:t>Sl</a:t>
            </a:r>
            <a:r>
              <a:rPr lang="en-US" i="1" dirty="0">
                <a:cs typeface="Calibri"/>
              </a:rPr>
              <a:t> No 3) correction in filter group delay gave better CINR proving no need of windowing.</a:t>
            </a:r>
          </a:p>
        </p:txBody>
      </p:sp>
    </p:spTree>
    <p:extLst>
      <p:ext uri="{BB962C8B-B14F-4D97-AF65-F5344CB8AC3E}">
        <p14:creationId xmlns:p14="http://schemas.microsoft.com/office/powerpoint/2010/main" val="339127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4B79DBAB-8A36-82AE-56A1-736E5B3E2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9" y="864261"/>
            <a:ext cx="5388633" cy="5517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37A982-B478-2836-257E-50A11AB2569C}"/>
              </a:ext>
            </a:extLst>
          </p:cNvPr>
          <p:cNvSpPr txBox="1"/>
          <p:nvPr/>
        </p:nvSpPr>
        <p:spPr>
          <a:xfrm>
            <a:off x="856890" y="195532"/>
            <a:ext cx="11182708" cy="4924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b="1" dirty="0"/>
              <a:t>CONSTELLATION PLOT WITH FIR FILTERING (257 taps), 256QAM no noise</a:t>
            </a:r>
            <a:r>
              <a:rPr lang="en-US" sz="2600" dirty="0"/>
              <a:t>​​</a:t>
            </a:r>
            <a:endParaRPr lang="en-US" sz="260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FC3E7F-0311-FD82-1F37-4628A1E81499}"/>
              </a:ext>
            </a:extLst>
          </p:cNvPr>
          <p:cNvSpPr txBox="1"/>
          <p:nvPr/>
        </p:nvSpPr>
        <p:spPr>
          <a:xfrm>
            <a:off x="7095825" y="2604098"/>
            <a:ext cx="3971445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cs typeface="Calibri"/>
              </a:rPr>
              <a:t>126 samples delay correction</a:t>
            </a:r>
          </a:p>
          <a:p>
            <a:r>
              <a:rPr lang="en-US" sz="2200" dirty="0">
                <a:cs typeface="Calibri"/>
              </a:rPr>
              <a:t>Tx SNR : 34.7 dB</a:t>
            </a:r>
          </a:p>
          <a:p>
            <a:r>
              <a:rPr lang="en-US" sz="2200" dirty="0">
                <a:cs typeface="Calibri"/>
              </a:rPr>
              <a:t>EVM (dB) : -34.7 dB</a:t>
            </a:r>
          </a:p>
          <a:p>
            <a:r>
              <a:rPr lang="en-US" sz="2200" dirty="0">
                <a:cs typeface="Calibri"/>
              </a:rPr>
              <a:t>EVM (%) : 1.82 %</a:t>
            </a:r>
          </a:p>
        </p:txBody>
      </p:sp>
    </p:spTree>
    <p:extLst>
      <p:ext uri="{BB962C8B-B14F-4D97-AF65-F5344CB8AC3E}">
        <p14:creationId xmlns:p14="http://schemas.microsoft.com/office/powerpoint/2010/main" val="165052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CED6375-EB60-ACDA-EF87-A8CC721A0439}"/>
              </a:ext>
            </a:extLst>
          </p:cNvPr>
          <p:cNvSpPr txBox="1"/>
          <p:nvPr/>
        </p:nvSpPr>
        <p:spPr>
          <a:xfrm>
            <a:off x="1000665" y="224286"/>
            <a:ext cx="9744974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b="1" dirty="0"/>
              <a:t>FCC MASK APPLIED ON SPECTRUM WITH FIR FILTERING (257 taps), 256QAM, no noise</a:t>
            </a:r>
            <a:r>
              <a:rPr lang="en-US" sz="2600" dirty="0"/>
              <a:t>​</a:t>
            </a:r>
            <a:endParaRPr lang="en-US" sz="26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CFE514-5C26-66FA-CCA0-DDBEE3AE0DB0}"/>
              </a:ext>
            </a:extLst>
          </p:cNvPr>
          <p:cNvSpPr txBox="1"/>
          <p:nvPr/>
        </p:nvSpPr>
        <p:spPr>
          <a:xfrm>
            <a:off x="7669422" y="5910592"/>
            <a:ext cx="36470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*Zoomed in figure of the plot on left</a:t>
            </a:r>
            <a:endParaRPr lang="en-US" dirty="0"/>
          </a:p>
        </p:txBody>
      </p:sp>
      <p:pic>
        <p:nvPicPr>
          <p:cNvPr id="9" name="Picture 9" descr="Chart, bar chart, histogram&#10;&#10;Description automatically generated">
            <a:extLst>
              <a:ext uri="{FF2B5EF4-FFF2-40B4-BE49-F238E27FC236}">
                <a16:creationId xmlns:a16="http://schemas.microsoft.com/office/drawing/2014/main" id="{E17EB990-AA44-E227-2013-3AA8D8B5F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86" y="1190895"/>
            <a:ext cx="5877463" cy="4648736"/>
          </a:xfrm>
          <a:prstGeom prst="rect">
            <a:avLst/>
          </a:prstGeom>
        </p:spPr>
      </p:pic>
      <p:pic>
        <p:nvPicPr>
          <p:cNvPr id="10" name="Picture 10" descr="Chart, line chart&#10;&#10;Description automatically generated">
            <a:extLst>
              <a:ext uri="{FF2B5EF4-FFF2-40B4-BE49-F238E27FC236}">
                <a16:creationId xmlns:a16="http://schemas.microsoft.com/office/drawing/2014/main" id="{5C8DE78B-C6CB-BAF4-FDA0-99430C635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135" y="1187333"/>
            <a:ext cx="5877464" cy="465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36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200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Windowing and filtering updates  DCN 15-22-0492-00-016t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Menashe Shahar</cp:lastModifiedBy>
  <cp:revision>308</cp:revision>
  <dcterms:created xsi:type="dcterms:W3CDTF">2022-07-17T09:36:13Z</dcterms:created>
  <dcterms:modified xsi:type="dcterms:W3CDTF">2022-09-13T17:14:21Z</dcterms:modified>
</cp:coreProperties>
</file>