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85" r:id="rId4"/>
    <p:sldId id="279" r:id="rId5"/>
    <p:sldId id="296" r:id="rId6"/>
    <p:sldId id="289" r:id="rId7"/>
    <p:sldId id="294" r:id="rId8"/>
    <p:sldId id="29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40603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550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9675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4048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September 2022</a:t>
            </a:r>
          </a:p>
        </p:txBody>
      </p:sp>
      <p:sp>
        <p:nvSpPr>
          <p:cNvPr id="5" name="Footer Placeholder 4"/>
          <p:cNvSpPr>
            <a:spLocks noGrp="1"/>
          </p:cNvSpPr>
          <p:nvPr>
            <p:ph type="ftr" sz="quarter" idx="11"/>
          </p:nvPr>
        </p:nvSpPr>
        <p:spPr/>
        <p:txBody>
          <a:bodyPr/>
          <a:lstStyle>
            <a:lvl1pPr>
              <a:defRPr/>
            </a:lvl1pPr>
          </a:lstStyle>
          <a:p>
            <a:r>
              <a:rPr lang="en-US" altLang="en-US"/>
              <a:t>Leong/Küchler/Pirhonen/Veit,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2022</a:t>
            </a:r>
          </a:p>
        </p:txBody>
      </p:sp>
      <p:sp>
        <p:nvSpPr>
          <p:cNvPr id="5" name="Footer Placeholder 4"/>
          <p:cNvSpPr>
            <a:spLocks noGrp="1"/>
          </p:cNvSpPr>
          <p:nvPr>
            <p:ph type="ftr" sz="quarter" idx="11"/>
          </p:nvPr>
        </p:nvSpPr>
        <p:spPr/>
        <p:txBody>
          <a:bodyPr/>
          <a:lstStyle>
            <a:lvl1pPr>
              <a:defRPr/>
            </a:lvl1pPr>
          </a:lstStyle>
          <a:p>
            <a:r>
              <a:rPr lang="en-US" altLang="en-US"/>
              <a:t>Leong/Küchler/Pirhonen/Veit,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2022</a:t>
            </a:r>
          </a:p>
        </p:txBody>
      </p:sp>
      <p:sp>
        <p:nvSpPr>
          <p:cNvPr id="5" name="Footer Placeholder 4"/>
          <p:cNvSpPr>
            <a:spLocks noGrp="1"/>
          </p:cNvSpPr>
          <p:nvPr>
            <p:ph type="ftr" sz="quarter" idx="11"/>
          </p:nvPr>
        </p:nvSpPr>
        <p:spPr/>
        <p:txBody>
          <a:bodyPr/>
          <a:lstStyle>
            <a:lvl1pPr>
              <a:defRPr/>
            </a:lvl1pPr>
          </a:lstStyle>
          <a:p>
            <a:r>
              <a:rPr lang="en-US" altLang="en-US"/>
              <a:t>Leong/Küchler/Pirhonen/Veit,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2022</a:t>
            </a:r>
          </a:p>
        </p:txBody>
      </p:sp>
      <p:sp>
        <p:nvSpPr>
          <p:cNvPr id="5" name="Footer Placeholder 4"/>
          <p:cNvSpPr>
            <a:spLocks noGrp="1"/>
          </p:cNvSpPr>
          <p:nvPr>
            <p:ph type="ftr" sz="quarter" idx="11"/>
          </p:nvPr>
        </p:nvSpPr>
        <p:spPr/>
        <p:txBody>
          <a:bodyPr/>
          <a:lstStyle>
            <a:lvl1pPr>
              <a:defRPr/>
            </a:lvl1pPr>
          </a:lstStyle>
          <a:p>
            <a:r>
              <a:rPr lang="en-US" altLang="en-US"/>
              <a:t>Leong/Küchler/Pirhonen/Veit,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September 2022</a:t>
            </a:r>
          </a:p>
        </p:txBody>
      </p:sp>
      <p:sp>
        <p:nvSpPr>
          <p:cNvPr id="5" name="Footer Placeholder 4"/>
          <p:cNvSpPr>
            <a:spLocks noGrp="1"/>
          </p:cNvSpPr>
          <p:nvPr>
            <p:ph type="ftr" sz="quarter" idx="11"/>
          </p:nvPr>
        </p:nvSpPr>
        <p:spPr/>
        <p:txBody>
          <a:bodyPr/>
          <a:lstStyle>
            <a:lvl1pPr>
              <a:defRPr/>
            </a:lvl1pPr>
          </a:lstStyle>
          <a:p>
            <a:r>
              <a:rPr lang="en-US" altLang="en-US"/>
              <a:t>Leong/Küchler/Pirhonen/Veit,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September 2022</a:t>
            </a:r>
          </a:p>
        </p:txBody>
      </p:sp>
      <p:sp>
        <p:nvSpPr>
          <p:cNvPr id="6" name="Footer Placeholder 5"/>
          <p:cNvSpPr>
            <a:spLocks noGrp="1"/>
          </p:cNvSpPr>
          <p:nvPr>
            <p:ph type="ftr" sz="quarter" idx="11"/>
          </p:nvPr>
        </p:nvSpPr>
        <p:spPr/>
        <p:txBody>
          <a:bodyPr/>
          <a:lstStyle>
            <a:lvl1pPr>
              <a:defRPr/>
            </a:lvl1pPr>
          </a:lstStyle>
          <a:p>
            <a:r>
              <a:rPr lang="en-US" altLang="en-US"/>
              <a:t>Leong/Küchler/Pirhonen/Veit,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September 2022</a:t>
            </a:r>
          </a:p>
        </p:txBody>
      </p:sp>
      <p:sp>
        <p:nvSpPr>
          <p:cNvPr id="8" name="Footer Placeholder 7"/>
          <p:cNvSpPr>
            <a:spLocks noGrp="1"/>
          </p:cNvSpPr>
          <p:nvPr>
            <p:ph type="ftr" sz="quarter" idx="11"/>
          </p:nvPr>
        </p:nvSpPr>
        <p:spPr/>
        <p:txBody>
          <a:bodyPr/>
          <a:lstStyle>
            <a:lvl1pPr>
              <a:defRPr/>
            </a:lvl1pPr>
          </a:lstStyle>
          <a:p>
            <a:r>
              <a:rPr lang="en-US" altLang="en-US"/>
              <a:t>Leong/Küchler/Pirhonen/Veit,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September 2022</a:t>
            </a:r>
          </a:p>
        </p:txBody>
      </p:sp>
      <p:sp>
        <p:nvSpPr>
          <p:cNvPr id="4" name="Footer Placeholder 3"/>
          <p:cNvSpPr>
            <a:spLocks noGrp="1"/>
          </p:cNvSpPr>
          <p:nvPr>
            <p:ph type="ftr" sz="quarter" idx="11"/>
          </p:nvPr>
        </p:nvSpPr>
        <p:spPr/>
        <p:txBody>
          <a:bodyPr/>
          <a:lstStyle>
            <a:lvl1pPr>
              <a:defRPr/>
            </a:lvl1pPr>
          </a:lstStyle>
          <a:p>
            <a:r>
              <a:rPr lang="en-US" altLang="en-US"/>
              <a:t>Leong/Küchler/Pirhonen/Veit,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September 2022</a:t>
            </a:r>
          </a:p>
        </p:txBody>
      </p:sp>
      <p:sp>
        <p:nvSpPr>
          <p:cNvPr id="3" name="Footer Placeholder 2"/>
          <p:cNvSpPr>
            <a:spLocks noGrp="1"/>
          </p:cNvSpPr>
          <p:nvPr>
            <p:ph type="ftr" sz="quarter" idx="11"/>
          </p:nvPr>
        </p:nvSpPr>
        <p:spPr/>
        <p:txBody>
          <a:bodyPr/>
          <a:lstStyle>
            <a:lvl1pPr>
              <a:defRPr/>
            </a:lvl1pPr>
          </a:lstStyle>
          <a:p>
            <a:r>
              <a:rPr lang="en-US" altLang="en-US"/>
              <a:t>Leong/Küchler/Pirhonen/Veit,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2022</a:t>
            </a:r>
          </a:p>
        </p:txBody>
      </p:sp>
      <p:sp>
        <p:nvSpPr>
          <p:cNvPr id="6" name="Footer Placeholder 5"/>
          <p:cNvSpPr>
            <a:spLocks noGrp="1"/>
          </p:cNvSpPr>
          <p:nvPr>
            <p:ph type="ftr" sz="quarter" idx="11"/>
          </p:nvPr>
        </p:nvSpPr>
        <p:spPr/>
        <p:txBody>
          <a:bodyPr/>
          <a:lstStyle>
            <a:lvl1pPr>
              <a:defRPr/>
            </a:lvl1pPr>
          </a:lstStyle>
          <a:p>
            <a:r>
              <a:rPr lang="en-US" altLang="en-US"/>
              <a:t>Leong/Küchler/Pirhonen/Veit,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2022</a:t>
            </a:r>
          </a:p>
        </p:txBody>
      </p:sp>
      <p:sp>
        <p:nvSpPr>
          <p:cNvPr id="6" name="Footer Placeholder 5"/>
          <p:cNvSpPr>
            <a:spLocks noGrp="1"/>
          </p:cNvSpPr>
          <p:nvPr>
            <p:ph type="ftr" sz="quarter" idx="11"/>
          </p:nvPr>
        </p:nvSpPr>
        <p:spPr/>
        <p:txBody>
          <a:bodyPr/>
          <a:lstStyle>
            <a:lvl1pPr>
              <a:defRPr/>
            </a:lvl1pPr>
          </a:lstStyle>
          <a:p>
            <a:r>
              <a:rPr lang="en-US" altLang="en-US"/>
              <a:t>Leong/Küchler/Pirhonen/Veit,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2022</a:t>
            </a:r>
          </a:p>
        </p:txBody>
      </p:sp>
      <p:sp>
        <p:nvSpPr>
          <p:cNvPr id="1029" name="Rectangle 5"/>
          <p:cNvSpPr>
            <a:spLocks noGrp="1" noChangeArrowheads="1"/>
          </p:cNvSpPr>
          <p:nvPr>
            <p:ph type="ftr" sz="quarter" idx="3"/>
          </p:nvPr>
        </p:nvSpPr>
        <p:spPr bwMode="auto">
          <a:xfrm>
            <a:off x="5220072" y="6475413"/>
            <a:ext cx="339052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Leong/Küchler/Pirhonen/Veit,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15-22-0489-00-04ab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September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[UWB Sensing – Sequence Selection]	</a:t>
            </a:r>
          </a:p>
          <a:p>
            <a:r>
              <a:rPr lang="en-US" altLang="en-US" sz="1600" b="1"/>
              <a:t>Date Submitted: </a:t>
            </a:r>
            <a:r>
              <a:rPr lang="en-US" altLang="en-US" sz="1600"/>
              <a:t>[13 September, 2022]	</a:t>
            </a:r>
          </a:p>
          <a:p>
            <a:r>
              <a:rPr lang="en-US" altLang="en-US" sz="1600" b="1"/>
              <a:t>Source:</a:t>
            </a:r>
            <a:r>
              <a:rPr lang="en-US" altLang="en-US" sz="1600"/>
              <a:t> [Frank Leong, Wolfgang Küchler, Riku Pirhonen, David Veit] Company [NXP Semiconductors]	</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sensing]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September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247065254"/>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Sequence selection for radar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a:extLst>
              <a:ext uri="{FF2B5EF4-FFF2-40B4-BE49-F238E27FC236}">
                <a16:creationId xmlns:a16="http://schemas.microsoft.com/office/drawing/2014/main" id="{530561E2-93EB-495E-A60E-FFDFA4203863}"/>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UWB Sensing – Sequence Selection</a:t>
            </a:r>
            <a:br>
              <a:rPr lang="en-US" altLang="en-US"/>
            </a:br>
            <a:br>
              <a:rPr lang="en-US" altLang="en-US"/>
            </a:br>
            <a:br>
              <a:rPr lang="en-US" altLang="en-US"/>
            </a:br>
            <a:endParaRPr lang="en-US" altLang="en-US" sz="180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7" name="Footer Placeholder 2">
            <a:extLst>
              <a:ext uri="{FF2B5EF4-FFF2-40B4-BE49-F238E27FC236}">
                <a16:creationId xmlns:a16="http://schemas.microsoft.com/office/drawing/2014/main" id="{A342BDF7-6C74-40F9-B27D-9207DFA28C3E}"/>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Sensing – Context Recap</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b="1"/>
              <a:t>Sensing (presence detection use cases)</a:t>
            </a:r>
          </a:p>
          <a:p>
            <a:pPr marL="600075" lvl="1" indent="-257175">
              <a:buFont typeface="+mj-lt"/>
              <a:buAutoNum type="arabicPeriod"/>
            </a:pPr>
            <a:r>
              <a:rPr lang="en-US" sz="2000" b="1"/>
              <a:t>Coordination &amp; scheduling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(many devices operating at the same time &amp; place)</a:t>
            </a:r>
          </a:p>
          <a:p>
            <a:pPr marL="800100" lvl="1" indent="-457200">
              <a:buFont typeface="+mj-lt"/>
              <a:buAutoNum type="alphaLcPeriod"/>
            </a:pPr>
            <a:r>
              <a:rPr lang="en-US" sz="2000" b="1"/>
              <a:t>Re-use of hardware between use cases</a:t>
            </a:r>
          </a:p>
        </p:txBody>
      </p:sp>
      <p:sp>
        <p:nvSpPr>
          <p:cNvPr id="7" name="Date Placeholder 1">
            <a:extLst>
              <a:ext uri="{FF2B5EF4-FFF2-40B4-BE49-F238E27FC236}">
                <a16:creationId xmlns:a16="http://schemas.microsoft.com/office/drawing/2014/main" id="{0483021E-18F3-4B20-BBA9-D450CFDEEBB5}"/>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8" name="Footer Placeholder 2">
            <a:extLst>
              <a:ext uri="{FF2B5EF4-FFF2-40B4-BE49-F238E27FC236}">
                <a16:creationId xmlns:a16="http://schemas.microsoft.com/office/drawing/2014/main" id="{13D65855-BD11-49BD-8755-4CF91431F668}"/>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Sensing Packets</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pPr marL="0" indent="0">
              <a:buNone/>
            </a:pPr>
            <a:r>
              <a:rPr lang="en-US" sz="2000"/>
              <a:t>Two approaches:</a:t>
            </a:r>
          </a:p>
          <a:p>
            <a:r>
              <a:rPr lang="en-US" sz="2000"/>
              <a:t>Dedicated sensing packet design (see [1])</a:t>
            </a:r>
          </a:p>
          <a:p>
            <a:pPr lvl="1"/>
            <a:r>
              <a:rPr lang="en-US" sz="2000"/>
              <a:t>Sensing sequence as drop-in STS replacement</a:t>
            </a:r>
          </a:p>
          <a:p>
            <a:pPr lvl="2"/>
            <a:r>
              <a:rPr lang="en-US" sz="1800"/>
              <a:t>Periodic (repeating a basic sequence a number of times)</a:t>
            </a:r>
          </a:p>
          <a:p>
            <a:pPr lvl="1"/>
            <a:r>
              <a:rPr lang="en-US" sz="2000"/>
              <a:t>With or without MMS</a:t>
            </a:r>
          </a:p>
          <a:p>
            <a:r>
              <a:rPr lang="en-US" sz="2000"/>
              <a:t>Piggy-backing on ranging (no dedicated packet structure)</a:t>
            </a:r>
          </a:p>
          <a:p>
            <a:pPr lvl="1"/>
            <a:r>
              <a:rPr lang="en-US" sz="2000"/>
              <a:t>With or without MMS</a:t>
            </a:r>
          </a:p>
          <a:p>
            <a:pPr marL="57150" indent="0">
              <a:buNone/>
            </a:pPr>
            <a:endParaRPr lang="en-US" sz="2400"/>
          </a:p>
          <a:p>
            <a:pPr marL="57150" indent="0">
              <a:buNone/>
            </a:pPr>
            <a:endParaRPr lang="en-US" sz="2400"/>
          </a:p>
          <a:p>
            <a:pPr marL="57150" indent="0">
              <a:buNone/>
            </a:pPr>
            <a:r>
              <a:rPr lang="en-US" sz="1400"/>
              <a:t>[1] https://mentor.ieee.org/802.15/dcn/22/15-22-0175-00-04ab-sensing-device.pptx</a:t>
            </a:r>
          </a:p>
        </p:txBody>
      </p:sp>
      <p:sp>
        <p:nvSpPr>
          <p:cNvPr id="7" name="Date Placeholder 1">
            <a:extLst>
              <a:ext uri="{FF2B5EF4-FFF2-40B4-BE49-F238E27FC236}">
                <a16:creationId xmlns:a16="http://schemas.microsoft.com/office/drawing/2014/main" id="{F62BA4DC-98D1-40FD-9770-1F02766DC323}"/>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8" name="Footer Placeholder 2">
            <a:extLst>
              <a:ext uri="{FF2B5EF4-FFF2-40B4-BE49-F238E27FC236}">
                <a16:creationId xmlns:a16="http://schemas.microsoft.com/office/drawing/2014/main" id="{DCAF6435-AD60-414D-ADA6-79FF25ABBC7E}"/>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422409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Dedicated Sensing Packet – Structure</a:t>
            </a:r>
          </a:p>
        </p:txBody>
      </p:sp>
      <p:cxnSp>
        <p:nvCxnSpPr>
          <p:cNvPr id="58" name="Straight Connector 13">
            <a:extLst>
              <a:ext uri="{FF2B5EF4-FFF2-40B4-BE49-F238E27FC236}">
                <a16:creationId xmlns:a16="http://schemas.microsoft.com/office/drawing/2014/main" id="{3F506F3D-E79F-4449-B2F4-617908F1EC27}"/>
              </a:ext>
            </a:extLst>
          </p:cNvPr>
          <p:cNvCxnSpPr>
            <a:cxnSpLocks noChangeShapeType="1"/>
          </p:cNvCxnSpPr>
          <p:nvPr/>
        </p:nvCxnSpPr>
        <p:spPr bwMode="auto">
          <a:xfrm>
            <a:off x="683568" y="3429000"/>
            <a:ext cx="7855024"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0" name="Rectangle 59">
            <a:extLst>
              <a:ext uri="{FF2B5EF4-FFF2-40B4-BE49-F238E27FC236}">
                <a16:creationId xmlns:a16="http://schemas.microsoft.com/office/drawing/2014/main" id="{19471AE5-40C6-4664-B4AD-2EAFB2EA7CFC}"/>
              </a:ext>
            </a:extLst>
          </p:cNvPr>
          <p:cNvSpPr/>
          <p:nvPr/>
        </p:nvSpPr>
        <p:spPr>
          <a:xfrm>
            <a:off x="683568" y="2382318"/>
            <a:ext cx="2412840" cy="62659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SHR</a:t>
            </a:r>
            <a:endParaRPr lang="en-US" sz="1100">
              <a:solidFill>
                <a:schemeClr val="tx1"/>
              </a:solidFill>
              <a:cs typeface="Arial" pitchFamily="34" charset="0"/>
            </a:endParaRPr>
          </a:p>
        </p:txBody>
      </p:sp>
      <p:sp>
        <p:nvSpPr>
          <p:cNvPr id="62" name="TextBox 61">
            <a:extLst>
              <a:ext uri="{FF2B5EF4-FFF2-40B4-BE49-F238E27FC236}">
                <a16:creationId xmlns:a16="http://schemas.microsoft.com/office/drawing/2014/main" id="{877957D4-BB3C-47F9-8872-175DD4E27390}"/>
              </a:ext>
            </a:extLst>
          </p:cNvPr>
          <p:cNvSpPr txBox="1">
            <a:spLocks noChangeArrowheads="1"/>
          </p:cNvSpPr>
          <p:nvPr/>
        </p:nvSpPr>
        <p:spPr bwMode="auto">
          <a:xfrm>
            <a:off x="7596858" y="347241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37" name="Date Placeholder 1">
            <a:extLst>
              <a:ext uri="{FF2B5EF4-FFF2-40B4-BE49-F238E27FC236}">
                <a16:creationId xmlns:a16="http://schemas.microsoft.com/office/drawing/2014/main" id="{54EA254F-F322-4F00-AA6E-CA6AB69D0E80}"/>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38" name="Rectangle 37">
            <a:extLst>
              <a:ext uri="{FF2B5EF4-FFF2-40B4-BE49-F238E27FC236}">
                <a16:creationId xmlns:a16="http://schemas.microsoft.com/office/drawing/2014/main" id="{1E50E9B4-F95B-4F29-88F7-4C31AD4A1529}"/>
              </a:ext>
            </a:extLst>
          </p:cNvPr>
          <p:cNvSpPr/>
          <p:nvPr/>
        </p:nvSpPr>
        <p:spPr>
          <a:xfrm>
            <a:off x="3096408" y="2382318"/>
            <a:ext cx="1323296" cy="6273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Sense Symbol</a:t>
            </a:r>
            <a:endParaRPr lang="en-US" sz="1100">
              <a:solidFill>
                <a:schemeClr val="tx1"/>
              </a:solidFill>
              <a:cs typeface="Arial" pitchFamily="34" charset="0"/>
            </a:endParaRPr>
          </a:p>
        </p:txBody>
      </p:sp>
      <p:sp>
        <p:nvSpPr>
          <p:cNvPr id="39" name="Rectangle 38">
            <a:extLst>
              <a:ext uri="{FF2B5EF4-FFF2-40B4-BE49-F238E27FC236}">
                <a16:creationId xmlns:a16="http://schemas.microsoft.com/office/drawing/2014/main" id="{EA254C8D-2F00-4AC9-919D-E0EB40CCE58B}"/>
              </a:ext>
            </a:extLst>
          </p:cNvPr>
          <p:cNvSpPr/>
          <p:nvPr/>
        </p:nvSpPr>
        <p:spPr>
          <a:xfrm>
            <a:off x="4414959" y="2382318"/>
            <a:ext cx="1323296" cy="6273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Sense Symbol</a:t>
            </a:r>
            <a:endParaRPr lang="en-US" sz="1100">
              <a:solidFill>
                <a:schemeClr val="tx1"/>
              </a:solidFill>
              <a:cs typeface="Arial" pitchFamily="34" charset="0"/>
            </a:endParaRPr>
          </a:p>
        </p:txBody>
      </p:sp>
      <p:sp>
        <p:nvSpPr>
          <p:cNvPr id="41" name="Rectangle 40">
            <a:extLst>
              <a:ext uri="{FF2B5EF4-FFF2-40B4-BE49-F238E27FC236}">
                <a16:creationId xmlns:a16="http://schemas.microsoft.com/office/drawing/2014/main" id="{5907B769-F4E5-4472-A4D1-7958BB03D39D}"/>
              </a:ext>
            </a:extLst>
          </p:cNvPr>
          <p:cNvSpPr/>
          <p:nvPr/>
        </p:nvSpPr>
        <p:spPr>
          <a:xfrm>
            <a:off x="5738255" y="2382318"/>
            <a:ext cx="1323296" cy="6273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a:t>
            </a:r>
            <a:endParaRPr lang="en-US" sz="1100">
              <a:solidFill>
                <a:schemeClr val="tx1"/>
              </a:solidFill>
              <a:cs typeface="Arial" pitchFamily="34" charset="0"/>
            </a:endParaRPr>
          </a:p>
        </p:txBody>
      </p:sp>
      <p:sp>
        <p:nvSpPr>
          <p:cNvPr id="42" name="Rectangle 41">
            <a:extLst>
              <a:ext uri="{FF2B5EF4-FFF2-40B4-BE49-F238E27FC236}">
                <a16:creationId xmlns:a16="http://schemas.microsoft.com/office/drawing/2014/main" id="{F68905EA-515E-41F6-B6FD-FC79C31743F7}"/>
              </a:ext>
            </a:extLst>
          </p:cNvPr>
          <p:cNvSpPr/>
          <p:nvPr/>
        </p:nvSpPr>
        <p:spPr>
          <a:xfrm>
            <a:off x="7056806" y="2382318"/>
            <a:ext cx="1323296" cy="6273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Sense Symbol</a:t>
            </a:r>
            <a:endParaRPr lang="en-US" sz="1100">
              <a:solidFill>
                <a:schemeClr val="tx1"/>
              </a:solidFill>
              <a:cs typeface="Arial" pitchFamily="34" charset="0"/>
            </a:endParaRPr>
          </a:p>
        </p:txBody>
      </p:sp>
      <p:sp>
        <p:nvSpPr>
          <p:cNvPr id="44" name="Footer Placeholder 2">
            <a:extLst>
              <a:ext uri="{FF2B5EF4-FFF2-40B4-BE49-F238E27FC236}">
                <a16:creationId xmlns:a16="http://schemas.microsoft.com/office/drawing/2014/main" id="{9FEA56EF-51D7-4E87-B77C-94165EE51643}"/>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929064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Sensing Sequences – Selection Criteria</a:t>
            </a:r>
          </a:p>
        </p:txBody>
      </p:sp>
      <p:sp>
        <p:nvSpPr>
          <p:cNvPr id="4099" name="Rectangle 3"/>
          <p:cNvSpPr>
            <a:spLocks noGrp="1" noChangeArrowheads="1"/>
          </p:cNvSpPr>
          <p:nvPr>
            <p:ph type="body" idx="1"/>
          </p:nvPr>
        </p:nvSpPr>
        <p:spPr>
          <a:xfrm>
            <a:off x="685800" y="1752600"/>
            <a:ext cx="7924800" cy="4343400"/>
          </a:xfrm>
          <a:ln/>
        </p:spPr>
        <p:txBody>
          <a:bodyPr/>
          <a:lstStyle/>
          <a:p>
            <a:pPr marL="342900" marR="0" lvl="0" indent="-342900">
              <a:spcBef>
                <a:spcPts val="0"/>
              </a:spcBef>
              <a:spcAft>
                <a:spcPts val="0"/>
              </a:spcAft>
              <a:buFont typeface="Symbol" panose="05050102010706020507" pitchFamily="18" charset="2"/>
              <a:buChar char=""/>
            </a:pPr>
            <a:endParaRPr lang="en-US" sz="1800" b="1">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a:effectLst/>
                <a:ea typeface="Times New Roman" panose="02020603050405020304" pitchFamily="18" charset="0"/>
              </a:rPr>
              <a:t>Achievable ACF maximum side lobe level (CFO sweep)</a:t>
            </a:r>
            <a:endParaRPr lang="en-US" sz="240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800" b="1">
                <a:effectLst/>
                <a:ea typeface="Times New Roman" panose="02020603050405020304" pitchFamily="18" charset="0"/>
              </a:rPr>
              <a:t>Using multi-bit ADC architectures</a:t>
            </a:r>
            <a:endParaRPr lang="en-US" sz="240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800" b="1">
                <a:effectLst/>
                <a:ea typeface="Times New Roman" panose="02020603050405020304" pitchFamily="18" charset="0"/>
              </a:rPr>
              <a:t>Considering residual CFO / Phase Noise</a:t>
            </a:r>
            <a:br>
              <a:rPr lang="en-US" sz="1800" b="1">
                <a:effectLst/>
                <a:ea typeface="Times New Roman" panose="02020603050405020304" pitchFamily="18" charset="0"/>
              </a:rPr>
            </a:br>
            <a:r>
              <a:rPr lang="en-US" sz="1800" b="1">
                <a:effectLst/>
                <a:ea typeface="Times New Roman" panose="02020603050405020304" pitchFamily="18" charset="0"/>
              </a:rPr>
              <a:t>(i.e., realistic compensation performance)</a:t>
            </a:r>
            <a:endParaRPr lang="en-US" sz="240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800" b="1">
                <a:effectLst/>
                <a:ea typeface="Times New Roman" panose="02020603050405020304" pitchFamily="18" charset="0"/>
              </a:rPr>
              <a:t>CCF maximum (CFO sweep)</a:t>
            </a:r>
            <a:endParaRPr lang="en-US" sz="240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800" b="1">
                <a:effectLst/>
                <a:ea typeface="Times New Roman" panose="02020603050405020304" pitchFamily="18" charset="0"/>
              </a:rPr>
              <a:t>Unambiguous range</a:t>
            </a:r>
            <a:endParaRPr lang="en-US" sz="240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800" b="1">
                <a:effectLst/>
                <a:ea typeface="Times New Roman" panose="02020603050405020304" pitchFamily="18" charset="0"/>
              </a:rPr>
              <a:t>Undesired reflections may obscure desired targets</a:t>
            </a:r>
            <a:endParaRPr lang="en-US" sz="240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800" b="1">
                <a:effectLst/>
                <a:ea typeface="Times New Roman" panose="02020603050405020304" pitchFamily="18" charset="0"/>
              </a:rPr>
              <a:t>Correlator complexity</a:t>
            </a:r>
            <a:endParaRPr lang="en-US" sz="240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800" b="1">
                <a:effectLst/>
                <a:ea typeface="Times New Roman" panose="02020603050405020304" pitchFamily="18" charset="0"/>
              </a:rPr>
              <a:t>Length</a:t>
            </a:r>
            <a:endParaRPr lang="en-US" sz="240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800" b="1">
                <a:effectLst/>
                <a:ea typeface="Times New Roman" panose="02020603050405020304" pitchFamily="18" charset="0"/>
              </a:rPr>
              <a:t>Template switch and need for parallel templates</a:t>
            </a:r>
            <a:endParaRPr lang="en-US" sz="2400">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endParaRPr lang="en-US" sz="1800" b="1">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a:effectLst/>
                <a:ea typeface="DengXian" panose="02010600030101010101" pitchFamily="2" charset="-122"/>
              </a:rPr>
              <a:t>CFO sweep proposal: {0, 0.001, 0.01, 0.1, 1, 10} ppm</a:t>
            </a:r>
          </a:p>
          <a:p>
            <a:pPr marL="342900" marR="0" lvl="0" indent="-342900">
              <a:spcBef>
                <a:spcPts val="0"/>
              </a:spcBef>
              <a:spcAft>
                <a:spcPts val="0"/>
              </a:spcAft>
              <a:buFont typeface="Symbol" panose="05050102010706020507" pitchFamily="18" charset="2"/>
              <a:buChar char=""/>
            </a:pPr>
            <a:endParaRPr lang="en-US" sz="1800" b="1">
              <a:effectLst/>
              <a:ea typeface="DengXian" panose="02010600030101010101" pitchFamily="2" charset="-122"/>
            </a:endParaRPr>
          </a:p>
          <a:p>
            <a:pPr marL="0" marR="0" lvl="0" indent="0">
              <a:spcBef>
                <a:spcPts val="0"/>
              </a:spcBef>
              <a:spcAft>
                <a:spcPts val="0"/>
              </a:spcAft>
              <a:buNone/>
            </a:pPr>
            <a:r>
              <a:rPr lang="en-US" sz="1800" b="1">
                <a:effectLst/>
                <a:ea typeface="DengXian" panose="02010600030101010101" pitchFamily="2" charset="-122"/>
              </a:rPr>
              <a:t>(ACF = AutoCorrelation Function, CCF = Cross-Correlation Function)</a:t>
            </a:r>
            <a:endParaRPr lang="en-US" sz="2400">
              <a:effectLst/>
              <a:ea typeface="DengXian" panose="02010600030101010101" pitchFamily="2" charset="-122"/>
            </a:endParaRPr>
          </a:p>
        </p:txBody>
      </p:sp>
      <p:sp>
        <p:nvSpPr>
          <p:cNvPr id="7" name="Date Placeholder 1">
            <a:extLst>
              <a:ext uri="{FF2B5EF4-FFF2-40B4-BE49-F238E27FC236}">
                <a16:creationId xmlns:a16="http://schemas.microsoft.com/office/drawing/2014/main" id="{C67942DF-2DCC-4CC9-AD4C-054A8BA35BE4}"/>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8" name="Footer Placeholder 2">
            <a:extLst>
              <a:ext uri="{FF2B5EF4-FFF2-40B4-BE49-F238E27FC236}">
                <a16:creationId xmlns:a16="http://schemas.microsoft.com/office/drawing/2014/main" id="{D9FAFCF0-08EF-4409-88C7-BEB0F6AA8771}"/>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192221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Some Thoughts</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Achievable sensing performance is determined by ACF</a:t>
            </a:r>
          </a:p>
          <a:p>
            <a:pPr lvl="1"/>
            <a:r>
              <a:rPr lang="en-US" sz="2000"/>
              <a:t>Assuming a suitable pulse shape</a:t>
            </a:r>
          </a:p>
          <a:p>
            <a:r>
              <a:rPr lang="en-US" sz="2000"/>
              <a:t>When sensing, a receiver may encounter other sensing networks</a:t>
            </a:r>
          </a:p>
          <a:p>
            <a:pPr lvl="1"/>
            <a:r>
              <a:rPr lang="en-US" sz="2000"/>
              <a:t>Typical sensing packet transmission rates assumed to be higher than ranging packet transmission rates</a:t>
            </a:r>
          </a:p>
          <a:p>
            <a:pPr lvl="1"/>
            <a:r>
              <a:rPr lang="en-US" sz="2000"/>
              <a:t>Co-location of sensing networks</a:t>
            </a:r>
          </a:p>
          <a:p>
            <a:pPr lvl="1"/>
            <a:r>
              <a:rPr lang="en-US" sz="2000"/>
              <a:t>TDMA typically yields the best results</a:t>
            </a:r>
            <a:br>
              <a:rPr lang="en-US" sz="2000"/>
            </a:br>
            <a:r>
              <a:rPr lang="en-US" sz="2000"/>
              <a:t>(separation via CDMA is limited, whatever the selected codes)</a:t>
            </a:r>
          </a:p>
          <a:p>
            <a:pPr lvl="1"/>
            <a:r>
              <a:rPr lang="en-US" sz="2000"/>
              <a:t>Especially in case of an NBA-MMS based sensing approach, low sensing sequence CCF maximum may help to mitigate accumulation of undesired transmitter energy</a:t>
            </a:r>
          </a:p>
        </p:txBody>
      </p:sp>
      <p:sp>
        <p:nvSpPr>
          <p:cNvPr id="7" name="Date Placeholder 1">
            <a:extLst>
              <a:ext uri="{FF2B5EF4-FFF2-40B4-BE49-F238E27FC236}">
                <a16:creationId xmlns:a16="http://schemas.microsoft.com/office/drawing/2014/main" id="{F62BA4DC-98D1-40FD-9770-1F02766DC323}"/>
              </a:ext>
            </a:extLst>
          </p:cNvPr>
          <p:cNvSpPr>
            <a:spLocks noGrp="1"/>
          </p:cNvSpPr>
          <p:nvPr>
            <p:ph type="dt" sz="half" idx="10"/>
          </p:nvPr>
        </p:nvSpPr>
        <p:spPr>
          <a:xfrm>
            <a:off x="685800" y="378281"/>
            <a:ext cx="1600200" cy="215444"/>
          </a:xfrm>
        </p:spPr>
        <p:txBody>
          <a:bodyPr/>
          <a:lstStyle/>
          <a:p>
            <a:r>
              <a:rPr lang="en-US" altLang="en-US"/>
              <a:t>September 2022</a:t>
            </a:r>
          </a:p>
        </p:txBody>
      </p:sp>
      <p:sp>
        <p:nvSpPr>
          <p:cNvPr id="8" name="Footer Placeholder 2">
            <a:extLst>
              <a:ext uri="{FF2B5EF4-FFF2-40B4-BE49-F238E27FC236}">
                <a16:creationId xmlns:a16="http://schemas.microsoft.com/office/drawing/2014/main" id="{A0DF3B05-65A8-46BF-97B5-14F842711FD4}"/>
              </a:ext>
            </a:extLst>
          </p:cNvPr>
          <p:cNvSpPr>
            <a:spLocks noGrp="1"/>
          </p:cNvSpPr>
          <p:nvPr>
            <p:ph type="ftr" sz="quarter" idx="11"/>
          </p:nvPr>
        </p:nvSpPr>
        <p:spPr>
          <a:xfrm>
            <a:off x="5004048" y="6475413"/>
            <a:ext cx="3606552" cy="184666"/>
          </a:xfrm>
        </p:spPr>
        <p:txBody>
          <a:bodyPr/>
          <a:lstStyle/>
          <a:p>
            <a:r>
              <a:rPr lang="en-US" altLang="en-US"/>
              <a:t>Leong/Küchler/Pirhonen/Veit, NXP Semiconductors</a:t>
            </a:r>
          </a:p>
        </p:txBody>
      </p:sp>
    </p:spTree>
    <p:extLst>
      <p:ext uri="{BB962C8B-B14F-4D97-AF65-F5344CB8AC3E}">
        <p14:creationId xmlns:p14="http://schemas.microsoft.com/office/powerpoint/2010/main" val="57565133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884</Words>
  <Application>Microsoft Office PowerPoint</Application>
  <PresentationFormat>On-screen Show (4:3)</PresentationFormat>
  <Paragraphs>139</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Symbol</vt:lpstr>
      <vt:lpstr>Times New Roman</vt:lpstr>
      <vt:lpstr>IEEE-P802_15</vt:lpstr>
      <vt:lpstr>PowerPoint Presentation</vt:lpstr>
      <vt:lpstr>PowerPoint Presentation</vt:lpstr>
      <vt:lpstr>UWB Sensing – Sequence Selection   </vt:lpstr>
      <vt:lpstr>Sensing – Context Recap</vt:lpstr>
      <vt:lpstr>Sensing Packets</vt:lpstr>
      <vt:lpstr>Dedicated Sensing Packet – Structure</vt:lpstr>
      <vt:lpstr>Sensing Sequences – Selection Criteria</vt:lpstr>
      <vt:lpstr>Some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2022-09-13T12:17:10Z</dcterms:created>
  <dcterms:modified xsi:type="dcterms:W3CDTF">2022-09-13T12:17:14Z</dcterms:modified>
</cp:coreProperties>
</file>