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4"/>
  </p:sldMasterIdLst>
  <p:notesMasterIdLst>
    <p:notesMasterId r:id="rId16"/>
  </p:notesMasterIdLst>
  <p:sldIdLst>
    <p:sldId id="287" r:id="rId5"/>
    <p:sldId id="256" r:id="rId6"/>
    <p:sldId id="264" r:id="rId7"/>
    <p:sldId id="259" r:id="rId8"/>
    <p:sldId id="258" r:id="rId9"/>
    <p:sldId id="261" r:id="rId10"/>
    <p:sldId id="288" r:id="rId11"/>
    <p:sldId id="289" r:id="rId12"/>
    <p:sldId id="294" r:id="rId13"/>
    <p:sldId id="295" r:id="rId14"/>
    <p:sldId id="293" r:id="rId15"/>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CC137A-B129-48D4-86E3-14B715FD0051}" v="11" dt="2023-04-18T15:17:51.4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6046" autoAdjust="0"/>
  </p:normalViewPr>
  <p:slideViewPr>
    <p:cSldViewPr snapToGrid="0">
      <p:cViewPr varScale="1">
        <p:scale>
          <a:sx n="101" d="100"/>
          <a:sy n="101" d="100"/>
        </p:scale>
        <p:origin x="1914"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F7F96AE-9515-2748-B04C-7EA372D2B741}"/>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A1B008DF-CC56-994D-9821-3E44AFB31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B8F2699B-F7E8-9140-A502-2BECF50C5256}"/>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6074D865-F0A1-A24D-835D-78C1F4DD8175}"/>
              </a:ext>
            </a:extLst>
          </p:cNvPr>
          <p:cNvSpPr>
            <a:spLocks noGrp="1" noChangeArrowheads="1"/>
          </p:cNvSpPr>
          <p:nvPr>
            <p:ph type="sldNum" sz="quarter" idx="5"/>
          </p:nvPr>
        </p:nvSpPr>
        <p:spPr>
          <a:ln/>
        </p:spPr>
        <p:txBody>
          <a:bodyPr/>
          <a:lstStyle/>
          <a:p>
            <a:r>
              <a:rPr lang="en-US" altLang="en-US"/>
              <a:t>Page </a:t>
            </a:r>
            <a:fld id="{A5473540-375A-5E41-AC23-98043598D1A0}" type="slidenum">
              <a:rPr lang="en-US" altLang="en-US"/>
              <a:pPr/>
              <a:t>3</a:t>
            </a:fld>
            <a:endParaRPr lang="en-US" altLang="en-US"/>
          </a:p>
        </p:txBody>
      </p:sp>
      <p:sp>
        <p:nvSpPr>
          <p:cNvPr id="24578" name="Rectangle 2">
            <a:extLst>
              <a:ext uri="{FF2B5EF4-FFF2-40B4-BE49-F238E27FC236}">
                <a16:creationId xmlns:a16="http://schemas.microsoft.com/office/drawing/2014/main" id="{D6A957E6-9014-654B-B1BC-A8592CB8257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B927F5E-F62F-CE40-98ED-7FD9428EEF0D}"/>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34881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 </a:t>
            </a:r>
            <a:r>
              <a:rPr lang="en-GB" altLang="en-US" b="1" dirty="0">
                <a:solidFill>
                  <a:schemeClr val="tx1"/>
                </a:solidFill>
                <a:latin typeface="Times New Roman" panose="02020603050405020304" pitchFamily="18" charset="0"/>
                <a:cs typeface="Times New Roman" panose="02020603050405020304" pitchFamily="18" charset="0"/>
              </a:rPr>
              <a:t>IEEE 802.</a:t>
            </a:r>
            <a:r>
              <a:rPr lang="en-GB" b="1" i="0" dirty="0">
                <a:solidFill>
                  <a:srgbClr val="000000"/>
                </a:solidFill>
                <a:effectLst/>
                <a:latin typeface="Times New Roman" panose="02020603050405020304" pitchFamily="18" charset="0"/>
                <a:cs typeface="Times New Roman" panose="02020603050405020304" pitchFamily="18" charset="0"/>
              </a:rPr>
              <a:t>15-22-0485-03-04ab</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a:t>March 2023</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534196"/>
            <a:ext cx="3746500" cy="27918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marL="0" marR="0" lvl="0" indent="0" algn="r" defTabSz="449263" rtl="0" eaLnBrk="1" fontAlgn="base" latinLnBrk="0" hangingPunct="1">
              <a:lnSpc>
                <a:spcPct val="100000"/>
              </a:lnSpc>
              <a:spcBef>
                <a:spcPts val="7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altLang="en-US" sz="1200">
                <a:latin typeface="Times New Roman" panose="02020603050405020304" pitchFamily="18" charset="0"/>
              </a:rPr>
              <a:t>Rolfe, et al  (multiple)</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685800" y="685801"/>
            <a:ext cx="7840663"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83568" y="1371600"/>
            <a:ext cx="7848600"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ben.rolfe@ieee.org"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526497"/>
          </a:xfrm>
          <a:prstGeom prst="rect">
            <a:avLst/>
          </a:prstGeom>
          <a:noFill/>
          <a:ln>
            <a:noFill/>
          </a:ln>
          <a:effectLst/>
        </p:spPr>
        <p:txBody>
          <a:bodyPr lIns="90000" tIns="46800" rIns="90000" bIns="46800" anchor="t">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indent="-906145" eaLnBrk="1" hangingPunct="1">
              <a:spcBef>
                <a:spcPct val="0"/>
              </a:spcBef>
              <a:buClrTx/>
              <a:buFontTx/>
              <a:buNone/>
              <a:defRPr/>
            </a:pPr>
            <a:r>
              <a:rPr lang="en-US" altLang="en-US" sz="1800" b="1" u="sng" dirty="0">
                <a:effectLst>
                  <a:outerShdw blurRad="38100" dist="38100" dir="2700000" algn="tl">
                    <a:srgbClr val="C0C0C0"/>
                  </a:outerShdw>
                </a:effectLst>
                <a:latin typeface="Times New Roman"/>
                <a:ea typeface="MS PGothic"/>
              </a:rPr>
              <a:t>Project: IEEE P802.15 Working Group for Wireless Specialty Networks (WSN)</a:t>
            </a:r>
            <a:endParaRPr lang="en-US" dirty="0">
              <a:latin typeface="Times New Roman"/>
              <a:ea typeface="MS PGothic"/>
            </a:endParaRPr>
          </a:p>
          <a:p>
            <a:pPr indent="-906145" eaLnBrk="1" hangingPunct="1">
              <a:spcBef>
                <a:spcPct val="0"/>
              </a:spcBef>
              <a:buClrTx/>
              <a:buFontTx/>
              <a:buNone/>
              <a:defRPr/>
            </a:pPr>
            <a:endParaRPr lang="en-US" altLang="en-US" sz="1800" dirty="0">
              <a:latin typeface="Times New Roman" panose="02020603050405020304" pitchFamily="18" charset="0"/>
            </a:endParaRPr>
          </a:p>
          <a:p>
            <a:pPr indent="-906145" eaLnBrk="1" hangingPunct="1">
              <a:spcBef>
                <a:spcPct val="0"/>
              </a:spcBef>
              <a:buClrTx/>
              <a:buFontTx/>
              <a:buNone/>
              <a:defRPr/>
            </a:pPr>
            <a:r>
              <a:rPr lang="en-US" altLang="en-US" sz="1400" b="1" dirty="0">
                <a:latin typeface="Times New Roman"/>
                <a:ea typeface="MS PGothic"/>
              </a:rPr>
              <a:t>Submission Title: Spectrum Sensing Based Deferral</a:t>
            </a:r>
          </a:p>
          <a:p>
            <a:pPr indent="-906145" eaLnBrk="1" hangingPunct="1">
              <a:spcBef>
                <a:spcPct val="0"/>
              </a:spcBef>
              <a:buClrTx/>
              <a:buFontTx/>
              <a:buNone/>
              <a:defRPr/>
            </a:pPr>
            <a:r>
              <a:rPr lang="en-US" altLang="en-US" sz="1400" b="1" dirty="0">
                <a:latin typeface="Times New Roman"/>
                <a:ea typeface="MS PGothic"/>
              </a:rPr>
              <a:t>Submitted: </a:t>
            </a:r>
            <a:r>
              <a:rPr lang="en-US" altLang="en-US" sz="1400" dirty="0">
                <a:latin typeface="Times New Roman"/>
                <a:ea typeface="MS PGothic"/>
              </a:rPr>
              <a:t>March 15</a:t>
            </a:r>
            <a:r>
              <a:rPr lang="en-US" altLang="en-US" sz="1400">
                <a:latin typeface="Times New Roman"/>
                <a:ea typeface="MS PGothic"/>
              </a:rPr>
              <a:t>, 2023</a:t>
            </a:r>
            <a:endParaRPr lang="en-US" altLang="en-US" sz="1400" dirty="0">
              <a:latin typeface="Times New Roman"/>
              <a:ea typeface="MS PGothic"/>
            </a:endParaRPr>
          </a:p>
          <a:p>
            <a:pPr indent="-906145" eaLnBrk="1" hangingPunct="1">
              <a:spcBef>
                <a:spcPct val="0"/>
              </a:spcBef>
              <a:buClrTx/>
              <a:defRPr/>
            </a:pPr>
            <a:r>
              <a:rPr lang="en-US" altLang="en-US" sz="1400" b="1" dirty="0">
                <a:latin typeface="Times New Roman"/>
                <a:ea typeface="MS PGothic"/>
              </a:rPr>
              <a:t>Source:</a:t>
            </a:r>
            <a:r>
              <a:rPr lang="en-US" altLang="en-US" sz="1400" dirty="0">
                <a:latin typeface="Times New Roman"/>
                <a:ea typeface="MS PGothic"/>
              </a:rPr>
              <a:t> 	Benjamin Rolfe (Blind Creek Associates), Dries </a:t>
            </a:r>
            <a:r>
              <a:rPr lang="en-US" altLang="en-US" sz="1400" dirty="0" err="1">
                <a:latin typeface="Times New Roman"/>
                <a:ea typeface="MS PGothic"/>
              </a:rPr>
              <a:t>Neirynck</a:t>
            </a:r>
            <a:r>
              <a:rPr lang="en-US" altLang="en-US" sz="1400" dirty="0">
                <a:latin typeface="Times New Roman"/>
                <a:ea typeface="MS PGothic"/>
              </a:rPr>
              <a:t> (Ultra Radio Ltd), Frederic Nabki, Larry Zakaib (Spark), Frank Leong (NXP), </a:t>
            </a:r>
            <a:r>
              <a:rPr lang="en-US" sz="1400" dirty="0">
                <a:latin typeface="Times New Roman"/>
                <a:ea typeface="MS PGothic"/>
              </a:rPr>
              <a:t>Peng Liu, Ziyang Guo, Lei Huang, David </a:t>
            </a:r>
            <a:r>
              <a:rPr lang="en-US" sz="1400" dirty="0" err="1">
                <a:latin typeface="Times New Roman"/>
                <a:ea typeface="MS PGothic"/>
              </a:rPr>
              <a:t>Xun</a:t>
            </a:r>
            <a:r>
              <a:rPr lang="en-US" sz="1400" dirty="0">
                <a:latin typeface="Times New Roman"/>
                <a:ea typeface="MS PGothic"/>
              </a:rPr>
              <a:t> Yang (Huawei)</a:t>
            </a:r>
            <a:endParaRPr lang="en-US" altLang="en-US" sz="1400" dirty="0">
              <a:latin typeface="Times New Roman"/>
              <a:ea typeface="MS PGothic"/>
            </a:endParaRPr>
          </a:p>
          <a:p>
            <a:pPr indent="-906145" eaLnBrk="1" hangingPunct="1">
              <a:spcBef>
                <a:spcPct val="0"/>
              </a:spcBef>
              <a:buClrTx/>
              <a:buFontTx/>
              <a:buNone/>
              <a:defRPr/>
            </a:pPr>
            <a:r>
              <a:rPr lang="en-US" altLang="en-US" sz="1400" b="1" dirty="0">
                <a:latin typeface="Times New Roman"/>
                <a:ea typeface="MS PGothic"/>
              </a:rPr>
              <a:t>Contact:	</a:t>
            </a:r>
            <a:endParaRPr lang="en-US" altLang="en-US" sz="1400" dirty="0">
              <a:latin typeface="Times New Roman"/>
              <a:ea typeface="MS PGothic"/>
            </a:endParaRPr>
          </a:p>
          <a:p>
            <a:pPr indent="-906145" eaLnBrk="1" hangingPunct="1">
              <a:spcBef>
                <a:spcPct val="0"/>
              </a:spcBef>
              <a:buClrTx/>
              <a:buFontTx/>
              <a:buNone/>
              <a:defRPr/>
            </a:pPr>
            <a:r>
              <a:rPr lang="en-US" altLang="en-US" sz="1400" b="1" dirty="0">
                <a:latin typeface="Times New Roman"/>
                <a:ea typeface="MS PGothic"/>
              </a:rPr>
              <a:t>E-Mail</a:t>
            </a:r>
            <a:r>
              <a:rPr lang="en-US" altLang="en-US" sz="1400" dirty="0">
                <a:latin typeface="Times New Roman"/>
                <a:ea typeface="MS PGothic"/>
              </a:rPr>
              <a:t>: 	</a:t>
            </a:r>
            <a:r>
              <a:rPr lang="en-US" altLang="en-US" sz="1400" dirty="0">
                <a:latin typeface="Times New Roman"/>
                <a:ea typeface="MS PGothic"/>
                <a:hlinkClick r:id="rId3"/>
              </a:rPr>
              <a:t>ben.rolfe@ieee.org</a:t>
            </a:r>
            <a:endParaRPr lang="en-US" altLang="en-US" sz="1400" dirty="0">
              <a:latin typeface="Times New Roman"/>
              <a:ea typeface="MS PGothic"/>
            </a:endParaRPr>
          </a:p>
          <a:p>
            <a:pPr indent="-906145" eaLnBrk="1" hangingPunct="1">
              <a:spcBef>
                <a:spcPct val="0"/>
              </a:spcBef>
              <a:buClrTx/>
              <a:buFontTx/>
              <a:buNone/>
              <a:defRPr/>
            </a:pPr>
            <a:r>
              <a:rPr lang="en-US" altLang="en-US" sz="1400" b="1" dirty="0">
                <a:latin typeface="Times New Roman"/>
                <a:ea typeface="MS PGothic"/>
              </a:rPr>
              <a:t>Voice:</a:t>
            </a:r>
            <a:r>
              <a:rPr lang="en-US" altLang="en-US" sz="1400" dirty="0">
                <a:latin typeface="Times New Roman"/>
                <a:ea typeface="MS PGothic"/>
              </a:rPr>
              <a:t> 	NA</a:t>
            </a:r>
          </a:p>
          <a:p>
            <a:pPr indent="-906145" eaLnBrk="1" hangingPunct="1">
              <a:spcBef>
                <a:spcPct val="0"/>
              </a:spcBef>
              <a:buClrTx/>
              <a:defRPr/>
            </a:pPr>
            <a:r>
              <a:rPr lang="en-US" altLang="en-US" sz="1400" b="1" dirty="0">
                <a:latin typeface="Times New Roman"/>
                <a:ea typeface="MS PGothic"/>
              </a:rPr>
              <a:t>Re:</a:t>
            </a:r>
            <a:r>
              <a:rPr lang="en-US" altLang="en-US" sz="1400" dirty="0">
                <a:latin typeface="Times New Roman"/>
                <a:ea typeface="MS PGothic"/>
              </a:rPr>
              <a:t> 	Enhanced channel access for UWB</a:t>
            </a:r>
          </a:p>
          <a:p>
            <a:pPr indent="-906145" eaLnBrk="1" hangingPunct="1">
              <a:spcBef>
                <a:spcPct val="0"/>
              </a:spcBef>
              <a:buClrTx/>
              <a:defRPr/>
            </a:pPr>
            <a:r>
              <a:rPr lang="en-US" altLang="en-US" sz="1400" b="1" dirty="0">
                <a:latin typeface="Times New Roman"/>
                <a:ea typeface="MS PGothic"/>
              </a:rPr>
              <a:t>Abstract:	</a:t>
            </a:r>
            <a:r>
              <a:rPr lang="en-US" altLang="en-US" sz="1400" dirty="0">
                <a:latin typeface="Times New Roman"/>
                <a:ea typeface="MS PGothic"/>
              </a:rPr>
              <a:t>A variation on channel access that includes spectrum sensing and potentially deferring transmission in a time-bounded way to improve performance, reliability and bound latency</a:t>
            </a:r>
          </a:p>
          <a:p>
            <a:pPr indent="-906145" eaLnBrk="1" hangingPunct="1">
              <a:spcBef>
                <a:spcPct val="0"/>
              </a:spcBef>
              <a:buClrTx/>
              <a:defRPr/>
            </a:pPr>
            <a:r>
              <a:rPr lang="en-US" altLang="en-US" sz="1400" b="1" dirty="0">
                <a:latin typeface="Times New Roman"/>
                <a:ea typeface="MS PGothic"/>
              </a:rPr>
              <a:t>Purpose:	</a:t>
            </a:r>
            <a:r>
              <a:rPr lang="en-US" altLang="en-US" sz="1400" dirty="0">
                <a:latin typeface="Times New Roman"/>
                <a:ea typeface="MS PGothic"/>
              </a:rPr>
              <a:t>Consideration for inclusion in the draft amendment</a:t>
            </a:r>
          </a:p>
          <a:p>
            <a:pPr indent="-906145" eaLnBrk="1" hangingPunct="1">
              <a:spcBef>
                <a:spcPct val="0"/>
              </a:spcBef>
              <a:buClrTx/>
              <a:defRPr/>
            </a:pPr>
            <a:r>
              <a:rPr lang="en-US" altLang="en-US" sz="1400" b="1" dirty="0">
                <a:latin typeface="Times New Roman"/>
                <a:ea typeface="MS PGothic"/>
              </a:rPr>
              <a:t>Notice:</a:t>
            </a:r>
            <a:r>
              <a:rPr lang="en-US" altLang="en-US" sz="1400" dirty="0">
                <a:latin typeface="Times New Roman"/>
                <a:ea typeface="MS PGothic"/>
              </a:rPr>
              <a:t>	This document has been prepared to assist the IEEE 802.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indent="-906145" eaLnBrk="1" hangingPunct="1">
              <a:spcBef>
                <a:spcPct val="0"/>
              </a:spcBef>
              <a:buClrTx/>
              <a:buFontTx/>
              <a:buNone/>
              <a:defRPr/>
            </a:pPr>
            <a:r>
              <a:rPr lang="en-US" altLang="en-US" sz="1400" b="1" dirty="0">
                <a:latin typeface="Times New Roman"/>
                <a:ea typeface="MS PGothic"/>
              </a:rPr>
              <a:t>Release:</a:t>
            </a:r>
            <a:r>
              <a:rPr lang="en-US" altLang="en-US" sz="1400" dirty="0">
                <a:latin typeface="Times New Roman"/>
                <a:ea typeface="MS PGothic"/>
              </a:rPr>
              <a:t>	The contributor acknowledges and accepts that this contribution becomes the property of IEEE and may be made publicly available by 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B8498-BFC8-D0AA-276D-56C210676172}"/>
              </a:ext>
            </a:extLst>
          </p:cNvPr>
          <p:cNvSpPr>
            <a:spLocks noGrp="1"/>
          </p:cNvSpPr>
          <p:nvPr>
            <p:ph type="title"/>
          </p:nvPr>
        </p:nvSpPr>
        <p:spPr/>
        <p:txBody>
          <a:bodyPr/>
          <a:lstStyle/>
          <a:p>
            <a:pPr algn="l"/>
            <a:r>
              <a:rPr lang="en-CA" sz="3600"/>
              <a:t>Conclusion </a:t>
            </a:r>
            <a:endParaRPr lang="en-CA"/>
          </a:p>
        </p:txBody>
      </p:sp>
      <p:sp>
        <p:nvSpPr>
          <p:cNvPr id="3" name="Content Placeholder 2">
            <a:extLst>
              <a:ext uri="{FF2B5EF4-FFF2-40B4-BE49-F238E27FC236}">
                <a16:creationId xmlns:a16="http://schemas.microsoft.com/office/drawing/2014/main" id="{406910AA-262F-F019-357B-099031ADA9F8}"/>
              </a:ext>
            </a:extLst>
          </p:cNvPr>
          <p:cNvSpPr>
            <a:spLocks noGrp="1"/>
          </p:cNvSpPr>
          <p:nvPr>
            <p:ph idx="1"/>
          </p:nvPr>
        </p:nvSpPr>
        <p:spPr/>
        <p:txBody>
          <a:bodyPr/>
          <a:lstStyle/>
          <a:p>
            <a:r>
              <a:rPr lang="en-CA" sz="2800"/>
              <a:t>SSBD Provides an effective means to reduce collisions and bound channel access latency</a:t>
            </a:r>
          </a:p>
          <a:p>
            <a:pPr marL="57150" indent="0"/>
            <a:r>
              <a:rPr lang="en-CA" sz="2800"/>
              <a:t>SSBD Linear backoff provides an effective means to reduce latency and jitter </a:t>
            </a:r>
          </a:p>
          <a:p>
            <a:r>
              <a:rPr lang="en-CA" sz="2800"/>
              <a:t>Persistence mechanism (optional) provides an effective means to contend with packet transmission failures</a:t>
            </a:r>
          </a:p>
          <a:p>
            <a:pPr marL="857250" lvl="1" indent="-457200">
              <a:buFont typeface="Arial" panose="020B0604020202020204" pitchFamily="34" charset="0"/>
              <a:buChar char="•"/>
            </a:pPr>
            <a:r>
              <a:rPr lang="en-CA" sz="2400"/>
              <a:t>For example in hidden node scenarios</a:t>
            </a:r>
          </a:p>
          <a:p>
            <a:pPr marL="457200" indent="-457200">
              <a:buFont typeface="Arial" panose="020B0604020202020204" pitchFamily="34" charset="0"/>
              <a:buChar char="•"/>
            </a:pPr>
            <a:endParaRPr lang="en-CA" sz="2800"/>
          </a:p>
        </p:txBody>
      </p:sp>
      <p:sp>
        <p:nvSpPr>
          <p:cNvPr id="4" name="Slide Number Placeholder 3">
            <a:extLst>
              <a:ext uri="{FF2B5EF4-FFF2-40B4-BE49-F238E27FC236}">
                <a16:creationId xmlns:a16="http://schemas.microsoft.com/office/drawing/2014/main" id="{9089B1DA-3BF3-5C53-831D-9AC36C1537A8}"/>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spTree>
    <p:extLst>
      <p:ext uri="{BB962C8B-B14F-4D97-AF65-F5344CB8AC3E}">
        <p14:creationId xmlns:p14="http://schemas.microsoft.com/office/powerpoint/2010/main" val="185528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2DC4C-4EC0-1132-4E1D-7B6B08480AAA}"/>
              </a:ext>
            </a:extLst>
          </p:cNvPr>
          <p:cNvSpPr>
            <a:spLocks noGrp="1"/>
          </p:cNvSpPr>
          <p:nvPr>
            <p:ph type="title"/>
          </p:nvPr>
        </p:nvSpPr>
        <p:spPr/>
        <p:txBody>
          <a:bodyPr/>
          <a:lstStyle/>
          <a:p>
            <a:r>
              <a:rPr lang="en-CA"/>
              <a:t>References</a:t>
            </a:r>
          </a:p>
        </p:txBody>
      </p:sp>
      <p:sp>
        <p:nvSpPr>
          <p:cNvPr id="3" name="Content Placeholder 2">
            <a:extLst>
              <a:ext uri="{FF2B5EF4-FFF2-40B4-BE49-F238E27FC236}">
                <a16:creationId xmlns:a16="http://schemas.microsoft.com/office/drawing/2014/main" id="{4663132D-048D-D77C-6E4D-2003FD9911DF}"/>
              </a:ext>
            </a:extLst>
          </p:cNvPr>
          <p:cNvSpPr>
            <a:spLocks noGrp="1"/>
          </p:cNvSpPr>
          <p:nvPr>
            <p:ph idx="1"/>
          </p:nvPr>
        </p:nvSpPr>
        <p:spPr>
          <a:xfrm>
            <a:off x="685800" y="1581912"/>
            <a:ext cx="7848600" cy="4658552"/>
          </a:xfrm>
        </p:spPr>
        <p:txBody>
          <a:bodyPr/>
          <a:lstStyle/>
          <a:p>
            <a:pPr marL="457200" indent="-457200">
              <a:buFont typeface="+mj-lt"/>
              <a:buAutoNum type="arabicPeriod"/>
            </a:pPr>
            <a:r>
              <a:rPr lang="en-US" sz="1800"/>
              <a:t>Benjamin Rolfe et al., “SSBD Technical Specification Framework Contribution”, 15-22-0486-01-04ab-ssbd-channel-access-tfd-text</a:t>
            </a:r>
            <a:endParaRPr lang="en-US" altLang="en-US" sz="1800"/>
          </a:p>
          <a:p>
            <a:pPr marL="457200" indent="-457200">
              <a:buFont typeface="+mj-lt"/>
              <a:buAutoNum type="arabicPeriod"/>
            </a:pPr>
            <a:r>
              <a:rPr lang="en-US" altLang="en-US" sz="1800"/>
              <a:t>Peng Liu, Ziyang Guo, “Spectrum Sensing Based Deferral Evaluation and Enhancement”, 15-22-0606-00-04ab-spectrum-sensing-based-deferral-evaluation-and-enhancement</a:t>
            </a:r>
          </a:p>
          <a:p>
            <a:pPr marL="457200" indent="-457200">
              <a:buFont typeface="+mj-lt"/>
              <a:buAutoNum type="arabicPeriod"/>
            </a:pPr>
            <a:endParaRPr lang="en-CA" sz="1800"/>
          </a:p>
        </p:txBody>
      </p:sp>
      <p:sp>
        <p:nvSpPr>
          <p:cNvPr id="4" name="Slide Number Placeholder 3">
            <a:extLst>
              <a:ext uri="{FF2B5EF4-FFF2-40B4-BE49-F238E27FC236}">
                <a16:creationId xmlns:a16="http://schemas.microsoft.com/office/drawing/2014/main" id="{0D8DB01E-AEC3-C4A6-23CD-5F7F43531AE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spTree>
    <p:extLst>
      <p:ext uri="{BB962C8B-B14F-4D97-AF65-F5344CB8AC3E}">
        <p14:creationId xmlns:p14="http://schemas.microsoft.com/office/powerpoint/2010/main" val="2482701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E9B96-00B3-CA42-4436-69A4E5202ECD}"/>
              </a:ext>
            </a:extLst>
          </p:cNvPr>
          <p:cNvSpPr>
            <a:spLocks noGrp="1"/>
          </p:cNvSpPr>
          <p:nvPr>
            <p:ph type="ctrTitle"/>
          </p:nvPr>
        </p:nvSpPr>
        <p:spPr>
          <a:xfrm>
            <a:off x="558265" y="2130425"/>
            <a:ext cx="8094847" cy="1470025"/>
          </a:xfrm>
        </p:spPr>
        <p:txBody>
          <a:bodyPr/>
          <a:lstStyle/>
          <a:p>
            <a:r>
              <a:rPr lang="en-IE" dirty="0"/>
              <a:t>Spectrum Sensing Based Deferral</a:t>
            </a:r>
            <a:br>
              <a:rPr lang="en-IE" dirty="0"/>
            </a:br>
            <a:r>
              <a:rPr lang="en-IE" sz="3200" dirty="0"/>
              <a:t>Summary of SSBD proposal</a:t>
            </a:r>
            <a:endParaRPr lang="en-IE" dirty="0"/>
          </a:p>
        </p:txBody>
      </p:sp>
      <p:sp>
        <p:nvSpPr>
          <p:cNvPr id="3" name="Subtitle 2">
            <a:extLst>
              <a:ext uri="{FF2B5EF4-FFF2-40B4-BE49-F238E27FC236}">
                <a16:creationId xmlns:a16="http://schemas.microsoft.com/office/drawing/2014/main" id="{D8A0CAF0-9EE3-C7C1-78F7-1320A565342D}"/>
              </a:ext>
            </a:extLst>
          </p:cNvPr>
          <p:cNvSpPr>
            <a:spLocks noGrp="1"/>
          </p:cNvSpPr>
          <p:nvPr>
            <p:ph type="subTitle" idx="1"/>
          </p:nvPr>
        </p:nvSpPr>
        <p:spPr/>
        <p:txBody>
          <a:bodyPr/>
          <a:lstStyle/>
          <a:p>
            <a:endParaRPr lang="en-IE"/>
          </a:p>
        </p:txBody>
      </p:sp>
    </p:spTree>
    <p:extLst>
      <p:ext uri="{BB962C8B-B14F-4D97-AF65-F5344CB8AC3E}">
        <p14:creationId xmlns:p14="http://schemas.microsoft.com/office/powerpoint/2010/main" val="3268382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58F87CEB-3C80-3347-8B52-8E6E669AF6BA}"/>
              </a:ext>
            </a:extLst>
          </p:cNvPr>
          <p:cNvSpPr>
            <a:spLocks noGrp="1"/>
          </p:cNvSpPr>
          <p:nvPr>
            <p:ph type="sldNum" sz="quarter" idx="12"/>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a:t>Slide </a:t>
            </a:r>
            <a:fld id="{402C19D2-AFCD-5441-8B74-E6F734CFFA69}" type="slidenum">
              <a:rPr lang="en-US" altLang="en-US" smtClean="0"/>
              <a:pPr/>
              <a:t>3</a:t>
            </a:fld>
            <a:endParaRPr lang="en-US" altLang="en-US"/>
          </a:p>
        </p:txBody>
      </p:sp>
      <p:graphicFrame>
        <p:nvGraphicFramePr>
          <p:cNvPr id="10" name="Table 6">
            <a:extLst>
              <a:ext uri="{FF2B5EF4-FFF2-40B4-BE49-F238E27FC236}">
                <a16:creationId xmlns:a16="http://schemas.microsoft.com/office/drawing/2014/main" id="{82907EB1-0FFD-2245-917F-1C34E1BFBD7B}"/>
              </a:ext>
            </a:extLst>
          </p:cNvPr>
          <p:cNvGraphicFramePr>
            <a:graphicFrameLocks noGrp="1"/>
          </p:cNvGraphicFramePr>
          <p:nvPr>
            <p:extLst>
              <p:ext uri="{D42A27DB-BD31-4B8C-83A1-F6EECF244321}">
                <p14:modId xmlns:p14="http://schemas.microsoft.com/office/powerpoint/2010/main" val="493800498"/>
              </p:ext>
            </p:extLst>
          </p:nvPr>
        </p:nvGraphicFramePr>
        <p:xfrm>
          <a:off x="457200" y="736270"/>
          <a:ext cx="8382000" cy="5209390"/>
        </p:xfrm>
        <a:graphic>
          <a:graphicData uri="http://schemas.openxmlformats.org/drawingml/2006/table">
            <a:tbl>
              <a:tblPr firstRow="1" bandRow="1">
                <a:tableStyleId>{5940675A-B579-460E-94D1-54222C63F5DA}</a:tableStyleId>
              </a:tblPr>
              <a:tblGrid>
                <a:gridCol w="4514626">
                  <a:extLst>
                    <a:ext uri="{9D8B030D-6E8A-4147-A177-3AD203B41FA5}">
                      <a16:colId xmlns:a16="http://schemas.microsoft.com/office/drawing/2014/main" val="1745747388"/>
                    </a:ext>
                  </a:extLst>
                </a:gridCol>
                <a:gridCol w="3867374">
                  <a:extLst>
                    <a:ext uri="{9D8B030D-6E8A-4147-A177-3AD203B41FA5}">
                      <a16:colId xmlns:a16="http://schemas.microsoft.com/office/drawing/2014/main" val="1336621721"/>
                    </a:ext>
                  </a:extLst>
                </a:gridCol>
              </a:tblGrid>
              <a:tr h="285008">
                <a:tc>
                  <a:txBody>
                    <a:bodyPr/>
                    <a:lstStyle/>
                    <a:p>
                      <a:pPr>
                        <a:lnSpc>
                          <a:spcPct val="107000"/>
                        </a:lnSpc>
                        <a:spcAft>
                          <a:spcPts val="800"/>
                        </a:spcAft>
                      </a:pPr>
                      <a:r>
                        <a:rPr lang="en-US" sz="1400" b="1">
                          <a:effectLst/>
                        </a:rPr>
                        <a:t>PAR Objective</a:t>
                      </a:r>
                      <a:endParaRPr lang="en-US" sz="1400" b="1">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400" b="1">
                          <a:effectLst/>
                        </a:rPr>
                        <a:t>Proposed Solution (how addressed)</a:t>
                      </a:r>
                      <a:endParaRPr lang="en-US" sz="1400" b="1">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460050">
                <a:tc>
                  <a:txBody>
                    <a:bodyPr/>
                    <a:lstStyle/>
                    <a:p>
                      <a:pPr>
                        <a:lnSpc>
                          <a:spcPct val="107000"/>
                        </a:lnSpc>
                        <a:spcAft>
                          <a:spcPts val="800"/>
                        </a:spcAft>
                      </a:pPr>
                      <a:r>
                        <a:rPr lang="en-US" sz="1100">
                          <a:effectLst/>
                          <a:latin typeface="+mn-lt"/>
                        </a:rPr>
                        <a:t>Safeguards so that the high throughput data use cases will not cause significant disruption to low duty-cycle ranging use cases</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latin typeface="+mn-lt"/>
                        </a:rPr>
                        <a:t>SSBD uses channel sensing (CCA) with time bounded deferral to reduce collisions and mitigate hidden node scenarios</a:t>
                      </a:r>
                      <a:endParaRPr lang="en-US" sz="110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89069">
                <a:tc>
                  <a:txBody>
                    <a:bodyPr/>
                    <a:lstStyle/>
                    <a:p>
                      <a:r>
                        <a:rPr lang="en-US" sz="1100">
                          <a:effectLst/>
                          <a:latin typeface="+mn-lt"/>
                        </a:rPr>
                        <a:t>Interference mitigation techniques to support higher density and higher traffic use cases</a:t>
                      </a:r>
                      <a:endParaRPr lang="en-CA"/>
                    </a:p>
                  </a:txBody>
                  <a:tcPr marL="62197" marR="62197" marT="0" marB="0"/>
                </a:tc>
                <a:tc>
                  <a:txBody>
                    <a:bodyPr/>
                    <a:lstStyle/>
                    <a:p>
                      <a:pPr>
                        <a:lnSpc>
                          <a:spcPct val="107000"/>
                        </a:lnSpc>
                        <a:spcAft>
                          <a:spcPts val="800"/>
                        </a:spcAft>
                      </a:pPr>
                      <a:r>
                        <a:rPr lang="en-US" sz="1100">
                          <a:effectLst/>
                          <a:latin typeface="+mn-lt"/>
                          <a:ea typeface="Calibri" panose="020F0502020204030204" pitchFamily="34" charset="0"/>
                          <a:cs typeface="Times New Roman" panose="02020603050405020304" pitchFamily="18" charset="0"/>
                        </a:rPr>
                        <a:t>Linear increase of contention window when CCA detects channel not clear or when collisions occur</a:t>
                      </a:r>
                    </a:p>
                  </a:txBody>
                  <a:tcPr marL="62197" marR="62197" marT="0" marB="0"/>
                </a:tc>
                <a:extLst>
                  <a:ext uri="{0D108BD9-81ED-4DB2-BD59-A6C34878D82A}">
                    <a16:rowId xmlns:a16="http://schemas.microsoft.com/office/drawing/2014/main" val="2022859352"/>
                  </a:ext>
                </a:extLst>
              </a:tr>
              <a:tr h="367188">
                <a:tc>
                  <a:txBody>
                    <a:bodyPr/>
                    <a:lstStyle/>
                    <a:p>
                      <a:pPr>
                        <a:lnSpc>
                          <a:spcPct val="107000"/>
                        </a:lnSpc>
                        <a:spcAft>
                          <a:spcPts val="800"/>
                        </a:spcAft>
                      </a:pPr>
                      <a:r>
                        <a:rPr lang="en-US" sz="1100">
                          <a:effectLst/>
                          <a:latin typeface="+mn-lt"/>
                        </a:rPr>
                        <a:t>Other coexistence improvement</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latin typeface="+mn-lt"/>
                          <a:ea typeface="Calibri" panose="020F0502020204030204" pitchFamily="34" charset="0"/>
                          <a:cs typeface="Times New Roman" panose="02020603050405020304" pitchFamily="18" charset="0"/>
                        </a:rPr>
                        <a:t>Can improve coexistence in the presence of UWB and non-UWB spectrum users through Energy Detection</a:t>
                      </a:r>
                    </a:p>
                  </a:txBody>
                  <a:tcPr marL="62197" marR="62197" marT="0" marB="0"/>
                </a:tc>
                <a:extLst>
                  <a:ext uri="{0D108BD9-81ED-4DB2-BD59-A6C34878D82A}">
                    <a16:rowId xmlns:a16="http://schemas.microsoft.com/office/drawing/2014/main" val="3550120941"/>
                  </a:ext>
                </a:extLst>
              </a:tr>
              <a:tr h="406283">
                <a:tc>
                  <a:txBody>
                    <a:bodyPr/>
                    <a:lstStyle/>
                    <a:p>
                      <a:pPr>
                        <a:lnSpc>
                          <a:spcPct val="107000"/>
                        </a:lnSpc>
                        <a:spcAft>
                          <a:spcPts val="800"/>
                        </a:spcAft>
                      </a:pPr>
                      <a:r>
                        <a:rPr lang="en-US" sz="1100">
                          <a:effectLst/>
                          <a:latin typeface="+mn-lt"/>
                        </a:rPr>
                        <a:t>Backward compatibility with enhanced ranging capable devices (ERDEVs)</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latin typeface="+mn-lt"/>
                          <a:ea typeface="Calibri" panose="020F0502020204030204" pitchFamily="34" charset="0"/>
                          <a:cs typeface="Times New Roman" panose="02020603050405020304" pitchFamily="18" charset="0"/>
                        </a:rPr>
                        <a:t>Has no impact on backward compatibility. It is an optional feature in 4ab capable devices. </a:t>
                      </a:r>
                    </a:p>
                  </a:txBody>
                  <a:tcPr marL="62197" marR="62197" marT="0" marB="0"/>
                </a:tc>
                <a:extLst>
                  <a:ext uri="{0D108BD9-81ED-4DB2-BD59-A6C34878D82A}">
                    <a16:rowId xmlns:a16="http://schemas.microsoft.com/office/drawing/2014/main" val="229274704"/>
                  </a:ext>
                </a:extLst>
              </a:tr>
              <a:tr h="258610">
                <a:tc>
                  <a:txBody>
                    <a:bodyPr/>
                    <a:lstStyle/>
                    <a:p>
                      <a:pPr>
                        <a:lnSpc>
                          <a:spcPct val="107000"/>
                        </a:lnSpc>
                        <a:spcAft>
                          <a:spcPts val="800"/>
                        </a:spcAft>
                      </a:pPr>
                      <a:r>
                        <a:rPr lang="en-US" sz="1100">
                          <a:effectLst/>
                          <a:latin typeface="+mn-lt"/>
                        </a:rPr>
                        <a:t>Improved link budget and/or reduced air-time</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latin typeface="+mn-lt"/>
                          <a:ea typeface="Calibri" panose="020F0502020204030204" pitchFamily="34" charset="0"/>
                          <a:cs typeface="Times New Roman" panose="02020603050405020304" pitchFamily="18" charset="0"/>
                        </a:rPr>
                        <a:t>Reduces airtime through collision avoidance</a:t>
                      </a:r>
                    </a:p>
                  </a:txBody>
                  <a:tcPr marL="62197" marR="62197" marT="0" marB="0"/>
                </a:tc>
                <a:extLst>
                  <a:ext uri="{0D108BD9-81ED-4DB2-BD59-A6C34878D82A}">
                    <a16:rowId xmlns:a16="http://schemas.microsoft.com/office/drawing/2014/main" val="402719402"/>
                  </a:ext>
                </a:extLst>
              </a:tr>
              <a:tr h="264893">
                <a:tc>
                  <a:txBody>
                    <a:bodyPr/>
                    <a:lstStyle/>
                    <a:p>
                      <a:pPr>
                        <a:lnSpc>
                          <a:spcPct val="107000"/>
                        </a:lnSpc>
                        <a:spcAft>
                          <a:spcPts val="800"/>
                        </a:spcAft>
                      </a:pPr>
                      <a:r>
                        <a:rPr lang="en-US" sz="1100">
                          <a:effectLst/>
                          <a:latin typeface="+mn-lt"/>
                        </a:rPr>
                        <a:t>Additional channels and operating frequencies</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386674">
                <a:tc>
                  <a:txBody>
                    <a:bodyPr/>
                    <a:lstStyle/>
                    <a:p>
                      <a:pPr>
                        <a:lnSpc>
                          <a:spcPct val="107000"/>
                        </a:lnSpc>
                        <a:spcAft>
                          <a:spcPts val="800"/>
                        </a:spcAft>
                      </a:pPr>
                      <a:r>
                        <a:rPr lang="en-US" sz="1100">
                          <a:effectLst/>
                          <a:latin typeface="+mn-lt"/>
                        </a:rPr>
                        <a:t>Improvements to accuracy / precision / reliability and interoperability for high-integrity ranging</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latin typeface="+mn-lt"/>
                          <a:ea typeface="Calibri" panose="020F0502020204030204" pitchFamily="34" charset="0"/>
                          <a:cs typeface="Times New Roman" panose="02020603050405020304" pitchFamily="18" charset="0"/>
                        </a:rPr>
                        <a:t>Reliability can be enhanced by CCA based deferral of transmission</a:t>
                      </a:r>
                    </a:p>
                  </a:txBody>
                  <a:tcPr marL="62197" marR="62197" marT="0" marB="0"/>
                </a:tc>
                <a:extLst>
                  <a:ext uri="{0D108BD9-81ED-4DB2-BD59-A6C34878D82A}">
                    <a16:rowId xmlns:a16="http://schemas.microsoft.com/office/drawing/2014/main" val="313926360"/>
                  </a:ext>
                </a:extLst>
              </a:tr>
              <a:tr h="241647">
                <a:tc>
                  <a:txBody>
                    <a:bodyPr/>
                    <a:lstStyle/>
                    <a:p>
                      <a:pPr>
                        <a:lnSpc>
                          <a:spcPct val="107000"/>
                        </a:lnSpc>
                        <a:spcAft>
                          <a:spcPts val="800"/>
                        </a:spcAft>
                      </a:pPr>
                      <a:r>
                        <a:rPr lang="en-US" sz="1100">
                          <a:effectLst/>
                          <a:latin typeface="+mn-lt"/>
                        </a:rPr>
                        <a:t>Reduced complexity and power consumption</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49382">
                <a:tc>
                  <a:txBody>
                    <a:bodyPr/>
                    <a:lstStyle/>
                    <a:p>
                      <a:pPr>
                        <a:lnSpc>
                          <a:spcPct val="107000"/>
                        </a:lnSpc>
                        <a:spcAft>
                          <a:spcPts val="800"/>
                        </a:spcAft>
                      </a:pPr>
                      <a:r>
                        <a:rPr lang="en-US" sz="1100" b="0">
                          <a:effectLst/>
                          <a:latin typeface="+mn-lt"/>
                        </a:rPr>
                        <a:t>Hybrid operation with narrowband signaling to assist UWB</a:t>
                      </a:r>
                      <a:endParaRPr lang="en-US" sz="1100" b="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64893">
                <a:tc>
                  <a:txBody>
                    <a:bodyPr/>
                    <a:lstStyle/>
                    <a:p>
                      <a:pPr>
                        <a:lnSpc>
                          <a:spcPct val="107000"/>
                        </a:lnSpc>
                        <a:spcAft>
                          <a:spcPts val="800"/>
                        </a:spcAft>
                      </a:pPr>
                      <a:r>
                        <a:rPr lang="en-US" sz="1100">
                          <a:effectLst/>
                          <a:latin typeface="+mn-lt"/>
                        </a:rPr>
                        <a:t>Enhanced native discovery and connection setup mechanisms</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386674">
                <a:tc>
                  <a:txBody>
                    <a:bodyPr/>
                    <a:lstStyle/>
                    <a:p>
                      <a:pPr>
                        <a:lnSpc>
                          <a:spcPct val="107000"/>
                        </a:lnSpc>
                        <a:spcAft>
                          <a:spcPts val="800"/>
                        </a:spcAft>
                      </a:pPr>
                      <a:r>
                        <a:rPr lang="en-US" sz="1100">
                          <a:effectLst/>
                          <a:latin typeface="+mn-lt"/>
                        </a:rPr>
                        <a:t>Sensing capabilities to support presence detection and environment mapping</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latin typeface="+mn-lt"/>
                        </a:rPr>
                        <a:t> </a:t>
                      </a:r>
                      <a:endParaRPr lang="en-US" sz="110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67464">
                <a:tc>
                  <a:txBody>
                    <a:bodyPr/>
                    <a:lstStyle/>
                    <a:p>
                      <a:pPr>
                        <a:lnSpc>
                          <a:spcPct val="107000"/>
                        </a:lnSpc>
                        <a:spcAft>
                          <a:spcPts val="800"/>
                        </a:spcAft>
                      </a:pPr>
                      <a:r>
                        <a:rPr lang="en-US" sz="1100">
                          <a:effectLst/>
                          <a:latin typeface="+mn-lt"/>
                        </a:rPr>
                        <a:t>Low-power low-latency streaming </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kern="1200">
                          <a:solidFill>
                            <a:schemeClr val="tx1"/>
                          </a:solidFill>
                          <a:effectLst/>
                          <a:latin typeface="+mn-lt"/>
                          <a:ea typeface="+mn-ea"/>
                          <a:cs typeface="+mn-cs"/>
                        </a:rPr>
                        <a:t>Reduced latency via linear</a:t>
                      </a:r>
                      <a:r>
                        <a:rPr lang="en-US" sz="1100" kern="1200" baseline="0">
                          <a:solidFill>
                            <a:schemeClr val="tx1"/>
                          </a:solidFill>
                          <a:effectLst/>
                          <a:latin typeface="+mn-lt"/>
                          <a:ea typeface="+mn-ea"/>
                          <a:cs typeface="+mn-cs"/>
                        </a:rPr>
                        <a:t> backoff and collision reduction</a:t>
                      </a:r>
                      <a:endParaRPr lang="en-US" sz="1100" kern="1200">
                        <a:solidFill>
                          <a:schemeClr val="tx1"/>
                        </a:solidFill>
                        <a:effectLst/>
                        <a:latin typeface="+mn-lt"/>
                        <a:ea typeface="+mn-ea"/>
                        <a:cs typeface="+mn-cs"/>
                      </a:endParaRPr>
                    </a:p>
                  </a:txBody>
                  <a:tcPr marL="62197" marR="62197" marT="0" marB="0"/>
                </a:tc>
                <a:extLst>
                  <a:ext uri="{0D108BD9-81ED-4DB2-BD59-A6C34878D82A}">
                    <a16:rowId xmlns:a16="http://schemas.microsoft.com/office/drawing/2014/main" val="1576344013"/>
                  </a:ext>
                </a:extLst>
              </a:tr>
              <a:tr h="264893">
                <a:tc>
                  <a:txBody>
                    <a:bodyPr/>
                    <a:lstStyle/>
                    <a:p>
                      <a:pPr>
                        <a:lnSpc>
                          <a:spcPct val="107000"/>
                        </a:lnSpc>
                        <a:spcAft>
                          <a:spcPts val="800"/>
                        </a:spcAft>
                      </a:pPr>
                      <a:r>
                        <a:rPr lang="en-US" sz="1100">
                          <a:effectLst/>
                          <a:latin typeface="+mn-lt"/>
                        </a:rPr>
                        <a:t>Higher data-rate streaming allowing at least 50 Mbit/s of throughput</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latin typeface="+mn-lt"/>
                        </a:rPr>
                        <a:t> </a:t>
                      </a:r>
                      <a:endParaRPr lang="en-US" sz="110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386674">
                <a:tc>
                  <a:txBody>
                    <a:bodyPr/>
                    <a:lstStyle/>
                    <a:p>
                      <a:pPr>
                        <a:lnSpc>
                          <a:spcPct val="107000"/>
                        </a:lnSpc>
                        <a:spcAft>
                          <a:spcPts val="800"/>
                        </a:spcAft>
                      </a:pPr>
                      <a:r>
                        <a:rPr lang="en-US" sz="1100">
                          <a:effectLst/>
                          <a:latin typeface="+mn-lt"/>
                        </a:rPr>
                        <a:t>Support for peer-to-peer, peer-to-multi-peer, and station-to-infrastructure protocols</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latin typeface="+mn-lt"/>
                        </a:rPr>
                        <a:t> Yes</a:t>
                      </a:r>
                      <a:endParaRPr lang="en-US" sz="110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64893">
                <a:tc>
                  <a:txBody>
                    <a:bodyPr/>
                    <a:lstStyle/>
                    <a:p>
                      <a:pPr>
                        <a:lnSpc>
                          <a:spcPct val="107000"/>
                        </a:lnSpc>
                        <a:spcAft>
                          <a:spcPts val="800"/>
                        </a:spcAft>
                      </a:pPr>
                      <a:r>
                        <a:rPr lang="en-US" sz="1100">
                          <a:effectLst/>
                          <a:latin typeface="+mn-lt"/>
                        </a:rPr>
                        <a:t>Infrastructure synchronization mechanisms</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4455181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44FCD-FDEB-852E-77DC-2411890919BF}"/>
              </a:ext>
            </a:extLst>
          </p:cNvPr>
          <p:cNvSpPr>
            <a:spLocks noGrp="1"/>
          </p:cNvSpPr>
          <p:nvPr>
            <p:ph type="title"/>
          </p:nvPr>
        </p:nvSpPr>
        <p:spPr/>
        <p:txBody>
          <a:bodyPr/>
          <a:lstStyle/>
          <a:p>
            <a:pPr algn="l"/>
            <a:r>
              <a:rPr lang="en-IE" sz="3600"/>
              <a:t>SSBD Overview</a:t>
            </a:r>
          </a:p>
        </p:txBody>
      </p:sp>
      <p:sp>
        <p:nvSpPr>
          <p:cNvPr id="3" name="Content Placeholder 2">
            <a:extLst>
              <a:ext uri="{FF2B5EF4-FFF2-40B4-BE49-F238E27FC236}">
                <a16:creationId xmlns:a16="http://schemas.microsoft.com/office/drawing/2014/main" id="{0DBEBF0B-4D18-6290-5AB8-3273DB2439B3}"/>
              </a:ext>
            </a:extLst>
          </p:cNvPr>
          <p:cNvSpPr>
            <a:spLocks noGrp="1"/>
          </p:cNvSpPr>
          <p:nvPr>
            <p:ph idx="1"/>
          </p:nvPr>
        </p:nvSpPr>
        <p:spPr/>
        <p:txBody>
          <a:bodyPr/>
          <a:lstStyle/>
          <a:p>
            <a:pPr marL="457200" indent="-457200">
              <a:buFont typeface="Arial" panose="020B0604020202020204" pitchFamily="34" charset="0"/>
              <a:buChar char="•"/>
            </a:pPr>
            <a:r>
              <a:rPr lang="en-US" sz="2800">
                <a:ea typeface="MS PGothic"/>
              </a:rPr>
              <a:t>SSBD is a channel access method for applications that use the UWB PHY </a:t>
            </a:r>
            <a:endParaRPr lang="en-US" sz="2800"/>
          </a:p>
          <a:p>
            <a:pPr marL="857250" lvl="1" indent="-457200">
              <a:buFont typeface="Arial" panose="020B0604020202020204" pitchFamily="34" charset="0"/>
              <a:buChar char="•"/>
            </a:pPr>
            <a:r>
              <a:rPr lang="en-US" sz="2000">
                <a:ea typeface="MS PGothic"/>
              </a:rPr>
              <a:t>SSBD enables channel access latency to be bounded</a:t>
            </a:r>
          </a:p>
          <a:p>
            <a:pPr marL="857250" lvl="1" indent="-457200">
              <a:buFont typeface="Arial" panose="020B0604020202020204" pitchFamily="34" charset="0"/>
              <a:buChar char="•"/>
            </a:pPr>
            <a:r>
              <a:rPr lang="en-US" sz="2000">
                <a:ea typeface="MS PGothic"/>
              </a:rPr>
              <a:t>Employs channel sensing using CCA and bounded deferral using linearly growing random backoff at each deferral.</a:t>
            </a:r>
          </a:p>
          <a:p>
            <a:pPr marL="857250" lvl="1" indent="-457200">
              <a:buFont typeface="Arial" panose="020B0604020202020204" pitchFamily="34" charset="0"/>
              <a:buChar char="•"/>
            </a:pPr>
            <a:r>
              <a:rPr lang="en-US" sz="2000">
                <a:ea typeface="MS PGothic"/>
              </a:rPr>
              <a:t>For unscheduled random access or with one of the scheduled access schemes.  </a:t>
            </a:r>
            <a:endParaRPr lang="en-US" sz="2000"/>
          </a:p>
          <a:p>
            <a:pPr marL="857250" lvl="1" indent="-457200">
              <a:buFont typeface="Arial" panose="020B0604020202020204" pitchFamily="34" charset="0"/>
              <a:buChar char="•"/>
            </a:pPr>
            <a:r>
              <a:rPr lang="en-US" sz="2000">
                <a:ea typeface="MS PGothic"/>
              </a:rPr>
              <a:t>SSBD attributes settings for various use cases.</a:t>
            </a:r>
          </a:p>
          <a:p>
            <a:pPr marL="857250" lvl="1" indent="-457200">
              <a:buFont typeface="Arial" panose="020B0604020202020204" pitchFamily="34" charset="0"/>
              <a:buChar char="•"/>
            </a:pPr>
            <a:r>
              <a:rPr lang="en-US" sz="2000">
                <a:ea typeface="MS PGothic"/>
              </a:rPr>
              <a:t>SSBD is an optional feature for all 4ab device types. </a:t>
            </a:r>
            <a:endParaRPr lang="en-US" sz="2000"/>
          </a:p>
          <a:p>
            <a:pPr marL="857250" lvl="1" indent="-457200">
              <a:buFont typeface="Arial" panose="020B0604020202020204" pitchFamily="34" charset="0"/>
              <a:buChar char="•"/>
            </a:pPr>
            <a:r>
              <a:rPr lang="en-IE" sz="2000">
                <a:ea typeface="MS PGothic"/>
              </a:rPr>
              <a:t>Optional persistence mechanism</a:t>
            </a:r>
            <a:endParaRPr lang="en-IE" sz="2000"/>
          </a:p>
          <a:p>
            <a:pPr marL="1257300" lvl="2" indent="-457200">
              <a:buFont typeface="Arial" panose="020B0604020202020204" pitchFamily="34" charset="0"/>
              <a:buChar char="•"/>
            </a:pPr>
            <a:r>
              <a:rPr lang="en-US" sz="1600">
                <a:ea typeface="MS PGothic"/>
              </a:rPr>
              <a:t>Employs persistence to mitigate hidden node scenarios</a:t>
            </a:r>
          </a:p>
          <a:p>
            <a:pPr marL="1257300" lvl="2" indent="-457200">
              <a:buFont typeface="Arial" panose="020B0604020202020204" pitchFamily="34" charset="0"/>
              <a:buChar char="•"/>
            </a:pPr>
            <a:r>
              <a:rPr lang="en-IE" sz="1600">
                <a:ea typeface="MS PGothic"/>
                <a:cs typeface="+mn-lt"/>
              </a:rPr>
              <a:t>Increase range of backoff delay when SSBD is invoked by packet retransmission following unsuccessful transmission attempt</a:t>
            </a:r>
            <a:r>
              <a:rPr lang="en-US" sz="2000">
                <a:ea typeface="MS PGothic"/>
                <a:cs typeface="+mn-lt"/>
              </a:rPr>
              <a:t> </a:t>
            </a:r>
            <a:endParaRPr lang="en-US">
              <a:cs typeface="Arial"/>
            </a:endParaRPr>
          </a:p>
        </p:txBody>
      </p:sp>
    </p:spTree>
    <p:extLst>
      <p:ext uri="{BB962C8B-B14F-4D97-AF65-F5344CB8AC3E}">
        <p14:creationId xmlns:p14="http://schemas.microsoft.com/office/powerpoint/2010/main" val="3679009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53E3B13-8CE9-3F7F-CD3B-588C227E4F4A}"/>
              </a:ext>
            </a:extLst>
          </p:cNvPr>
          <p:cNvSpPr>
            <a:spLocks noGrp="1"/>
          </p:cNvSpPr>
          <p:nvPr>
            <p:ph type="title"/>
          </p:nvPr>
        </p:nvSpPr>
        <p:spPr>
          <a:xfrm>
            <a:off x="740664" y="502125"/>
            <a:ext cx="7840663" cy="685800"/>
          </a:xfrm>
        </p:spPr>
        <p:txBody>
          <a:bodyPr/>
          <a:lstStyle/>
          <a:p>
            <a:r>
              <a:rPr lang="en-IE"/>
              <a:t>SSBD Algorithm overview</a:t>
            </a:r>
          </a:p>
        </p:txBody>
      </p:sp>
      <p:sp>
        <p:nvSpPr>
          <p:cNvPr id="6" name="Content Placeholder 5">
            <a:extLst>
              <a:ext uri="{FF2B5EF4-FFF2-40B4-BE49-F238E27FC236}">
                <a16:creationId xmlns:a16="http://schemas.microsoft.com/office/drawing/2014/main" id="{EEC3F658-E552-3DAA-283C-3FF3A55C6DA5}"/>
              </a:ext>
            </a:extLst>
          </p:cNvPr>
          <p:cNvSpPr>
            <a:spLocks noGrp="1"/>
          </p:cNvSpPr>
          <p:nvPr>
            <p:ph sz="half" idx="2"/>
          </p:nvPr>
        </p:nvSpPr>
        <p:spPr>
          <a:xfrm>
            <a:off x="4567238" y="1299592"/>
            <a:ext cx="3806825" cy="5081736"/>
          </a:xfrm>
        </p:spPr>
        <p:txBody>
          <a:bodyPr>
            <a:normAutofit/>
          </a:bodyPr>
          <a:lstStyle/>
          <a:p>
            <a:pPr>
              <a:spcBef>
                <a:spcPts val="600"/>
              </a:spcBef>
              <a:spcAft>
                <a:spcPts val="600"/>
              </a:spcAft>
            </a:pPr>
            <a:r>
              <a:rPr lang="en-IE" sz="1800" i="1" dirty="0"/>
              <a:t>NB shall be initialized to zero for each new SSBD attempt</a:t>
            </a:r>
            <a:endParaRPr lang="en-US" sz="1800" i="1" dirty="0"/>
          </a:p>
          <a:p>
            <a:pPr>
              <a:spcBef>
                <a:spcPts val="600"/>
              </a:spcBef>
              <a:spcAft>
                <a:spcPts val="600"/>
              </a:spcAft>
            </a:pPr>
            <a:r>
              <a:rPr lang="en-IE" sz="1800" i="1" dirty="0"/>
              <a:t>BF is the backoff factor. Prior to each CCA, the algorithm shall delay for a </a:t>
            </a:r>
            <a:r>
              <a:rPr lang="en-IE" sz="1800" i="1" u="sng" dirty="0"/>
              <a:t>random delay value </a:t>
            </a:r>
            <a:r>
              <a:rPr lang="en-IE" sz="1800" i="1" dirty="0"/>
              <a:t>between 0 and 2*BF, using the backoff period defined by </a:t>
            </a:r>
            <a:r>
              <a:rPr lang="en-IE" sz="1800" i="1" dirty="0" err="1"/>
              <a:t>macSSBDUnitBackoffPeriod</a:t>
            </a:r>
            <a:r>
              <a:rPr lang="en-IE" sz="1800" i="1" dirty="0"/>
              <a:t>.</a:t>
            </a:r>
            <a:endParaRPr lang="en-CA" sz="1800" i="1" dirty="0"/>
          </a:p>
          <a:p>
            <a:pPr>
              <a:spcBef>
                <a:spcPts val="600"/>
              </a:spcBef>
              <a:spcAft>
                <a:spcPts val="600"/>
              </a:spcAft>
            </a:pPr>
            <a:r>
              <a:rPr lang="en-US" sz="1800" i="1" dirty="0"/>
              <a:t>NB</a:t>
            </a:r>
            <a:r>
              <a:rPr lang="en-US" sz="1800" dirty="0"/>
              <a:t> is the number of times the SSBD algorithm was required to backoff due to channel busy condition. </a:t>
            </a:r>
          </a:p>
          <a:p>
            <a:pPr>
              <a:spcBef>
                <a:spcPts val="600"/>
              </a:spcBef>
              <a:spcAft>
                <a:spcPts val="600"/>
              </a:spcAft>
            </a:pPr>
            <a:endParaRPr lang="en-IE" sz="1800" dirty="0"/>
          </a:p>
        </p:txBody>
      </p:sp>
      <p:cxnSp>
        <p:nvCxnSpPr>
          <p:cNvPr id="5" name="Straight Arrow Connector 4">
            <a:extLst>
              <a:ext uri="{FF2B5EF4-FFF2-40B4-BE49-F238E27FC236}">
                <a16:creationId xmlns:a16="http://schemas.microsoft.com/office/drawing/2014/main" id="{30AD0B29-AA57-1D82-1852-26A0F64898C7}"/>
              </a:ext>
            </a:extLst>
          </p:cNvPr>
          <p:cNvCxnSpPr/>
          <p:nvPr/>
        </p:nvCxnSpPr>
        <p:spPr bwMode="auto">
          <a:xfrm flipH="1">
            <a:off x="2003729" y="1478943"/>
            <a:ext cx="2563509" cy="437321"/>
          </a:xfrm>
          <a:prstGeom prst="straightConnector1">
            <a:avLst/>
          </a:prstGeom>
          <a:ln w="19050">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82D77BB0-728C-3B3A-0A57-02E3B6ED8CBE}"/>
              </a:ext>
            </a:extLst>
          </p:cNvPr>
          <p:cNvCxnSpPr>
            <a:cxnSpLocks/>
          </p:cNvCxnSpPr>
          <p:nvPr/>
        </p:nvCxnSpPr>
        <p:spPr bwMode="auto">
          <a:xfrm flipH="1">
            <a:off x="3177447" y="1585936"/>
            <a:ext cx="1389791" cy="548988"/>
          </a:xfrm>
          <a:prstGeom prst="straightConnector1">
            <a:avLst/>
          </a:prstGeom>
          <a:ln w="19050">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7FBA9A99-0662-4007-2798-A1B8F285A787}"/>
              </a:ext>
            </a:extLst>
          </p:cNvPr>
          <p:cNvCxnSpPr>
            <a:cxnSpLocks/>
          </p:cNvCxnSpPr>
          <p:nvPr/>
        </p:nvCxnSpPr>
        <p:spPr bwMode="auto">
          <a:xfrm flipH="1">
            <a:off x="2057747" y="3036144"/>
            <a:ext cx="2333140" cy="41416"/>
          </a:xfrm>
          <a:prstGeom prst="straightConnector1">
            <a:avLst/>
          </a:prstGeom>
          <a:ln w="19050">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BA0D47DF-2D37-2BF3-FA55-62E11805DFAD}"/>
              </a:ext>
            </a:extLst>
          </p:cNvPr>
          <p:cNvCxnSpPr>
            <a:cxnSpLocks/>
          </p:cNvCxnSpPr>
          <p:nvPr/>
        </p:nvCxnSpPr>
        <p:spPr bwMode="auto">
          <a:xfrm flipH="1">
            <a:off x="1895692" y="4217818"/>
            <a:ext cx="2938884" cy="548988"/>
          </a:xfrm>
          <a:prstGeom prst="straightConnector1">
            <a:avLst/>
          </a:prstGeom>
          <a:ln w="19050">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12D2D531-6B47-6843-FAA1-E236D2E02FF9}"/>
              </a:ext>
            </a:extLst>
          </p:cNvPr>
          <p:cNvCxnSpPr>
            <a:cxnSpLocks/>
          </p:cNvCxnSpPr>
          <p:nvPr/>
        </p:nvCxnSpPr>
        <p:spPr bwMode="auto">
          <a:xfrm flipH="1" flipV="1">
            <a:off x="1741714" y="2237654"/>
            <a:ext cx="2649173" cy="727894"/>
          </a:xfrm>
          <a:prstGeom prst="straightConnector1">
            <a:avLst/>
          </a:prstGeom>
          <a:ln w="19050">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8A410A44-7BB7-68DB-6B26-BCC3B8537C7C}"/>
              </a:ext>
            </a:extLst>
          </p:cNvPr>
          <p:cNvCxnSpPr>
            <a:cxnSpLocks/>
          </p:cNvCxnSpPr>
          <p:nvPr/>
        </p:nvCxnSpPr>
        <p:spPr bwMode="auto">
          <a:xfrm flipH="1">
            <a:off x="1895692" y="3136057"/>
            <a:ext cx="2495195" cy="1427234"/>
          </a:xfrm>
          <a:prstGeom prst="straightConnector1">
            <a:avLst/>
          </a:prstGeom>
          <a:ln w="19050">
            <a:headEnd type="none" w="med" len="med"/>
            <a:tailEnd type="triangle"/>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38E44E6F-D3F3-FB6C-9004-594C793D32ED}"/>
              </a:ext>
            </a:extLst>
          </p:cNvPr>
          <p:cNvPicPr>
            <a:picLocks noChangeAspect="1"/>
          </p:cNvPicPr>
          <p:nvPr/>
        </p:nvPicPr>
        <p:blipFill>
          <a:blip r:embed="rId2"/>
          <a:stretch>
            <a:fillRect/>
          </a:stretch>
        </p:blipFill>
        <p:spPr>
          <a:xfrm>
            <a:off x="557784" y="719373"/>
            <a:ext cx="3099816" cy="5661955"/>
          </a:xfrm>
          <a:prstGeom prst="rect">
            <a:avLst/>
          </a:prstGeom>
        </p:spPr>
      </p:pic>
    </p:spTree>
    <p:extLst>
      <p:ext uri="{BB962C8B-B14F-4D97-AF65-F5344CB8AC3E}">
        <p14:creationId xmlns:p14="http://schemas.microsoft.com/office/powerpoint/2010/main" val="731199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53E3B13-8CE9-3F7F-CD3B-588C227E4F4A}"/>
              </a:ext>
            </a:extLst>
          </p:cNvPr>
          <p:cNvSpPr>
            <a:spLocks noGrp="1"/>
          </p:cNvSpPr>
          <p:nvPr>
            <p:ph type="title"/>
          </p:nvPr>
        </p:nvSpPr>
        <p:spPr>
          <a:xfrm>
            <a:off x="685800" y="502921"/>
            <a:ext cx="7840663" cy="685800"/>
          </a:xfrm>
        </p:spPr>
        <p:txBody>
          <a:bodyPr/>
          <a:lstStyle/>
          <a:p>
            <a:r>
              <a:rPr lang="en-IE"/>
              <a:t>Algorithm overview</a:t>
            </a:r>
          </a:p>
        </p:txBody>
      </p:sp>
      <p:sp>
        <p:nvSpPr>
          <p:cNvPr id="6" name="Content Placeholder 5">
            <a:extLst>
              <a:ext uri="{FF2B5EF4-FFF2-40B4-BE49-F238E27FC236}">
                <a16:creationId xmlns:a16="http://schemas.microsoft.com/office/drawing/2014/main" id="{EEC3F658-E552-3DAA-283C-3FF3A55C6DA5}"/>
              </a:ext>
            </a:extLst>
          </p:cNvPr>
          <p:cNvSpPr>
            <a:spLocks noGrp="1"/>
          </p:cNvSpPr>
          <p:nvPr>
            <p:ph sz="half" idx="2"/>
          </p:nvPr>
        </p:nvSpPr>
        <p:spPr>
          <a:xfrm>
            <a:off x="4567238" y="1371600"/>
            <a:ext cx="3959225" cy="4868863"/>
          </a:xfrm>
        </p:spPr>
        <p:txBody>
          <a:bodyPr>
            <a:noAutofit/>
          </a:bodyPr>
          <a:lstStyle/>
          <a:p>
            <a:pPr>
              <a:spcBef>
                <a:spcPts val="600"/>
              </a:spcBef>
              <a:spcAft>
                <a:spcPts val="600"/>
              </a:spcAft>
            </a:pPr>
            <a:r>
              <a:rPr lang="en-US" sz="2000"/>
              <a:t>The algorithm shall terminate with Success when CCA returns idle.  </a:t>
            </a:r>
          </a:p>
          <a:p>
            <a:pPr>
              <a:spcBef>
                <a:spcPts val="600"/>
              </a:spcBef>
              <a:spcAft>
                <a:spcPts val="600"/>
              </a:spcAft>
            </a:pPr>
            <a:r>
              <a:rPr lang="en-US" sz="2000"/>
              <a:t>The action when NB exceeds </a:t>
            </a:r>
            <a:r>
              <a:rPr lang="en-US" sz="2000" i="1" err="1"/>
              <a:t>macMaxSSBDBackoffs</a:t>
            </a:r>
            <a:r>
              <a:rPr lang="en-US" sz="2000"/>
              <a:t> depends on </a:t>
            </a:r>
            <a:r>
              <a:rPr lang="en-US" sz="2000" i="1" err="1"/>
              <a:t>macSSBDBOEndAction</a:t>
            </a:r>
            <a:r>
              <a:rPr lang="en-US" sz="2000"/>
              <a:t>:  </a:t>
            </a:r>
          </a:p>
          <a:p>
            <a:pPr lvl="1">
              <a:spcBef>
                <a:spcPts val="600"/>
              </a:spcBef>
              <a:spcAft>
                <a:spcPts val="600"/>
              </a:spcAft>
              <a:buFont typeface="Arial" panose="020B0604020202020204" pitchFamily="34" charset="0"/>
              <a:buChar char="•"/>
            </a:pPr>
            <a:r>
              <a:rPr lang="en-US" sz="1800"/>
              <a:t>When set to </a:t>
            </a:r>
            <a:r>
              <a:rPr lang="en-US" sz="1800" i="1" err="1"/>
              <a:t>TXonEnd</a:t>
            </a:r>
            <a:r>
              <a:rPr lang="en-US" sz="1800"/>
              <a:t>, end with Success.   </a:t>
            </a:r>
          </a:p>
          <a:p>
            <a:pPr lvl="1">
              <a:spcBef>
                <a:spcPts val="600"/>
              </a:spcBef>
              <a:spcAft>
                <a:spcPts val="600"/>
              </a:spcAft>
              <a:buFont typeface="Arial" panose="020B0604020202020204" pitchFamily="34" charset="0"/>
              <a:buChar char="•"/>
            </a:pPr>
            <a:r>
              <a:rPr lang="en-US" sz="1800"/>
              <a:t>When set to </a:t>
            </a:r>
            <a:r>
              <a:rPr lang="en-US" sz="1800" i="1" err="1"/>
              <a:t>FailOnEnd</a:t>
            </a:r>
            <a:r>
              <a:rPr lang="en-US" sz="1800"/>
              <a:t>, end with Failure. </a:t>
            </a:r>
            <a:endParaRPr lang="en-IE" sz="1800"/>
          </a:p>
        </p:txBody>
      </p:sp>
      <p:cxnSp>
        <p:nvCxnSpPr>
          <p:cNvPr id="2" name="Straight Arrow Connector 1">
            <a:extLst>
              <a:ext uri="{FF2B5EF4-FFF2-40B4-BE49-F238E27FC236}">
                <a16:creationId xmlns:a16="http://schemas.microsoft.com/office/drawing/2014/main" id="{6061C2C8-F2A5-4B9A-7A75-88DC5DC4EF73}"/>
              </a:ext>
            </a:extLst>
          </p:cNvPr>
          <p:cNvCxnSpPr>
            <a:cxnSpLocks/>
          </p:cNvCxnSpPr>
          <p:nvPr/>
        </p:nvCxnSpPr>
        <p:spPr bwMode="auto">
          <a:xfrm flipH="1">
            <a:off x="1759612" y="1852654"/>
            <a:ext cx="3077154" cy="2043485"/>
          </a:xfrm>
          <a:prstGeom prst="straightConnector1">
            <a:avLst/>
          </a:prstGeom>
          <a:ln>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2E5A5604-7AB9-EEBA-8411-B2819A50BEDB}"/>
              </a:ext>
            </a:extLst>
          </p:cNvPr>
          <p:cNvCxnSpPr>
            <a:cxnSpLocks/>
          </p:cNvCxnSpPr>
          <p:nvPr/>
        </p:nvCxnSpPr>
        <p:spPr bwMode="auto">
          <a:xfrm flipH="1">
            <a:off x="1528977" y="3429000"/>
            <a:ext cx="3307789" cy="2152814"/>
          </a:xfrm>
          <a:prstGeom prst="straightConnector1">
            <a:avLst/>
          </a:prstGeom>
          <a:ln>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2A5A4CD6-7E73-409A-471F-D4EBBFF221EB}"/>
              </a:ext>
            </a:extLst>
          </p:cNvPr>
          <p:cNvCxnSpPr>
            <a:cxnSpLocks/>
          </p:cNvCxnSpPr>
          <p:nvPr/>
        </p:nvCxnSpPr>
        <p:spPr bwMode="auto">
          <a:xfrm flipH="1">
            <a:off x="1649872" y="4138526"/>
            <a:ext cx="3307789" cy="2101299"/>
          </a:xfrm>
          <a:prstGeom prst="straightConnector1">
            <a:avLst/>
          </a:prstGeom>
          <a:ln w="19050">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ED70D64B-83E7-CDCB-7069-BAA05801AB21}"/>
              </a:ext>
            </a:extLst>
          </p:cNvPr>
          <p:cNvCxnSpPr>
            <a:cxnSpLocks/>
          </p:cNvCxnSpPr>
          <p:nvPr/>
        </p:nvCxnSpPr>
        <p:spPr bwMode="auto">
          <a:xfrm flipH="1">
            <a:off x="2635045" y="4770783"/>
            <a:ext cx="2322616" cy="1440038"/>
          </a:xfrm>
          <a:prstGeom prst="straightConnector1">
            <a:avLst/>
          </a:prstGeom>
          <a:ln w="19050">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C9D2404F-C358-C958-AC4A-A8C7077F7654}"/>
              </a:ext>
            </a:extLst>
          </p:cNvPr>
          <p:cNvCxnSpPr>
            <a:cxnSpLocks/>
          </p:cNvCxnSpPr>
          <p:nvPr/>
        </p:nvCxnSpPr>
        <p:spPr bwMode="auto">
          <a:xfrm flipH="1">
            <a:off x="1764448" y="1852654"/>
            <a:ext cx="3077154" cy="2043485"/>
          </a:xfrm>
          <a:prstGeom prst="straightConnector1">
            <a:avLst/>
          </a:prstGeom>
          <a:ln w="19050">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185462E2-277B-DB76-CB23-C2F8786A009E}"/>
              </a:ext>
            </a:extLst>
          </p:cNvPr>
          <p:cNvCxnSpPr>
            <a:cxnSpLocks/>
          </p:cNvCxnSpPr>
          <p:nvPr/>
        </p:nvCxnSpPr>
        <p:spPr bwMode="auto">
          <a:xfrm flipH="1">
            <a:off x="1533813" y="3429000"/>
            <a:ext cx="3307789" cy="2152814"/>
          </a:xfrm>
          <a:prstGeom prst="straightConnector1">
            <a:avLst/>
          </a:prstGeom>
          <a:ln w="19050">
            <a:headEnd type="none" w="med" len="med"/>
            <a:tailEnd type="triangle"/>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32217D4C-A822-0742-F554-A9F3C95B1BEA}"/>
              </a:ext>
            </a:extLst>
          </p:cNvPr>
          <p:cNvPicPr>
            <a:picLocks noChangeAspect="1"/>
          </p:cNvPicPr>
          <p:nvPr/>
        </p:nvPicPr>
        <p:blipFill>
          <a:blip r:embed="rId2"/>
          <a:stretch>
            <a:fillRect/>
          </a:stretch>
        </p:blipFill>
        <p:spPr>
          <a:xfrm>
            <a:off x="557784" y="719373"/>
            <a:ext cx="3099816" cy="5661955"/>
          </a:xfrm>
          <a:prstGeom prst="rect">
            <a:avLst/>
          </a:prstGeom>
        </p:spPr>
      </p:pic>
    </p:spTree>
    <p:extLst>
      <p:ext uri="{BB962C8B-B14F-4D97-AF65-F5344CB8AC3E}">
        <p14:creationId xmlns:p14="http://schemas.microsoft.com/office/powerpoint/2010/main" val="3279591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53E3B13-8CE9-3F7F-CD3B-588C227E4F4A}"/>
              </a:ext>
            </a:extLst>
          </p:cNvPr>
          <p:cNvSpPr>
            <a:spLocks noGrp="1"/>
          </p:cNvSpPr>
          <p:nvPr>
            <p:ph type="title"/>
          </p:nvPr>
        </p:nvSpPr>
        <p:spPr>
          <a:xfrm>
            <a:off x="685800" y="557785"/>
            <a:ext cx="7840663" cy="685800"/>
          </a:xfrm>
        </p:spPr>
        <p:txBody>
          <a:bodyPr/>
          <a:lstStyle/>
          <a:p>
            <a:r>
              <a:rPr lang="en-IE" sz="3600"/>
              <a:t>SSBD Persistence</a:t>
            </a:r>
          </a:p>
        </p:txBody>
      </p:sp>
      <p:sp>
        <p:nvSpPr>
          <p:cNvPr id="6" name="Content Placeholder 5">
            <a:extLst>
              <a:ext uri="{FF2B5EF4-FFF2-40B4-BE49-F238E27FC236}">
                <a16:creationId xmlns:a16="http://schemas.microsoft.com/office/drawing/2014/main" id="{EEC3F658-E552-3DAA-283C-3FF3A55C6DA5}"/>
              </a:ext>
            </a:extLst>
          </p:cNvPr>
          <p:cNvSpPr>
            <a:spLocks noGrp="1"/>
          </p:cNvSpPr>
          <p:nvPr>
            <p:ph sz="half" idx="2"/>
          </p:nvPr>
        </p:nvSpPr>
        <p:spPr>
          <a:xfrm>
            <a:off x="4567238" y="1371600"/>
            <a:ext cx="4147392" cy="4974336"/>
          </a:xfrm>
        </p:spPr>
        <p:txBody>
          <a:bodyPr>
            <a:noAutofit/>
          </a:bodyPr>
          <a:lstStyle/>
          <a:p>
            <a:pPr>
              <a:spcBef>
                <a:spcPts val="600"/>
              </a:spcBef>
              <a:spcAft>
                <a:spcPts val="600"/>
              </a:spcAft>
            </a:pPr>
            <a:r>
              <a:rPr lang="en-CA" sz="1800" i="1">
                <a:ea typeface="MS PGothic"/>
              </a:rPr>
              <a:t>SSBD Persistence Option</a:t>
            </a:r>
          </a:p>
          <a:p>
            <a:pPr>
              <a:spcBef>
                <a:spcPts val="600"/>
              </a:spcBef>
              <a:spcAft>
                <a:spcPts val="600"/>
              </a:spcAft>
            </a:pPr>
            <a:r>
              <a:rPr lang="en-US" sz="1800" i="1">
                <a:ea typeface="MS PGothic"/>
              </a:rPr>
              <a:t>Persistence, when enabled, provides a mechanism for mitigating hidden node problems by starting from a higher back off factor</a:t>
            </a:r>
            <a:endParaRPr lang="en-US" sz="1800" i="1"/>
          </a:p>
          <a:p>
            <a:pPr>
              <a:spcBef>
                <a:spcPts val="600"/>
              </a:spcBef>
              <a:spcAft>
                <a:spcPts val="600"/>
              </a:spcAft>
            </a:pPr>
            <a:r>
              <a:rPr lang="en-US" sz="1800" i="1">
                <a:ea typeface="MS PGothic"/>
              </a:rPr>
              <a:t>When Persistence is enabled and channel access is part of a retransmission attempt, the last value of BF+1 is used in the initialization of BF</a:t>
            </a:r>
            <a:r>
              <a:rPr lang="en-US" sz="1800">
                <a:ea typeface="MS PGothic"/>
              </a:rPr>
              <a:t> </a:t>
            </a:r>
            <a:endParaRPr lang="en-US" sz="1800"/>
          </a:p>
          <a:p>
            <a:pPr>
              <a:spcBef>
                <a:spcPts val="600"/>
              </a:spcBef>
              <a:spcAft>
                <a:spcPts val="600"/>
              </a:spcAft>
            </a:pPr>
            <a:r>
              <a:rPr lang="en-US" sz="1800" i="1">
                <a:ea typeface="MS PGothic"/>
              </a:rPr>
              <a:t>In all other cases, BF is initialized to </a:t>
            </a:r>
            <a:r>
              <a:rPr lang="en-US" sz="1800" i="1" err="1">
                <a:ea typeface="MS PGothic"/>
              </a:rPr>
              <a:t>macMinBF</a:t>
            </a:r>
            <a:endParaRPr lang="en-US" sz="1800" i="1">
              <a:ea typeface="MS PGothic"/>
            </a:endParaRPr>
          </a:p>
          <a:p>
            <a:pPr>
              <a:spcBef>
                <a:spcPts val="600"/>
              </a:spcBef>
              <a:spcAft>
                <a:spcPts val="600"/>
              </a:spcAft>
            </a:pPr>
            <a:endParaRPr lang="en-IE" sz="1800"/>
          </a:p>
        </p:txBody>
      </p:sp>
      <p:sp>
        <p:nvSpPr>
          <p:cNvPr id="2" name="Freeform: Shape 1">
            <a:extLst>
              <a:ext uri="{FF2B5EF4-FFF2-40B4-BE49-F238E27FC236}">
                <a16:creationId xmlns:a16="http://schemas.microsoft.com/office/drawing/2014/main" id="{2328E5F2-AE93-E994-2164-77D051561F35}"/>
              </a:ext>
            </a:extLst>
          </p:cNvPr>
          <p:cNvSpPr/>
          <p:nvPr/>
        </p:nvSpPr>
        <p:spPr bwMode="auto">
          <a:xfrm>
            <a:off x="777922" y="1105469"/>
            <a:ext cx="3063923" cy="1569492"/>
          </a:xfrm>
          <a:custGeom>
            <a:avLst/>
            <a:gdLst>
              <a:gd name="connsiteX0" fmla="*/ 13648 w 3063923"/>
              <a:gd name="connsiteY0" fmla="*/ 0 h 1569492"/>
              <a:gd name="connsiteX1" fmla="*/ 3050275 w 3063923"/>
              <a:gd name="connsiteY1" fmla="*/ 129653 h 1569492"/>
              <a:gd name="connsiteX2" fmla="*/ 3063923 w 3063923"/>
              <a:gd name="connsiteY2" fmla="*/ 1569492 h 1569492"/>
              <a:gd name="connsiteX3" fmla="*/ 1603612 w 3063923"/>
              <a:gd name="connsiteY3" fmla="*/ 1562668 h 1569492"/>
              <a:gd name="connsiteX4" fmla="*/ 1248771 w 3063923"/>
              <a:gd name="connsiteY4" fmla="*/ 852985 h 1569492"/>
              <a:gd name="connsiteX5" fmla="*/ 0 w 3063923"/>
              <a:gd name="connsiteY5" fmla="*/ 839337 h 1569492"/>
              <a:gd name="connsiteX6" fmla="*/ 13648 w 3063923"/>
              <a:gd name="connsiteY6" fmla="*/ 0 h 1569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63923" h="1569492">
                <a:moveTo>
                  <a:pt x="13648" y="0"/>
                </a:moveTo>
                <a:lnTo>
                  <a:pt x="3050275" y="129653"/>
                </a:lnTo>
                <a:lnTo>
                  <a:pt x="3063923" y="1569492"/>
                </a:lnTo>
                <a:lnTo>
                  <a:pt x="1603612" y="1562668"/>
                </a:lnTo>
                <a:lnTo>
                  <a:pt x="1248771" y="852985"/>
                </a:lnTo>
                <a:lnTo>
                  <a:pt x="0" y="839337"/>
                </a:lnTo>
                <a:lnTo>
                  <a:pt x="13648" y="0"/>
                </a:lnTo>
                <a:close/>
              </a:path>
            </a:pathLst>
          </a:custGeom>
          <a:noFill/>
          <a:ln w="19050" cap="flat" cmpd="sng" algn="ctr">
            <a:solidFill>
              <a:srgbClr val="0070C0"/>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CA"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cxnSp>
        <p:nvCxnSpPr>
          <p:cNvPr id="7" name="Straight Arrow Connector 6">
            <a:extLst>
              <a:ext uri="{FF2B5EF4-FFF2-40B4-BE49-F238E27FC236}">
                <a16:creationId xmlns:a16="http://schemas.microsoft.com/office/drawing/2014/main" id="{935F6728-917F-22E6-DE2E-A73C85924D0F}"/>
              </a:ext>
            </a:extLst>
          </p:cNvPr>
          <p:cNvCxnSpPr>
            <a:cxnSpLocks/>
          </p:cNvCxnSpPr>
          <p:nvPr/>
        </p:nvCxnSpPr>
        <p:spPr bwMode="auto">
          <a:xfrm flipV="1">
            <a:off x="3856430" y="1606163"/>
            <a:ext cx="710808" cy="182880"/>
          </a:xfrm>
          <a:prstGeom prst="straightConnector1">
            <a:avLst/>
          </a:prstGeom>
          <a:noFill/>
          <a:ln w="19050" cap="flat" cmpd="sng" algn="ctr">
            <a:solidFill>
              <a:srgbClr val="00B050"/>
            </a:solidFill>
            <a:prstDash val="solid"/>
            <a:round/>
            <a:headEnd type="triangle" w="med" len="med"/>
            <a:tailEnd type="none" w="med" len="med"/>
          </a:ln>
          <a:effectLst/>
        </p:spPr>
      </p:cxnSp>
      <p:cxnSp>
        <p:nvCxnSpPr>
          <p:cNvPr id="10" name="Straight Arrow Connector 9">
            <a:extLst>
              <a:ext uri="{FF2B5EF4-FFF2-40B4-BE49-F238E27FC236}">
                <a16:creationId xmlns:a16="http://schemas.microsoft.com/office/drawing/2014/main" id="{F4A3F3E0-F6B8-99E4-16C9-8ACF791BCF82}"/>
              </a:ext>
            </a:extLst>
          </p:cNvPr>
          <p:cNvCxnSpPr>
            <a:cxnSpLocks/>
          </p:cNvCxnSpPr>
          <p:nvPr/>
        </p:nvCxnSpPr>
        <p:spPr bwMode="auto">
          <a:xfrm>
            <a:off x="3180522" y="2570259"/>
            <a:ext cx="1425609" cy="936266"/>
          </a:xfrm>
          <a:prstGeom prst="straightConnector1">
            <a:avLst/>
          </a:prstGeom>
          <a:noFill/>
          <a:ln w="19050" cap="flat" cmpd="sng" algn="ctr">
            <a:solidFill>
              <a:srgbClr val="00B050"/>
            </a:solidFill>
            <a:prstDash val="solid"/>
            <a:round/>
            <a:headEnd type="triangle" w="med" len="med"/>
            <a:tailEnd type="none" w="med" len="med"/>
          </a:ln>
          <a:effectLst/>
        </p:spPr>
      </p:cxnSp>
      <p:cxnSp>
        <p:nvCxnSpPr>
          <p:cNvPr id="13" name="Straight Arrow Connector 12">
            <a:extLst>
              <a:ext uri="{FF2B5EF4-FFF2-40B4-BE49-F238E27FC236}">
                <a16:creationId xmlns:a16="http://schemas.microsoft.com/office/drawing/2014/main" id="{2761F47F-6A9A-4F7D-D3E8-A8F8FC7E3F11}"/>
              </a:ext>
            </a:extLst>
          </p:cNvPr>
          <p:cNvCxnSpPr>
            <a:cxnSpLocks/>
          </p:cNvCxnSpPr>
          <p:nvPr/>
        </p:nvCxnSpPr>
        <p:spPr bwMode="auto">
          <a:xfrm>
            <a:off x="1892410" y="2329732"/>
            <a:ext cx="2936358" cy="2596498"/>
          </a:xfrm>
          <a:prstGeom prst="straightConnector1">
            <a:avLst/>
          </a:prstGeom>
          <a:noFill/>
          <a:ln w="19050" cap="flat" cmpd="sng" algn="ctr">
            <a:solidFill>
              <a:srgbClr val="00B050"/>
            </a:solidFill>
            <a:prstDash val="solid"/>
            <a:round/>
            <a:headEnd type="triangle" w="med" len="med"/>
            <a:tailEnd type="none" w="med" len="med"/>
          </a:ln>
          <a:effectLst/>
        </p:spPr>
      </p:cxnSp>
      <p:pic>
        <p:nvPicPr>
          <p:cNvPr id="8" name="Picture 7">
            <a:extLst>
              <a:ext uri="{FF2B5EF4-FFF2-40B4-BE49-F238E27FC236}">
                <a16:creationId xmlns:a16="http://schemas.microsoft.com/office/drawing/2014/main" id="{9F47B9AE-796B-516B-052E-5F221D815773}"/>
              </a:ext>
            </a:extLst>
          </p:cNvPr>
          <p:cNvPicPr>
            <a:picLocks noChangeAspect="1"/>
          </p:cNvPicPr>
          <p:nvPr/>
        </p:nvPicPr>
        <p:blipFill>
          <a:blip r:embed="rId2"/>
          <a:stretch>
            <a:fillRect/>
          </a:stretch>
        </p:blipFill>
        <p:spPr>
          <a:xfrm>
            <a:off x="557784" y="719373"/>
            <a:ext cx="3099816" cy="5661955"/>
          </a:xfrm>
          <a:prstGeom prst="rect">
            <a:avLst/>
          </a:prstGeom>
        </p:spPr>
      </p:pic>
    </p:spTree>
    <p:extLst>
      <p:ext uri="{BB962C8B-B14F-4D97-AF65-F5344CB8AC3E}">
        <p14:creationId xmlns:p14="http://schemas.microsoft.com/office/powerpoint/2010/main" val="1503858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44FCD-FDEB-852E-77DC-2411890919BF}"/>
              </a:ext>
            </a:extLst>
          </p:cNvPr>
          <p:cNvSpPr>
            <a:spLocks noGrp="1"/>
          </p:cNvSpPr>
          <p:nvPr>
            <p:ph type="title"/>
          </p:nvPr>
        </p:nvSpPr>
        <p:spPr/>
        <p:txBody>
          <a:bodyPr/>
          <a:lstStyle/>
          <a:p>
            <a:pPr algn="l"/>
            <a:r>
              <a:rPr lang="en-IE" sz="3600"/>
              <a:t>SSBD Attributes</a:t>
            </a:r>
          </a:p>
        </p:txBody>
      </p:sp>
      <p:sp>
        <p:nvSpPr>
          <p:cNvPr id="3" name="Content Placeholder 2">
            <a:extLst>
              <a:ext uri="{FF2B5EF4-FFF2-40B4-BE49-F238E27FC236}">
                <a16:creationId xmlns:a16="http://schemas.microsoft.com/office/drawing/2014/main" id="{0DBEBF0B-4D18-6290-5AB8-3273DB2439B3}"/>
              </a:ext>
            </a:extLst>
          </p:cNvPr>
          <p:cNvSpPr>
            <a:spLocks noGrp="1"/>
          </p:cNvSpPr>
          <p:nvPr>
            <p:ph idx="1"/>
          </p:nvPr>
        </p:nvSpPr>
        <p:spPr>
          <a:xfrm>
            <a:off x="628650" y="1371601"/>
            <a:ext cx="7749485" cy="502190"/>
          </a:xfrm>
        </p:spPr>
        <p:txBody>
          <a:bodyPr anchor="ctr"/>
          <a:lstStyle/>
          <a:p>
            <a:pPr algn="ctr"/>
            <a:r>
              <a:rPr lang="en-US" sz="1800"/>
              <a:t>The timing and behavior of SSBD is controlled by the following attributes</a:t>
            </a:r>
          </a:p>
        </p:txBody>
      </p:sp>
      <p:graphicFrame>
        <p:nvGraphicFramePr>
          <p:cNvPr id="5" name="Table 4">
            <a:extLst>
              <a:ext uri="{FF2B5EF4-FFF2-40B4-BE49-F238E27FC236}">
                <a16:creationId xmlns:a16="http://schemas.microsoft.com/office/drawing/2014/main" id="{3807095D-2DEA-19F5-5DE7-CB831E457949}"/>
              </a:ext>
            </a:extLst>
          </p:cNvPr>
          <p:cNvGraphicFramePr>
            <a:graphicFrameLocks noGrp="1"/>
          </p:cNvGraphicFramePr>
          <p:nvPr>
            <p:extLst>
              <p:ext uri="{D42A27DB-BD31-4B8C-83A1-F6EECF244321}">
                <p14:modId xmlns:p14="http://schemas.microsoft.com/office/powerpoint/2010/main" val="3520269398"/>
              </p:ext>
            </p:extLst>
          </p:nvPr>
        </p:nvGraphicFramePr>
        <p:xfrm>
          <a:off x="628650" y="1873791"/>
          <a:ext cx="7886699" cy="4208442"/>
        </p:xfrm>
        <a:graphic>
          <a:graphicData uri="http://schemas.openxmlformats.org/drawingml/2006/table">
            <a:tbl>
              <a:tblPr/>
              <a:tblGrid>
                <a:gridCol w="1855120">
                  <a:extLst>
                    <a:ext uri="{9D8B030D-6E8A-4147-A177-3AD203B41FA5}">
                      <a16:colId xmlns:a16="http://schemas.microsoft.com/office/drawing/2014/main" val="3034509768"/>
                    </a:ext>
                  </a:extLst>
                </a:gridCol>
                <a:gridCol w="954022">
                  <a:extLst>
                    <a:ext uri="{9D8B030D-6E8A-4147-A177-3AD203B41FA5}">
                      <a16:colId xmlns:a16="http://schemas.microsoft.com/office/drawing/2014/main" val="1231843708"/>
                    </a:ext>
                  </a:extLst>
                </a:gridCol>
                <a:gridCol w="1332035">
                  <a:extLst>
                    <a:ext uri="{9D8B030D-6E8A-4147-A177-3AD203B41FA5}">
                      <a16:colId xmlns:a16="http://schemas.microsoft.com/office/drawing/2014/main" val="852071041"/>
                    </a:ext>
                  </a:extLst>
                </a:gridCol>
                <a:gridCol w="2993780">
                  <a:extLst>
                    <a:ext uri="{9D8B030D-6E8A-4147-A177-3AD203B41FA5}">
                      <a16:colId xmlns:a16="http://schemas.microsoft.com/office/drawing/2014/main" val="2512120825"/>
                    </a:ext>
                  </a:extLst>
                </a:gridCol>
                <a:gridCol w="751742">
                  <a:extLst>
                    <a:ext uri="{9D8B030D-6E8A-4147-A177-3AD203B41FA5}">
                      <a16:colId xmlns:a16="http://schemas.microsoft.com/office/drawing/2014/main" val="2653553923"/>
                    </a:ext>
                  </a:extLst>
                </a:gridCol>
              </a:tblGrid>
              <a:tr h="480060">
                <a:tc>
                  <a:txBody>
                    <a:bodyPr/>
                    <a:lstStyle/>
                    <a:p>
                      <a:pPr algn="ctr" fontAlgn="t"/>
                      <a:endParaRPr lang="en-IE" sz="1400" b="1" dirty="0">
                        <a:effectLst/>
                      </a:endParaRPr>
                    </a:p>
                    <a:p>
                      <a:pPr algn="ctr" rtl="0" fontAlgn="base"/>
                      <a:r>
                        <a:rPr lang="en-IE" sz="1400" b="1" i="0" dirty="0">
                          <a:effectLst/>
                          <a:latin typeface="Calibri" panose="020F0502020204030204" pitchFamily="34" charset="0"/>
                        </a:rPr>
                        <a:t>Attribute </a:t>
                      </a:r>
                      <a:endParaRPr lang="en-IE" sz="1400" b="1"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1400" b="1">
                        <a:effectLst/>
                      </a:endParaRPr>
                    </a:p>
                    <a:p>
                      <a:pPr algn="ctr" rtl="0" fontAlgn="base"/>
                      <a:r>
                        <a:rPr lang="en-IE" sz="1400" b="1" i="0">
                          <a:effectLst/>
                          <a:latin typeface="Calibri" panose="020F0502020204030204" pitchFamily="34" charset="0"/>
                        </a:rPr>
                        <a:t>Type </a:t>
                      </a:r>
                      <a:endParaRPr lang="en-IE" sz="1400" b="1" i="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1400" b="1">
                        <a:effectLst/>
                      </a:endParaRPr>
                    </a:p>
                    <a:p>
                      <a:pPr algn="ctr" rtl="0" fontAlgn="base"/>
                      <a:r>
                        <a:rPr lang="en-IE" sz="1400" b="1" i="0">
                          <a:effectLst/>
                          <a:latin typeface="Calibri" panose="020F0502020204030204" pitchFamily="34" charset="0"/>
                        </a:rPr>
                        <a:t>Range </a:t>
                      </a:r>
                      <a:endParaRPr lang="en-IE" sz="1400" b="1" i="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1400" b="1">
                        <a:effectLst/>
                      </a:endParaRPr>
                    </a:p>
                    <a:p>
                      <a:pPr algn="ctr" rtl="0" fontAlgn="base"/>
                      <a:r>
                        <a:rPr lang="en-IE" sz="1400" b="1" i="0">
                          <a:effectLst/>
                          <a:latin typeface="Calibri" panose="020F0502020204030204" pitchFamily="34" charset="0"/>
                        </a:rPr>
                        <a:t>Description </a:t>
                      </a:r>
                      <a:endParaRPr lang="en-IE" sz="1400" b="1" i="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1400" b="1">
                        <a:effectLst/>
                      </a:endParaRPr>
                    </a:p>
                    <a:p>
                      <a:pPr algn="ctr" rtl="0" fontAlgn="base"/>
                      <a:r>
                        <a:rPr lang="en-IE" sz="1400" b="1" i="0">
                          <a:effectLst/>
                          <a:latin typeface="Calibri" panose="020F0502020204030204" pitchFamily="34" charset="0"/>
                        </a:rPr>
                        <a:t>Default </a:t>
                      </a:r>
                      <a:endParaRPr lang="en-IE" sz="1400" b="1" i="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53531615"/>
                  </a:ext>
                </a:extLst>
              </a:tr>
              <a:tr h="548640">
                <a:tc>
                  <a:txBody>
                    <a:bodyPr/>
                    <a:lstStyle/>
                    <a:p>
                      <a:pPr fontAlgn="base">
                        <a:lnSpc>
                          <a:spcPct val="107000"/>
                        </a:lnSpc>
                        <a:spcAft>
                          <a:spcPts val="800"/>
                        </a:spcAft>
                      </a:pPr>
                      <a:r>
                        <a:rPr lang="en-IE" sz="1200" i="1" dirty="0" err="1">
                          <a:effectLst/>
                          <a:latin typeface="Calibri" panose="020F0502020204030204" pitchFamily="34" charset="0"/>
                          <a:ea typeface="Times New Roman" panose="02020603050405020304" pitchFamily="18" charset="0"/>
                          <a:cs typeface="Calibri" panose="020F0502020204030204" pitchFamily="34" charset="0"/>
                        </a:rPr>
                        <a:t>macMaxBf</a:t>
                      </a:r>
                      <a:r>
                        <a:rPr lang="en-US" sz="1200" dirty="0">
                          <a:effectLst/>
                          <a:latin typeface="Calibri" panose="020F0502020204030204" pitchFamily="34" charset="0"/>
                          <a:ea typeface="Times New Roman" panose="02020603050405020304" pitchFamily="18" charset="0"/>
                          <a:cs typeface="Calibri" panose="020F0502020204030204" pitchFamily="34" charset="0"/>
                        </a:rPr>
                        <a:t> </a:t>
                      </a:r>
                      <a:endParaRPr lang="en-CA" sz="1200" dirty="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fontAlgn="base">
                        <a:lnSpc>
                          <a:spcPct val="107000"/>
                        </a:lnSpc>
                        <a:spcAft>
                          <a:spcPts val="800"/>
                        </a:spcAft>
                      </a:pPr>
                      <a:r>
                        <a:rPr lang="en-IE" sz="1200" dirty="0">
                          <a:effectLst/>
                          <a:latin typeface="Calibri" panose="020F0502020204030204" pitchFamily="34" charset="0"/>
                          <a:ea typeface="Times New Roman" panose="02020603050405020304" pitchFamily="18" charset="0"/>
                          <a:cs typeface="Calibri" panose="020F0502020204030204" pitchFamily="34" charset="0"/>
                        </a:rPr>
                        <a:t>Integer</a:t>
                      </a:r>
                      <a:r>
                        <a:rPr lang="en-US" sz="1200" dirty="0">
                          <a:effectLst/>
                          <a:latin typeface="Calibri" panose="020F0502020204030204" pitchFamily="34" charset="0"/>
                          <a:ea typeface="Times New Roman" panose="02020603050405020304" pitchFamily="18" charset="0"/>
                          <a:cs typeface="Calibri" panose="020F0502020204030204" pitchFamily="34" charset="0"/>
                        </a:rPr>
                        <a:t> </a:t>
                      </a:r>
                      <a:endParaRPr lang="en-CA" sz="1200" dirty="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fontAlgn="base">
                        <a:lnSpc>
                          <a:spcPct val="107000"/>
                        </a:lnSpc>
                        <a:spcAft>
                          <a:spcPts val="800"/>
                        </a:spcAft>
                      </a:pPr>
                      <a:r>
                        <a:rPr lang="en-IE" sz="1200" dirty="0">
                          <a:effectLst/>
                          <a:latin typeface="Calibri" panose="020F0502020204030204" pitchFamily="34" charset="0"/>
                          <a:ea typeface="Times New Roman" panose="02020603050405020304" pitchFamily="18" charset="0"/>
                          <a:cs typeface="Calibri" panose="020F0502020204030204" pitchFamily="34" charset="0"/>
                        </a:rPr>
                        <a:t>1 - 63</a:t>
                      </a:r>
                      <a:endParaRPr lang="en-CA" sz="1200" dirty="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fontAlgn="base">
                        <a:lnSpc>
                          <a:spcPct val="107000"/>
                        </a:lnSpc>
                        <a:spcAft>
                          <a:spcPts val="800"/>
                        </a:spcAft>
                      </a:pPr>
                      <a:r>
                        <a:rPr lang="en-IE" sz="1200">
                          <a:effectLst/>
                          <a:latin typeface="Calibri" panose="020F0502020204030204" pitchFamily="34" charset="0"/>
                          <a:ea typeface="Times New Roman" panose="02020603050405020304" pitchFamily="18" charset="0"/>
                          <a:cs typeface="Calibri" panose="020F0502020204030204" pitchFamily="34" charset="0"/>
                        </a:rPr>
                        <a:t>The maximum value of the backoff factor (BF) in the SSBD algorithm as described in 6.2.5.x.</a:t>
                      </a:r>
                      <a:r>
                        <a:rPr lang="en-US" sz="1200">
                          <a:effectLst/>
                          <a:latin typeface="Calibri" panose="020F0502020204030204" pitchFamily="34" charset="0"/>
                          <a:ea typeface="Times New Roman" panose="02020603050405020304" pitchFamily="18" charset="0"/>
                          <a:cs typeface="Calibri" panose="020F0502020204030204" pitchFamily="34" charset="0"/>
                        </a:rPr>
                        <a:t> </a:t>
                      </a:r>
                      <a:endParaRPr lang="en-CA" sz="120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ase">
                        <a:lnSpc>
                          <a:spcPct val="107000"/>
                        </a:lnSpc>
                        <a:spcAft>
                          <a:spcPts val="800"/>
                        </a:spcAft>
                      </a:pPr>
                      <a:r>
                        <a:rPr lang="en-IE" sz="1200">
                          <a:effectLst/>
                          <a:latin typeface="Calibri" panose="020F0502020204030204" pitchFamily="34" charset="0"/>
                          <a:ea typeface="Times New Roman" panose="02020603050405020304" pitchFamily="18" charset="0"/>
                          <a:cs typeface="Calibri" panose="020F0502020204030204" pitchFamily="34" charset="0"/>
                        </a:rPr>
                        <a:t>5</a:t>
                      </a:r>
                      <a:endParaRPr lang="en-CA" sz="120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863769967"/>
                  </a:ext>
                </a:extLst>
              </a:tr>
              <a:tr h="548640">
                <a:tc>
                  <a:txBody>
                    <a:bodyPr/>
                    <a:lstStyle/>
                    <a:p>
                      <a:pPr fontAlgn="base">
                        <a:lnSpc>
                          <a:spcPct val="107000"/>
                        </a:lnSpc>
                        <a:spcAft>
                          <a:spcPts val="800"/>
                        </a:spcAft>
                      </a:pPr>
                      <a:r>
                        <a:rPr lang="en-IE" sz="1200" i="1" err="1">
                          <a:effectLst/>
                          <a:latin typeface="Calibri" panose="020F0502020204030204" pitchFamily="34" charset="0"/>
                          <a:ea typeface="Times New Roman" panose="02020603050405020304" pitchFamily="18" charset="0"/>
                          <a:cs typeface="Calibri" panose="020F0502020204030204" pitchFamily="34" charset="0"/>
                        </a:rPr>
                        <a:t>macMaxSSBDBackoffs</a:t>
                      </a:r>
                      <a:r>
                        <a:rPr lang="en-US" sz="1200">
                          <a:effectLst/>
                          <a:latin typeface="Calibri" panose="020F0502020204030204" pitchFamily="34" charset="0"/>
                          <a:ea typeface="Times New Roman" panose="02020603050405020304" pitchFamily="18" charset="0"/>
                          <a:cs typeface="Calibri" panose="020F0502020204030204" pitchFamily="34" charset="0"/>
                        </a:rPr>
                        <a:t> </a:t>
                      </a:r>
                      <a:endParaRPr lang="en-CA" sz="120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base">
                        <a:lnSpc>
                          <a:spcPct val="107000"/>
                        </a:lnSpc>
                        <a:spcAft>
                          <a:spcPts val="800"/>
                        </a:spcAft>
                      </a:pPr>
                      <a:r>
                        <a:rPr lang="en-IE" sz="1200">
                          <a:effectLst/>
                          <a:latin typeface="Calibri" panose="020F0502020204030204" pitchFamily="34" charset="0"/>
                          <a:ea typeface="Times New Roman" panose="02020603050405020304" pitchFamily="18" charset="0"/>
                          <a:cs typeface="Calibri" panose="020F0502020204030204" pitchFamily="34" charset="0"/>
                        </a:rPr>
                        <a:t>Integer</a:t>
                      </a:r>
                      <a:r>
                        <a:rPr lang="en-US" sz="1200">
                          <a:effectLst/>
                          <a:latin typeface="Calibri" panose="020F0502020204030204" pitchFamily="34" charset="0"/>
                          <a:ea typeface="Times New Roman" panose="02020603050405020304" pitchFamily="18" charset="0"/>
                          <a:cs typeface="Calibri" panose="020F0502020204030204" pitchFamily="34" charset="0"/>
                        </a:rPr>
                        <a:t> </a:t>
                      </a:r>
                      <a:endParaRPr lang="en-CA" sz="120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base">
                        <a:lnSpc>
                          <a:spcPct val="107000"/>
                        </a:lnSpc>
                        <a:spcAft>
                          <a:spcPts val="800"/>
                        </a:spcAft>
                      </a:pPr>
                      <a:r>
                        <a:rPr lang="en-IE" sz="1200">
                          <a:effectLst/>
                          <a:latin typeface="Calibri" panose="020F0502020204030204" pitchFamily="34" charset="0"/>
                          <a:ea typeface="Times New Roman" panose="02020603050405020304" pitchFamily="18" charset="0"/>
                          <a:cs typeface="Calibri" panose="020F0502020204030204" pitchFamily="34" charset="0"/>
                        </a:rPr>
                        <a:t>1 – 255</a:t>
                      </a:r>
                      <a:endParaRPr lang="en-CA" sz="120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base">
                        <a:lnSpc>
                          <a:spcPct val="107000"/>
                        </a:lnSpc>
                        <a:spcAft>
                          <a:spcPts val="800"/>
                        </a:spcAft>
                      </a:pPr>
                      <a:r>
                        <a:rPr lang="en-IE" sz="1200" dirty="0">
                          <a:effectLst/>
                          <a:latin typeface="Calibri" panose="020F0502020204030204" pitchFamily="34" charset="0"/>
                          <a:ea typeface="Times New Roman" panose="02020603050405020304" pitchFamily="18" charset="0"/>
                          <a:cs typeface="Calibri" panose="020F0502020204030204" pitchFamily="34" charset="0"/>
                        </a:rPr>
                        <a:t>The maximum number of deferral iterations the SSBD algorithm will attempt before exiting.</a:t>
                      </a:r>
                      <a:r>
                        <a:rPr lang="en-US" sz="1200" dirty="0">
                          <a:effectLst/>
                          <a:latin typeface="Calibri" panose="020F0502020204030204" pitchFamily="34" charset="0"/>
                          <a:ea typeface="Times New Roman" panose="02020603050405020304" pitchFamily="18" charset="0"/>
                          <a:cs typeface="Calibri" panose="020F0502020204030204" pitchFamily="34" charset="0"/>
                        </a:rPr>
                        <a:t> </a:t>
                      </a:r>
                      <a:endParaRPr lang="en-CA" sz="1200" dirty="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ct val="107000"/>
                        </a:lnSpc>
                        <a:spcAft>
                          <a:spcPts val="800"/>
                        </a:spcAft>
                      </a:pPr>
                      <a:r>
                        <a:rPr lang="en-US" sz="1200">
                          <a:effectLst/>
                          <a:latin typeface="Calibri" panose="020F0502020204030204" pitchFamily="34" charset="0"/>
                          <a:ea typeface="Times New Roman" panose="02020603050405020304" pitchFamily="18" charset="0"/>
                          <a:cs typeface="Calibri" panose="020F0502020204030204" pitchFamily="34" charset="0"/>
                        </a:rPr>
                        <a:t>5</a:t>
                      </a:r>
                      <a:endParaRPr lang="en-CA" sz="120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5934709"/>
                  </a:ext>
                </a:extLst>
              </a:tr>
              <a:tr h="548640">
                <a:tc>
                  <a:txBody>
                    <a:bodyPr/>
                    <a:lstStyle/>
                    <a:p>
                      <a:pPr fontAlgn="base">
                        <a:lnSpc>
                          <a:spcPct val="107000"/>
                        </a:lnSpc>
                        <a:spcAft>
                          <a:spcPts val="800"/>
                        </a:spcAft>
                      </a:pPr>
                      <a:r>
                        <a:rPr lang="en-IE" sz="1200" i="1">
                          <a:effectLst/>
                          <a:latin typeface="Calibri" panose="020F0502020204030204" pitchFamily="34" charset="0"/>
                          <a:ea typeface="Times New Roman" panose="02020603050405020304" pitchFamily="18" charset="0"/>
                          <a:cs typeface="Calibri" panose="020F0502020204030204" pitchFamily="34" charset="0"/>
                        </a:rPr>
                        <a:t>macMinBf</a:t>
                      </a:r>
                      <a:r>
                        <a:rPr lang="en-US" sz="1200">
                          <a:effectLst/>
                          <a:latin typeface="Calibri" panose="020F0502020204030204" pitchFamily="34" charset="0"/>
                          <a:ea typeface="Times New Roman" panose="02020603050405020304" pitchFamily="18" charset="0"/>
                          <a:cs typeface="Calibri" panose="020F0502020204030204" pitchFamily="34" charset="0"/>
                        </a:rPr>
                        <a:t> </a:t>
                      </a:r>
                      <a:endParaRPr lang="en-CA" sz="120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fontAlgn="base">
                        <a:lnSpc>
                          <a:spcPct val="107000"/>
                        </a:lnSpc>
                        <a:spcAft>
                          <a:spcPts val="800"/>
                        </a:spcAft>
                      </a:pPr>
                      <a:r>
                        <a:rPr lang="en-IE" sz="1200">
                          <a:effectLst/>
                          <a:latin typeface="Calibri" panose="020F0502020204030204" pitchFamily="34" charset="0"/>
                          <a:ea typeface="Times New Roman" panose="02020603050405020304" pitchFamily="18" charset="0"/>
                          <a:cs typeface="Calibri" panose="020F0502020204030204" pitchFamily="34" charset="0"/>
                        </a:rPr>
                        <a:t>Integer</a:t>
                      </a:r>
                      <a:r>
                        <a:rPr lang="en-US" sz="1200">
                          <a:effectLst/>
                          <a:latin typeface="Calibri" panose="020F0502020204030204" pitchFamily="34" charset="0"/>
                          <a:ea typeface="Times New Roman" panose="02020603050405020304" pitchFamily="18" charset="0"/>
                          <a:cs typeface="Calibri" panose="020F0502020204030204" pitchFamily="34" charset="0"/>
                        </a:rPr>
                        <a:t> </a:t>
                      </a:r>
                      <a:endParaRPr lang="en-CA" sz="120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fontAlgn="base">
                        <a:lnSpc>
                          <a:spcPct val="107000"/>
                        </a:lnSpc>
                        <a:spcAft>
                          <a:spcPts val="800"/>
                        </a:spcAft>
                      </a:pPr>
                      <a:r>
                        <a:rPr lang="en-IE" sz="1200">
                          <a:effectLst/>
                          <a:latin typeface="Calibri" panose="020F0502020204030204" pitchFamily="34" charset="0"/>
                          <a:ea typeface="Times New Roman" panose="02020603050405020304" pitchFamily="18" charset="0"/>
                          <a:cs typeface="Calibri" panose="020F0502020204030204" pitchFamily="34" charset="0"/>
                        </a:rPr>
                        <a:t>1 - </a:t>
                      </a:r>
                      <a:r>
                        <a:rPr lang="en-IE" sz="1200" i="1" err="1">
                          <a:effectLst/>
                          <a:latin typeface="Calibri" panose="020F0502020204030204" pitchFamily="34" charset="0"/>
                          <a:ea typeface="Times New Roman" panose="02020603050405020304" pitchFamily="18" charset="0"/>
                          <a:cs typeface="Calibri" panose="020F0502020204030204" pitchFamily="34" charset="0"/>
                        </a:rPr>
                        <a:t>macMaxBf</a:t>
                      </a:r>
                      <a:r>
                        <a:rPr lang="en-US" sz="1200">
                          <a:effectLst/>
                          <a:latin typeface="Calibri" panose="020F0502020204030204" pitchFamily="34" charset="0"/>
                          <a:ea typeface="Times New Roman" panose="02020603050405020304" pitchFamily="18" charset="0"/>
                          <a:cs typeface="Calibri" panose="020F0502020204030204" pitchFamily="34" charset="0"/>
                        </a:rPr>
                        <a:t> </a:t>
                      </a:r>
                      <a:endParaRPr lang="en-CA" sz="120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fontAlgn="base">
                        <a:lnSpc>
                          <a:spcPct val="107000"/>
                        </a:lnSpc>
                        <a:spcAft>
                          <a:spcPts val="800"/>
                        </a:spcAft>
                      </a:pPr>
                      <a:r>
                        <a:rPr lang="en-IE" sz="1200" dirty="0">
                          <a:effectLst/>
                          <a:latin typeface="Calibri" panose="020F0502020204030204" pitchFamily="34" charset="0"/>
                          <a:ea typeface="Times New Roman" panose="02020603050405020304" pitchFamily="18" charset="0"/>
                          <a:cs typeface="Calibri" panose="020F0502020204030204" pitchFamily="34" charset="0"/>
                        </a:rPr>
                        <a:t>The minimum value of the backoff factor (BF) in the SSBD algorithm as described in 6.2.5.x.</a:t>
                      </a:r>
                      <a:r>
                        <a:rPr lang="en-US" sz="1200" dirty="0">
                          <a:effectLst/>
                          <a:latin typeface="Calibri" panose="020F0502020204030204" pitchFamily="34" charset="0"/>
                          <a:ea typeface="Times New Roman" panose="02020603050405020304" pitchFamily="18" charset="0"/>
                          <a:cs typeface="Calibri" panose="020F0502020204030204" pitchFamily="34" charset="0"/>
                        </a:rPr>
                        <a:t> </a:t>
                      </a:r>
                      <a:endParaRPr lang="en-CA" sz="1200" dirty="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ase">
                        <a:lnSpc>
                          <a:spcPct val="107000"/>
                        </a:lnSpc>
                        <a:spcAft>
                          <a:spcPts val="800"/>
                        </a:spcAft>
                      </a:pPr>
                      <a:r>
                        <a:rPr lang="en-US" sz="1200">
                          <a:effectLst/>
                          <a:latin typeface="Calibri" panose="020F0502020204030204" pitchFamily="34" charset="0"/>
                          <a:ea typeface="Times New Roman" panose="02020603050405020304" pitchFamily="18" charset="0"/>
                          <a:cs typeface="Calibri" panose="020F0502020204030204" pitchFamily="34" charset="0"/>
                        </a:rPr>
                        <a:t>1</a:t>
                      </a:r>
                      <a:endParaRPr lang="en-CA" sz="120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942849882"/>
                  </a:ext>
                </a:extLst>
              </a:tr>
              <a:tr h="708660">
                <a:tc>
                  <a:txBody>
                    <a:bodyPr/>
                    <a:lstStyle/>
                    <a:p>
                      <a:pPr fontAlgn="base">
                        <a:lnSpc>
                          <a:spcPct val="107000"/>
                        </a:lnSpc>
                        <a:spcAft>
                          <a:spcPts val="800"/>
                        </a:spcAft>
                      </a:pPr>
                      <a:r>
                        <a:rPr lang="en-IE" sz="1200" i="1">
                          <a:effectLst/>
                          <a:latin typeface="Calibri" panose="020F0502020204030204" pitchFamily="34" charset="0"/>
                          <a:ea typeface="Times New Roman" panose="02020603050405020304" pitchFamily="18" charset="0"/>
                          <a:cs typeface="Calibri" panose="020F0502020204030204" pitchFamily="34" charset="0"/>
                        </a:rPr>
                        <a:t>macSSBDBOEndAction</a:t>
                      </a:r>
                      <a:r>
                        <a:rPr lang="en-US" sz="1200">
                          <a:effectLst/>
                          <a:latin typeface="Calibri" panose="020F0502020204030204" pitchFamily="34" charset="0"/>
                          <a:ea typeface="Times New Roman" panose="02020603050405020304" pitchFamily="18" charset="0"/>
                          <a:cs typeface="Calibri" panose="020F0502020204030204" pitchFamily="34" charset="0"/>
                        </a:rPr>
                        <a:t> </a:t>
                      </a:r>
                      <a:endParaRPr lang="en-CA" sz="120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base">
                        <a:lnSpc>
                          <a:spcPct val="107000"/>
                        </a:lnSpc>
                        <a:spcAft>
                          <a:spcPts val="800"/>
                        </a:spcAft>
                      </a:pPr>
                      <a:r>
                        <a:rPr lang="en-IE" sz="1200">
                          <a:effectLst/>
                          <a:latin typeface="Calibri" panose="020F0502020204030204" pitchFamily="34" charset="0"/>
                          <a:ea typeface="Times New Roman" panose="02020603050405020304" pitchFamily="18" charset="0"/>
                          <a:cs typeface="Calibri" panose="020F0502020204030204" pitchFamily="34" charset="0"/>
                        </a:rPr>
                        <a:t>Enumeration</a:t>
                      </a:r>
                      <a:r>
                        <a:rPr lang="en-US" sz="1200">
                          <a:effectLst/>
                          <a:latin typeface="Calibri" panose="020F0502020204030204" pitchFamily="34" charset="0"/>
                          <a:ea typeface="Times New Roman" panose="02020603050405020304" pitchFamily="18" charset="0"/>
                          <a:cs typeface="Calibri" panose="020F0502020204030204" pitchFamily="34" charset="0"/>
                        </a:rPr>
                        <a:t> </a:t>
                      </a:r>
                      <a:endParaRPr lang="en-CA" sz="120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base">
                        <a:lnSpc>
                          <a:spcPct val="107000"/>
                        </a:lnSpc>
                        <a:spcAft>
                          <a:spcPts val="800"/>
                        </a:spcAft>
                      </a:pPr>
                      <a:r>
                        <a:rPr lang="en-IE" sz="1200">
                          <a:effectLst/>
                          <a:latin typeface="Calibri" panose="020F0502020204030204" pitchFamily="34" charset="0"/>
                          <a:ea typeface="Times New Roman" panose="02020603050405020304" pitchFamily="18" charset="0"/>
                          <a:cs typeface="Calibri" panose="020F0502020204030204" pitchFamily="34" charset="0"/>
                        </a:rPr>
                        <a:t>TxOnEnd,</a:t>
                      </a:r>
                      <a:r>
                        <a:rPr lang="en-US" sz="1200">
                          <a:effectLst/>
                          <a:latin typeface="Calibri" panose="020F0502020204030204" pitchFamily="34" charset="0"/>
                          <a:ea typeface="Times New Roman" panose="02020603050405020304" pitchFamily="18" charset="0"/>
                          <a:cs typeface="Calibri" panose="020F0502020204030204" pitchFamily="34" charset="0"/>
                        </a:rPr>
                        <a:t> </a:t>
                      </a:r>
                      <a:endParaRPr lang="en-CA" sz="1200">
                        <a:effectLst/>
                        <a:latin typeface="Calibri" panose="020F0502020204030204" pitchFamily="34" charset="0"/>
                        <a:ea typeface="DengXian"/>
                        <a:cs typeface="Arial" panose="020B0604020202020204" pitchFamily="34" charset="0"/>
                      </a:endParaRPr>
                    </a:p>
                    <a:p>
                      <a:pPr fontAlgn="base">
                        <a:lnSpc>
                          <a:spcPct val="107000"/>
                        </a:lnSpc>
                        <a:spcAft>
                          <a:spcPts val="800"/>
                        </a:spcAft>
                      </a:pPr>
                      <a:r>
                        <a:rPr lang="en-IE" sz="1200">
                          <a:effectLst/>
                          <a:latin typeface="Calibri" panose="020F0502020204030204" pitchFamily="34" charset="0"/>
                          <a:ea typeface="Times New Roman" panose="02020603050405020304" pitchFamily="18" charset="0"/>
                          <a:cs typeface="Calibri" panose="020F0502020204030204" pitchFamily="34" charset="0"/>
                        </a:rPr>
                        <a:t>FailOnEnd</a:t>
                      </a:r>
                      <a:r>
                        <a:rPr lang="en-US" sz="1200">
                          <a:effectLst/>
                          <a:latin typeface="Calibri" panose="020F0502020204030204" pitchFamily="34" charset="0"/>
                          <a:ea typeface="Times New Roman" panose="02020603050405020304" pitchFamily="18" charset="0"/>
                          <a:cs typeface="Calibri" panose="020F0502020204030204" pitchFamily="34" charset="0"/>
                        </a:rPr>
                        <a:t> </a:t>
                      </a:r>
                      <a:endParaRPr lang="en-CA" sz="120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base">
                        <a:lnSpc>
                          <a:spcPct val="107000"/>
                        </a:lnSpc>
                        <a:spcAft>
                          <a:spcPts val="800"/>
                        </a:spcAft>
                      </a:pPr>
                      <a:r>
                        <a:rPr lang="en-IE" sz="1200" dirty="0">
                          <a:effectLst/>
                          <a:latin typeface="Calibri" panose="020F0502020204030204" pitchFamily="34" charset="0"/>
                          <a:ea typeface="Times New Roman" panose="02020603050405020304" pitchFamily="18" charset="0"/>
                          <a:cs typeface="Calibri" panose="020F0502020204030204" pitchFamily="34" charset="0"/>
                        </a:rPr>
                        <a:t>Determines the termination result of the SSBD algorithm upon exceeding the maximum back-off count, as described in 6.2.5.x. </a:t>
                      </a:r>
                      <a:r>
                        <a:rPr lang="en-US" sz="1200" dirty="0">
                          <a:effectLst/>
                          <a:latin typeface="Calibri" panose="020F0502020204030204" pitchFamily="34" charset="0"/>
                          <a:ea typeface="Times New Roman" panose="02020603050405020304" pitchFamily="18" charset="0"/>
                          <a:cs typeface="Calibri" panose="020F0502020204030204" pitchFamily="34" charset="0"/>
                        </a:rPr>
                        <a:t> </a:t>
                      </a:r>
                      <a:endParaRPr lang="en-CA" sz="1200" dirty="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ct val="107000"/>
                        </a:lnSpc>
                        <a:spcAft>
                          <a:spcPts val="800"/>
                        </a:spcAft>
                      </a:pPr>
                      <a:r>
                        <a:rPr lang="en-IE" sz="1200">
                          <a:effectLst/>
                          <a:latin typeface="Calibri" panose="020F0502020204030204" pitchFamily="34" charset="0"/>
                          <a:ea typeface="Times New Roman" panose="02020603050405020304" pitchFamily="18" charset="0"/>
                          <a:cs typeface="Calibri" panose="020F0502020204030204" pitchFamily="34" charset="0"/>
                        </a:rPr>
                        <a:t>TxOnEnd</a:t>
                      </a:r>
                      <a:endParaRPr lang="en-CA" sz="120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1765153"/>
                  </a:ext>
                </a:extLst>
              </a:tr>
              <a:tr h="389806">
                <a:tc>
                  <a:txBody>
                    <a:bodyPr/>
                    <a:lstStyle/>
                    <a:p>
                      <a:pPr fontAlgn="base">
                        <a:lnSpc>
                          <a:spcPct val="107000"/>
                        </a:lnSpc>
                        <a:spcAft>
                          <a:spcPts val="800"/>
                        </a:spcAft>
                      </a:pPr>
                      <a:r>
                        <a:rPr lang="en-IE" sz="1200" i="1">
                          <a:effectLst/>
                          <a:latin typeface="Calibri" panose="020F0502020204030204" pitchFamily="34" charset="0"/>
                          <a:ea typeface="Times New Roman" panose="02020603050405020304" pitchFamily="18" charset="0"/>
                          <a:cs typeface="Calibri" panose="020F0502020204030204" pitchFamily="34" charset="0"/>
                        </a:rPr>
                        <a:t>macSSBDUnitBackoffPeriod</a:t>
                      </a:r>
                      <a:r>
                        <a:rPr lang="en-US" sz="1200">
                          <a:effectLst/>
                          <a:latin typeface="Calibri" panose="020F0502020204030204" pitchFamily="34" charset="0"/>
                          <a:ea typeface="Times New Roman" panose="02020603050405020304" pitchFamily="18" charset="0"/>
                          <a:cs typeface="Calibri" panose="020F0502020204030204" pitchFamily="34" charset="0"/>
                        </a:rPr>
                        <a:t> </a:t>
                      </a:r>
                      <a:endParaRPr lang="en-CA" sz="120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800"/>
                        </a:spcAft>
                      </a:pPr>
                      <a:r>
                        <a:rPr lang="en-IE" sz="1200">
                          <a:effectLst/>
                          <a:latin typeface="Calibri" panose="020F0502020204030204" pitchFamily="34" charset="0"/>
                          <a:ea typeface="Times New Roman" panose="02020603050405020304" pitchFamily="18" charset="0"/>
                          <a:cs typeface="Calibri" panose="020F0502020204030204" pitchFamily="34" charset="0"/>
                        </a:rPr>
                        <a:t>Integer</a:t>
                      </a:r>
                      <a:endParaRPr lang="en-CA" sz="1200">
                        <a:effectLst/>
                        <a:latin typeface="Calibri" panose="020F0502020204030204" pitchFamily="34" charset="0"/>
                        <a:ea typeface="DengXian"/>
                        <a:cs typeface="Arial" panose="020B0604020202020204" pitchFamily="34" charset="0"/>
                      </a:endParaRPr>
                    </a:p>
                    <a:p>
                      <a:pPr fontAlgn="base">
                        <a:lnSpc>
                          <a:spcPct val="107000"/>
                        </a:lnSpc>
                        <a:spcAft>
                          <a:spcPts val="800"/>
                        </a:spcAft>
                      </a:pPr>
                      <a:r>
                        <a:rPr lang="en-IE" sz="1200">
                          <a:effectLst/>
                          <a:latin typeface="Calibri" panose="020F0502020204030204" pitchFamily="34" charset="0"/>
                          <a:ea typeface="Times New Roman" panose="02020603050405020304" pitchFamily="18" charset="0"/>
                          <a:cs typeface="Calibri" panose="020F0502020204030204" pitchFamily="34" charset="0"/>
                        </a:rPr>
                        <a:t> </a:t>
                      </a:r>
                      <a:endParaRPr lang="en-CA" sz="120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base">
                        <a:lnSpc>
                          <a:spcPct val="107000"/>
                        </a:lnSpc>
                        <a:spcAft>
                          <a:spcPts val="800"/>
                        </a:spcAft>
                      </a:pPr>
                      <a:r>
                        <a:rPr lang="en-US" sz="1200">
                          <a:effectLst/>
                          <a:latin typeface="Calibri" panose="020F0502020204030204" pitchFamily="34" charset="0"/>
                          <a:ea typeface="Times New Roman" panose="02020603050405020304" pitchFamily="18" charset="0"/>
                          <a:cs typeface="Calibri" panose="020F0502020204030204" pitchFamily="34" charset="0"/>
                        </a:rPr>
                        <a:t>1 - 31</a:t>
                      </a:r>
                      <a:endParaRPr lang="en-CA" sz="1200">
                        <a:effectLst/>
                        <a:latin typeface="Calibri" panose="020F0502020204030204" pitchFamily="34" charset="0"/>
                        <a:ea typeface="DengXian"/>
                        <a:cs typeface="Arial" panose="020B0604020202020204" pitchFamily="34" charset="0"/>
                      </a:endParaRPr>
                    </a:p>
                    <a:p>
                      <a:pPr fontAlgn="base">
                        <a:lnSpc>
                          <a:spcPct val="107000"/>
                        </a:lnSpc>
                        <a:spcAft>
                          <a:spcPts val="800"/>
                        </a:spcAft>
                      </a:pPr>
                      <a:r>
                        <a:rPr lang="en-IE" sz="1200">
                          <a:effectLst/>
                          <a:latin typeface="Calibri" panose="020F0502020204030204" pitchFamily="34" charset="0"/>
                          <a:ea typeface="Times New Roman" panose="02020603050405020304" pitchFamily="18" charset="0"/>
                          <a:cs typeface="Calibri" panose="020F0502020204030204" pitchFamily="34" charset="0"/>
                        </a:rPr>
                        <a:t> </a:t>
                      </a:r>
                      <a:r>
                        <a:rPr lang="en-US" sz="1200">
                          <a:effectLst/>
                          <a:latin typeface="Calibri" panose="020F0502020204030204" pitchFamily="34" charset="0"/>
                          <a:ea typeface="Times New Roman" panose="02020603050405020304" pitchFamily="18" charset="0"/>
                          <a:cs typeface="Calibri" panose="020F0502020204030204" pitchFamily="34" charset="0"/>
                        </a:rPr>
                        <a:t> </a:t>
                      </a:r>
                      <a:endParaRPr lang="en-CA" sz="120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base">
                        <a:lnSpc>
                          <a:spcPct val="107000"/>
                        </a:lnSpc>
                        <a:spcAft>
                          <a:spcPts val="800"/>
                        </a:spcAft>
                      </a:pPr>
                      <a:r>
                        <a:rPr lang="en-IE" sz="1200" dirty="0">
                          <a:effectLst/>
                          <a:latin typeface="Calibri" panose="020F0502020204030204" pitchFamily="34" charset="0"/>
                          <a:ea typeface="Times New Roman" panose="02020603050405020304" pitchFamily="18" charset="0"/>
                          <a:cs typeface="Calibri" panose="020F0502020204030204" pitchFamily="34" charset="0"/>
                        </a:rPr>
                        <a:t>The unit time period use for deferral in the SSBD algorithm, in microseconds</a:t>
                      </a:r>
                      <a:endParaRPr lang="en-CA" sz="1200" dirty="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ct val="107000"/>
                        </a:lnSpc>
                        <a:spcAft>
                          <a:spcPts val="800"/>
                        </a:spcAft>
                      </a:pPr>
                      <a:r>
                        <a:rPr lang="en-IE" sz="1200">
                          <a:effectLst/>
                          <a:latin typeface="Calibri" panose="020F0502020204030204" pitchFamily="34" charset="0"/>
                          <a:ea typeface="Times New Roman" panose="02020603050405020304" pitchFamily="18" charset="0"/>
                          <a:cs typeface="Calibri" panose="020F0502020204030204" pitchFamily="34" charset="0"/>
                        </a:rPr>
                        <a:t>1</a:t>
                      </a:r>
                      <a:endParaRPr lang="en-CA" sz="120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95496870"/>
                  </a:ext>
                </a:extLst>
              </a:tr>
              <a:tr h="389806">
                <a:tc>
                  <a:txBody>
                    <a:bodyPr/>
                    <a:lstStyle/>
                    <a:p>
                      <a:pPr fontAlgn="base">
                        <a:lnSpc>
                          <a:spcPct val="107000"/>
                        </a:lnSpc>
                        <a:spcAft>
                          <a:spcPts val="800"/>
                        </a:spcAft>
                      </a:pPr>
                      <a:r>
                        <a:rPr lang="en-IE" sz="1200" i="1" err="1">
                          <a:effectLst/>
                          <a:latin typeface="Calibri" panose="020F0502020204030204" pitchFamily="34" charset="0"/>
                          <a:ea typeface="Times New Roman" panose="02020603050405020304" pitchFamily="18" charset="0"/>
                          <a:cs typeface="Calibri" panose="020F0502020204030204" pitchFamily="34" charset="0"/>
                        </a:rPr>
                        <a:t>macSSBDCcaDuration</a:t>
                      </a:r>
                      <a:endParaRPr lang="en-CA" sz="120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800"/>
                        </a:spcAft>
                      </a:pPr>
                      <a:r>
                        <a:rPr lang="en-IE" sz="1200">
                          <a:effectLst/>
                          <a:latin typeface="Calibri" panose="020F0502020204030204" pitchFamily="34" charset="0"/>
                          <a:ea typeface="Times New Roman" panose="02020603050405020304" pitchFamily="18" charset="0"/>
                          <a:cs typeface="Calibri" panose="020F0502020204030204" pitchFamily="34" charset="0"/>
                        </a:rPr>
                        <a:t>Integer</a:t>
                      </a:r>
                      <a:endParaRPr lang="en-CA" sz="120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base">
                        <a:lnSpc>
                          <a:spcPct val="107000"/>
                        </a:lnSpc>
                        <a:spcAft>
                          <a:spcPts val="800"/>
                        </a:spcAft>
                      </a:pPr>
                      <a:r>
                        <a:rPr lang="en-US" sz="1200">
                          <a:effectLst/>
                          <a:latin typeface="Calibri" panose="020F0502020204030204" pitchFamily="34" charset="0"/>
                          <a:ea typeface="Times New Roman" panose="02020603050405020304" pitchFamily="18" charset="0"/>
                          <a:cs typeface="Calibri" panose="020F0502020204030204" pitchFamily="34" charset="0"/>
                        </a:rPr>
                        <a:t>1 - 31</a:t>
                      </a:r>
                      <a:endParaRPr lang="en-CA" sz="120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base">
                        <a:lnSpc>
                          <a:spcPct val="107000"/>
                        </a:lnSpc>
                        <a:spcAft>
                          <a:spcPts val="800"/>
                        </a:spcAft>
                      </a:pPr>
                      <a:r>
                        <a:rPr lang="en-IE" sz="1200" dirty="0">
                          <a:effectLst/>
                          <a:latin typeface="Calibri" panose="020F0502020204030204" pitchFamily="34" charset="0"/>
                          <a:ea typeface="Times New Roman" panose="02020603050405020304" pitchFamily="18" charset="0"/>
                          <a:cs typeface="Calibri" panose="020F0502020204030204" pitchFamily="34" charset="0"/>
                        </a:rPr>
                        <a:t>CCA Duration in microseconds</a:t>
                      </a:r>
                      <a:endParaRPr lang="en-CA" sz="1200" dirty="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ct val="107000"/>
                        </a:lnSpc>
                        <a:spcAft>
                          <a:spcPts val="800"/>
                        </a:spcAft>
                      </a:pPr>
                      <a:r>
                        <a:rPr lang="en-IE" sz="1200">
                          <a:effectLst/>
                          <a:latin typeface="Calibri" panose="020F0502020204030204" pitchFamily="34" charset="0"/>
                          <a:ea typeface="Times New Roman" panose="02020603050405020304" pitchFamily="18" charset="0"/>
                          <a:cs typeface="Calibri" panose="020F0502020204030204" pitchFamily="34" charset="0"/>
                        </a:rPr>
                        <a:t>9</a:t>
                      </a:r>
                      <a:endParaRPr lang="en-CA" sz="120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63634753"/>
                  </a:ext>
                </a:extLst>
              </a:tr>
              <a:tr h="389806">
                <a:tc>
                  <a:txBody>
                    <a:bodyPr/>
                    <a:lstStyle/>
                    <a:p>
                      <a:pPr fontAlgn="base">
                        <a:lnSpc>
                          <a:spcPct val="107000"/>
                        </a:lnSpc>
                        <a:spcAft>
                          <a:spcPts val="800"/>
                        </a:spcAft>
                      </a:pPr>
                      <a:r>
                        <a:rPr lang="en-CA" sz="1200" err="1">
                          <a:effectLst/>
                          <a:latin typeface="Calibri" panose="020F0502020204030204" pitchFamily="34" charset="0"/>
                          <a:ea typeface="DengXian"/>
                          <a:cs typeface="Arial" panose="020B0604020202020204" pitchFamily="34" charset="0"/>
                        </a:rPr>
                        <a:t>macPersistenSSBD</a:t>
                      </a:r>
                      <a:endParaRPr lang="en-CA" sz="1200">
                        <a:effectLst/>
                        <a:latin typeface="Calibri" panose="020F0502020204030204" pitchFamily="34" charset="0"/>
                        <a:ea typeface="DengXian"/>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800"/>
                        </a:spcAft>
                      </a:pPr>
                      <a:r>
                        <a:rPr lang="en-CA" sz="1200">
                          <a:effectLst/>
                          <a:latin typeface="Calibri" panose="020F0502020204030204" pitchFamily="34" charset="0"/>
                          <a:ea typeface="DengXian"/>
                          <a:cs typeface="Arial" panose="020B0604020202020204" pitchFamily="34" charset="0"/>
                        </a:rPr>
                        <a:t>Enumeration</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base">
                        <a:lnSpc>
                          <a:spcPct val="107000"/>
                        </a:lnSpc>
                        <a:spcAft>
                          <a:spcPts val="800"/>
                        </a:spcAft>
                      </a:pPr>
                      <a:r>
                        <a:rPr lang="en-CA" sz="1200">
                          <a:effectLst/>
                          <a:latin typeface="Calibri" panose="020F0502020204030204" pitchFamily="34" charset="0"/>
                          <a:ea typeface="DengXian"/>
                          <a:cs typeface="Arial" panose="020B0604020202020204" pitchFamily="34" charset="0"/>
                        </a:rPr>
                        <a:t>True</a:t>
                      </a:r>
                    </a:p>
                    <a:p>
                      <a:pPr fontAlgn="base">
                        <a:lnSpc>
                          <a:spcPct val="107000"/>
                        </a:lnSpc>
                        <a:spcAft>
                          <a:spcPts val="800"/>
                        </a:spcAft>
                      </a:pPr>
                      <a:r>
                        <a:rPr lang="en-CA" sz="1200">
                          <a:effectLst/>
                          <a:latin typeface="Calibri" panose="020F0502020204030204" pitchFamily="34" charset="0"/>
                          <a:ea typeface="DengXian"/>
                          <a:cs typeface="Arial" panose="020B0604020202020204" pitchFamily="34" charset="0"/>
                        </a:rPr>
                        <a:t>False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base">
                        <a:lnSpc>
                          <a:spcPct val="107000"/>
                        </a:lnSpc>
                        <a:spcAft>
                          <a:spcPts val="800"/>
                        </a:spcAft>
                      </a:pPr>
                      <a:r>
                        <a:rPr lang="en-CA" sz="1200" dirty="0">
                          <a:effectLst/>
                          <a:latin typeface="Calibri" panose="020F0502020204030204" pitchFamily="34" charset="0"/>
                          <a:ea typeface="DengXian"/>
                          <a:cs typeface="Arial" panose="020B0604020202020204" pitchFamily="34" charset="0"/>
                        </a:rPr>
                        <a:t>Enables Persistence when True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ct val="107000"/>
                        </a:lnSpc>
                        <a:spcAft>
                          <a:spcPts val="800"/>
                        </a:spcAft>
                      </a:pPr>
                      <a:r>
                        <a:rPr lang="en-CA" sz="1200" dirty="0">
                          <a:effectLst/>
                          <a:latin typeface="Calibri" panose="020F0502020204030204" pitchFamily="34" charset="0"/>
                          <a:ea typeface="DengXian"/>
                          <a:cs typeface="Arial" panose="020B0604020202020204" pitchFamily="34" charset="0"/>
                        </a:rPr>
                        <a:t>TBD</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61844474"/>
                  </a:ext>
                </a:extLst>
              </a:tr>
            </a:tbl>
          </a:graphicData>
        </a:graphic>
      </p:graphicFrame>
    </p:spTree>
    <p:extLst>
      <p:ext uri="{BB962C8B-B14F-4D97-AF65-F5344CB8AC3E}">
        <p14:creationId xmlns:p14="http://schemas.microsoft.com/office/powerpoint/2010/main" val="228784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3732C-EF29-004F-FE89-5570D34BEFA5}"/>
              </a:ext>
            </a:extLst>
          </p:cNvPr>
          <p:cNvSpPr>
            <a:spLocks noGrp="1"/>
          </p:cNvSpPr>
          <p:nvPr>
            <p:ph type="title"/>
          </p:nvPr>
        </p:nvSpPr>
        <p:spPr/>
        <p:txBody>
          <a:bodyPr/>
          <a:lstStyle/>
          <a:p>
            <a:pPr algn="l"/>
            <a:r>
              <a:rPr lang="en-CA" sz="3600"/>
              <a:t>SSBD Latency Examples</a:t>
            </a:r>
          </a:p>
        </p:txBody>
      </p:sp>
      <p:sp>
        <p:nvSpPr>
          <p:cNvPr id="3" name="Content Placeholder 2">
            <a:extLst>
              <a:ext uri="{FF2B5EF4-FFF2-40B4-BE49-F238E27FC236}">
                <a16:creationId xmlns:a16="http://schemas.microsoft.com/office/drawing/2014/main" id="{560E141E-F45E-AACF-EF7E-48FF39465640}"/>
              </a:ext>
            </a:extLst>
          </p:cNvPr>
          <p:cNvSpPr>
            <a:spLocks noGrp="1"/>
          </p:cNvSpPr>
          <p:nvPr>
            <p:ph idx="1"/>
          </p:nvPr>
        </p:nvSpPr>
        <p:spPr>
          <a:xfrm>
            <a:off x="683567" y="1371600"/>
            <a:ext cx="8039013" cy="4868863"/>
          </a:xfrm>
        </p:spPr>
        <p:txBody>
          <a:bodyPr/>
          <a:lstStyle/>
          <a:p>
            <a:pPr>
              <a:spcBef>
                <a:spcPts val="600"/>
              </a:spcBef>
              <a:spcAft>
                <a:spcPts val="0"/>
              </a:spcAft>
            </a:pPr>
            <a:r>
              <a:rPr lang="en-US" sz="1600" b="1">
                <a:effectLst/>
                <a:latin typeface="Calibri" panose="020F0502020204030204" pitchFamily="34" charset="0"/>
                <a:ea typeface="Times New Roman" panose="02020603050405020304" pitchFamily="18" charset="0"/>
                <a:cs typeface="Calibri" panose="020F0502020204030204" pitchFamily="34" charset="0"/>
              </a:rPr>
              <a:t>Example 1: Default values from Table 8-94:</a:t>
            </a:r>
            <a:endParaRPr lang="en-CA" sz="1600" b="1">
              <a:effectLst/>
              <a:latin typeface="Calibri" panose="020F0502020204030204" pitchFamily="34" charset="0"/>
              <a:ea typeface="DengXian"/>
              <a:cs typeface="Arial" panose="020B0604020202020204" pitchFamily="34" charset="0"/>
            </a:endParaRPr>
          </a:p>
          <a:p>
            <a:pPr marL="457200">
              <a:spcBef>
                <a:spcPts val="0"/>
              </a:spcBef>
              <a:spcAft>
                <a:spcPts val="0"/>
              </a:spcAft>
            </a:pPr>
            <a:r>
              <a:rPr lang="en-US" sz="1600" i="1" err="1">
                <a:effectLst/>
                <a:latin typeface="Calibri" panose="020F0502020204030204" pitchFamily="34" charset="0"/>
                <a:ea typeface="Times New Roman" panose="02020603050405020304" pitchFamily="18" charset="0"/>
                <a:cs typeface="Calibri" panose="020F0502020204030204" pitchFamily="34" charset="0"/>
              </a:rPr>
              <a:t>macMinBF</a:t>
            </a:r>
            <a:r>
              <a:rPr lang="en-US" sz="1600">
                <a:effectLst/>
                <a:latin typeface="Calibri" panose="020F0502020204030204" pitchFamily="34" charset="0"/>
                <a:ea typeface="Times New Roman" panose="02020603050405020304" pitchFamily="18" charset="0"/>
                <a:cs typeface="Calibri" panose="020F0502020204030204" pitchFamily="34" charset="0"/>
              </a:rPr>
              <a:t> = 1</a:t>
            </a:r>
            <a:endParaRPr lang="en-CA" sz="1600">
              <a:effectLst/>
              <a:latin typeface="Calibri" panose="020F0502020204030204" pitchFamily="34" charset="0"/>
              <a:ea typeface="DengXian"/>
              <a:cs typeface="Arial" panose="020B0604020202020204" pitchFamily="34" charset="0"/>
            </a:endParaRPr>
          </a:p>
          <a:p>
            <a:pPr marL="457200">
              <a:spcBef>
                <a:spcPts val="0"/>
              </a:spcBef>
              <a:spcAft>
                <a:spcPts val="0"/>
              </a:spcAft>
            </a:pPr>
            <a:r>
              <a:rPr lang="en-US" sz="1600" i="1" err="1">
                <a:effectLst/>
                <a:latin typeface="Calibri" panose="020F0502020204030204" pitchFamily="34" charset="0"/>
                <a:ea typeface="Times New Roman" panose="02020603050405020304" pitchFamily="18" charset="0"/>
                <a:cs typeface="Calibri" panose="020F0502020204030204" pitchFamily="34" charset="0"/>
              </a:rPr>
              <a:t>macMaxBf</a:t>
            </a:r>
            <a:r>
              <a:rPr lang="en-US" sz="1600">
                <a:effectLst/>
                <a:latin typeface="Calibri" panose="020F0502020204030204" pitchFamily="34" charset="0"/>
                <a:ea typeface="Times New Roman" panose="02020603050405020304" pitchFamily="18" charset="0"/>
                <a:cs typeface="Calibri" panose="020F0502020204030204" pitchFamily="34" charset="0"/>
              </a:rPr>
              <a:t> = 5</a:t>
            </a:r>
            <a:endParaRPr lang="en-CA" sz="1600">
              <a:effectLst/>
              <a:latin typeface="Calibri" panose="020F0502020204030204" pitchFamily="34" charset="0"/>
              <a:ea typeface="DengXian"/>
              <a:cs typeface="Arial" panose="020B0604020202020204" pitchFamily="34" charset="0"/>
            </a:endParaRPr>
          </a:p>
          <a:p>
            <a:pPr marL="457200">
              <a:spcBef>
                <a:spcPts val="0"/>
              </a:spcBef>
              <a:spcAft>
                <a:spcPts val="0"/>
              </a:spcAft>
            </a:pPr>
            <a:r>
              <a:rPr lang="en-IE" sz="1600" i="1" err="1">
                <a:effectLst/>
                <a:latin typeface="Calibri" panose="020F0502020204030204" pitchFamily="34" charset="0"/>
                <a:ea typeface="Times New Roman" panose="02020603050405020304" pitchFamily="18" charset="0"/>
                <a:cs typeface="Calibri" panose="020F0502020204030204" pitchFamily="34" charset="0"/>
              </a:rPr>
              <a:t>macMaxSSBDBackoffs</a:t>
            </a:r>
            <a:r>
              <a:rPr lang="en-US" sz="1600">
                <a:effectLst/>
                <a:latin typeface="Calibri" panose="020F0502020204030204" pitchFamily="34" charset="0"/>
                <a:ea typeface="Times New Roman" panose="02020603050405020304" pitchFamily="18" charset="0"/>
                <a:cs typeface="Calibri" panose="020F0502020204030204" pitchFamily="34" charset="0"/>
              </a:rPr>
              <a:t>  = 5</a:t>
            </a:r>
            <a:endParaRPr lang="en-CA" sz="1600">
              <a:effectLst/>
              <a:latin typeface="Calibri" panose="020F0502020204030204" pitchFamily="34" charset="0"/>
              <a:ea typeface="DengXian"/>
              <a:cs typeface="Arial" panose="020B0604020202020204" pitchFamily="34" charset="0"/>
            </a:endParaRPr>
          </a:p>
          <a:p>
            <a:pPr marL="457200">
              <a:spcBef>
                <a:spcPts val="0"/>
              </a:spcBef>
              <a:spcAft>
                <a:spcPts val="0"/>
              </a:spcAft>
            </a:pPr>
            <a:r>
              <a:rPr lang="en-IE" sz="1600" i="1" err="1">
                <a:effectLst/>
                <a:latin typeface="Calibri" panose="020F0502020204030204" pitchFamily="34" charset="0"/>
                <a:ea typeface="Times New Roman" panose="02020603050405020304" pitchFamily="18" charset="0"/>
                <a:cs typeface="Calibri" panose="020F0502020204030204" pitchFamily="34" charset="0"/>
              </a:rPr>
              <a:t>macSSBDUnitBackoffPeriod</a:t>
            </a:r>
            <a:r>
              <a:rPr lang="en-US" sz="1600">
                <a:effectLst/>
                <a:latin typeface="Calibri" panose="020F0502020204030204" pitchFamily="34" charset="0"/>
                <a:ea typeface="Times New Roman" panose="02020603050405020304" pitchFamily="18" charset="0"/>
                <a:cs typeface="Calibri" panose="020F0502020204030204" pitchFamily="34" charset="0"/>
              </a:rPr>
              <a:t>  = 1</a:t>
            </a:r>
            <a:endParaRPr lang="en-CA" sz="1600">
              <a:effectLst/>
              <a:latin typeface="Calibri" panose="020F0502020204030204" pitchFamily="34" charset="0"/>
              <a:ea typeface="DengXian"/>
              <a:cs typeface="Arial" panose="020B0604020202020204" pitchFamily="34" charset="0"/>
            </a:endParaRPr>
          </a:p>
          <a:p>
            <a:pPr marL="457200">
              <a:spcBef>
                <a:spcPts val="0"/>
              </a:spcBef>
              <a:spcAft>
                <a:spcPts val="0"/>
              </a:spcAft>
            </a:pPr>
            <a:r>
              <a:rPr lang="en-US" sz="1600" err="1">
                <a:effectLst/>
                <a:latin typeface="Calibri" panose="020F0502020204030204" pitchFamily="34" charset="0"/>
                <a:ea typeface="Times New Roman" panose="02020603050405020304" pitchFamily="18" charset="0"/>
                <a:cs typeface="Calibri" panose="020F0502020204030204" pitchFamily="34" charset="0"/>
              </a:rPr>
              <a:t>macSSBDCcaDuration</a:t>
            </a:r>
            <a:r>
              <a:rPr lang="en-US" sz="1600">
                <a:effectLst/>
                <a:latin typeface="Calibri" panose="020F0502020204030204" pitchFamily="34" charset="0"/>
                <a:ea typeface="Times New Roman" panose="02020603050405020304" pitchFamily="18" charset="0"/>
                <a:cs typeface="Calibri" panose="020F0502020204030204" pitchFamily="34" charset="0"/>
              </a:rPr>
              <a:t> = 1</a:t>
            </a:r>
            <a:endParaRPr lang="en-CA" sz="1600">
              <a:effectLst/>
              <a:latin typeface="Calibri" panose="020F0502020204030204" pitchFamily="34" charset="0"/>
              <a:ea typeface="DengXian"/>
              <a:cs typeface="Arial" panose="020B0604020202020204" pitchFamily="34" charset="0"/>
            </a:endParaRPr>
          </a:p>
          <a:p>
            <a:r>
              <a:rPr lang="en-US" sz="1600">
                <a:effectLst/>
                <a:latin typeface="Calibri" panose="020F0502020204030204" pitchFamily="34" charset="0"/>
                <a:ea typeface="Times New Roman" panose="02020603050405020304" pitchFamily="18" charset="0"/>
                <a:cs typeface="Calibri" panose="020F0502020204030204" pitchFamily="34" charset="0"/>
              </a:rPr>
              <a:t>Assuming worse case of maximum random delay at each iteration, the Channel Access Latency will not exceed 46 </a:t>
            </a:r>
            <a:r>
              <a:rPr lang="en-US" sz="1600" err="1">
                <a:effectLst/>
                <a:latin typeface="Calibri" panose="020F0502020204030204" pitchFamily="34" charset="0"/>
                <a:ea typeface="Times New Roman" panose="02020603050405020304" pitchFamily="18" charset="0"/>
                <a:cs typeface="Calibri" panose="020F0502020204030204" pitchFamily="34" charset="0"/>
              </a:rPr>
              <a:t>usec</a:t>
            </a:r>
            <a:r>
              <a:rPr lang="en-US" sz="1600">
                <a:effectLst/>
                <a:latin typeface="Calibri" panose="020F0502020204030204" pitchFamily="34" charset="0"/>
                <a:ea typeface="Times New Roman" panose="02020603050405020304" pitchFamily="18" charset="0"/>
                <a:cs typeface="Calibri" panose="020F0502020204030204" pitchFamily="34" charset="0"/>
              </a:rPr>
              <a:t>.</a:t>
            </a:r>
          </a:p>
          <a:p>
            <a:endParaRPr lang="en-CA" sz="1600">
              <a:effectLst/>
              <a:latin typeface="Calibri" panose="020F0502020204030204" pitchFamily="34" charset="0"/>
              <a:ea typeface="DengXian"/>
              <a:cs typeface="Arial" panose="020B0604020202020204" pitchFamily="34" charset="0"/>
            </a:endParaRPr>
          </a:p>
          <a:p>
            <a:pPr>
              <a:spcBef>
                <a:spcPts val="0"/>
              </a:spcBef>
              <a:spcAft>
                <a:spcPts val="0"/>
              </a:spcAft>
            </a:pPr>
            <a:r>
              <a:rPr lang="en-US" sz="1600" b="1">
                <a:effectLst/>
                <a:latin typeface="Calibri" panose="020F0502020204030204" pitchFamily="34" charset="0"/>
                <a:ea typeface="Times New Roman" panose="02020603050405020304" pitchFamily="18" charset="0"/>
                <a:cs typeface="Calibri" panose="020F0502020204030204" pitchFamily="34" charset="0"/>
              </a:rPr>
              <a:t>Example 2: To bound the maximum delay to about 2 ms, the follow parameters can be used:</a:t>
            </a:r>
            <a:endParaRPr lang="en-CA" sz="1600" b="1">
              <a:effectLst/>
              <a:latin typeface="Calibri" panose="020F0502020204030204" pitchFamily="34" charset="0"/>
              <a:ea typeface="DengXian"/>
              <a:cs typeface="Arial" panose="020B0604020202020204" pitchFamily="34" charset="0"/>
            </a:endParaRPr>
          </a:p>
          <a:p>
            <a:pPr marL="457200">
              <a:spcBef>
                <a:spcPts val="0"/>
              </a:spcBef>
              <a:spcAft>
                <a:spcPts val="0"/>
              </a:spcAft>
            </a:pPr>
            <a:r>
              <a:rPr lang="en-US" sz="1600" i="1" err="1">
                <a:effectLst/>
                <a:latin typeface="Calibri" panose="020F0502020204030204" pitchFamily="34" charset="0"/>
                <a:ea typeface="Times New Roman" panose="02020603050405020304" pitchFamily="18" charset="0"/>
                <a:cs typeface="Calibri" panose="020F0502020204030204" pitchFamily="34" charset="0"/>
              </a:rPr>
              <a:t>macMinBF</a:t>
            </a:r>
            <a:r>
              <a:rPr lang="en-US" sz="1600">
                <a:effectLst/>
                <a:latin typeface="Calibri" panose="020F0502020204030204" pitchFamily="34" charset="0"/>
                <a:ea typeface="Times New Roman" panose="02020603050405020304" pitchFamily="18" charset="0"/>
                <a:cs typeface="Calibri" panose="020F0502020204030204" pitchFamily="34" charset="0"/>
              </a:rPr>
              <a:t> = 3</a:t>
            </a:r>
            <a:endParaRPr lang="en-CA" sz="1600">
              <a:effectLst/>
              <a:latin typeface="Calibri" panose="020F0502020204030204" pitchFamily="34" charset="0"/>
              <a:ea typeface="DengXian"/>
              <a:cs typeface="Arial" panose="020B0604020202020204" pitchFamily="34" charset="0"/>
            </a:endParaRPr>
          </a:p>
          <a:p>
            <a:pPr marL="457200">
              <a:spcBef>
                <a:spcPts val="0"/>
              </a:spcBef>
              <a:spcAft>
                <a:spcPts val="0"/>
              </a:spcAft>
            </a:pPr>
            <a:r>
              <a:rPr lang="en-US" sz="1600" i="1" err="1">
                <a:effectLst/>
                <a:latin typeface="Calibri" panose="020F0502020204030204" pitchFamily="34" charset="0"/>
                <a:ea typeface="Times New Roman" panose="02020603050405020304" pitchFamily="18" charset="0"/>
                <a:cs typeface="Calibri" panose="020F0502020204030204" pitchFamily="34" charset="0"/>
              </a:rPr>
              <a:t>macMaxBf</a:t>
            </a:r>
            <a:r>
              <a:rPr lang="en-US" sz="1600">
                <a:effectLst/>
                <a:latin typeface="Calibri" panose="020F0502020204030204" pitchFamily="34" charset="0"/>
                <a:ea typeface="Times New Roman" panose="02020603050405020304" pitchFamily="18" charset="0"/>
                <a:cs typeface="Calibri" panose="020F0502020204030204" pitchFamily="34" charset="0"/>
              </a:rPr>
              <a:t> = 10</a:t>
            </a:r>
            <a:endParaRPr lang="en-CA" sz="1600">
              <a:effectLst/>
              <a:latin typeface="Calibri" panose="020F0502020204030204" pitchFamily="34" charset="0"/>
              <a:ea typeface="DengXian"/>
              <a:cs typeface="Arial" panose="020B0604020202020204" pitchFamily="34" charset="0"/>
            </a:endParaRPr>
          </a:p>
          <a:p>
            <a:pPr marL="457200">
              <a:spcBef>
                <a:spcPts val="0"/>
              </a:spcBef>
              <a:spcAft>
                <a:spcPts val="0"/>
              </a:spcAft>
            </a:pPr>
            <a:r>
              <a:rPr lang="en-IE" sz="1600" i="1" err="1">
                <a:effectLst/>
                <a:latin typeface="Calibri" panose="020F0502020204030204" pitchFamily="34" charset="0"/>
                <a:ea typeface="Times New Roman" panose="02020603050405020304" pitchFamily="18" charset="0"/>
                <a:cs typeface="Calibri" panose="020F0502020204030204" pitchFamily="34" charset="0"/>
              </a:rPr>
              <a:t>macMaxSSBDBackoff</a:t>
            </a:r>
            <a:r>
              <a:rPr lang="en-IE" sz="1600" i="1">
                <a:effectLst/>
                <a:latin typeface="Calibri" panose="020F0502020204030204" pitchFamily="34" charset="0"/>
                <a:ea typeface="Times New Roman" panose="02020603050405020304" pitchFamily="18" charset="0"/>
                <a:cs typeface="Calibri" panose="020F0502020204030204" pitchFamily="34" charset="0"/>
              </a:rPr>
              <a:t> = 7</a:t>
            </a:r>
            <a:endParaRPr lang="en-CA" sz="1600">
              <a:effectLst/>
              <a:latin typeface="Calibri" panose="020F0502020204030204" pitchFamily="34" charset="0"/>
              <a:ea typeface="DengXian"/>
              <a:cs typeface="Arial" panose="020B0604020202020204" pitchFamily="34" charset="0"/>
            </a:endParaRPr>
          </a:p>
          <a:p>
            <a:pPr marL="457200">
              <a:spcBef>
                <a:spcPts val="0"/>
              </a:spcBef>
              <a:spcAft>
                <a:spcPts val="0"/>
              </a:spcAft>
            </a:pPr>
            <a:r>
              <a:rPr lang="en-IE" sz="1600" i="1" err="1">
                <a:effectLst/>
                <a:latin typeface="Calibri" panose="020F0502020204030204" pitchFamily="34" charset="0"/>
                <a:ea typeface="Times New Roman" panose="02020603050405020304" pitchFamily="18" charset="0"/>
                <a:cs typeface="Calibri" panose="020F0502020204030204" pitchFamily="34" charset="0"/>
              </a:rPr>
              <a:t>macSSBDUnitBackoffPeriod</a:t>
            </a:r>
            <a:r>
              <a:rPr lang="en-US" sz="1600">
                <a:effectLst/>
                <a:latin typeface="Calibri" panose="020F0502020204030204" pitchFamily="34" charset="0"/>
                <a:ea typeface="Times New Roman" panose="02020603050405020304" pitchFamily="18" charset="0"/>
                <a:cs typeface="Calibri" panose="020F0502020204030204" pitchFamily="34" charset="0"/>
              </a:rPr>
              <a:t>  = 20</a:t>
            </a:r>
            <a:endParaRPr lang="en-CA" sz="1600">
              <a:effectLst/>
              <a:latin typeface="Calibri" panose="020F0502020204030204" pitchFamily="34" charset="0"/>
              <a:ea typeface="DengXian"/>
              <a:cs typeface="Arial" panose="020B0604020202020204" pitchFamily="34" charset="0"/>
            </a:endParaRPr>
          </a:p>
          <a:p>
            <a:pPr marL="457200">
              <a:spcBef>
                <a:spcPts val="0"/>
              </a:spcBef>
              <a:spcAft>
                <a:spcPts val="0"/>
              </a:spcAft>
            </a:pPr>
            <a:r>
              <a:rPr lang="en-US" sz="1600" err="1">
                <a:effectLst/>
                <a:latin typeface="Calibri" panose="020F0502020204030204" pitchFamily="34" charset="0"/>
                <a:ea typeface="Times New Roman" panose="02020603050405020304" pitchFamily="18" charset="0"/>
                <a:cs typeface="Calibri" panose="020F0502020204030204" pitchFamily="34" charset="0"/>
              </a:rPr>
              <a:t>macSSBDCcaDuration</a:t>
            </a:r>
            <a:r>
              <a:rPr lang="en-US" sz="1600">
                <a:effectLst/>
                <a:latin typeface="Calibri" panose="020F0502020204030204" pitchFamily="34" charset="0"/>
                <a:ea typeface="Times New Roman" panose="02020603050405020304" pitchFamily="18" charset="0"/>
                <a:cs typeface="Calibri" panose="020F0502020204030204" pitchFamily="34" charset="0"/>
              </a:rPr>
              <a:t> = 1</a:t>
            </a:r>
            <a:endParaRPr lang="en-CA" sz="1600">
              <a:effectLst/>
              <a:latin typeface="Calibri" panose="020F0502020204030204" pitchFamily="34" charset="0"/>
              <a:ea typeface="DengXian"/>
              <a:cs typeface="Arial" panose="020B0604020202020204" pitchFamily="34" charset="0"/>
            </a:endParaRPr>
          </a:p>
          <a:p>
            <a:r>
              <a:rPr lang="en-US" sz="1600">
                <a:latin typeface="Calibri" panose="020F0502020204030204" pitchFamily="34" charset="0"/>
                <a:cs typeface="Calibri" panose="020F0502020204030204" pitchFamily="34" charset="0"/>
              </a:rPr>
              <a:t> Assuming worse case of maximum random delay at each iteration</a:t>
            </a:r>
            <a:r>
              <a:rPr lang="en-IE" sz="1600">
                <a:latin typeface="Calibri" panose="020F0502020204030204" pitchFamily="34" charset="0"/>
                <a:cs typeface="Calibri" panose="020F0502020204030204" pitchFamily="34" charset="0"/>
              </a:rPr>
              <a:t>, the Channel Access Latency will not exceed 2.088 ms .</a:t>
            </a:r>
          </a:p>
          <a:p>
            <a:r>
              <a:rPr lang="en-IE" sz="1600" i="1">
                <a:latin typeface="Calibri" panose="020F0502020204030204" pitchFamily="34" charset="0"/>
                <a:cs typeface="Calibri" panose="020F0502020204030204" pitchFamily="34" charset="0"/>
              </a:rPr>
              <a:t>Note: These examples do not include additional latency due to persistence</a:t>
            </a:r>
            <a:endParaRPr lang="en-CA" sz="1600" i="1">
              <a:latin typeface="Calibri" panose="020F0502020204030204" pitchFamily="34" charset="0"/>
              <a:cs typeface="Calibri" panose="020F0502020204030204" pitchFamily="34" charset="0"/>
            </a:endParaRPr>
          </a:p>
          <a:p>
            <a:endParaRPr lang="en-CA"/>
          </a:p>
        </p:txBody>
      </p:sp>
      <p:sp>
        <p:nvSpPr>
          <p:cNvPr id="4" name="Slide Number Placeholder 3">
            <a:extLst>
              <a:ext uri="{FF2B5EF4-FFF2-40B4-BE49-F238E27FC236}">
                <a16:creationId xmlns:a16="http://schemas.microsoft.com/office/drawing/2014/main" id="{5C987AF3-7031-A702-FC1F-67A9BC4D1A6F}"/>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spTree>
    <p:extLst>
      <p:ext uri="{BB962C8B-B14F-4D97-AF65-F5344CB8AC3E}">
        <p14:creationId xmlns:p14="http://schemas.microsoft.com/office/powerpoint/2010/main" val="329498407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117DDEA927F9F46A5752E8908033DAE" ma:contentTypeVersion="8" ma:contentTypeDescription="Create a new document." ma:contentTypeScope="" ma:versionID="98957c97cd4502c1a03592a6c9060565">
  <xsd:schema xmlns:xsd="http://www.w3.org/2001/XMLSchema" xmlns:xs="http://www.w3.org/2001/XMLSchema" xmlns:p="http://schemas.microsoft.com/office/2006/metadata/properties" xmlns:ns2="4a3b4fb5-c3c5-4a67-8e72-d55b6ebc4dda" xmlns:ns3="7544d451-e45e-4bdc-94d7-149204c92037" targetNamespace="http://schemas.microsoft.com/office/2006/metadata/properties" ma:root="true" ma:fieldsID="6345a9f7cf22003e98b05344610aa495" ns2:_="" ns3:_="">
    <xsd:import namespace="4a3b4fb5-c3c5-4a67-8e72-d55b6ebc4dda"/>
    <xsd:import namespace="7544d451-e45e-4bdc-94d7-149204c9203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3b4fb5-c3c5-4a67-8e72-d55b6ebc4dd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544d451-e45e-4bdc-94d7-149204c9203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CF39A4F-2F8E-4A70-AE69-78742F6FD16E}">
  <ds:schemaRefs>
    <ds:schemaRef ds:uri="http://schemas.openxmlformats.org/package/2006/metadata/core-properties"/>
    <ds:schemaRef ds:uri="4a3b4fb5-c3c5-4a67-8e72-d55b6ebc4dda"/>
    <ds:schemaRef ds:uri="http://purl.org/dc/terms/"/>
    <ds:schemaRef ds:uri="http://purl.org/dc/dcmitype/"/>
    <ds:schemaRef ds:uri="http://schemas.microsoft.com/office/infopath/2007/PartnerControls"/>
    <ds:schemaRef ds:uri="7544d451-e45e-4bdc-94d7-149204c92037"/>
    <ds:schemaRef ds:uri="http://purl.org/dc/elements/1.1/"/>
    <ds:schemaRef ds:uri="http://schemas.microsoft.com/office/2006/documentManagement/typ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9DAE9A2D-C156-4247-A0AE-2E902664EC9F}">
  <ds:schemaRefs>
    <ds:schemaRef ds:uri="http://schemas.microsoft.com/sharepoint/v3/contenttype/forms"/>
  </ds:schemaRefs>
</ds:datastoreItem>
</file>

<file path=customXml/itemProps3.xml><?xml version="1.0" encoding="utf-8"?>
<ds:datastoreItem xmlns:ds="http://schemas.openxmlformats.org/officeDocument/2006/customXml" ds:itemID="{4455573C-BA31-416F-89BE-4BCB1C8FECA2}">
  <ds:schemaRefs>
    <ds:schemaRef ds:uri="4a3b4fb5-c3c5-4a67-8e72-d55b6ebc4dda"/>
    <ds:schemaRef ds:uri="7544d451-e45e-4bdc-94d7-149204c9203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1206</TotalTime>
  <Words>1135</Words>
  <Application>Microsoft Office PowerPoint</Application>
  <PresentationFormat>On-screen Show (4:3)</PresentationFormat>
  <Paragraphs>153</Paragraphs>
  <Slides>11</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Office Theme</vt:lpstr>
      <vt:lpstr>PowerPoint Presentation</vt:lpstr>
      <vt:lpstr>Spectrum Sensing Based Deferral Summary of SSBD proposal</vt:lpstr>
      <vt:lpstr>PowerPoint Presentation</vt:lpstr>
      <vt:lpstr>SSBD Overview</vt:lpstr>
      <vt:lpstr>SSBD Algorithm overview</vt:lpstr>
      <vt:lpstr>Algorithm overview</vt:lpstr>
      <vt:lpstr>SSBD Persistence</vt:lpstr>
      <vt:lpstr>SSBD Attributes</vt:lpstr>
      <vt:lpstr>SSBD Latency Examples</vt:lpstr>
      <vt:lpstr>Conclusion </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Larry Zakaib</cp:lastModifiedBy>
  <cp:revision>3</cp:revision>
  <cp:lastPrinted>2000-03-07T00:55:37Z</cp:lastPrinted>
  <dcterms:created xsi:type="dcterms:W3CDTF">2016-01-17T22:48:36Z</dcterms:created>
  <dcterms:modified xsi:type="dcterms:W3CDTF">2023-04-18T16:10:13Z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0x0101004117DDEA927F9F46A5752E8908033DAE</vt:lpwstr>
  </property>
</Properties>
</file>