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0"/>
  </p:notesMasterIdLst>
  <p:sldIdLst>
    <p:sldId id="287" r:id="rId2"/>
    <p:sldId id="256" r:id="rId3"/>
    <p:sldId id="264" r:id="rId4"/>
    <p:sldId id="259" r:id="rId5"/>
    <p:sldId id="258" r:id="rId6"/>
    <p:sldId id="261" r:id="rId7"/>
    <p:sldId id="260" r:id="rId8"/>
    <p:sldId id="257" r:id="rId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9" autoAdjust="0"/>
    <p:restoredTop sz="94646" autoAdjust="0"/>
  </p:normalViewPr>
  <p:slideViewPr>
    <p:cSldViewPr>
      <p:cViewPr varScale="1">
        <p:scale>
          <a:sx n="82" d="100"/>
          <a:sy n="82" d="100"/>
        </p:scale>
        <p:origin x="1459"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3</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15-22-0485-01-04ab</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534196"/>
            <a:ext cx="37465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marL="0" marR="0" lvl="0" indent="0" algn="r" defTabSz="449263" rtl="0" eaLnBrk="1" fontAlgn="base" latinLnBrk="0" hangingPunct="1">
              <a:lnSpc>
                <a:spcPct val="100000"/>
              </a:lnSpc>
              <a:spcBef>
                <a:spcPts val="7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altLang="en-US" sz="1200" dirty="0">
                <a:latin typeface="Times New Roman" panose="02020603050405020304" pitchFamily="18" charset="0"/>
              </a:rPr>
              <a:t>Rolfe, et al  (multiple)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85800" y="685801"/>
            <a:ext cx="78406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83568" y="1371600"/>
            <a:ext cx="7848600"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en.rolfe@ieee.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696048"/>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Spectrum Sensing Based Deferral</a:t>
            </a:r>
          </a:p>
          <a:p>
            <a:pPr eaLnBrk="1" hangingPunct="1">
              <a:spcBef>
                <a:spcPct val="0"/>
              </a:spcBef>
              <a:buClrTx/>
              <a:buFontTx/>
              <a:buNone/>
              <a:defRPr/>
            </a:pPr>
            <a:r>
              <a:rPr lang="en-US" altLang="en-US" sz="1600" b="1" dirty="0">
                <a:latin typeface="Times New Roman" panose="02020603050405020304" pitchFamily="18" charset="0"/>
              </a:rPr>
              <a:t>Submitted: </a:t>
            </a:r>
            <a:r>
              <a:rPr lang="en-US" altLang="en-US" sz="1600" dirty="0">
                <a:latin typeface="Times New Roman" panose="02020603050405020304" pitchFamily="18" charset="0"/>
              </a:rPr>
              <a:t>September 12,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Rolfe (Blind Creek Associates), Dries Neirynck (Ultra-radio), Frederic Nabki (Spark), Frank Leong (</a:t>
            </a:r>
            <a:r>
              <a:rPr lang="en-US" altLang="en-US" sz="1600">
                <a:latin typeface="Times New Roman" panose="02020603050405020304" pitchFamily="18" charset="0"/>
              </a:rPr>
              <a:t>NXP)</a:t>
            </a:r>
          </a:p>
          <a:p>
            <a:pPr eaLnBrk="1" hangingPunct="1">
              <a:spcBef>
                <a:spcPct val="0"/>
              </a:spcBef>
              <a:buClrTx/>
              <a:buFontTx/>
              <a:buNone/>
              <a:defRPr/>
            </a:pPr>
            <a:r>
              <a:rPr lang="en-US" altLang="en-US" sz="1600" b="1">
                <a:latin typeface="Times New Roman" panose="02020603050405020304" pitchFamily="18" charset="0"/>
              </a:rPr>
              <a:t>Contact</a:t>
            </a:r>
            <a:r>
              <a:rPr lang="en-US" altLang="en-US" sz="1600" b="1" dirty="0">
                <a:latin typeface="Times New Roman" panose="02020603050405020304" pitchFamily="18" charset="0"/>
              </a:rPr>
              <a: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a:latin typeface="Times New Roman" panose="02020603050405020304" pitchFamily="18" charset="0"/>
                <a:hlinkClick r:id="rId3"/>
              </a:rPr>
              <a:t>ben.rolfe@ieee.org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NA</a:t>
            </a:r>
          </a:p>
          <a:p>
            <a:pPr eaLnBrk="1" hangingPunct="1">
              <a:spcBef>
                <a:spcPct val="0"/>
              </a:spcBef>
              <a:buClrTx/>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Enhanced channel access for UWB</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 variation on channel access that includes spectrum sensing and potentially deferring transmission in a time-bounded way to improve performance, reliability and bound latency</a:t>
            </a:r>
          </a:p>
          <a:p>
            <a:pPr eaLnBrk="1" hangingPunct="1">
              <a:spcBef>
                <a:spcPct val="0"/>
              </a:spcBef>
              <a:buClrTx/>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Consideration for inclusion in the draft amendment</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E9B96-00B3-CA42-4436-69A4E5202ECD}"/>
              </a:ext>
            </a:extLst>
          </p:cNvPr>
          <p:cNvSpPr>
            <a:spLocks noGrp="1"/>
          </p:cNvSpPr>
          <p:nvPr>
            <p:ph type="ctrTitle"/>
          </p:nvPr>
        </p:nvSpPr>
        <p:spPr/>
        <p:txBody>
          <a:bodyPr/>
          <a:lstStyle/>
          <a:p>
            <a:r>
              <a:rPr lang="en-IE" dirty="0"/>
              <a:t>Summary of SSBD proposal</a:t>
            </a:r>
          </a:p>
        </p:txBody>
      </p:sp>
      <p:sp>
        <p:nvSpPr>
          <p:cNvPr id="3" name="Subtitle 2">
            <a:extLst>
              <a:ext uri="{FF2B5EF4-FFF2-40B4-BE49-F238E27FC236}">
                <a16:creationId xmlns:a16="http://schemas.microsoft.com/office/drawing/2014/main" id="{D8A0CAF0-9EE3-C7C1-78F7-1320A565342D}"/>
              </a:ext>
            </a:extLst>
          </p:cNvPr>
          <p:cNvSpPr>
            <a:spLocks noGrp="1"/>
          </p:cNvSpPr>
          <p:nvPr>
            <p:ph type="subTitle" idx="1"/>
          </p:nvPr>
        </p:nvSpPr>
        <p:spPr/>
        <p:txBody>
          <a:bodyPr/>
          <a:lstStyle/>
          <a:p>
            <a:r>
              <a:rPr lang="en-IE" dirty="0"/>
              <a:t>An optional channel access method </a:t>
            </a:r>
          </a:p>
        </p:txBody>
      </p:sp>
    </p:spTree>
    <p:extLst>
      <p:ext uri="{BB962C8B-B14F-4D97-AF65-F5344CB8AC3E}">
        <p14:creationId xmlns:p14="http://schemas.microsoft.com/office/powerpoint/2010/main" val="3268382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Slide </a:t>
            </a:r>
            <a:fld id="{402C19D2-AFCD-5441-8B74-E6F734CFFA69}" type="slidenum">
              <a:rPr lang="en-US" altLang="en-US" smtClean="0"/>
              <a:pPr/>
              <a:t>3</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2939485680"/>
              </p:ext>
            </p:extLst>
          </p:nvPr>
        </p:nvGraphicFramePr>
        <p:xfrm>
          <a:off x="457200" y="1066800"/>
          <a:ext cx="8382000" cy="5318458"/>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345976">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rowSpan="2">
                  <a:txBody>
                    <a:bodyPr/>
                    <a:lstStyle/>
                    <a:p>
                      <a:pPr>
                        <a:lnSpc>
                          <a:spcPct val="107000"/>
                        </a:lnSpc>
                        <a:spcAft>
                          <a:spcPts val="800"/>
                        </a:spcAft>
                      </a:pPr>
                      <a:r>
                        <a:rPr lang="en-US" sz="1100" dirty="0">
                          <a:effectLst/>
                        </a:rPr>
                        <a:t>SSBD uses channel sensing (CCA) and  time bounded deferral to reduce collision and provide ability to detect other spectrum users including ranging devices using pure ALOHA.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8616">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vMerge="1">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Can improve coexistence in the presence of UWB and non-UWB spectrum users. </a:t>
                      </a: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Has no impact on backward compatibility. It is an optional feature in 4ab capable devices. </a:t>
                      </a: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dirty="0">
                          <a:effectLst/>
                        </a:rPr>
                        <a:t>Additional channels and operating frequencies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dirty="0">
                          <a:effectLst/>
                        </a:rPr>
                        <a:t>Improvements to accuracy / precision / reliability and interoperability for high-integrity ranging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Reliability can be enhanced by deferral </a:t>
                      </a: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Arial 本文"/>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rPr>
                        <a:t>Sensing capabilities to support presence detection and environment mapping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Supports streaming by reducing hopeless transmissions while bounding channel access latency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Yes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44FCD-FDEB-852E-77DC-2411890919BF}"/>
              </a:ext>
            </a:extLst>
          </p:cNvPr>
          <p:cNvSpPr>
            <a:spLocks noGrp="1"/>
          </p:cNvSpPr>
          <p:nvPr>
            <p:ph type="title"/>
          </p:nvPr>
        </p:nvSpPr>
        <p:spPr/>
        <p:txBody>
          <a:bodyPr/>
          <a:lstStyle/>
          <a:p>
            <a:r>
              <a:rPr lang="en-IE" dirty="0"/>
              <a:t>Spectrum sensing based deferral</a:t>
            </a:r>
          </a:p>
        </p:txBody>
      </p:sp>
      <p:sp>
        <p:nvSpPr>
          <p:cNvPr id="3" name="Content Placeholder 2">
            <a:extLst>
              <a:ext uri="{FF2B5EF4-FFF2-40B4-BE49-F238E27FC236}">
                <a16:creationId xmlns:a16="http://schemas.microsoft.com/office/drawing/2014/main" id="{0DBEBF0B-4D18-6290-5AB8-3273DB2439B3}"/>
              </a:ext>
            </a:extLst>
          </p:cNvPr>
          <p:cNvSpPr>
            <a:spLocks noGrp="1"/>
          </p:cNvSpPr>
          <p:nvPr>
            <p:ph idx="1"/>
          </p:nvPr>
        </p:nvSpPr>
        <p:spPr/>
        <p:txBody>
          <a:bodyPr/>
          <a:lstStyle/>
          <a:p>
            <a:r>
              <a:rPr lang="en-US" dirty="0"/>
              <a:t>For channel access where bounding latency in the channel access is desired.  </a:t>
            </a:r>
          </a:p>
          <a:p>
            <a:r>
              <a:rPr lang="en-US" dirty="0"/>
              <a:t>Optional in all device types.  </a:t>
            </a:r>
          </a:p>
          <a:p>
            <a:r>
              <a:rPr lang="en-US" dirty="0"/>
              <a:t>For unscheduled random access or with one of the scheduled access schemes.  </a:t>
            </a:r>
          </a:p>
          <a:p>
            <a:r>
              <a:rPr lang="en-US" dirty="0"/>
              <a:t>Employs channel sensing using CCA and bounded deferral using linearly growing random backoff at each deferral.</a:t>
            </a:r>
            <a:endParaRPr lang="en-IE" dirty="0"/>
          </a:p>
        </p:txBody>
      </p:sp>
    </p:spTree>
    <p:extLst>
      <p:ext uri="{BB962C8B-B14F-4D97-AF65-F5344CB8AC3E}">
        <p14:creationId xmlns:p14="http://schemas.microsoft.com/office/powerpoint/2010/main" val="3679009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3E3B13-8CE9-3F7F-CD3B-588C227E4F4A}"/>
              </a:ext>
            </a:extLst>
          </p:cNvPr>
          <p:cNvSpPr>
            <a:spLocks noGrp="1"/>
          </p:cNvSpPr>
          <p:nvPr>
            <p:ph type="title"/>
          </p:nvPr>
        </p:nvSpPr>
        <p:spPr/>
        <p:txBody>
          <a:bodyPr/>
          <a:lstStyle/>
          <a:p>
            <a:r>
              <a:rPr lang="en-IE" dirty="0"/>
              <a:t>Algorithm overview</a:t>
            </a:r>
          </a:p>
        </p:txBody>
      </p:sp>
      <p:sp>
        <p:nvSpPr>
          <p:cNvPr id="6" name="Content Placeholder 5">
            <a:extLst>
              <a:ext uri="{FF2B5EF4-FFF2-40B4-BE49-F238E27FC236}">
                <a16:creationId xmlns:a16="http://schemas.microsoft.com/office/drawing/2014/main" id="{EEC3F658-E552-3DAA-283C-3FF3A55C6DA5}"/>
              </a:ext>
            </a:extLst>
          </p:cNvPr>
          <p:cNvSpPr>
            <a:spLocks noGrp="1"/>
          </p:cNvSpPr>
          <p:nvPr>
            <p:ph sz="half" idx="2"/>
          </p:nvPr>
        </p:nvSpPr>
        <p:spPr/>
        <p:txBody>
          <a:bodyPr>
            <a:normAutofit lnSpcReduction="10000"/>
          </a:bodyPr>
          <a:lstStyle/>
          <a:p>
            <a:r>
              <a:rPr lang="en-US" i="1" dirty="0"/>
              <a:t>NB</a:t>
            </a:r>
            <a:r>
              <a:rPr lang="en-US" dirty="0"/>
              <a:t> is the number of times the SSBD algorithm was required to backoff due to channel busy condition. </a:t>
            </a:r>
          </a:p>
          <a:p>
            <a:r>
              <a:rPr lang="en-US" i="1" dirty="0"/>
              <a:t>BF</a:t>
            </a:r>
            <a:r>
              <a:rPr lang="en-US" dirty="0"/>
              <a:t> is the backoff factor. </a:t>
            </a:r>
            <a:br>
              <a:rPr lang="en-US" dirty="0"/>
            </a:br>
            <a:r>
              <a:rPr lang="en-US" dirty="0"/>
              <a:t>Backoff period defined by </a:t>
            </a:r>
            <a:r>
              <a:rPr lang="en-US" i="1" dirty="0" err="1"/>
              <a:t>aSSBDUnitBackoffPeriod</a:t>
            </a:r>
            <a:endParaRPr lang="en-US" i="1" dirty="0"/>
          </a:p>
          <a:p>
            <a:endParaRPr lang="en-IE" dirty="0"/>
          </a:p>
        </p:txBody>
      </p:sp>
      <p:pic>
        <p:nvPicPr>
          <p:cNvPr id="1026" name="Picture 2">
            <a:extLst>
              <a:ext uri="{FF2B5EF4-FFF2-40B4-BE49-F238E27FC236}">
                <a16:creationId xmlns:a16="http://schemas.microsoft.com/office/drawing/2014/main" id="{98F63CBC-F2F5-0DB6-E93D-AA8B6C0F9C6E}"/>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475656" y="1436449"/>
            <a:ext cx="2448272" cy="4952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1199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3E3B13-8CE9-3F7F-CD3B-588C227E4F4A}"/>
              </a:ext>
            </a:extLst>
          </p:cNvPr>
          <p:cNvSpPr>
            <a:spLocks noGrp="1"/>
          </p:cNvSpPr>
          <p:nvPr>
            <p:ph type="title"/>
          </p:nvPr>
        </p:nvSpPr>
        <p:spPr/>
        <p:txBody>
          <a:bodyPr/>
          <a:lstStyle/>
          <a:p>
            <a:r>
              <a:rPr lang="en-IE" dirty="0"/>
              <a:t>Algorithm overview</a:t>
            </a:r>
          </a:p>
        </p:txBody>
      </p:sp>
      <p:sp>
        <p:nvSpPr>
          <p:cNvPr id="6" name="Content Placeholder 5">
            <a:extLst>
              <a:ext uri="{FF2B5EF4-FFF2-40B4-BE49-F238E27FC236}">
                <a16:creationId xmlns:a16="http://schemas.microsoft.com/office/drawing/2014/main" id="{EEC3F658-E552-3DAA-283C-3FF3A55C6DA5}"/>
              </a:ext>
            </a:extLst>
          </p:cNvPr>
          <p:cNvSpPr>
            <a:spLocks noGrp="1"/>
          </p:cNvSpPr>
          <p:nvPr>
            <p:ph sz="half" idx="2"/>
          </p:nvPr>
        </p:nvSpPr>
        <p:spPr/>
        <p:txBody>
          <a:bodyPr>
            <a:normAutofit fontScale="92500" lnSpcReduction="20000"/>
          </a:bodyPr>
          <a:lstStyle/>
          <a:p>
            <a:r>
              <a:rPr lang="en-US" dirty="0"/>
              <a:t>The algorithm shall terminate with Success when CCA returns idle.  </a:t>
            </a:r>
          </a:p>
          <a:p>
            <a:r>
              <a:rPr lang="en-US" dirty="0"/>
              <a:t>The action when NB exceeds </a:t>
            </a:r>
            <a:r>
              <a:rPr lang="en-US" i="1" dirty="0" err="1"/>
              <a:t>macMaxSSBDBackoffs</a:t>
            </a:r>
            <a:r>
              <a:rPr lang="en-US" dirty="0"/>
              <a:t> depends on </a:t>
            </a:r>
            <a:r>
              <a:rPr lang="en-US" i="1" dirty="0" err="1"/>
              <a:t>macSSBDBOEndAction</a:t>
            </a:r>
            <a:r>
              <a:rPr lang="en-US" dirty="0"/>
              <a:t>:  </a:t>
            </a:r>
          </a:p>
          <a:p>
            <a:pPr lvl="1"/>
            <a:r>
              <a:rPr lang="en-US" dirty="0"/>
              <a:t>when set to </a:t>
            </a:r>
            <a:r>
              <a:rPr lang="en-US" i="1" dirty="0" err="1"/>
              <a:t>TXonEnd</a:t>
            </a:r>
            <a:r>
              <a:rPr lang="en-US" dirty="0"/>
              <a:t>, end with Success.   </a:t>
            </a:r>
          </a:p>
          <a:p>
            <a:pPr lvl="1"/>
            <a:r>
              <a:rPr lang="en-US" dirty="0"/>
              <a:t>When set to </a:t>
            </a:r>
            <a:r>
              <a:rPr lang="en-US" i="1" dirty="0" err="1"/>
              <a:t>FailOnEnd</a:t>
            </a:r>
            <a:r>
              <a:rPr lang="en-US" dirty="0"/>
              <a:t>, end with Failure. </a:t>
            </a:r>
            <a:endParaRPr lang="en-IE" dirty="0"/>
          </a:p>
        </p:txBody>
      </p:sp>
      <p:pic>
        <p:nvPicPr>
          <p:cNvPr id="1026" name="Picture 2">
            <a:extLst>
              <a:ext uri="{FF2B5EF4-FFF2-40B4-BE49-F238E27FC236}">
                <a16:creationId xmlns:a16="http://schemas.microsoft.com/office/drawing/2014/main" id="{98F63CBC-F2F5-0DB6-E93D-AA8B6C0F9C6E}"/>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475656" y="1428409"/>
            <a:ext cx="2448272" cy="4952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9591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D8C1F37-21DA-B587-C2F1-3E49950D3115}"/>
              </a:ext>
            </a:extLst>
          </p:cNvPr>
          <p:cNvSpPr>
            <a:spLocks noGrp="1"/>
          </p:cNvSpPr>
          <p:nvPr>
            <p:ph type="title"/>
          </p:nvPr>
        </p:nvSpPr>
        <p:spPr/>
        <p:txBody>
          <a:bodyPr/>
          <a:lstStyle/>
          <a:p>
            <a:r>
              <a:rPr lang="en-IE" dirty="0"/>
              <a:t>Parameters</a:t>
            </a:r>
          </a:p>
        </p:txBody>
      </p:sp>
      <p:graphicFrame>
        <p:nvGraphicFramePr>
          <p:cNvPr id="7" name="Content Placeholder 6">
            <a:extLst>
              <a:ext uri="{FF2B5EF4-FFF2-40B4-BE49-F238E27FC236}">
                <a16:creationId xmlns:a16="http://schemas.microsoft.com/office/drawing/2014/main" id="{82C6AD86-5EE8-A470-4C7D-CD5D3A93A31B}"/>
              </a:ext>
            </a:extLst>
          </p:cNvPr>
          <p:cNvGraphicFramePr>
            <a:graphicFrameLocks noGrp="1"/>
          </p:cNvGraphicFramePr>
          <p:nvPr>
            <p:ph idx="1"/>
          </p:nvPr>
        </p:nvGraphicFramePr>
        <p:xfrm>
          <a:off x="628648" y="2033389"/>
          <a:ext cx="7886699" cy="1066800"/>
        </p:xfrm>
        <a:graphic>
          <a:graphicData uri="http://schemas.openxmlformats.org/drawingml/2006/table">
            <a:tbl>
              <a:tblPr/>
              <a:tblGrid>
                <a:gridCol w="2208276">
                  <a:extLst>
                    <a:ext uri="{9D8B030D-6E8A-4147-A177-3AD203B41FA5}">
                      <a16:colId xmlns:a16="http://schemas.microsoft.com/office/drawing/2014/main" val="2878488131"/>
                    </a:ext>
                  </a:extLst>
                </a:gridCol>
                <a:gridCol w="4101083">
                  <a:extLst>
                    <a:ext uri="{9D8B030D-6E8A-4147-A177-3AD203B41FA5}">
                      <a16:colId xmlns:a16="http://schemas.microsoft.com/office/drawing/2014/main" val="252385959"/>
                    </a:ext>
                  </a:extLst>
                </a:gridCol>
                <a:gridCol w="1577340">
                  <a:extLst>
                    <a:ext uri="{9D8B030D-6E8A-4147-A177-3AD203B41FA5}">
                      <a16:colId xmlns:a16="http://schemas.microsoft.com/office/drawing/2014/main" val="1106270931"/>
                    </a:ext>
                  </a:extLst>
                </a:gridCol>
              </a:tblGrid>
              <a:tr h="480060">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Constant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Description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Value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833224740"/>
                  </a:ext>
                </a:extLst>
              </a:tr>
              <a:tr h="548640">
                <a:tc>
                  <a:txBody>
                    <a:bodyPr/>
                    <a:lstStyle/>
                    <a:p>
                      <a:pPr algn="l" fontAlgn="t"/>
                      <a:endParaRPr lang="en-IE" sz="1100" dirty="0">
                        <a:effectLst/>
                      </a:endParaRPr>
                    </a:p>
                    <a:p>
                      <a:pPr algn="l" rtl="0" fontAlgn="base"/>
                      <a:r>
                        <a:rPr lang="en-IE" sz="1100" b="0" i="1" dirty="0" err="1">
                          <a:effectLst/>
                          <a:latin typeface="Calibri" panose="020F0502020204030204" pitchFamily="34" charset="0"/>
                        </a:rPr>
                        <a:t>aSSBDUnitBackoffPeriod</a:t>
                      </a:r>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endParaRPr lang="en-US" sz="1100" dirty="0">
                        <a:effectLst/>
                      </a:endParaRPr>
                    </a:p>
                    <a:p>
                      <a:pPr algn="l" rtl="0" fontAlgn="base"/>
                      <a:r>
                        <a:rPr lang="en-US" sz="1100" b="0" i="0" dirty="0">
                          <a:effectLst/>
                          <a:latin typeface="Calibri" panose="020F0502020204030204" pitchFamily="34" charset="0"/>
                        </a:rPr>
                        <a:t>The unit time period use for deferral in the SSBD algorithm, in microseconds. </a:t>
                      </a:r>
                      <a:endParaRPr lang="en-US"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endParaRPr lang="en-IE" sz="1100" dirty="0">
                        <a:effectLst/>
                      </a:endParaRPr>
                    </a:p>
                    <a:p>
                      <a:pPr algn="l" rtl="0" fontAlgn="base"/>
                      <a:r>
                        <a:rPr lang="en-IE" sz="1100" b="0" i="0" dirty="0">
                          <a:effectLst/>
                          <a:latin typeface="Calibri" panose="020F0502020204030204" pitchFamily="34" charset="0"/>
                        </a:rPr>
                        <a:t>TBD </a:t>
                      </a:r>
                      <a:endParaRPr lang="en-IE" sz="1100" b="0" i="0" dirty="0">
                        <a:effectLst/>
                      </a:endParaRPr>
                    </a:p>
                    <a:p>
                      <a:pPr algn="l" rtl="0" fontAlgn="base"/>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7311666"/>
                  </a:ext>
                </a:extLst>
              </a:tr>
            </a:tbl>
          </a:graphicData>
        </a:graphic>
      </p:graphicFrame>
      <p:graphicFrame>
        <p:nvGraphicFramePr>
          <p:cNvPr id="8" name="Table 7">
            <a:extLst>
              <a:ext uri="{FF2B5EF4-FFF2-40B4-BE49-F238E27FC236}">
                <a16:creationId xmlns:a16="http://schemas.microsoft.com/office/drawing/2014/main" id="{C1FBC5F5-A320-6567-2FA6-0475719590AB}"/>
              </a:ext>
            </a:extLst>
          </p:cNvPr>
          <p:cNvGraphicFramePr>
            <a:graphicFrameLocks noGrp="1"/>
          </p:cNvGraphicFramePr>
          <p:nvPr/>
        </p:nvGraphicFramePr>
        <p:xfrm>
          <a:off x="628648" y="3114590"/>
          <a:ext cx="7886699" cy="2948940"/>
        </p:xfrm>
        <a:graphic>
          <a:graphicData uri="http://schemas.openxmlformats.org/drawingml/2006/table">
            <a:tbl>
              <a:tblPr/>
              <a:tblGrid>
                <a:gridCol w="1938704">
                  <a:extLst>
                    <a:ext uri="{9D8B030D-6E8A-4147-A177-3AD203B41FA5}">
                      <a16:colId xmlns:a16="http://schemas.microsoft.com/office/drawing/2014/main" val="3034509768"/>
                    </a:ext>
                  </a:extLst>
                </a:gridCol>
                <a:gridCol w="870438">
                  <a:extLst>
                    <a:ext uri="{9D8B030D-6E8A-4147-A177-3AD203B41FA5}">
                      <a16:colId xmlns:a16="http://schemas.microsoft.com/office/drawing/2014/main" val="1231843708"/>
                    </a:ext>
                  </a:extLst>
                </a:gridCol>
                <a:gridCol w="1332035">
                  <a:extLst>
                    <a:ext uri="{9D8B030D-6E8A-4147-A177-3AD203B41FA5}">
                      <a16:colId xmlns:a16="http://schemas.microsoft.com/office/drawing/2014/main" val="852071041"/>
                    </a:ext>
                  </a:extLst>
                </a:gridCol>
                <a:gridCol w="2993780">
                  <a:extLst>
                    <a:ext uri="{9D8B030D-6E8A-4147-A177-3AD203B41FA5}">
                      <a16:colId xmlns:a16="http://schemas.microsoft.com/office/drawing/2014/main" val="2512120825"/>
                    </a:ext>
                  </a:extLst>
                </a:gridCol>
                <a:gridCol w="751742">
                  <a:extLst>
                    <a:ext uri="{9D8B030D-6E8A-4147-A177-3AD203B41FA5}">
                      <a16:colId xmlns:a16="http://schemas.microsoft.com/office/drawing/2014/main" val="2653553923"/>
                    </a:ext>
                  </a:extLst>
                </a:gridCol>
              </a:tblGrid>
              <a:tr h="480060">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Attribute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Type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Range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Description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1400" b="1" dirty="0">
                        <a:effectLst/>
                      </a:endParaRPr>
                    </a:p>
                    <a:p>
                      <a:pPr algn="ctr" rtl="0" fontAlgn="base"/>
                      <a:r>
                        <a:rPr lang="en-IE" sz="1400" b="1" i="0" dirty="0">
                          <a:effectLst/>
                          <a:latin typeface="Calibri" panose="020F0502020204030204" pitchFamily="34" charset="0"/>
                        </a:rPr>
                        <a:t>Default </a:t>
                      </a:r>
                      <a:endParaRPr lang="en-IE" sz="1400" b="1"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53531615"/>
                  </a:ext>
                </a:extLst>
              </a:tr>
              <a:tr h="548640">
                <a:tc>
                  <a:txBody>
                    <a:bodyPr/>
                    <a:lstStyle/>
                    <a:p>
                      <a:pPr fontAlgn="t"/>
                      <a:endParaRPr lang="en-IE" sz="1100" dirty="0">
                        <a:effectLst/>
                      </a:endParaRPr>
                    </a:p>
                    <a:p>
                      <a:pPr algn="l" rtl="0" fontAlgn="base"/>
                      <a:r>
                        <a:rPr lang="en-IE" sz="1100" b="0" i="1" dirty="0" err="1">
                          <a:effectLst/>
                          <a:latin typeface="Calibri" panose="020F0502020204030204" pitchFamily="34" charset="0"/>
                        </a:rPr>
                        <a:t>macMaxBf</a:t>
                      </a:r>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fontAlgn="t"/>
                      <a:endParaRPr lang="en-IE" sz="1100" dirty="0">
                        <a:effectLst/>
                      </a:endParaRPr>
                    </a:p>
                    <a:p>
                      <a:pPr algn="l" rtl="0" fontAlgn="base"/>
                      <a:r>
                        <a:rPr lang="en-IE" sz="1100" b="0" i="0" dirty="0">
                          <a:effectLst/>
                          <a:latin typeface="Calibri" panose="020F0502020204030204" pitchFamily="34" charset="0"/>
                        </a:rPr>
                        <a:t>Integer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fontAlgn="t"/>
                      <a:endParaRPr lang="en-IE" sz="1100" dirty="0">
                        <a:effectLst/>
                      </a:endParaRPr>
                    </a:p>
                    <a:p>
                      <a:pPr algn="l" rtl="0" fontAlgn="base"/>
                      <a:r>
                        <a:rPr lang="en-IE" sz="1100" b="0" i="0" dirty="0">
                          <a:effectLst/>
                          <a:latin typeface="Calibri" panose="020F0502020204030204" pitchFamily="34" charset="0"/>
                        </a:rPr>
                        <a:t>1 - TBD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fontAlgn="t"/>
                      <a:endParaRPr lang="en-US" sz="1100" dirty="0">
                        <a:effectLst/>
                      </a:endParaRPr>
                    </a:p>
                    <a:p>
                      <a:pPr algn="l" rtl="0" fontAlgn="base"/>
                      <a:r>
                        <a:rPr lang="en-US" sz="1100" b="0" i="0" dirty="0">
                          <a:effectLst/>
                          <a:latin typeface="Calibri" panose="020F0502020204030204" pitchFamily="34" charset="0"/>
                        </a:rPr>
                        <a:t>The maximum value of the backoff factor (BF) in the SSBD algorithm as described in 6.2.5.x. </a:t>
                      </a:r>
                      <a:endParaRPr lang="en-US"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fontAlgn="t"/>
                      <a:endParaRPr lang="en-IE" sz="1100" dirty="0">
                        <a:effectLst/>
                      </a:endParaRPr>
                    </a:p>
                    <a:p>
                      <a:pPr algn="l" rtl="0" fontAlgn="base"/>
                      <a:r>
                        <a:rPr lang="en-IE" sz="1100" b="0" i="0" dirty="0">
                          <a:effectLst/>
                          <a:latin typeface="Calibri" panose="020F0502020204030204" pitchFamily="34" charset="0"/>
                        </a:rPr>
                        <a:t>1 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863769967"/>
                  </a:ext>
                </a:extLst>
              </a:tr>
              <a:tr h="548640">
                <a:tc>
                  <a:txBody>
                    <a:bodyPr/>
                    <a:lstStyle/>
                    <a:p>
                      <a:pPr fontAlgn="t"/>
                      <a:endParaRPr lang="en-IE" sz="1100" dirty="0">
                        <a:effectLst/>
                      </a:endParaRPr>
                    </a:p>
                    <a:p>
                      <a:pPr algn="l" rtl="0" fontAlgn="base"/>
                      <a:r>
                        <a:rPr lang="en-IE" sz="1100" b="0" i="1" dirty="0" err="1">
                          <a:effectLst/>
                          <a:latin typeface="Calibri" panose="020F0502020204030204" pitchFamily="34" charset="0"/>
                        </a:rPr>
                        <a:t>macMaxSSBDBackoffs</a:t>
                      </a:r>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IE" sz="1100">
                        <a:effectLst/>
                      </a:endParaRPr>
                    </a:p>
                    <a:p>
                      <a:pPr algn="l" rtl="0" fontAlgn="base"/>
                      <a:r>
                        <a:rPr lang="en-IE" sz="1100" b="0" i="0">
                          <a:effectLst/>
                          <a:latin typeface="Calibri" panose="020F0502020204030204" pitchFamily="34" charset="0"/>
                        </a:rPr>
                        <a:t>Integer </a:t>
                      </a:r>
                      <a:endParaRPr lang="en-IE" sz="1100" b="0" i="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IE" sz="1100" dirty="0">
                        <a:effectLst/>
                      </a:endParaRPr>
                    </a:p>
                    <a:p>
                      <a:pPr algn="l" rtl="0" fontAlgn="base"/>
                      <a:r>
                        <a:rPr lang="en-IE" sz="1100" b="0" i="0" dirty="0">
                          <a:effectLst/>
                          <a:latin typeface="Calibri" panose="020F0502020204030204" pitchFamily="34" charset="0"/>
                        </a:rPr>
                        <a:t>0 – TBD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US" sz="1100" dirty="0">
                        <a:effectLst/>
                      </a:endParaRPr>
                    </a:p>
                    <a:p>
                      <a:pPr algn="l" rtl="0" fontAlgn="base"/>
                      <a:r>
                        <a:rPr lang="en-US" sz="1100" b="0" i="0" dirty="0">
                          <a:effectLst/>
                          <a:latin typeface="Calibri" panose="020F0502020204030204" pitchFamily="34" charset="0"/>
                        </a:rPr>
                        <a:t>The maximum number of deferral iterations the SSBD algorithm will attempt before exiting. </a:t>
                      </a:r>
                      <a:endParaRPr lang="en-US"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IE" sz="1100" dirty="0">
                        <a:effectLst/>
                      </a:endParaRPr>
                    </a:p>
                    <a:p>
                      <a:pPr algn="l" rtl="0" fontAlgn="base"/>
                      <a:r>
                        <a:rPr lang="en-IE" sz="1100" b="0" i="0" dirty="0">
                          <a:effectLst/>
                          <a:latin typeface="Calibri" panose="020F0502020204030204" pitchFamily="34" charset="0"/>
                        </a:rPr>
                        <a:t>TBD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5934709"/>
                  </a:ext>
                </a:extLst>
              </a:tr>
              <a:tr h="548640">
                <a:tc>
                  <a:txBody>
                    <a:bodyPr/>
                    <a:lstStyle/>
                    <a:p>
                      <a:pPr fontAlgn="t"/>
                      <a:endParaRPr lang="en-IE" sz="1100" dirty="0">
                        <a:effectLst/>
                      </a:endParaRPr>
                    </a:p>
                    <a:p>
                      <a:pPr algn="l" rtl="0" fontAlgn="base"/>
                      <a:r>
                        <a:rPr lang="en-IE" sz="1100" b="0" i="1" dirty="0" err="1">
                          <a:effectLst/>
                          <a:latin typeface="Calibri" panose="020F0502020204030204" pitchFamily="34" charset="0"/>
                        </a:rPr>
                        <a:t>macMinBf</a:t>
                      </a:r>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fontAlgn="t"/>
                      <a:endParaRPr lang="en-IE" sz="1100">
                        <a:effectLst/>
                      </a:endParaRPr>
                    </a:p>
                    <a:p>
                      <a:pPr algn="l" rtl="0" fontAlgn="base"/>
                      <a:r>
                        <a:rPr lang="en-IE" sz="1100" b="0" i="0">
                          <a:effectLst/>
                          <a:latin typeface="Calibri" panose="020F0502020204030204" pitchFamily="34" charset="0"/>
                        </a:rPr>
                        <a:t>Integer </a:t>
                      </a:r>
                      <a:endParaRPr lang="en-IE" sz="1100" b="0" i="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fontAlgn="t"/>
                      <a:endParaRPr lang="en-IE" sz="1100" dirty="0">
                        <a:effectLst/>
                      </a:endParaRPr>
                    </a:p>
                    <a:p>
                      <a:pPr algn="l" rtl="0" fontAlgn="base"/>
                      <a:r>
                        <a:rPr lang="en-IE" sz="1100" b="0" i="0" dirty="0">
                          <a:effectLst/>
                          <a:latin typeface="Calibri" panose="020F0502020204030204" pitchFamily="34" charset="0"/>
                        </a:rPr>
                        <a:t>1 - </a:t>
                      </a:r>
                      <a:r>
                        <a:rPr lang="en-IE" sz="1100" b="0" i="1" dirty="0" err="1">
                          <a:effectLst/>
                          <a:latin typeface="Calibri" panose="020F0502020204030204" pitchFamily="34" charset="0"/>
                        </a:rPr>
                        <a:t>macMaxBf</a:t>
                      </a:r>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fontAlgn="t"/>
                      <a:endParaRPr lang="en-US" sz="1100">
                        <a:effectLst/>
                      </a:endParaRPr>
                    </a:p>
                    <a:p>
                      <a:pPr algn="l" rtl="0" fontAlgn="base"/>
                      <a:r>
                        <a:rPr lang="en-US" sz="1100" b="0" i="0">
                          <a:effectLst/>
                          <a:latin typeface="Calibri" panose="020F0502020204030204" pitchFamily="34" charset="0"/>
                        </a:rPr>
                        <a:t>The minimum value of the backoff factor (BF) in the SSBD algorithm as described in 6.2.5.x. </a:t>
                      </a:r>
                      <a:endParaRPr lang="en-US" sz="1100" b="0" i="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fontAlgn="t"/>
                      <a:endParaRPr lang="en-IE" sz="1100" dirty="0">
                        <a:effectLst/>
                      </a:endParaRPr>
                    </a:p>
                    <a:p>
                      <a:pPr algn="l" rtl="0" fontAlgn="base"/>
                      <a:r>
                        <a:rPr lang="en-IE" sz="1100" b="0" i="0" dirty="0">
                          <a:effectLst/>
                          <a:latin typeface="Calibri" panose="020F0502020204030204" pitchFamily="34" charset="0"/>
                        </a:rPr>
                        <a:t>TBD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942849882"/>
                  </a:ext>
                </a:extLst>
              </a:tr>
              <a:tr h="708660">
                <a:tc>
                  <a:txBody>
                    <a:bodyPr/>
                    <a:lstStyle/>
                    <a:p>
                      <a:pPr fontAlgn="t"/>
                      <a:endParaRPr lang="en-IE" sz="1100" dirty="0">
                        <a:effectLst/>
                      </a:endParaRPr>
                    </a:p>
                    <a:p>
                      <a:pPr algn="l" rtl="0" fontAlgn="base"/>
                      <a:r>
                        <a:rPr lang="en-IE" sz="1100" b="0" i="1" dirty="0" err="1">
                          <a:effectLst/>
                          <a:latin typeface="Calibri" panose="020F0502020204030204" pitchFamily="34" charset="0"/>
                        </a:rPr>
                        <a:t>macSSBDBOEndAction</a:t>
                      </a:r>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IE" sz="1100">
                        <a:effectLst/>
                      </a:endParaRPr>
                    </a:p>
                    <a:p>
                      <a:pPr algn="l" rtl="0" fontAlgn="base"/>
                      <a:r>
                        <a:rPr lang="en-IE" sz="1100" b="0" i="0">
                          <a:effectLst/>
                          <a:latin typeface="Calibri" panose="020F0502020204030204" pitchFamily="34" charset="0"/>
                        </a:rPr>
                        <a:t>Enumeration </a:t>
                      </a:r>
                      <a:endParaRPr lang="en-IE" sz="1100" b="0" i="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IE" sz="1100" dirty="0">
                        <a:effectLst/>
                      </a:endParaRPr>
                    </a:p>
                    <a:p>
                      <a:pPr algn="l" rtl="0" fontAlgn="base"/>
                      <a:r>
                        <a:rPr lang="en-IE" sz="1100" b="0" i="0" dirty="0" err="1">
                          <a:effectLst/>
                          <a:latin typeface="Calibri" panose="020F0502020204030204" pitchFamily="34" charset="0"/>
                        </a:rPr>
                        <a:t>TxOnEnd</a:t>
                      </a:r>
                      <a:r>
                        <a:rPr lang="en-IE" sz="1100" b="0" i="0" dirty="0">
                          <a:effectLst/>
                          <a:latin typeface="Calibri" panose="020F0502020204030204" pitchFamily="34" charset="0"/>
                        </a:rPr>
                        <a:t>, </a:t>
                      </a:r>
                      <a:endParaRPr lang="en-IE" sz="1100" b="0" i="0" dirty="0">
                        <a:effectLst/>
                      </a:endParaRPr>
                    </a:p>
                    <a:p>
                      <a:pPr algn="l" rtl="0" fontAlgn="base"/>
                      <a:r>
                        <a:rPr lang="en-IE" sz="1100" b="0" i="0" dirty="0" err="1">
                          <a:effectLst/>
                          <a:latin typeface="Calibri" panose="020F0502020204030204" pitchFamily="34" charset="0"/>
                        </a:rPr>
                        <a:t>FailOnEnd</a:t>
                      </a:r>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US" sz="1100" dirty="0">
                        <a:effectLst/>
                      </a:endParaRPr>
                    </a:p>
                    <a:p>
                      <a:pPr algn="l" rtl="0" fontAlgn="base"/>
                      <a:r>
                        <a:rPr lang="en-US" sz="1100" b="0" i="0" dirty="0">
                          <a:effectLst/>
                          <a:latin typeface="Calibri" panose="020F0502020204030204" pitchFamily="34" charset="0"/>
                        </a:rPr>
                        <a:t>Determines the termination result of the SSBD algorithm upon exceeding the maximum back-off count, as described in 6.2.5.x.  </a:t>
                      </a:r>
                      <a:endParaRPr lang="en-US"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endParaRPr lang="en-IE" sz="1100" dirty="0">
                        <a:effectLst/>
                      </a:endParaRPr>
                    </a:p>
                    <a:p>
                      <a:pPr algn="l" rtl="0" fontAlgn="base"/>
                      <a:r>
                        <a:rPr lang="en-IE" sz="1100" b="0" i="0" dirty="0" err="1">
                          <a:effectLst/>
                          <a:latin typeface="Calibri" panose="020F0502020204030204" pitchFamily="34" charset="0"/>
                        </a:rPr>
                        <a:t>TxOnEnd</a:t>
                      </a:r>
                      <a:r>
                        <a:rPr lang="en-IE" sz="1100" b="0" i="0" dirty="0">
                          <a:effectLst/>
                          <a:latin typeface="Calibri" panose="020F0502020204030204" pitchFamily="34" charset="0"/>
                        </a:rPr>
                        <a:t> </a:t>
                      </a:r>
                      <a:endParaRPr lang="en-IE" sz="1100" b="0" i="0" dirty="0">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765153"/>
                  </a:ext>
                </a:extLst>
              </a:tr>
            </a:tbl>
          </a:graphicData>
        </a:graphic>
      </p:graphicFrame>
    </p:spTree>
    <p:extLst>
      <p:ext uri="{BB962C8B-B14F-4D97-AF65-F5344CB8AC3E}">
        <p14:creationId xmlns:p14="http://schemas.microsoft.com/office/powerpoint/2010/main" val="1425523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5ACA3-F740-49CD-486E-370208E8CE91}"/>
              </a:ext>
            </a:extLst>
          </p:cNvPr>
          <p:cNvSpPr>
            <a:spLocks noGrp="1"/>
          </p:cNvSpPr>
          <p:nvPr>
            <p:ph type="title"/>
          </p:nvPr>
        </p:nvSpPr>
        <p:spPr/>
        <p:txBody>
          <a:bodyPr/>
          <a:lstStyle/>
          <a:p>
            <a:r>
              <a:rPr lang="en-IE" sz="3600" dirty="0"/>
              <a:t>Spectrum</a:t>
            </a:r>
            <a:r>
              <a:rPr lang="en-IE" dirty="0"/>
              <a:t> Sensing Based Deferral</a:t>
            </a:r>
          </a:p>
        </p:txBody>
      </p:sp>
      <p:sp>
        <p:nvSpPr>
          <p:cNvPr id="3" name="Content Placeholder 2">
            <a:extLst>
              <a:ext uri="{FF2B5EF4-FFF2-40B4-BE49-F238E27FC236}">
                <a16:creationId xmlns:a16="http://schemas.microsoft.com/office/drawing/2014/main" id="{E69E8AC0-A337-8F40-471D-84029FD0EBA9}"/>
              </a:ext>
            </a:extLst>
          </p:cNvPr>
          <p:cNvSpPr>
            <a:spLocks noGrp="1"/>
          </p:cNvSpPr>
          <p:nvPr>
            <p:ph idx="1"/>
          </p:nvPr>
        </p:nvSpPr>
        <p:spPr>
          <a:xfrm>
            <a:off x="683568" y="1772816"/>
            <a:ext cx="7848600" cy="4467647"/>
          </a:xfrm>
        </p:spPr>
        <p:txBody>
          <a:bodyPr>
            <a:normAutofit fontScale="85000" lnSpcReduction="20000"/>
          </a:bodyPr>
          <a:lstStyle/>
          <a:p>
            <a:r>
              <a:rPr lang="en-US" dirty="0"/>
              <a:t>Deferral on CCA busy, with random delay and linear back-off to bound channel access latency. </a:t>
            </a:r>
          </a:p>
          <a:p>
            <a:pPr marL="0" indent="0"/>
            <a:endParaRPr lang="en-IE" dirty="0"/>
          </a:p>
          <a:p>
            <a:r>
              <a:rPr lang="en-IE" dirty="0"/>
              <a:t>Adjustable to channel conditions and requirements:</a:t>
            </a:r>
          </a:p>
          <a:p>
            <a:pPr lvl="1"/>
            <a:r>
              <a:rPr lang="en-IE" dirty="0"/>
              <a:t>Variable energy detection threshold</a:t>
            </a:r>
          </a:p>
          <a:p>
            <a:pPr lvl="1"/>
            <a:r>
              <a:rPr lang="en-IE" dirty="0"/>
              <a:t>Variable sensing duration</a:t>
            </a:r>
          </a:p>
          <a:p>
            <a:endParaRPr lang="en-IE" dirty="0"/>
          </a:p>
          <a:p>
            <a:r>
              <a:rPr lang="en-IE" dirty="0"/>
              <a:t>Bounded channel access latency:</a:t>
            </a:r>
          </a:p>
          <a:p>
            <a:pPr lvl="1"/>
            <a:r>
              <a:rPr lang="en-IE" dirty="0"/>
              <a:t>Linear back-off</a:t>
            </a:r>
          </a:p>
          <a:p>
            <a:pPr lvl="1"/>
            <a:r>
              <a:rPr lang="en-IE" dirty="0"/>
              <a:t>Revert to Aloha on failure</a:t>
            </a:r>
          </a:p>
          <a:p>
            <a:endParaRPr lang="en-IE" dirty="0"/>
          </a:p>
        </p:txBody>
      </p:sp>
    </p:spTree>
    <p:extLst>
      <p:ext uri="{BB962C8B-B14F-4D97-AF65-F5344CB8AC3E}">
        <p14:creationId xmlns:p14="http://schemas.microsoft.com/office/powerpoint/2010/main" val="384280861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34026</TotalTime>
  <Words>773</Words>
  <Application>Microsoft Office PowerPoint</Application>
  <PresentationFormat>On-screen Show (4:3)</PresentationFormat>
  <Paragraphs>137</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本文</vt:lpstr>
      <vt:lpstr>Calibri</vt:lpstr>
      <vt:lpstr>Times New Roman</vt:lpstr>
      <vt:lpstr>Office Theme</vt:lpstr>
      <vt:lpstr>PowerPoint Presentation</vt:lpstr>
      <vt:lpstr>Summary of SSBD proposal</vt:lpstr>
      <vt:lpstr>PowerPoint Presentation</vt:lpstr>
      <vt:lpstr>Spectrum sensing based deferral</vt:lpstr>
      <vt:lpstr>Algorithm overview</vt:lpstr>
      <vt:lpstr>Algorithm overview</vt:lpstr>
      <vt:lpstr>Parameters</vt:lpstr>
      <vt:lpstr>Spectrum Sensing Based Deferral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475</cp:revision>
  <cp:lastPrinted>2000-03-07T00:55:37Z</cp:lastPrinted>
  <dcterms:created xsi:type="dcterms:W3CDTF">2016-01-17T22:48:36Z</dcterms:created>
  <dcterms:modified xsi:type="dcterms:W3CDTF">2022-09-13T01:32:46Z</dcterms:modified>
  <cp:category/>
</cp:coreProperties>
</file>