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256" r:id="rId3"/>
    <p:sldId id="259" r:id="rId4"/>
    <p:sldId id="258" r:id="rId5"/>
    <p:sldId id="261" r:id="rId6"/>
    <p:sldId id="260" r:id="rId7"/>
    <p:sldId id="257"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82" d="100"/>
          <a:sy n="82" d="100"/>
        </p:scale>
        <p:origin x="145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15-22-0485-00-0000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Rolfe, et al  (multiple)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696048"/>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Spectrum Sensing Based Deferral</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September 12,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 Dries Neirynck (Ultra-radio), Frederic Nabki (Spark),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Enhanced channel access for UWB</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 variation on channel access that includes spectrum sensing and potentially deferring transmission in a time-bounded way to improve performance, reliability and bound latency</a:t>
            </a:r>
          </a:p>
          <a:p>
            <a:pPr eaLnBrk="1" hangingPunct="1">
              <a:spcBef>
                <a:spcPct val="0"/>
              </a:spcBef>
              <a:buClrTx/>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Consideration for inclusion in the draft amendment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p:txBody>
          <a:bodyPr/>
          <a:lstStyle/>
          <a:p>
            <a:r>
              <a:rPr lang="en-IE" dirty="0"/>
              <a:t>Summary of SSBD proposal</a:t>
            </a:r>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r>
              <a:rPr lang="en-IE" dirty="0"/>
              <a:t>An optional channel access method </a:t>
            </a:r>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r>
              <a:rPr lang="en-IE" dirty="0"/>
              <a:t>Spectrum sensing based deferral</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p:txBody>
          <a:bodyPr/>
          <a:lstStyle/>
          <a:p>
            <a:r>
              <a:rPr lang="en-US" dirty="0"/>
              <a:t>For channel access where bounding latency in the channel access is desired.  </a:t>
            </a:r>
          </a:p>
          <a:p>
            <a:r>
              <a:rPr lang="en-US" dirty="0"/>
              <a:t>Optional in all device types.  </a:t>
            </a:r>
          </a:p>
          <a:p>
            <a:r>
              <a:rPr lang="en-US" dirty="0"/>
              <a:t>For unscheduled random access or with one of the scheduled access schemes.  </a:t>
            </a:r>
          </a:p>
          <a:p>
            <a:r>
              <a:rPr lang="en-US" dirty="0"/>
              <a:t>Employs channel sensing using CCA and bounded deferral using linearly growing random backoff at each deferral.</a:t>
            </a:r>
            <a:endParaRPr lang="en-IE" dirty="0"/>
          </a:p>
        </p:txBody>
      </p:sp>
    </p:spTree>
    <p:extLst>
      <p:ext uri="{BB962C8B-B14F-4D97-AF65-F5344CB8AC3E}">
        <p14:creationId xmlns:p14="http://schemas.microsoft.com/office/powerpoint/2010/main" val="3679009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lnSpcReduction="10000"/>
          </a:bodyPr>
          <a:lstStyle/>
          <a:p>
            <a:r>
              <a:rPr lang="en-US" i="1" dirty="0"/>
              <a:t>NB</a:t>
            </a:r>
            <a:r>
              <a:rPr lang="en-US" dirty="0"/>
              <a:t> is the number of times the SSBD algorithm was required to backoff due to channel busy condition. </a:t>
            </a:r>
          </a:p>
          <a:p>
            <a:r>
              <a:rPr lang="en-US" i="1" dirty="0"/>
              <a:t>BF</a:t>
            </a:r>
            <a:r>
              <a:rPr lang="en-US" dirty="0"/>
              <a:t> is the backoff factor. </a:t>
            </a:r>
            <a:br>
              <a:rPr lang="en-US" dirty="0"/>
            </a:br>
            <a:r>
              <a:rPr lang="en-US" dirty="0"/>
              <a:t>Backoff period defined by </a:t>
            </a:r>
            <a:r>
              <a:rPr lang="en-US" i="1" dirty="0" err="1"/>
              <a:t>aSSBDUnitBackoffPeriod</a:t>
            </a:r>
            <a:endParaRPr lang="en-US" i="1" dirty="0"/>
          </a:p>
          <a:p>
            <a:endParaRPr lang="en-IE" dirty="0"/>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765161" y="2022125"/>
            <a:ext cx="1714188" cy="3467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199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fontScale="92500" lnSpcReduction="20000"/>
          </a:bodyPr>
          <a:lstStyle/>
          <a:p>
            <a:r>
              <a:rPr lang="en-US" dirty="0"/>
              <a:t>The algorithm shall terminate with Success when CCA returns idle.  </a:t>
            </a:r>
          </a:p>
          <a:p>
            <a:r>
              <a:rPr lang="en-US" dirty="0"/>
              <a:t>The action when NB exceeds </a:t>
            </a:r>
            <a:r>
              <a:rPr lang="en-US" i="1" dirty="0" err="1"/>
              <a:t>macMaxSSBDBackoffs</a:t>
            </a:r>
            <a:r>
              <a:rPr lang="en-US" dirty="0"/>
              <a:t> depends on </a:t>
            </a:r>
            <a:r>
              <a:rPr lang="en-US" i="1" dirty="0" err="1"/>
              <a:t>macSSBDBOEndAction</a:t>
            </a:r>
            <a:r>
              <a:rPr lang="en-US" dirty="0"/>
              <a:t>:  </a:t>
            </a:r>
          </a:p>
          <a:p>
            <a:pPr lvl="1"/>
            <a:r>
              <a:rPr lang="en-US" dirty="0"/>
              <a:t>when set to </a:t>
            </a:r>
            <a:r>
              <a:rPr lang="en-US" i="1" dirty="0" err="1"/>
              <a:t>TXonEnd</a:t>
            </a:r>
            <a:r>
              <a:rPr lang="en-US" dirty="0"/>
              <a:t>, end with Success.   </a:t>
            </a:r>
          </a:p>
          <a:p>
            <a:pPr lvl="1"/>
            <a:r>
              <a:rPr lang="en-US" dirty="0"/>
              <a:t>When set to </a:t>
            </a:r>
            <a:r>
              <a:rPr lang="en-US" i="1" dirty="0" err="1"/>
              <a:t>FailOnEnd</a:t>
            </a:r>
            <a:r>
              <a:rPr lang="en-US" dirty="0"/>
              <a:t>, end with Failure. </a:t>
            </a:r>
            <a:endParaRPr lang="en-IE" dirty="0"/>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745472" y="2088653"/>
            <a:ext cx="1714500" cy="3468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9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8C1F37-21DA-B587-C2F1-3E49950D3115}"/>
              </a:ext>
            </a:extLst>
          </p:cNvPr>
          <p:cNvSpPr>
            <a:spLocks noGrp="1"/>
          </p:cNvSpPr>
          <p:nvPr>
            <p:ph type="title"/>
          </p:nvPr>
        </p:nvSpPr>
        <p:spPr/>
        <p:txBody>
          <a:bodyPr/>
          <a:lstStyle/>
          <a:p>
            <a:r>
              <a:rPr lang="en-IE" dirty="0"/>
              <a:t>Parameters</a:t>
            </a:r>
          </a:p>
        </p:txBody>
      </p:sp>
      <p:graphicFrame>
        <p:nvGraphicFramePr>
          <p:cNvPr id="7" name="Content Placeholder 6">
            <a:extLst>
              <a:ext uri="{FF2B5EF4-FFF2-40B4-BE49-F238E27FC236}">
                <a16:creationId xmlns:a16="http://schemas.microsoft.com/office/drawing/2014/main" id="{82C6AD86-5EE8-A470-4C7D-CD5D3A93A31B}"/>
              </a:ext>
            </a:extLst>
          </p:cNvPr>
          <p:cNvGraphicFramePr>
            <a:graphicFrameLocks noGrp="1"/>
          </p:cNvGraphicFramePr>
          <p:nvPr>
            <p:ph idx="1"/>
          </p:nvPr>
        </p:nvGraphicFramePr>
        <p:xfrm>
          <a:off x="628648" y="2033389"/>
          <a:ext cx="7886699" cy="1066800"/>
        </p:xfrm>
        <a:graphic>
          <a:graphicData uri="http://schemas.openxmlformats.org/drawingml/2006/table">
            <a:tbl>
              <a:tblPr/>
              <a:tblGrid>
                <a:gridCol w="2208276">
                  <a:extLst>
                    <a:ext uri="{9D8B030D-6E8A-4147-A177-3AD203B41FA5}">
                      <a16:colId xmlns:a16="http://schemas.microsoft.com/office/drawing/2014/main" val="2878488131"/>
                    </a:ext>
                  </a:extLst>
                </a:gridCol>
                <a:gridCol w="4101083">
                  <a:extLst>
                    <a:ext uri="{9D8B030D-6E8A-4147-A177-3AD203B41FA5}">
                      <a16:colId xmlns:a16="http://schemas.microsoft.com/office/drawing/2014/main" val="252385959"/>
                    </a:ext>
                  </a:extLst>
                </a:gridCol>
                <a:gridCol w="1577340">
                  <a:extLst>
                    <a:ext uri="{9D8B030D-6E8A-4147-A177-3AD203B41FA5}">
                      <a16:colId xmlns:a16="http://schemas.microsoft.com/office/drawing/2014/main" val="1106270931"/>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Constant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Description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Value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33224740"/>
                  </a:ext>
                </a:extLst>
              </a:tr>
              <a:tr h="548640">
                <a:tc>
                  <a:txBody>
                    <a:bodyPr/>
                    <a:lstStyle/>
                    <a:p>
                      <a:pPr algn="l" fontAlgn="t"/>
                      <a:endParaRPr lang="en-IE" sz="1100" dirty="0">
                        <a:effectLst/>
                      </a:endParaRPr>
                    </a:p>
                    <a:p>
                      <a:pPr algn="l" rtl="0" fontAlgn="base"/>
                      <a:r>
                        <a:rPr lang="en-IE" sz="1100" b="0" i="1" dirty="0" err="1">
                          <a:effectLst/>
                          <a:latin typeface="Calibri" panose="020F0502020204030204" pitchFamily="34" charset="0"/>
                        </a:rPr>
                        <a:t>aSSBDUnitBackoffPeriod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100" dirty="0">
                        <a:effectLst/>
                      </a:endParaRPr>
                    </a:p>
                    <a:p>
                      <a:pPr algn="l" rtl="0" fontAlgn="base"/>
                      <a:r>
                        <a:rPr lang="en-US" sz="1100" b="0" i="0" dirty="0">
                          <a:effectLst/>
                          <a:latin typeface="Calibri" panose="020F0502020204030204" pitchFamily="34" charset="0"/>
                        </a:rPr>
                        <a:t>The unit time period use for deferral in the SSBD algorithm, in microseconds.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p>
                      <a:pPr algn="l" rtl="0" fontAlgn="base"/>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7311666"/>
                  </a:ext>
                </a:extLst>
              </a:tr>
            </a:tbl>
          </a:graphicData>
        </a:graphic>
      </p:graphicFrame>
      <p:graphicFrame>
        <p:nvGraphicFramePr>
          <p:cNvPr id="8" name="Table 7">
            <a:extLst>
              <a:ext uri="{FF2B5EF4-FFF2-40B4-BE49-F238E27FC236}">
                <a16:creationId xmlns:a16="http://schemas.microsoft.com/office/drawing/2014/main" id="{C1FBC5F5-A320-6567-2FA6-0475719590AB}"/>
              </a:ext>
            </a:extLst>
          </p:cNvPr>
          <p:cNvGraphicFramePr>
            <a:graphicFrameLocks noGrp="1"/>
          </p:cNvGraphicFramePr>
          <p:nvPr/>
        </p:nvGraphicFramePr>
        <p:xfrm>
          <a:off x="628648" y="3114590"/>
          <a:ext cx="7886699" cy="2948940"/>
        </p:xfrm>
        <a:graphic>
          <a:graphicData uri="http://schemas.openxmlformats.org/drawingml/2006/table">
            <a:tbl>
              <a:tblPr/>
              <a:tblGrid>
                <a:gridCol w="1938704">
                  <a:extLst>
                    <a:ext uri="{9D8B030D-6E8A-4147-A177-3AD203B41FA5}">
                      <a16:colId xmlns:a16="http://schemas.microsoft.com/office/drawing/2014/main" val="3034509768"/>
                    </a:ext>
                  </a:extLst>
                </a:gridCol>
                <a:gridCol w="870438">
                  <a:extLst>
                    <a:ext uri="{9D8B030D-6E8A-4147-A177-3AD203B41FA5}">
                      <a16:colId xmlns:a16="http://schemas.microsoft.com/office/drawing/2014/main" val="1231843708"/>
                    </a:ext>
                  </a:extLst>
                </a:gridCol>
                <a:gridCol w="1332035">
                  <a:extLst>
                    <a:ext uri="{9D8B030D-6E8A-4147-A177-3AD203B41FA5}">
                      <a16:colId xmlns:a16="http://schemas.microsoft.com/office/drawing/2014/main" val="852071041"/>
                    </a:ext>
                  </a:extLst>
                </a:gridCol>
                <a:gridCol w="2993780">
                  <a:extLst>
                    <a:ext uri="{9D8B030D-6E8A-4147-A177-3AD203B41FA5}">
                      <a16:colId xmlns:a16="http://schemas.microsoft.com/office/drawing/2014/main" val="2512120825"/>
                    </a:ext>
                  </a:extLst>
                </a:gridCol>
                <a:gridCol w="751742">
                  <a:extLst>
                    <a:ext uri="{9D8B030D-6E8A-4147-A177-3AD203B41FA5}">
                      <a16:colId xmlns:a16="http://schemas.microsoft.com/office/drawing/2014/main" val="2653553923"/>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Attribute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Type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Range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Description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Default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3531615"/>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macMaxBf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Integer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 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The maximum value of the backoff factor (BF) in the SSBD algorithm as described in 6.2.5.x.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863769967"/>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macMaxSSBDBackoffs</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a:effectLst/>
                      </a:endParaRPr>
                    </a:p>
                    <a:p>
                      <a:pPr algn="l" rtl="0" fontAlgn="base"/>
                      <a:r>
                        <a:rPr lang="en-IE" sz="1100" b="0" i="0">
                          <a:effectLst/>
                          <a:latin typeface="Calibri" panose="020F0502020204030204" pitchFamily="34" charset="0"/>
                        </a:rPr>
                        <a:t>Integer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0 – 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The maximum number of deferral iterations the SSBD algorithm will attempt before exiting.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934709"/>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macMinBf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a:effectLst/>
                      </a:endParaRPr>
                    </a:p>
                    <a:p>
                      <a:pPr algn="l" rtl="0" fontAlgn="base"/>
                      <a:r>
                        <a:rPr lang="en-IE" sz="1100" b="0" i="0">
                          <a:effectLst/>
                          <a:latin typeface="Calibri" panose="020F0502020204030204" pitchFamily="34" charset="0"/>
                        </a:rPr>
                        <a:t>Integer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 </a:t>
                      </a:r>
                      <a:r>
                        <a:rPr lang="en-IE" sz="1100" b="0" i="1" dirty="0" err="1">
                          <a:effectLst/>
                          <a:latin typeface="Calibri" panose="020F0502020204030204" pitchFamily="34" charset="0"/>
                        </a:rPr>
                        <a:t>macMaxBf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US" sz="1100">
                        <a:effectLst/>
                      </a:endParaRPr>
                    </a:p>
                    <a:p>
                      <a:pPr algn="l" rtl="0" fontAlgn="base"/>
                      <a:r>
                        <a:rPr lang="en-US" sz="1100" b="0" i="0">
                          <a:effectLst/>
                          <a:latin typeface="Calibri" panose="020F0502020204030204" pitchFamily="34" charset="0"/>
                        </a:rPr>
                        <a:t>The minimum value of the backoff factor (BF) in the SSBD algorithm as described in 6.2.5.x. </a:t>
                      </a:r>
                      <a:endParaRPr lang="en-US"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942849882"/>
                  </a:ext>
                </a:extLst>
              </a:tr>
              <a:tr h="708660">
                <a:tc>
                  <a:txBody>
                    <a:bodyPr/>
                    <a:lstStyle/>
                    <a:p>
                      <a:pPr fontAlgn="t"/>
                      <a:endParaRPr lang="en-IE" sz="1100" dirty="0">
                        <a:effectLst/>
                      </a:endParaRPr>
                    </a:p>
                    <a:p>
                      <a:pPr algn="l" rtl="0" fontAlgn="base"/>
                      <a:r>
                        <a:rPr lang="en-IE" sz="1100" b="0" i="1" dirty="0" err="1">
                          <a:effectLst/>
                          <a:latin typeface="Calibri" panose="020F0502020204030204" pitchFamily="34" charset="0"/>
                        </a:rPr>
                        <a:t>macSSBDBOEndAction</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a:effectLst/>
                      </a:endParaRPr>
                    </a:p>
                    <a:p>
                      <a:pPr algn="l" rtl="0" fontAlgn="base"/>
                      <a:r>
                        <a:rPr lang="en-IE" sz="1100" b="0" i="0">
                          <a:effectLst/>
                          <a:latin typeface="Calibri" panose="020F0502020204030204" pitchFamily="34" charset="0"/>
                        </a:rPr>
                        <a:t>Enumeration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err="1">
                          <a:effectLst/>
                          <a:latin typeface="Calibri" panose="020F0502020204030204" pitchFamily="34" charset="0"/>
                        </a:rPr>
                        <a:t>TxOnEnd</a:t>
                      </a:r>
                      <a:r>
                        <a:rPr lang="en-IE" sz="1100" b="0" i="0" dirty="0">
                          <a:effectLst/>
                          <a:latin typeface="Calibri" panose="020F0502020204030204" pitchFamily="34" charset="0"/>
                        </a:rPr>
                        <a:t>, </a:t>
                      </a:r>
                      <a:endParaRPr lang="en-IE" sz="1100" b="0" i="0" dirty="0">
                        <a:effectLst/>
                      </a:endParaRPr>
                    </a:p>
                    <a:p>
                      <a:pPr algn="l" rtl="0" fontAlgn="base"/>
                      <a:r>
                        <a:rPr lang="en-IE" sz="1100" b="0" i="0" dirty="0" err="1">
                          <a:effectLst/>
                          <a:latin typeface="Calibri" panose="020F0502020204030204" pitchFamily="34" charset="0"/>
                        </a:rPr>
                        <a:t>FailOnEnd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Determines the termination result of the SSBD algorithm upon exceeding the maximum back-off count, as described in 6.2.5.x.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err="1">
                          <a:effectLst/>
                          <a:latin typeface="Calibri" panose="020F0502020204030204" pitchFamily="34" charset="0"/>
                        </a:rPr>
                        <a:t>TxOnEnd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765153"/>
                  </a:ext>
                </a:extLst>
              </a:tr>
            </a:tbl>
          </a:graphicData>
        </a:graphic>
      </p:graphicFrame>
    </p:spTree>
    <p:extLst>
      <p:ext uri="{BB962C8B-B14F-4D97-AF65-F5344CB8AC3E}">
        <p14:creationId xmlns:p14="http://schemas.microsoft.com/office/powerpoint/2010/main" val="142552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5ACA3-F740-49CD-486E-370208E8CE91}"/>
              </a:ext>
            </a:extLst>
          </p:cNvPr>
          <p:cNvSpPr>
            <a:spLocks noGrp="1"/>
          </p:cNvSpPr>
          <p:nvPr>
            <p:ph type="title"/>
          </p:nvPr>
        </p:nvSpPr>
        <p:spPr/>
        <p:txBody>
          <a:bodyPr/>
          <a:lstStyle/>
          <a:p>
            <a:r>
              <a:rPr lang="en-IE" sz="3600" dirty="0"/>
              <a:t>Spectrum</a:t>
            </a:r>
            <a:r>
              <a:rPr lang="en-IE" dirty="0"/>
              <a:t> Sensing Based Deferral</a:t>
            </a:r>
          </a:p>
        </p:txBody>
      </p:sp>
      <p:sp>
        <p:nvSpPr>
          <p:cNvPr id="3" name="Content Placeholder 2">
            <a:extLst>
              <a:ext uri="{FF2B5EF4-FFF2-40B4-BE49-F238E27FC236}">
                <a16:creationId xmlns:a16="http://schemas.microsoft.com/office/drawing/2014/main" id="{E69E8AC0-A337-8F40-471D-84029FD0EBA9}"/>
              </a:ext>
            </a:extLst>
          </p:cNvPr>
          <p:cNvSpPr>
            <a:spLocks noGrp="1"/>
          </p:cNvSpPr>
          <p:nvPr>
            <p:ph idx="1"/>
          </p:nvPr>
        </p:nvSpPr>
        <p:spPr>
          <a:xfrm>
            <a:off x="683568" y="1772816"/>
            <a:ext cx="7848600" cy="4467647"/>
          </a:xfrm>
        </p:spPr>
        <p:txBody>
          <a:bodyPr>
            <a:normAutofit fontScale="85000" lnSpcReduction="20000"/>
          </a:bodyPr>
          <a:lstStyle/>
          <a:p>
            <a:r>
              <a:rPr lang="en-US" dirty="0"/>
              <a:t>Deferral on CCA busy, with random delay and linear back-off to bound channel access latency. </a:t>
            </a:r>
          </a:p>
          <a:p>
            <a:pPr marL="0" indent="0"/>
            <a:endParaRPr lang="en-IE" dirty="0"/>
          </a:p>
          <a:p>
            <a:r>
              <a:rPr lang="en-IE" dirty="0"/>
              <a:t>Adjustable to channel conditions and requirements:</a:t>
            </a:r>
          </a:p>
          <a:p>
            <a:pPr lvl="1"/>
            <a:r>
              <a:rPr lang="en-IE" dirty="0"/>
              <a:t>Variable energy detection threshold</a:t>
            </a:r>
          </a:p>
          <a:p>
            <a:pPr lvl="1"/>
            <a:r>
              <a:rPr lang="en-IE" dirty="0"/>
              <a:t>Variable sensing duration</a:t>
            </a:r>
          </a:p>
          <a:p>
            <a:endParaRPr lang="en-IE" dirty="0"/>
          </a:p>
          <a:p>
            <a:r>
              <a:rPr lang="en-IE" dirty="0"/>
              <a:t>Bounded channel access latency:</a:t>
            </a:r>
          </a:p>
          <a:p>
            <a:pPr lvl="1"/>
            <a:r>
              <a:rPr lang="en-IE" dirty="0"/>
              <a:t>Linear back-off</a:t>
            </a:r>
          </a:p>
          <a:p>
            <a:pPr lvl="1"/>
            <a:r>
              <a:rPr lang="en-IE" dirty="0"/>
              <a:t>Revert to Aloha on failure</a:t>
            </a:r>
          </a:p>
          <a:p>
            <a:endParaRPr lang="en-IE" dirty="0"/>
          </a:p>
        </p:txBody>
      </p:sp>
    </p:spTree>
    <p:extLst>
      <p:ext uri="{BB962C8B-B14F-4D97-AF65-F5344CB8AC3E}">
        <p14:creationId xmlns:p14="http://schemas.microsoft.com/office/powerpoint/2010/main" val="38428086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33861</TotalTime>
  <Words>532</Words>
  <Application>Microsoft Office PowerPoint</Application>
  <PresentationFormat>On-screen Show (4:3)</PresentationFormat>
  <Paragraphs>107</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Summary of SSBD proposal</vt:lpstr>
      <vt:lpstr>Spectrum sensing based deferral</vt:lpstr>
      <vt:lpstr>Algorithm overview</vt:lpstr>
      <vt:lpstr>Algorithm overview</vt:lpstr>
      <vt:lpstr>Parameters</vt:lpstr>
      <vt:lpstr>Spectrum Sensing Based Deferral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472</cp:revision>
  <cp:lastPrinted>2000-03-07T00:55:37Z</cp:lastPrinted>
  <dcterms:created xsi:type="dcterms:W3CDTF">2016-01-17T22:48:36Z</dcterms:created>
  <dcterms:modified xsi:type="dcterms:W3CDTF">2022-09-12T22:46:52Z</dcterms:modified>
  <cp:category/>
</cp:coreProperties>
</file>