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69" r:id="rId2"/>
    <p:sldId id="424" r:id="rId3"/>
    <p:sldId id="423" r:id="rId4"/>
    <p:sldId id="860" r:id="rId5"/>
    <p:sldId id="861" r:id="rId6"/>
    <p:sldId id="608" r:id="rId7"/>
    <p:sldId id="708" r:id="rId8"/>
    <p:sldId id="873" r:id="rId9"/>
    <p:sldId id="862" r:id="rId10"/>
    <p:sldId id="754" r:id="rId11"/>
    <p:sldId id="560" r:id="rId12"/>
    <p:sldId id="846" r:id="rId13"/>
    <p:sldId id="828" r:id="rId14"/>
    <p:sldId id="872" r:id="rId15"/>
    <p:sldId id="857" r:id="rId16"/>
    <p:sldId id="868" r:id="rId17"/>
    <p:sldId id="859" r:id="rId18"/>
    <p:sldId id="870" r:id="rId19"/>
    <p:sldId id="871" r:id="rId20"/>
    <p:sldId id="875" r:id="rId21"/>
    <p:sldId id="866"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ngnickel, Volker" initials="JV" lastIdx="1" clrIdx="0">
    <p:extLst>
      <p:ext uri="{19B8F6BF-5375-455C-9EA6-DF929625EA0E}">
        <p15:presenceInfo xmlns:p15="http://schemas.microsoft.com/office/powerpoint/2012/main" userId="S-1-5-21-229799756-4240444915-3125021034-14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320" autoAdjust="0"/>
    <p:restoredTop sz="95409" autoAdjust="0"/>
  </p:normalViewPr>
  <p:slideViewPr>
    <p:cSldViewPr>
      <p:cViewPr varScale="1">
        <p:scale>
          <a:sx n="61" d="100"/>
          <a:sy n="61" d="100"/>
        </p:scale>
        <p:origin x="1042" y="51"/>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16</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0371232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17</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311230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18</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4175104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19</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5025409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20</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6434485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22531"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22532"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4229B824-C0B1-4C36-A3DA-CFFD5AAD20C0}" type="slidenum">
              <a:rPr lang="en-US" altLang="en-US" smtClean="0"/>
              <a:pPr>
                <a:spcBef>
                  <a:spcPct val="0"/>
                </a:spcBef>
              </a:pPr>
              <a:t>3</a:t>
            </a:fld>
            <a:endParaRPr lang="en-US" altLang="en-US" smtClean="0"/>
          </a:p>
        </p:txBody>
      </p:sp>
      <p:sp>
        <p:nvSpPr>
          <p:cNvPr id="22534" name="Rectangle 2"/>
          <p:cNvSpPr txBox="1">
            <a:spLocks noGrp="1" noChangeArrowheads="1"/>
          </p:cNvSpPr>
          <p:nvPr/>
        </p:nvSpPr>
        <p:spPr bwMode="auto">
          <a:xfrm>
            <a:off x="4087813" y="95250"/>
            <a:ext cx="21939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sz="1400" b="1"/>
              <a:t>doc.: IEEE 802.11-10/0503r4</a:t>
            </a:r>
          </a:p>
        </p:txBody>
      </p:sp>
      <p:sp>
        <p:nvSpPr>
          <p:cNvPr id="22535" name="Rectangle 3"/>
          <p:cNvSpPr txBox="1">
            <a:spLocks noGrp="1" noChangeArrowheads="1"/>
          </p:cNvSpPr>
          <p:nvPr/>
        </p:nvSpPr>
        <p:spPr bwMode="auto">
          <a:xfrm>
            <a:off x="654050" y="95250"/>
            <a:ext cx="7524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b="1"/>
              <a:t>May 2010</a:t>
            </a:r>
          </a:p>
        </p:txBody>
      </p:sp>
      <p:sp>
        <p:nvSpPr>
          <p:cNvPr id="22536" name="Rectangle 6"/>
          <p:cNvSpPr txBox="1">
            <a:spLocks noGrp="1" noChangeArrowheads="1"/>
          </p:cNvSpPr>
          <p:nvPr/>
        </p:nvSpPr>
        <p:spPr bwMode="auto">
          <a:xfrm>
            <a:off x="3667125" y="8985250"/>
            <a:ext cx="2614613"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lgn="r">
              <a:spcBef>
                <a:spcPct val="0"/>
              </a:spcBef>
            </a:pPr>
            <a:r>
              <a:rPr lang="en-US" altLang="en-US"/>
              <a:t>Michael Montemurro, Research in Motion</a:t>
            </a:r>
          </a:p>
        </p:txBody>
      </p:sp>
      <p:sp>
        <p:nvSpPr>
          <p:cNvPr id="22537" name="Rectangle 7"/>
          <p:cNvSpPr txBox="1">
            <a:spLocks noGrp="1" noChangeArrowheads="1"/>
          </p:cNvSpPr>
          <p:nvPr/>
        </p:nvSpPr>
        <p:spPr bwMode="auto">
          <a:xfrm>
            <a:off x="3321050" y="8985250"/>
            <a:ext cx="41433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a:t>Page </a:t>
            </a:r>
            <a:fld id="{47D5D0D2-561D-411E-9487-76C59879356F}" type="slidenum">
              <a:rPr lang="en-US" altLang="en-US"/>
              <a:pPr algn="r">
                <a:spcBef>
                  <a:spcPct val="0"/>
                </a:spcBef>
              </a:pPr>
              <a:t>3</a:t>
            </a:fld>
            <a:endParaRPr lang="en-US" altLang="en-US"/>
          </a:p>
        </p:txBody>
      </p:sp>
      <p:sp>
        <p:nvSpPr>
          <p:cNvPr id="22538" name="Rectangle 2"/>
          <p:cNvSpPr>
            <a:spLocks noGrp="1" noRot="1" noChangeAspect="1" noChangeArrowheads="1" noTextEdit="1"/>
          </p:cNvSpPr>
          <p:nvPr>
            <p:ph type="sldImg"/>
          </p:nvPr>
        </p:nvSpPr>
        <p:spPr>
          <a:xfrm>
            <a:off x="1154113" y="701675"/>
            <a:ext cx="4625975" cy="3468688"/>
          </a:xfrm>
          <a:ln/>
        </p:spPr>
      </p:sp>
      <p:sp>
        <p:nvSpPr>
          <p:cNvPr id="22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p:txBody>
          <a:bodyPr/>
          <a:lstStyle/>
          <a:p>
            <a:pPr>
              <a:defRPr/>
            </a:pPr>
            <a:r>
              <a:rPr lang="en-US"/>
              <a:t>doc.: IEEE 802.11-11/0xxxr0</a:t>
            </a:r>
          </a:p>
        </p:txBody>
      </p:sp>
      <p:sp>
        <p:nvSpPr>
          <p:cNvPr id="14339" name="Rectangle 3"/>
          <p:cNvSpPr>
            <a:spLocks noGrp="1" noChangeArrowheads="1"/>
          </p:cNvSpPr>
          <p:nvPr>
            <p:ph type="dt" sz="quarter" idx="1"/>
          </p:nvPr>
        </p:nvSpPr>
        <p:spPr/>
        <p:txBody>
          <a:bodyPr/>
          <a:lstStyle/>
          <a:p>
            <a:pPr>
              <a:defRPr/>
            </a:pPr>
            <a:r>
              <a:rPr lang="en-US"/>
              <a:t>November 2011</a:t>
            </a:r>
          </a:p>
        </p:txBody>
      </p:sp>
      <p:sp>
        <p:nvSpPr>
          <p:cNvPr id="14340" name="Rectangle 6"/>
          <p:cNvSpPr>
            <a:spLocks noGrp="1" noChangeArrowheads="1"/>
          </p:cNvSpPr>
          <p:nvPr>
            <p:ph type="ftr" sz="quarter" idx="4"/>
          </p:nvPr>
        </p:nvSpPr>
        <p:spPr/>
        <p:txBody>
          <a:bodyPr/>
          <a:lstStyle/>
          <a:p>
            <a:pPr lvl="4">
              <a:defRPr/>
            </a:pPr>
            <a:r>
              <a:rPr lang="en-US"/>
              <a:t>Osama Aboul-Magd (Samsung)</a:t>
            </a:r>
          </a:p>
        </p:txBody>
      </p:sp>
      <p:sp>
        <p:nvSpPr>
          <p:cNvPr id="245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4FE49D6-7A17-4D6C-ABAF-D284ACE8A56D}" type="slidenum">
              <a:rPr lang="en-US" altLang="en-US" smtClean="0"/>
              <a:pPr>
                <a:spcBef>
                  <a:spcPct val="0"/>
                </a:spcBef>
              </a:pPr>
              <a:t>6</a:t>
            </a:fld>
            <a:endParaRPr lang="en-US" altLang="en-US" smtClean="0"/>
          </a:p>
        </p:txBody>
      </p:sp>
      <p:sp>
        <p:nvSpPr>
          <p:cNvPr id="24582" name="Rectangle 2"/>
          <p:cNvSpPr>
            <a:spLocks noGrp="1" noRot="1" noChangeAspect="1" noChangeArrowheads="1" noTextEdit="1"/>
          </p:cNvSpPr>
          <p:nvPr>
            <p:ph type="sldImg"/>
          </p:nvPr>
        </p:nvSpPr>
        <p:spPr>
          <a:xfrm>
            <a:off x="1154113" y="701675"/>
            <a:ext cx="4625975" cy="3468688"/>
          </a:xfrm>
          <a:ln cap="flat"/>
        </p:spPr>
      </p:sp>
      <p:sp>
        <p:nvSpPr>
          <p:cNvPr id="245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6629"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CE75353-F52F-4C96-BB64-6EF7184E64A4}" type="slidenum">
              <a:rPr lang="en-US" altLang="en-US" smtClean="0"/>
              <a:pPr>
                <a:spcBef>
                  <a:spcPct val="0"/>
                </a:spcBef>
              </a:pPr>
              <a:t>7</a:t>
            </a:fld>
            <a:endParaRPr lang="en-US" altLang="en-US" smtClean="0"/>
          </a:p>
        </p:txBody>
      </p:sp>
      <p:sp>
        <p:nvSpPr>
          <p:cNvPr id="26630" name="Rectangle 2"/>
          <p:cNvSpPr>
            <a:spLocks noGrp="1" noRot="1" noChangeAspect="1" noChangeArrowheads="1" noTextEdit="1"/>
          </p:cNvSpPr>
          <p:nvPr>
            <p:ph type="sldImg"/>
          </p:nvPr>
        </p:nvSpPr>
        <p:spPr>
          <a:xfrm>
            <a:off x="1154113" y="701675"/>
            <a:ext cx="4625975" cy="3468688"/>
          </a:xfrm>
          <a:ln cap="flat"/>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9</a:t>
            </a:fld>
            <a:endParaRPr lang="en-US" altLang="en-US" smtClean="0"/>
          </a:p>
        </p:txBody>
      </p:sp>
    </p:spTree>
    <p:extLst>
      <p:ext uri="{BB962C8B-B14F-4D97-AF65-F5344CB8AC3E}">
        <p14:creationId xmlns:p14="http://schemas.microsoft.com/office/powerpoint/2010/main" val="21551547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10</a:t>
            </a:fld>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27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27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27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2F02C31E-3071-4B0A-A373-911A8F1ABDD4}" type="slidenum">
              <a:rPr lang="en-US" altLang="en-US" smtClean="0"/>
              <a:pPr>
                <a:spcBef>
                  <a:spcPct val="0"/>
                </a:spcBef>
              </a:pPr>
              <a:t>11</a:t>
            </a:fld>
            <a:endParaRPr lang="en-US" altLang="en-US" smtClean="0"/>
          </a:p>
        </p:txBody>
      </p:sp>
      <p:sp>
        <p:nvSpPr>
          <p:cNvPr id="32774" name="Rectangle 2"/>
          <p:cNvSpPr>
            <a:spLocks noGrp="1" noRot="1" noChangeAspect="1" noChangeArrowheads="1" noTextEdit="1"/>
          </p:cNvSpPr>
          <p:nvPr>
            <p:ph type="sldImg"/>
          </p:nvPr>
        </p:nvSpPr>
        <p:spPr>
          <a:xfrm>
            <a:off x="1154113" y="701675"/>
            <a:ext cx="4625975" cy="3468688"/>
          </a:xfrm>
          <a:ln/>
        </p:spPr>
      </p:sp>
      <p:sp>
        <p:nvSpPr>
          <p:cNvPr id="327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12</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4828387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userDrawn="1"/>
        </p:nvSpPr>
        <p:spPr bwMode="auto">
          <a:xfrm>
            <a:off x="5418905" y="306388"/>
            <a:ext cx="303929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de-DE" sz="1800" b="1" i="0" kern="1200" dirty="0" smtClean="0">
                <a:solidFill>
                  <a:schemeClr val="tx1"/>
                </a:solidFill>
                <a:effectLst/>
                <a:latin typeface="Times New Roman" panose="02020603050405020304" pitchFamily="18" charset="0"/>
                <a:ea typeface="MS PGothic" panose="020B0600070205080204" pitchFamily="34" charset="-128"/>
                <a:cs typeface="+mn-cs"/>
              </a:rPr>
              <a:t>15-22-0483-00-0013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3" name="Date Placeholder 3"/>
          <p:cNvSpPr txBox="1">
            <a:spLocks/>
          </p:cNvSpPr>
          <p:nvPr userDrawn="1"/>
        </p:nvSpPr>
        <p:spPr bwMode="auto">
          <a:xfrm>
            <a:off x="6096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September 2022</a:t>
            </a:r>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myproject/Public/mytools/mob/slideset.ppt"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hyperlink" Target="http://mentor.ieee.org/" TargetMode="External"/><Relationship Id="rId5" Type="http://schemas.openxmlformats.org/officeDocument/2006/relationships/hyperlink" Target="https://imat.ieee.org/my-site/home" TargetMode="External"/><Relationship Id="rId4" Type="http://schemas.openxmlformats.org/officeDocument/2006/relationships/hyperlink" Target="https://standards.ieee.org/content/dam/ieee-standards/standards/web/documents/other/copyright-policy-WG-meetings.pot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hyperlink" Target="https://cvent.me/4xn8Q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5/dcn/10/15-10-0235-25-0000-802-15-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September 2022 Meeting Agenda</a:t>
            </a:r>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a:t>
            </a:r>
            <a:r>
              <a:rPr lang="en-US" altLang="en-US" sz="2000" b="0" dirty="0" smtClean="0"/>
              <a:t>2022-09-16</a:t>
            </a:r>
            <a:endParaRPr lang="en-US" altLang="en-US" sz="2000" b="0" dirty="0" smtClean="0"/>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7273"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57188" indent="-357188"/>
            <a:r>
              <a:rPr lang="de-DE" sz="2000" dirty="0" err="1" smtClean="0"/>
              <a:t>Monday</a:t>
            </a:r>
            <a:r>
              <a:rPr lang="de-DE" sz="2000" dirty="0" smtClean="0"/>
              <a:t> Sept-12 </a:t>
            </a:r>
            <a:r>
              <a:rPr lang="en-GB" sz="2000" dirty="0" smtClean="0"/>
              <a:t>PM1 (13:30-15:30 Kona, 19:30-21:30 </a:t>
            </a:r>
            <a:r>
              <a:rPr lang="en-GB" sz="2000" dirty="0"/>
              <a:t>CET)</a:t>
            </a:r>
            <a:endParaRPr lang="de-DE" sz="2000" dirty="0"/>
          </a:p>
          <a:p>
            <a:pPr marL="1028700" lvl="1"/>
            <a:r>
              <a:rPr lang="en-GB" sz="1800" dirty="0"/>
              <a:t>Status of SA </a:t>
            </a:r>
            <a:r>
              <a:rPr lang="en-GB" sz="1800" dirty="0" smtClean="0"/>
              <a:t>ballot</a:t>
            </a:r>
          </a:p>
          <a:p>
            <a:pPr marL="1028700" lvl="1"/>
            <a:r>
              <a:rPr lang="en-GB" sz="1800" dirty="0" smtClean="0"/>
              <a:t>Approve agenda and July minutes </a:t>
            </a:r>
            <a:endParaRPr lang="en-GB" sz="1800" dirty="0"/>
          </a:p>
          <a:p>
            <a:pPr marL="1028700" lvl="1"/>
            <a:r>
              <a:rPr lang="en-GB" sz="1800" dirty="0" smtClean="0"/>
              <a:t>Reconfirm CRG </a:t>
            </a:r>
          </a:p>
          <a:p>
            <a:pPr marL="1028700" lvl="1"/>
            <a:r>
              <a:rPr lang="en-GB" sz="1800" dirty="0" smtClean="0"/>
              <a:t>Announce teleconferences</a:t>
            </a:r>
          </a:p>
          <a:p>
            <a:pPr marL="357188" indent="-357188"/>
            <a:r>
              <a:rPr lang="de-DE" sz="2000" dirty="0" err="1" smtClean="0"/>
              <a:t>Thursday</a:t>
            </a:r>
            <a:r>
              <a:rPr lang="de-DE" sz="2000" dirty="0" smtClean="0"/>
              <a:t> Sept-15 </a:t>
            </a:r>
            <a:r>
              <a:rPr lang="en-GB" sz="2000" dirty="0"/>
              <a:t>PM1 (13:30-15:30 </a:t>
            </a:r>
            <a:r>
              <a:rPr lang="en-GB" sz="2000" dirty="0" smtClean="0"/>
              <a:t>Kona, </a:t>
            </a:r>
            <a:r>
              <a:rPr lang="en-GB" sz="2000" dirty="0"/>
              <a:t>19:30-21:30 CET)</a:t>
            </a:r>
            <a:endParaRPr lang="de-DE" sz="2000" dirty="0"/>
          </a:p>
          <a:p>
            <a:pPr marL="989013" lvl="1" indent="-269875"/>
            <a:r>
              <a:rPr lang="en-GB" sz="1800" dirty="0" smtClean="0"/>
              <a:t>Motion to create D8</a:t>
            </a:r>
          </a:p>
          <a:p>
            <a:pPr marL="989013" lvl="1" indent="-269875"/>
            <a:r>
              <a:rPr lang="en-GB" sz="1800" dirty="0" smtClean="0"/>
              <a:t>Motion to start </a:t>
            </a:r>
            <a:r>
              <a:rPr lang="en-GB" sz="1800" dirty="0" smtClean="0"/>
              <a:t>recirculation</a:t>
            </a:r>
            <a:endParaRPr lang="en-GB" sz="1800" dirty="0"/>
          </a:p>
          <a:p>
            <a:pPr marL="989013" lvl="1" indent="-269875"/>
            <a:r>
              <a:rPr lang="en-GB" sz="1800" dirty="0" smtClean="0"/>
              <a:t>Discuss TG13 timeline</a:t>
            </a:r>
            <a:endParaRPr lang="en-GB" sz="1800" dirty="0"/>
          </a:p>
          <a:p>
            <a:pPr marL="719138" lvl="1" indent="0">
              <a:buNone/>
            </a:pPr>
            <a:endParaRPr lang="en-GB" sz="180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10</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t>
            </a:r>
            <a:r>
              <a:rPr lang="en-US" altLang="en-US" sz="3200" dirty="0" smtClean="0">
                <a:solidFill>
                  <a:schemeClr val="tx2"/>
                </a:solidFill>
              </a:rPr>
              <a:t>meetings this </a:t>
            </a:r>
            <a:r>
              <a:rPr lang="en-US" altLang="en-US" sz="3200" dirty="0">
                <a:solidFill>
                  <a:schemeClr val="tx2"/>
                </a:solidFill>
              </a:rPr>
              <a:t>week</a:t>
            </a: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F3A9A60-05B2-4253-9F90-0E6A530182DC}" type="slidenum">
              <a:rPr lang="en-US" altLang="en-US" sz="1200" b="0" smtClean="0"/>
              <a:pPr>
                <a:spcBef>
                  <a:spcPct val="0"/>
                </a:spcBef>
                <a:buFontTx/>
                <a:buNone/>
              </a:pPr>
              <a:t>11</a:t>
            </a:fld>
            <a:endParaRPr lang="en-US" altLang="en-US" sz="1200" b="0" smtClean="0"/>
          </a:p>
        </p:txBody>
      </p:sp>
      <p:sp>
        <p:nvSpPr>
          <p:cNvPr id="3174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#1 </a:t>
            </a:r>
          </a:p>
          <a:p>
            <a:pPr algn="just">
              <a:buFontTx/>
              <a:buNone/>
            </a:pPr>
            <a:r>
              <a:rPr lang="en-GB" dirty="0"/>
              <a:t>Monday </a:t>
            </a:r>
            <a:r>
              <a:rPr lang="en-GB" dirty="0" smtClean="0"/>
              <a:t>Sept 12, PM1</a:t>
            </a:r>
            <a:endParaRPr lang="de-DE" sz="3600" dirty="0"/>
          </a:p>
        </p:txBody>
      </p:sp>
      <p:sp>
        <p:nvSpPr>
          <p:cNvPr id="3174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2" name="Tabelle 1"/>
          <p:cNvGraphicFramePr>
            <a:graphicFrameLocks noGrp="1"/>
          </p:cNvGraphicFramePr>
          <p:nvPr>
            <p:extLst>
              <p:ext uri="{D42A27DB-BD31-4B8C-83A1-F6EECF244321}">
                <p14:modId xmlns:p14="http://schemas.microsoft.com/office/powerpoint/2010/main" val="1790546017"/>
              </p:ext>
            </p:extLst>
          </p:nvPr>
        </p:nvGraphicFramePr>
        <p:xfrm>
          <a:off x="571500" y="2209800"/>
          <a:ext cx="8077200" cy="3292632"/>
        </p:xfrm>
        <a:graphic>
          <a:graphicData uri="http://schemas.openxmlformats.org/drawingml/2006/table">
            <a:tbl>
              <a:tblPr firstRow="1" bandRow="1">
                <a:tableStyleId>{5C22544A-7EE6-4342-B048-85BDC9FD1C3A}</a:tableStyleId>
              </a:tblPr>
              <a:tblGrid>
                <a:gridCol w="72390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tblGrid>
              <a:tr h="347212">
                <a:tc>
                  <a:txBody>
                    <a:bodyPr/>
                    <a:lstStyle/>
                    <a:p>
                      <a:r>
                        <a:rPr lang="de-DE" sz="1800" dirty="0" smtClean="0"/>
                        <a:t>Item</a:t>
                      </a:r>
                      <a:endParaRPr lang="en-US" sz="1800" dirty="0"/>
                    </a:p>
                  </a:txBody>
                  <a:tcPr marT="45764" marB="45764"/>
                </a:tc>
                <a:tc>
                  <a:txBody>
                    <a:bodyPr/>
                    <a:lstStyle/>
                    <a:p>
                      <a:r>
                        <a:rPr lang="de-DE" sz="1800" dirty="0" smtClean="0"/>
                        <a:t>Time</a:t>
                      </a:r>
                      <a:endParaRPr lang="en-US" sz="1800" dirty="0"/>
                    </a:p>
                  </a:txBody>
                  <a:tcPr marT="45764" marB="45764"/>
                </a:tc>
                <a:extLst>
                  <a:ext uri="{0D108BD9-81ED-4DB2-BD59-A6C34878D82A}">
                    <a16:rowId xmlns:a16="http://schemas.microsoft.com/office/drawing/2014/main" val="10000"/>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64" marB="45764"/>
                </a:tc>
                <a:tc>
                  <a:txBody>
                    <a:bodyPr/>
                    <a:lstStyle/>
                    <a:p>
                      <a:r>
                        <a:rPr lang="de-DE" sz="1800" dirty="0" smtClean="0"/>
                        <a:t>3</a:t>
                      </a:r>
                      <a:endParaRPr lang="en-US" sz="1800" dirty="0"/>
                    </a:p>
                  </a:txBody>
                  <a:tcPr marT="45764" marB="45764"/>
                </a:tc>
                <a:extLst>
                  <a:ext uri="{0D108BD9-81ED-4DB2-BD59-A6C34878D82A}">
                    <a16:rowId xmlns:a16="http://schemas.microsoft.com/office/drawing/2014/main" val="10001"/>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Welcome, Who is Who</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2"/>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3"/>
                  </a:ext>
                </a:extLst>
              </a:tr>
              <a:tr h="3333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Review status of SA ballot</a:t>
                      </a:r>
                      <a:endParaRPr lang="en-US" altLang="en-US" sz="1800" baseline="0" dirty="0" smtClean="0"/>
                    </a:p>
                  </a:txBody>
                  <a:tcPr marT="45764" marB="45764"/>
                </a:tc>
                <a:tc>
                  <a:txBody>
                    <a:bodyPr/>
                    <a:lstStyle/>
                    <a:p>
                      <a:r>
                        <a:rPr lang="en-US" sz="1800" baseline="0" dirty="0" smtClean="0"/>
                        <a:t>10</a:t>
                      </a:r>
                      <a:endParaRPr lang="en-US" sz="1800" baseline="0" dirty="0"/>
                    </a:p>
                  </a:txBody>
                  <a:tcPr marT="45764" marB="45764"/>
                </a:tc>
                <a:extLst>
                  <a:ext uri="{0D108BD9-81ED-4DB2-BD59-A6C34878D82A}">
                    <a16:rowId xmlns:a16="http://schemas.microsoft.com/office/drawing/2014/main" val="947163863"/>
                  </a:ext>
                </a:extLst>
              </a:tr>
              <a:tr h="3333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Motion to reconfirm CRG</a:t>
                      </a:r>
                    </a:p>
                  </a:txBody>
                  <a:tcPr marT="45764" marB="45764"/>
                </a:tc>
                <a:tc>
                  <a:txBody>
                    <a:bodyPr/>
                    <a:lstStyle/>
                    <a:p>
                      <a:r>
                        <a:rPr lang="en-US" sz="1800" baseline="0" dirty="0" smtClean="0"/>
                        <a:t>5</a:t>
                      </a:r>
                      <a:endParaRPr lang="en-US" sz="1800" baseline="0" dirty="0"/>
                    </a:p>
                  </a:txBody>
                  <a:tcPr marT="45764" marB="45764"/>
                </a:tc>
                <a:extLst>
                  <a:ext uri="{0D108BD9-81ED-4DB2-BD59-A6C34878D82A}">
                    <a16:rowId xmlns:a16="http://schemas.microsoft.com/office/drawing/2014/main" val="753479114"/>
                  </a:ext>
                </a:extLst>
              </a:tr>
              <a:tr h="3333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CRG Teleconferences schedule</a:t>
                      </a:r>
                    </a:p>
                  </a:txBody>
                  <a:tcPr marT="45764" marB="45764"/>
                </a:tc>
                <a:tc>
                  <a:txBody>
                    <a:bodyPr/>
                    <a:lstStyle/>
                    <a:p>
                      <a:r>
                        <a:rPr lang="en-US" sz="1800" baseline="0" dirty="0" smtClean="0"/>
                        <a:t>10</a:t>
                      </a:r>
                      <a:endParaRPr lang="en-US" sz="1800" baseline="0" dirty="0"/>
                    </a:p>
                  </a:txBody>
                  <a:tcPr marT="45764" marB="45764"/>
                </a:tc>
                <a:extLst>
                  <a:ext uri="{0D108BD9-81ED-4DB2-BD59-A6C34878D82A}">
                    <a16:rowId xmlns:a16="http://schemas.microsoft.com/office/drawing/2014/main" val="2707277931"/>
                  </a:ext>
                </a:extLst>
              </a:tr>
              <a:tr h="333323">
                <a:tc>
                  <a:txBody>
                    <a:bodyPr/>
                    <a:lstStyle/>
                    <a:p>
                      <a:pPr marL="0" lvl="0" indent="0"/>
                      <a:r>
                        <a:rPr lang="de-DE" sz="1800" dirty="0" smtClean="0"/>
                        <a:t>Motion </a:t>
                      </a:r>
                      <a:r>
                        <a:rPr lang="de-DE" sz="1800" dirty="0" err="1" smtClean="0"/>
                        <a:t>to</a:t>
                      </a:r>
                      <a:r>
                        <a:rPr lang="de-DE" sz="1800" dirty="0" smtClean="0"/>
                        <a:t> </a:t>
                      </a:r>
                      <a:r>
                        <a:rPr lang="de-DE" sz="1800" dirty="0" err="1" smtClean="0"/>
                        <a:t>approve</a:t>
                      </a:r>
                      <a:r>
                        <a:rPr lang="de-DE" sz="1800" dirty="0" smtClean="0"/>
                        <a:t> </a:t>
                      </a:r>
                      <a:r>
                        <a:rPr lang="de-DE" sz="1800" dirty="0" err="1" smtClean="0"/>
                        <a:t>July</a:t>
                      </a:r>
                      <a:r>
                        <a:rPr lang="de-DE" sz="1800" baseline="0" dirty="0" smtClean="0"/>
                        <a:t> </a:t>
                      </a:r>
                      <a:r>
                        <a:rPr lang="de-DE" sz="1800" baseline="0" dirty="0" err="1" smtClean="0"/>
                        <a:t>meeting</a:t>
                      </a:r>
                      <a:r>
                        <a:rPr lang="de-DE" sz="1800" baseline="0" dirty="0" smtClean="0"/>
                        <a:t> </a:t>
                      </a:r>
                      <a:r>
                        <a:rPr lang="de-DE" sz="1800" baseline="0" dirty="0" err="1" smtClean="0"/>
                        <a:t>minutes</a:t>
                      </a:r>
                      <a:endParaRPr lang="de-DE" sz="1800" dirty="0"/>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4183309883"/>
                  </a:ext>
                </a:extLst>
              </a:tr>
              <a:tr h="3333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64" marB="45764"/>
                </a:tc>
                <a:tc>
                  <a:txBody>
                    <a:bodyPr/>
                    <a:lstStyle/>
                    <a:p>
                      <a:r>
                        <a:rPr lang="de-DE" sz="1800" dirty="0" smtClean="0"/>
                        <a:t>2</a:t>
                      </a:r>
                      <a:endParaRPr lang="en-US" sz="1800" dirty="0"/>
                    </a:p>
                  </a:txBody>
                  <a:tcPr marT="45764" marB="45764"/>
                </a:tc>
                <a:extLst>
                  <a:ext uri="{0D108BD9-81ED-4DB2-BD59-A6C34878D82A}">
                    <a16:rowId xmlns:a16="http://schemas.microsoft.com/office/drawing/2014/main" val="10006"/>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12</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i="1" dirty="0" smtClean="0">
                <a:sym typeface="Wingdings" panose="05000000000000000000" pitchFamily="2" charset="2"/>
              </a:rPr>
              <a:t>Motion to approve the agenda for September TG13 hybrid meeting in doc. 15-22-0483r1.</a:t>
            </a:r>
          </a:p>
          <a:p>
            <a:pPr algn="just">
              <a:buFontTx/>
              <a:buNone/>
            </a:pPr>
            <a:endParaRPr lang="en-GB" altLang="en-US" i="1" dirty="0">
              <a:sym typeface="Wingdings" panose="05000000000000000000" pitchFamily="2" charset="2"/>
            </a:endParaRPr>
          </a:p>
          <a:p>
            <a:pPr algn="just">
              <a:buFontTx/>
              <a:buNone/>
            </a:pPr>
            <a:r>
              <a:rPr lang="en-GB" altLang="en-US" i="1" dirty="0" smtClean="0">
                <a:sym typeface="Wingdings" panose="05000000000000000000" pitchFamily="2" charset="2"/>
              </a:rPr>
              <a:t>Moved by 	</a:t>
            </a:r>
            <a:r>
              <a:rPr lang="en-GB" altLang="en-US" i="1" dirty="0" err="1" smtClean="0">
                <a:sym typeface="Wingdings" panose="05000000000000000000" pitchFamily="2" charset="2"/>
              </a:rPr>
              <a:t>Tero</a:t>
            </a:r>
            <a:r>
              <a:rPr lang="en-GB" altLang="en-US" i="1" dirty="0" smtClean="0">
                <a:sym typeface="Wingdings" panose="05000000000000000000" pitchFamily="2" charset="2"/>
              </a:rPr>
              <a:t> </a:t>
            </a:r>
            <a:r>
              <a:rPr lang="en-GB" altLang="en-US" i="1" dirty="0" err="1" smtClean="0">
                <a:sym typeface="Wingdings" panose="05000000000000000000" pitchFamily="2" charset="2"/>
              </a:rPr>
              <a:t>Kivinen</a:t>
            </a:r>
            <a:endParaRPr lang="en-GB" altLang="en-US" i="1" dirty="0" smtClean="0">
              <a:sym typeface="Wingdings" panose="05000000000000000000" pitchFamily="2" charset="2"/>
            </a:endParaRPr>
          </a:p>
          <a:p>
            <a:pPr algn="just">
              <a:buFontTx/>
              <a:buNone/>
            </a:pPr>
            <a:r>
              <a:rPr lang="en-GB" altLang="en-US" i="1" dirty="0" smtClean="0">
                <a:sym typeface="Wingdings" panose="05000000000000000000" pitchFamily="2" charset="2"/>
              </a:rPr>
              <a:t>Seconded by	</a:t>
            </a:r>
            <a:r>
              <a:rPr lang="en-GB" altLang="en-US" i="1" dirty="0" err="1" smtClean="0">
                <a:sym typeface="Wingdings" panose="05000000000000000000" pitchFamily="2" charset="2"/>
              </a:rPr>
              <a:t>Tuncer</a:t>
            </a:r>
            <a:r>
              <a:rPr lang="en-GB" altLang="en-US" i="1" dirty="0" smtClean="0">
                <a:sym typeface="Wingdings" panose="05000000000000000000" pitchFamily="2" charset="2"/>
              </a:rPr>
              <a:t> </a:t>
            </a:r>
            <a:r>
              <a:rPr lang="en-GB" altLang="en-US" i="1" dirty="0" err="1" smtClean="0">
                <a:sym typeface="Wingdings" panose="05000000000000000000" pitchFamily="2" charset="2"/>
              </a:rPr>
              <a:t>Baykas</a:t>
            </a:r>
            <a:endParaRPr lang="en-GB" altLang="en-US" i="1" dirty="0" smtClean="0">
              <a:sym typeface="Wingdings" panose="05000000000000000000" pitchFamily="2" charset="2"/>
            </a:endParaRPr>
          </a:p>
          <a:p>
            <a:pPr algn="just">
              <a:buFontTx/>
              <a:buNone/>
            </a:pPr>
            <a:endParaRPr lang="en-GB" altLang="en-US" i="1" dirty="0">
              <a:sym typeface="Wingdings" panose="05000000000000000000" pitchFamily="2" charset="2"/>
            </a:endParaRPr>
          </a:p>
          <a:p>
            <a:pPr algn="just">
              <a:buFontTx/>
              <a:buNone/>
            </a:pPr>
            <a:r>
              <a:rPr lang="en-GB" altLang="en-US" i="1" dirty="0" smtClean="0">
                <a:sym typeface="Wingdings" panose="05000000000000000000" pitchFamily="2" charset="2"/>
              </a:rPr>
              <a:t>Approved by unanimous consent.</a:t>
            </a:r>
          </a:p>
          <a:p>
            <a:pPr algn="just">
              <a:buFontTx/>
              <a:buNone/>
            </a:pPr>
            <a:endParaRPr lang="en-GB" altLang="en-US" i="1" dirty="0">
              <a:sym typeface="Wingdings" panose="05000000000000000000" pitchFamily="2" charset="2"/>
            </a:endParaRPr>
          </a:p>
        </p:txBody>
      </p:sp>
    </p:spTree>
    <p:extLst>
      <p:ext uri="{BB962C8B-B14F-4D97-AF65-F5344CB8AC3E}">
        <p14:creationId xmlns:p14="http://schemas.microsoft.com/office/powerpoint/2010/main" val="14581441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 13 Motion </a:t>
            </a:r>
            <a:r>
              <a:rPr lang="de-DE" dirty="0" err="1" smtClean="0"/>
              <a:t>to</a:t>
            </a:r>
            <a:r>
              <a:rPr lang="de-DE" dirty="0" smtClean="0"/>
              <a:t> </a:t>
            </a:r>
            <a:r>
              <a:rPr lang="de-DE" dirty="0" err="1" smtClean="0"/>
              <a:t>reconfirm</a:t>
            </a:r>
            <a:r>
              <a:rPr lang="de-DE" dirty="0" smtClean="0"/>
              <a:t> CRG</a:t>
            </a:r>
            <a:endParaRPr lang="de-DE" dirty="0"/>
          </a:p>
        </p:txBody>
      </p:sp>
      <p:sp>
        <p:nvSpPr>
          <p:cNvPr id="3" name="Inhaltsplatzhalter 2"/>
          <p:cNvSpPr>
            <a:spLocks noGrp="1"/>
          </p:cNvSpPr>
          <p:nvPr>
            <p:ph idx="1"/>
          </p:nvPr>
        </p:nvSpPr>
        <p:spPr>
          <a:xfrm>
            <a:off x="381000" y="1981200"/>
            <a:ext cx="8534400" cy="2286000"/>
          </a:xfrm>
        </p:spPr>
        <p:txBody>
          <a:bodyPr/>
          <a:lstStyle/>
          <a:p>
            <a:pPr marL="0" lvl="0" indent="0">
              <a:buNone/>
            </a:pPr>
            <a:r>
              <a:rPr lang="en-US" sz="1800" b="0" i="1" dirty="0" smtClean="0"/>
              <a:t>Move to request </a:t>
            </a:r>
            <a:r>
              <a:rPr lang="en-US" sz="1800" b="0" i="1" dirty="0"/>
              <a:t>that 802.15 WG approves the formation of a Comment Resolution Group (CRG) for the Standards Association balloting of the </a:t>
            </a:r>
            <a:r>
              <a:rPr lang="en-US" sz="1800" b="0" i="1" dirty="0" smtClean="0"/>
              <a:t>P802.15.13_D8 </a:t>
            </a:r>
            <a:r>
              <a:rPr lang="en-US" sz="1800" b="0" i="1" dirty="0"/>
              <a:t>with the following membership: Volker Jungnickel as Chair, </a:t>
            </a:r>
            <a:r>
              <a:rPr lang="en-US" sz="1800" b="0" i="1" dirty="0" err="1" smtClean="0"/>
              <a:t>Tuncer</a:t>
            </a:r>
            <a:r>
              <a:rPr lang="en-US" sz="1800" b="0" i="1" dirty="0" smtClean="0"/>
              <a:t> </a:t>
            </a:r>
            <a:r>
              <a:rPr lang="en-US" sz="1800" b="0" i="1" dirty="0"/>
              <a:t>Baykas, Sang-Kyu Lim, </a:t>
            </a:r>
            <a:r>
              <a:rPr lang="en-US" sz="1800" b="0" i="1" dirty="0" smtClean="0"/>
              <a:t>Tero </a:t>
            </a:r>
            <a:r>
              <a:rPr lang="en-US" sz="1800" b="0" i="1" dirty="0"/>
              <a:t>Kivinen. The 802.15.13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r>
              <a:rPr lang="en-US" sz="1800" b="0" i="1" dirty="0" smtClean="0"/>
              <a:t>.</a:t>
            </a:r>
          </a:p>
          <a:p>
            <a:pPr lvl="0"/>
            <a:endParaRPr lang="de-DE" sz="2000" dirty="0"/>
          </a:p>
          <a:p>
            <a:pPr marL="457200" lvl="1" indent="0">
              <a:buNone/>
            </a:pPr>
            <a:r>
              <a:rPr lang="en-US" sz="1800" b="1" dirty="0"/>
              <a:t>Moved</a:t>
            </a:r>
            <a:r>
              <a:rPr lang="en-US" sz="1800" b="1" dirty="0" smtClean="0"/>
              <a:t>:	</a:t>
            </a:r>
            <a:r>
              <a:rPr lang="en-US" sz="1800" b="1" dirty="0" err="1" smtClean="0"/>
              <a:t>Tuncer</a:t>
            </a:r>
            <a:r>
              <a:rPr lang="en-US" sz="1800" b="1" dirty="0" smtClean="0"/>
              <a:t> </a:t>
            </a:r>
            <a:r>
              <a:rPr lang="en-US" sz="1800" b="1" dirty="0" err="1" smtClean="0"/>
              <a:t>Baykas</a:t>
            </a:r>
            <a:r>
              <a:rPr lang="en-US" sz="1800" b="1" dirty="0" smtClean="0"/>
              <a:t>	</a:t>
            </a:r>
          </a:p>
          <a:p>
            <a:pPr marL="457200" lvl="1" indent="0">
              <a:buNone/>
            </a:pPr>
            <a:r>
              <a:rPr lang="en-US" sz="1800" b="1" dirty="0" smtClean="0"/>
              <a:t>Second:	</a:t>
            </a:r>
            <a:r>
              <a:rPr lang="en-US" sz="1800" b="1" dirty="0" err="1" smtClean="0"/>
              <a:t>Tero</a:t>
            </a:r>
            <a:r>
              <a:rPr lang="en-US" sz="1800" b="1" dirty="0" smtClean="0"/>
              <a:t> </a:t>
            </a:r>
            <a:r>
              <a:rPr lang="en-US" sz="1800" b="1" dirty="0" err="1" smtClean="0"/>
              <a:t>Kivinen</a:t>
            </a:r>
            <a:endParaRPr lang="de-DE" sz="1800" b="1" dirty="0" smtClean="0"/>
          </a:p>
          <a:p>
            <a:pPr marL="457200" lvl="1" indent="0">
              <a:buNone/>
            </a:pPr>
            <a:endParaRPr lang="en-US" sz="1800" dirty="0" smtClean="0"/>
          </a:p>
          <a:p>
            <a:pPr marL="457200" lvl="1" indent="0">
              <a:buNone/>
            </a:pPr>
            <a:r>
              <a:rPr lang="en-US" sz="1800" dirty="0" smtClean="0"/>
              <a:t>Result</a:t>
            </a:r>
            <a:r>
              <a:rPr lang="en-US" sz="1800" dirty="0"/>
              <a:t>: </a:t>
            </a:r>
            <a:r>
              <a:rPr lang="en-US" sz="1800" dirty="0" smtClean="0"/>
              <a:t>Motion passed unanimously.</a:t>
            </a:r>
            <a:endParaRPr lang="de-DE" sz="1800" dirty="0">
              <a:effectLst/>
            </a:endParaRPr>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13</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7992049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WG Motion </a:t>
            </a:r>
            <a:r>
              <a:rPr lang="de-DE" dirty="0" err="1" smtClean="0"/>
              <a:t>to</a:t>
            </a:r>
            <a:r>
              <a:rPr lang="de-DE" dirty="0" smtClean="0"/>
              <a:t> </a:t>
            </a:r>
            <a:r>
              <a:rPr lang="de-DE" dirty="0" err="1" smtClean="0"/>
              <a:t>reconfirm</a:t>
            </a:r>
            <a:r>
              <a:rPr lang="de-DE" dirty="0" smtClean="0"/>
              <a:t> CRG</a:t>
            </a:r>
            <a:endParaRPr lang="de-DE" dirty="0"/>
          </a:p>
        </p:txBody>
      </p:sp>
      <p:sp>
        <p:nvSpPr>
          <p:cNvPr id="3" name="Inhaltsplatzhalter 2"/>
          <p:cNvSpPr>
            <a:spLocks noGrp="1"/>
          </p:cNvSpPr>
          <p:nvPr>
            <p:ph idx="1"/>
          </p:nvPr>
        </p:nvSpPr>
        <p:spPr>
          <a:xfrm>
            <a:off x="381000" y="1981200"/>
            <a:ext cx="8534400" cy="2286000"/>
          </a:xfrm>
        </p:spPr>
        <p:txBody>
          <a:bodyPr/>
          <a:lstStyle/>
          <a:p>
            <a:pPr marL="0" lvl="0" indent="0">
              <a:buNone/>
            </a:pPr>
            <a:r>
              <a:rPr lang="en-US" sz="1800" b="0" i="1" dirty="0" smtClean="0"/>
              <a:t>Move that </a:t>
            </a:r>
            <a:r>
              <a:rPr lang="en-US" sz="1800" b="0" i="1" dirty="0"/>
              <a:t>802.15 WG approves the formation of a Comment Resolution Group (CRG) for the Standards Association balloting of the </a:t>
            </a:r>
            <a:r>
              <a:rPr lang="en-US" sz="1800" b="0" i="1" dirty="0" smtClean="0"/>
              <a:t>P802.15.13_D8 </a:t>
            </a:r>
            <a:r>
              <a:rPr lang="en-US" sz="1800" b="0" i="1" dirty="0"/>
              <a:t>with the following membership: Volker Jungnickel as Chair, </a:t>
            </a:r>
            <a:r>
              <a:rPr lang="en-US" sz="1800" b="0" i="1" dirty="0" err="1" smtClean="0"/>
              <a:t>Tuncer</a:t>
            </a:r>
            <a:r>
              <a:rPr lang="en-US" sz="1800" b="0" i="1" dirty="0" smtClean="0"/>
              <a:t> </a:t>
            </a:r>
            <a:r>
              <a:rPr lang="en-US" sz="1800" b="0" i="1" dirty="0"/>
              <a:t>Baykas, Sang-Kyu Lim, </a:t>
            </a:r>
            <a:r>
              <a:rPr lang="en-US" sz="1800" b="0" i="1" dirty="0" smtClean="0"/>
              <a:t>Tero </a:t>
            </a:r>
            <a:r>
              <a:rPr lang="en-US" sz="1800" b="0" i="1" dirty="0"/>
              <a:t>Kivinen. The 802.15.13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r>
              <a:rPr lang="en-US" sz="1800" b="0" i="1" dirty="0" smtClean="0"/>
              <a:t>.</a:t>
            </a:r>
          </a:p>
          <a:p>
            <a:pPr lvl="0"/>
            <a:endParaRPr lang="de-DE" sz="2000" dirty="0"/>
          </a:p>
          <a:p>
            <a:pPr marL="457200" lvl="1" indent="0">
              <a:buNone/>
            </a:pPr>
            <a:r>
              <a:rPr lang="en-US" sz="1800" b="1" dirty="0"/>
              <a:t>Moved</a:t>
            </a:r>
            <a:r>
              <a:rPr lang="en-US" sz="1800" b="1" dirty="0" smtClean="0"/>
              <a:t>:		</a:t>
            </a:r>
          </a:p>
          <a:p>
            <a:pPr marL="457200" lvl="1" indent="0">
              <a:buNone/>
            </a:pPr>
            <a:r>
              <a:rPr lang="en-US" sz="1800" b="1" dirty="0" smtClean="0"/>
              <a:t>Second:	</a:t>
            </a:r>
            <a:endParaRPr lang="de-DE" sz="1800" b="1" dirty="0" smtClean="0"/>
          </a:p>
          <a:p>
            <a:pPr marL="457200" lvl="1" indent="0">
              <a:buNone/>
            </a:pPr>
            <a:endParaRPr lang="en-US" sz="1800" dirty="0" smtClean="0"/>
          </a:p>
          <a:p>
            <a:pPr marL="457200" lvl="1" indent="0">
              <a:buNone/>
            </a:pPr>
            <a:r>
              <a:rPr lang="en-US" sz="1800" dirty="0" smtClean="0"/>
              <a:t>Result</a:t>
            </a:r>
            <a:r>
              <a:rPr lang="en-US" sz="1800" dirty="0"/>
              <a:t>: </a:t>
            </a:r>
            <a:r>
              <a:rPr lang="en-US" sz="1800" dirty="0" smtClean="0"/>
              <a:t>Motion passed unanimously.</a:t>
            </a:r>
            <a:endParaRPr lang="de-DE" sz="1800" dirty="0">
              <a:effectLst/>
            </a:endParaRPr>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14</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22770822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CRG </a:t>
            </a:r>
            <a:r>
              <a:rPr lang="de-DE" dirty="0" err="1" smtClean="0"/>
              <a:t>Telcos</a:t>
            </a:r>
            <a:endParaRPr lang="de-DE" dirty="0"/>
          </a:p>
        </p:txBody>
      </p:sp>
      <p:sp>
        <p:nvSpPr>
          <p:cNvPr id="3" name="Inhaltsplatzhalter 2"/>
          <p:cNvSpPr>
            <a:spLocks noGrp="1"/>
          </p:cNvSpPr>
          <p:nvPr>
            <p:ph idx="1"/>
          </p:nvPr>
        </p:nvSpPr>
        <p:spPr>
          <a:xfrm>
            <a:off x="381000" y="1981200"/>
            <a:ext cx="8534400" cy="2286000"/>
          </a:xfrm>
        </p:spPr>
        <p:txBody>
          <a:bodyPr/>
          <a:lstStyle/>
          <a:p>
            <a:pPr marL="400050"/>
            <a:r>
              <a:rPr lang="de-DE" dirty="0" smtClean="0"/>
              <a:t>TG13 CRG Telco </a:t>
            </a:r>
            <a:r>
              <a:rPr lang="de-DE" dirty="0" err="1" smtClean="0"/>
              <a:t>dates</a:t>
            </a:r>
            <a:endParaRPr lang="de-DE" dirty="0" smtClean="0"/>
          </a:p>
          <a:p>
            <a:pPr marL="800100" lvl="1"/>
            <a:r>
              <a:rPr lang="de-DE" dirty="0" smtClean="0"/>
              <a:t>26 Sept 2022, 11:00-12.30 CET (5:00-6:30 ET, 18:00-19:30 KT)</a:t>
            </a:r>
          </a:p>
          <a:p>
            <a:pPr marL="800100" lvl="1"/>
            <a:r>
              <a:rPr lang="de-DE" dirty="0" smtClean="0"/>
              <a:t>  3 </a:t>
            </a:r>
            <a:r>
              <a:rPr lang="de-DE" dirty="0" err="1" smtClean="0"/>
              <a:t>Oct</a:t>
            </a:r>
            <a:r>
              <a:rPr lang="de-DE" dirty="0" smtClean="0"/>
              <a:t> 2022, 11:00-12.30 CET (5:00-6:30 ET, 18:00-19:30 KT)</a:t>
            </a:r>
          </a:p>
          <a:p>
            <a:pPr marL="800100" lvl="1"/>
            <a:r>
              <a:rPr lang="de-DE" dirty="0" smtClean="0"/>
              <a:t>10 </a:t>
            </a:r>
            <a:r>
              <a:rPr lang="de-DE" dirty="0" err="1" smtClean="0"/>
              <a:t>Oct</a:t>
            </a:r>
            <a:r>
              <a:rPr lang="de-DE" dirty="0" smtClean="0"/>
              <a:t> 2022, 11:00-12.30 CET (5:00-6:30 ET, 18:00-19:30 KT)</a:t>
            </a:r>
          </a:p>
          <a:p>
            <a:pPr marL="800100" lvl="1"/>
            <a:r>
              <a:rPr lang="de-DE" dirty="0" smtClean="0"/>
              <a:t>17 </a:t>
            </a:r>
            <a:r>
              <a:rPr lang="de-DE" dirty="0" err="1" smtClean="0"/>
              <a:t>Oct</a:t>
            </a:r>
            <a:r>
              <a:rPr lang="de-DE" dirty="0" smtClean="0"/>
              <a:t> 2022, 11:00-12.30 CET (5:00-6:30 ET, 18:00-19:30 KT)</a:t>
            </a:r>
          </a:p>
          <a:p>
            <a:pPr marL="800100" lvl="1"/>
            <a:r>
              <a:rPr lang="de-DE" dirty="0" smtClean="0"/>
              <a:t>24 </a:t>
            </a:r>
            <a:r>
              <a:rPr lang="de-DE" dirty="0" err="1" smtClean="0"/>
              <a:t>Oct</a:t>
            </a:r>
            <a:r>
              <a:rPr lang="de-DE" dirty="0" smtClean="0"/>
              <a:t> 2022</a:t>
            </a:r>
            <a:r>
              <a:rPr lang="de-DE" dirty="0"/>
              <a:t>, 11:00-12.30 CET (5:00-6:30 ET, 18:00-19:30 KT</a:t>
            </a:r>
            <a:r>
              <a:rPr lang="de-DE" dirty="0" smtClean="0"/>
              <a:t>)</a:t>
            </a:r>
          </a:p>
          <a:p>
            <a:pPr marL="800100" lvl="1"/>
            <a:r>
              <a:rPr lang="de-DE" dirty="0" smtClean="0"/>
              <a:t>31 </a:t>
            </a:r>
            <a:r>
              <a:rPr lang="de-DE" dirty="0" err="1" smtClean="0"/>
              <a:t>Oct</a:t>
            </a:r>
            <a:r>
              <a:rPr lang="de-DE" dirty="0" smtClean="0"/>
              <a:t> </a:t>
            </a:r>
            <a:r>
              <a:rPr lang="de-DE" dirty="0"/>
              <a:t>2022, 11:00-12.30 CET (5:00-6:30 ET, 18:00-19:30 KT</a:t>
            </a:r>
            <a:r>
              <a:rPr lang="de-DE" dirty="0" smtClean="0"/>
              <a:t>)</a:t>
            </a:r>
          </a:p>
          <a:p>
            <a:pPr marL="800100" lvl="1"/>
            <a:r>
              <a:rPr lang="de-DE" dirty="0" smtClean="0"/>
              <a:t>7 Nov </a:t>
            </a:r>
            <a:r>
              <a:rPr lang="de-DE" dirty="0"/>
              <a:t>2022, 11:00-12.30 CET (5:00-6:30 ET, 18:00-19:30 KT</a:t>
            </a:r>
            <a:r>
              <a:rPr lang="de-DE" dirty="0" smtClean="0"/>
              <a:t>)</a:t>
            </a:r>
          </a:p>
          <a:p>
            <a:pPr marL="800100" lvl="1"/>
            <a:r>
              <a:rPr lang="de-DE" sz="2400" dirty="0" err="1" smtClean="0"/>
              <a:t>meetings</a:t>
            </a:r>
            <a:r>
              <a:rPr lang="de-DE" sz="2400" dirty="0" smtClean="0"/>
              <a:t> </a:t>
            </a:r>
            <a:r>
              <a:rPr lang="de-DE" sz="2400" dirty="0" err="1" smtClean="0"/>
              <a:t>to</a:t>
            </a:r>
            <a:r>
              <a:rPr lang="de-DE" sz="2400" dirty="0" smtClean="0"/>
              <a:t> </a:t>
            </a:r>
            <a:r>
              <a:rPr lang="de-DE" sz="2400" dirty="0" err="1" smtClean="0"/>
              <a:t>be</a:t>
            </a:r>
            <a:r>
              <a:rPr lang="de-DE" sz="2400" dirty="0" smtClean="0"/>
              <a:t> </a:t>
            </a:r>
            <a:r>
              <a:rPr lang="de-DE" sz="2400" dirty="0" err="1" smtClean="0"/>
              <a:t>cancelled</a:t>
            </a:r>
            <a:r>
              <a:rPr lang="de-DE" sz="2400" dirty="0" smtClean="0"/>
              <a:t> </a:t>
            </a:r>
            <a:r>
              <a:rPr lang="de-DE" sz="2400" dirty="0" err="1" smtClean="0"/>
              <a:t>if</a:t>
            </a:r>
            <a:r>
              <a:rPr lang="de-DE" sz="2400" dirty="0" smtClean="0"/>
              <a:t> not </a:t>
            </a:r>
            <a:r>
              <a:rPr lang="de-DE" sz="2400" dirty="0" err="1" smtClean="0"/>
              <a:t>needed</a:t>
            </a:r>
            <a:endParaRPr lang="de-DE" dirty="0" smtClean="0"/>
          </a:p>
          <a:p>
            <a:pPr marL="800100" lvl="1"/>
            <a:endParaRPr lang="de-DE" b="0"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15</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1723587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16</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pPr>
            <a:r>
              <a:rPr lang="en-GB" altLang="en-US" i="1" dirty="0" smtClean="0">
                <a:sym typeface="Wingdings" panose="05000000000000000000" pitchFamily="2" charset="2"/>
              </a:rPr>
              <a:t>Motion to approve the July meeting minutes of TG13 </a:t>
            </a:r>
            <a:r>
              <a:rPr lang="en-GB" altLang="en-US" i="1" dirty="0" smtClean="0">
                <a:solidFill>
                  <a:srgbClr val="000000"/>
                </a:solidFill>
                <a:latin typeface="Times New Roman"/>
              </a:rPr>
              <a:t>in </a:t>
            </a:r>
            <a:r>
              <a:rPr lang="en-GB" altLang="en-US" i="1" dirty="0">
                <a:solidFill>
                  <a:srgbClr val="000000"/>
                </a:solidFill>
                <a:latin typeface="Times New Roman"/>
              </a:rPr>
              <a:t>doc. </a:t>
            </a:r>
            <a:r>
              <a:rPr lang="en-GB" altLang="en-US" i="1" dirty="0" smtClean="0">
                <a:solidFill>
                  <a:srgbClr val="000000"/>
                </a:solidFill>
                <a:latin typeface="Times New Roman"/>
              </a:rPr>
              <a:t>15-22/407r1.</a:t>
            </a:r>
            <a:endParaRPr lang="en-GB" altLang="en-US" i="1" dirty="0" smtClean="0">
              <a:sym typeface="Wingdings" panose="05000000000000000000" pitchFamily="2" charset="2"/>
            </a:endParaRPr>
          </a:p>
          <a:p>
            <a:pPr algn="just">
              <a:buFontTx/>
              <a:buNone/>
            </a:pPr>
            <a:endParaRPr lang="en-GB" altLang="en-US" i="1" dirty="0">
              <a:sym typeface="Wingdings" panose="05000000000000000000" pitchFamily="2" charset="2"/>
            </a:endParaRPr>
          </a:p>
          <a:p>
            <a:pPr algn="just">
              <a:buFontTx/>
              <a:buNone/>
            </a:pPr>
            <a:r>
              <a:rPr lang="en-GB" altLang="en-US" i="1" dirty="0" smtClean="0">
                <a:sym typeface="Wingdings" panose="05000000000000000000" pitchFamily="2" charset="2"/>
              </a:rPr>
              <a:t>Moved by 	</a:t>
            </a:r>
            <a:r>
              <a:rPr lang="en-GB" altLang="en-US" i="1" dirty="0" err="1" smtClean="0">
                <a:sym typeface="Wingdings" panose="05000000000000000000" pitchFamily="2" charset="2"/>
              </a:rPr>
              <a:t>Tuncer</a:t>
            </a:r>
            <a:r>
              <a:rPr lang="en-GB" altLang="en-US" i="1" dirty="0" smtClean="0">
                <a:sym typeface="Wingdings" panose="05000000000000000000" pitchFamily="2" charset="2"/>
              </a:rPr>
              <a:t> </a:t>
            </a:r>
            <a:r>
              <a:rPr lang="en-GB" altLang="en-US" i="1" dirty="0" err="1" smtClean="0">
                <a:sym typeface="Wingdings" panose="05000000000000000000" pitchFamily="2" charset="2"/>
              </a:rPr>
              <a:t>Baykas</a:t>
            </a:r>
            <a:endParaRPr lang="en-GB" altLang="en-US" i="1" dirty="0" smtClean="0">
              <a:sym typeface="Wingdings" panose="05000000000000000000" pitchFamily="2" charset="2"/>
            </a:endParaRPr>
          </a:p>
          <a:p>
            <a:pPr algn="just">
              <a:buFontTx/>
              <a:buNone/>
            </a:pPr>
            <a:r>
              <a:rPr lang="en-GB" altLang="en-US" i="1" dirty="0" smtClean="0">
                <a:sym typeface="Wingdings" panose="05000000000000000000" pitchFamily="2" charset="2"/>
              </a:rPr>
              <a:t>Seconded by	</a:t>
            </a:r>
            <a:r>
              <a:rPr lang="en-GB" altLang="en-US" i="1" dirty="0" err="1" smtClean="0">
                <a:sym typeface="Wingdings" panose="05000000000000000000" pitchFamily="2" charset="2"/>
              </a:rPr>
              <a:t>Tero</a:t>
            </a:r>
            <a:r>
              <a:rPr lang="en-GB" altLang="en-US" i="1" dirty="0" smtClean="0">
                <a:sym typeface="Wingdings" panose="05000000000000000000" pitchFamily="2" charset="2"/>
              </a:rPr>
              <a:t> </a:t>
            </a:r>
            <a:r>
              <a:rPr lang="en-GB" altLang="en-US" i="1" dirty="0" err="1" smtClean="0">
                <a:sym typeface="Wingdings" panose="05000000000000000000" pitchFamily="2" charset="2"/>
              </a:rPr>
              <a:t>Kivinen</a:t>
            </a:r>
            <a:endParaRPr lang="en-GB" altLang="en-US" i="1" dirty="0" smtClean="0">
              <a:sym typeface="Wingdings" panose="05000000000000000000" pitchFamily="2" charset="2"/>
            </a:endParaRPr>
          </a:p>
          <a:p>
            <a:pPr algn="just">
              <a:buFontTx/>
              <a:buNone/>
            </a:pPr>
            <a:endParaRPr lang="en-GB" altLang="en-US" i="1" dirty="0">
              <a:sym typeface="Wingdings" panose="05000000000000000000" pitchFamily="2" charset="2"/>
            </a:endParaRPr>
          </a:p>
          <a:p>
            <a:pPr algn="just">
              <a:buFontTx/>
              <a:buNone/>
            </a:pPr>
            <a:r>
              <a:rPr lang="en-GB" altLang="en-US" i="1" dirty="0" smtClean="0">
                <a:sym typeface="Wingdings" panose="05000000000000000000" pitchFamily="2" charset="2"/>
              </a:rPr>
              <a:t>Approved by unanimous consent.</a:t>
            </a:r>
          </a:p>
          <a:p>
            <a:pPr algn="just">
              <a:buFontTx/>
              <a:buNone/>
            </a:pPr>
            <a:endParaRPr lang="en-GB" altLang="en-US" i="1" dirty="0">
              <a:sym typeface="Wingdings" panose="05000000000000000000" pitchFamily="2" charset="2"/>
            </a:endParaRPr>
          </a:p>
        </p:txBody>
      </p:sp>
    </p:spTree>
    <p:extLst>
      <p:ext uri="{BB962C8B-B14F-4D97-AF65-F5344CB8AC3E}">
        <p14:creationId xmlns:p14="http://schemas.microsoft.com/office/powerpoint/2010/main" val="39724160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17</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#2</a:t>
            </a:r>
            <a:endParaRPr lang="en-US" altLang="en-US" sz="3600" dirty="0"/>
          </a:p>
          <a:p>
            <a:pPr>
              <a:buNone/>
            </a:pPr>
            <a:r>
              <a:rPr lang="de-DE" dirty="0" err="1" smtClean="0"/>
              <a:t>Thursday</a:t>
            </a:r>
            <a:r>
              <a:rPr lang="de-DE" dirty="0" smtClean="0"/>
              <a:t> September 15, </a:t>
            </a:r>
            <a:r>
              <a:rPr lang="en-GB" dirty="0" smtClean="0"/>
              <a:t>PM1</a:t>
            </a:r>
            <a:endParaRPr lang="de-DE"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3804125485"/>
              </p:ext>
            </p:extLst>
          </p:nvPr>
        </p:nvGraphicFramePr>
        <p:xfrm>
          <a:off x="685800" y="2362200"/>
          <a:ext cx="8229600" cy="2712676"/>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lvl="1"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de-DE" sz="1800" dirty="0" smtClean="0"/>
                        <a:t>Motion </a:t>
                      </a:r>
                      <a:r>
                        <a:rPr lang="de-DE" sz="1800" dirty="0" err="1" smtClean="0"/>
                        <a:t>to</a:t>
                      </a:r>
                      <a:r>
                        <a:rPr lang="de-DE" sz="1800" dirty="0" smtClean="0"/>
                        <a:t> </a:t>
                      </a:r>
                      <a:r>
                        <a:rPr lang="de-DE" sz="1800" dirty="0" err="1" smtClean="0"/>
                        <a:t>create</a:t>
                      </a:r>
                      <a:r>
                        <a:rPr lang="de-DE" sz="1800" dirty="0" smtClean="0"/>
                        <a:t> D8</a:t>
                      </a:r>
                      <a:endParaRPr lang="de-DE" sz="1800" dirty="0" smtClean="0"/>
                    </a:p>
                  </a:txBody>
                  <a:tcPr marT="45764" marB="45764"/>
                </a:tc>
                <a:tc>
                  <a:txBody>
                    <a:bodyPr/>
                    <a:lstStyle/>
                    <a:p>
                      <a:r>
                        <a:rPr lang="en-US" sz="1800" dirty="0" smtClean="0"/>
                        <a:t>10</a:t>
                      </a:r>
                      <a:endParaRPr lang="en-US" sz="1800" dirty="0"/>
                    </a:p>
                  </a:txBody>
                  <a:tcPr marT="45764" marB="45764"/>
                </a:tc>
                <a:extLst>
                  <a:ext uri="{0D108BD9-81ED-4DB2-BD59-A6C34878D82A}">
                    <a16:rowId xmlns:a16="http://schemas.microsoft.com/office/drawing/2014/main" val="3806376904"/>
                  </a:ext>
                </a:extLst>
              </a:tr>
              <a:tr h="396152">
                <a:tc>
                  <a:txBody>
                    <a:bodyPr/>
                    <a:lstStyle/>
                    <a:p>
                      <a:pPr marL="0" lvl="1" indent="0"/>
                      <a:r>
                        <a:rPr lang="de-DE" sz="1800" dirty="0" smtClean="0"/>
                        <a:t>Motion </a:t>
                      </a:r>
                      <a:r>
                        <a:rPr lang="de-DE" sz="1800" dirty="0" err="1" smtClean="0"/>
                        <a:t>to</a:t>
                      </a:r>
                      <a:r>
                        <a:rPr lang="de-DE" sz="1800" dirty="0" smtClean="0"/>
                        <a:t> </a:t>
                      </a:r>
                      <a:r>
                        <a:rPr lang="de-DE" sz="1800" dirty="0" err="1" smtClean="0"/>
                        <a:t>start</a:t>
                      </a:r>
                      <a:r>
                        <a:rPr lang="de-DE" sz="1800" dirty="0" smtClean="0"/>
                        <a:t> </a:t>
                      </a:r>
                      <a:r>
                        <a:rPr lang="de-DE" sz="1800" dirty="0" err="1" smtClean="0"/>
                        <a:t>recirculation</a:t>
                      </a:r>
                      <a:endParaRPr lang="de-DE" sz="1800" dirty="0"/>
                    </a:p>
                  </a:txBody>
                  <a:tcPr marT="45764" marB="45764"/>
                </a:tc>
                <a:tc>
                  <a:txBody>
                    <a:bodyPr/>
                    <a:lstStyle/>
                    <a:p>
                      <a:r>
                        <a:rPr lang="en-US" sz="1800" baseline="0" dirty="0" smtClean="0"/>
                        <a:t>15</a:t>
                      </a:r>
                      <a:endParaRPr lang="en-US" sz="1800" baseline="0" dirty="0"/>
                    </a:p>
                  </a:txBody>
                  <a:tcPr marT="45764" marB="45764"/>
                </a:tc>
                <a:extLst>
                  <a:ext uri="{0D108BD9-81ED-4DB2-BD59-A6C34878D82A}">
                    <a16:rowId xmlns:a16="http://schemas.microsoft.com/office/drawing/2014/main" val="3245525989"/>
                  </a:ext>
                </a:extLst>
              </a:tr>
              <a:tr h="365702">
                <a:tc>
                  <a:txBody>
                    <a:bodyPr/>
                    <a:lstStyle/>
                    <a:p>
                      <a:pPr marL="0" lvl="1" indent="0"/>
                      <a:r>
                        <a:rPr lang="de-DE" sz="1800" dirty="0" err="1" smtClean="0"/>
                        <a:t>Discuss</a:t>
                      </a:r>
                      <a:r>
                        <a:rPr lang="de-DE" sz="1800" dirty="0" smtClean="0"/>
                        <a:t> </a:t>
                      </a:r>
                      <a:r>
                        <a:rPr lang="de-DE" sz="1800" dirty="0" err="1" smtClean="0"/>
                        <a:t>timeline</a:t>
                      </a:r>
                      <a:endParaRPr lang="de-DE" sz="1800" dirty="0"/>
                    </a:p>
                  </a:txBody>
                  <a:tcPr marT="45764" marB="45764"/>
                </a:tc>
                <a:tc>
                  <a:txBody>
                    <a:bodyPr/>
                    <a:lstStyle/>
                    <a:p>
                      <a:r>
                        <a:rPr lang="en-US" sz="1800" baseline="0" dirty="0" smtClean="0"/>
                        <a:t>15</a:t>
                      </a:r>
                      <a:endParaRPr lang="en-US" sz="1800" baseline="0" dirty="0"/>
                    </a:p>
                  </a:txBody>
                  <a:tcPr marT="45764" marB="45764"/>
                </a:tc>
                <a:extLst>
                  <a:ext uri="{0D108BD9-81ED-4DB2-BD59-A6C34878D82A}">
                    <a16:rowId xmlns:a16="http://schemas.microsoft.com/office/drawing/2014/main" val="3729951372"/>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8198769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18</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 to </a:t>
            </a:r>
            <a:r>
              <a:rPr lang="en-US" altLang="en-US" sz="3600" dirty="0" smtClean="0"/>
              <a:t>approve comment resolution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None/>
            </a:pPr>
            <a:endParaRPr lang="en-US" dirty="0" smtClean="0"/>
          </a:p>
          <a:p>
            <a:pPr>
              <a:buNone/>
            </a:pPr>
            <a:r>
              <a:rPr lang="en-US" i="1" dirty="0" smtClean="0"/>
              <a:t>Move to accept comment resolutions in doc. 15-22-0442/r4 including the additional comments, and authorize the Technical Editor to include them in TG13 D8.0.</a:t>
            </a:r>
          </a:p>
          <a:p>
            <a:pPr>
              <a:buNone/>
            </a:pPr>
            <a:r>
              <a:rPr lang="en-US" i="1" dirty="0" smtClean="0"/>
              <a:t> </a:t>
            </a:r>
            <a:endParaRPr lang="de-DE" i="1" dirty="0"/>
          </a:p>
          <a:p>
            <a:pPr lvl="0">
              <a:buNone/>
            </a:pPr>
            <a:r>
              <a:rPr lang="en-US" i="1" dirty="0"/>
              <a:t>Moved by </a:t>
            </a:r>
            <a:r>
              <a:rPr lang="en-US" i="1" dirty="0" smtClean="0"/>
              <a:t>:	</a:t>
            </a:r>
            <a:r>
              <a:rPr lang="en-US" i="1" dirty="0" err="1" smtClean="0"/>
              <a:t>Tero</a:t>
            </a:r>
            <a:r>
              <a:rPr lang="en-US" i="1" dirty="0" smtClean="0"/>
              <a:t> </a:t>
            </a:r>
            <a:r>
              <a:rPr lang="en-US" i="1" dirty="0" err="1" smtClean="0"/>
              <a:t>Kivinen</a:t>
            </a:r>
            <a:endParaRPr lang="de-DE" i="1" dirty="0"/>
          </a:p>
          <a:p>
            <a:pPr lvl="0">
              <a:buNone/>
            </a:pPr>
            <a:r>
              <a:rPr lang="en-US" i="1" dirty="0" smtClean="0"/>
              <a:t>Seconded </a:t>
            </a:r>
            <a:r>
              <a:rPr lang="en-US" i="1" dirty="0"/>
              <a:t>by </a:t>
            </a:r>
            <a:r>
              <a:rPr lang="en-US" i="1" dirty="0" smtClean="0"/>
              <a:t>:	</a:t>
            </a:r>
            <a:r>
              <a:rPr lang="en-US" i="1" dirty="0" smtClean="0"/>
              <a:t>Phil Beecher</a:t>
            </a:r>
            <a:endParaRPr lang="de-DE" i="1" dirty="0"/>
          </a:p>
          <a:p>
            <a:pPr algn="just">
              <a:buFontTx/>
              <a:buNone/>
            </a:pPr>
            <a:endParaRPr lang="en-GB" altLang="en-US" i="1" dirty="0">
              <a:sym typeface="Wingdings" panose="05000000000000000000" pitchFamily="2" charset="2"/>
            </a:endParaRPr>
          </a:p>
          <a:p>
            <a:pPr algn="just">
              <a:buFontTx/>
              <a:buNone/>
            </a:pPr>
            <a:r>
              <a:rPr lang="en-GB" altLang="en-US" i="1" dirty="0" smtClean="0">
                <a:sym typeface="Wingdings" panose="05000000000000000000" pitchFamily="2" charset="2"/>
              </a:rPr>
              <a:t>Approved by unanimous consent.</a:t>
            </a:r>
          </a:p>
          <a:p>
            <a:pPr algn="just">
              <a:buFontTx/>
              <a:buNone/>
            </a:pPr>
            <a:endParaRPr lang="en-GB" altLang="en-US" i="1" dirty="0">
              <a:sym typeface="Wingdings" panose="05000000000000000000" pitchFamily="2" charset="2"/>
            </a:endParaRPr>
          </a:p>
        </p:txBody>
      </p:sp>
    </p:spTree>
    <p:extLst>
      <p:ext uri="{BB962C8B-B14F-4D97-AF65-F5344CB8AC3E}">
        <p14:creationId xmlns:p14="http://schemas.microsoft.com/office/powerpoint/2010/main" val="1354279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19</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TG13 </a:t>
            </a:r>
            <a:r>
              <a:rPr lang="en-US" altLang="en-US" sz="3600" dirty="0" smtClean="0"/>
              <a:t>Motion to start recirculation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pPr>
            <a:r>
              <a:rPr lang="en-GB" i="1" dirty="0" smtClean="0"/>
              <a:t>Move to request that 802.15 WG start a Standards Association Recirculation Ballot of document P802.15.13-D8 (as edited in accordance with the instructions in document 15-22/0442r4) pending the completion and inclusion of the edits in the draft.</a:t>
            </a:r>
            <a:endParaRPr lang="de-DE" i="1" dirty="0" smtClean="0"/>
          </a:p>
          <a:p>
            <a:pPr algn="just">
              <a:buNone/>
            </a:pPr>
            <a:r>
              <a:rPr lang="en-US" i="1" dirty="0"/>
              <a:t> </a:t>
            </a:r>
            <a:endParaRPr lang="de-DE" i="1" dirty="0"/>
          </a:p>
          <a:p>
            <a:pPr algn="just">
              <a:buNone/>
            </a:pPr>
            <a:r>
              <a:rPr lang="en-US" i="1" dirty="0"/>
              <a:t>Moved</a:t>
            </a:r>
            <a:r>
              <a:rPr lang="en-US" i="1" dirty="0" smtClean="0"/>
              <a:t>: </a:t>
            </a:r>
            <a:r>
              <a:rPr lang="en-US" i="1" dirty="0" err="1" smtClean="0"/>
              <a:t>Tero</a:t>
            </a:r>
            <a:r>
              <a:rPr lang="en-US" i="1" dirty="0" smtClean="0"/>
              <a:t> </a:t>
            </a:r>
            <a:r>
              <a:rPr lang="en-US" i="1" dirty="0" err="1" smtClean="0"/>
              <a:t>Kivinen</a:t>
            </a:r>
            <a:endParaRPr lang="de-DE" i="1" dirty="0"/>
          </a:p>
          <a:p>
            <a:pPr algn="just">
              <a:buNone/>
            </a:pPr>
            <a:r>
              <a:rPr lang="en-US" i="1" dirty="0"/>
              <a:t>Second: </a:t>
            </a:r>
            <a:r>
              <a:rPr lang="en-US" i="1" dirty="0" smtClean="0"/>
              <a:t>Phil Beecher</a:t>
            </a:r>
            <a:endParaRPr lang="de-DE" i="1" dirty="0"/>
          </a:p>
          <a:p>
            <a:pPr>
              <a:buNone/>
            </a:pPr>
            <a:r>
              <a:rPr lang="en-US" sz="2000" i="1" dirty="0" smtClean="0"/>
              <a:t> </a:t>
            </a:r>
            <a:endParaRPr lang="de-DE" i="1" dirty="0"/>
          </a:p>
          <a:p>
            <a:pPr algn="just">
              <a:buFontTx/>
              <a:buNone/>
            </a:pPr>
            <a:r>
              <a:rPr lang="en-GB" altLang="en-US" i="1" dirty="0" smtClean="0">
                <a:sym typeface="Wingdings" panose="05000000000000000000" pitchFamily="2" charset="2"/>
              </a:rPr>
              <a:t>Approved </a:t>
            </a:r>
            <a:r>
              <a:rPr lang="en-GB" altLang="en-US" i="1" dirty="0" smtClean="0">
                <a:sym typeface="Wingdings" panose="05000000000000000000" pitchFamily="2" charset="2"/>
              </a:rPr>
              <a:t>by </a:t>
            </a:r>
            <a:r>
              <a:rPr lang="en-GB" altLang="en-US" i="1" dirty="0" err="1" smtClean="0">
                <a:sym typeface="Wingdings" panose="05000000000000000000" pitchFamily="2" charset="2"/>
              </a:rPr>
              <a:t>unianimous</a:t>
            </a:r>
            <a:r>
              <a:rPr lang="en-GB" altLang="en-US" i="1" dirty="0" smtClean="0">
                <a:sym typeface="Wingdings" panose="05000000000000000000" pitchFamily="2" charset="2"/>
              </a:rPr>
              <a:t> consent.</a:t>
            </a:r>
            <a:endParaRPr lang="en-GB" altLang="en-US" i="1" dirty="0" smtClean="0">
              <a:sym typeface="Wingdings" panose="05000000000000000000" pitchFamily="2" charset="2"/>
            </a:endParaRPr>
          </a:p>
          <a:p>
            <a:pPr algn="just">
              <a:buFontTx/>
              <a:buNone/>
            </a:pPr>
            <a:endParaRPr lang="en-GB" altLang="en-US" sz="2000" i="1" dirty="0">
              <a:sym typeface="Wingdings" panose="05000000000000000000" pitchFamily="2" charset="2"/>
            </a:endParaRPr>
          </a:p>
        </p:txBody>
      </p:sp>
    </p:spTree>
    <p:extLst>
      <p:ext uri="{BB962C8B-B14F-4D97-AF65-F5344CB8AC3E}">
        <p14:creationId xmlns:p14="http://schemas.microsoft.com/office/powerpoint/2010/main" val="21513973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a:t>
            </a:r>
            <a:r>
              <a:rPr lang="en-US" altLang="en-US" dirty="0" smtClean="0"/>
              <a:t>Wireless Communication Meeting Agenda for </a:t>
            </a:r>
            <a:r>
              <a:rPr lang="en-US" altLang="en-US" dirty="0"/>
              <a:t>the </a:t>
            </a:r>
            <a:r>
              <a:rPr lang="en-US" altLang="en-US" dirty="0" smtClean="0"/>
              <a:t>September 2022 hybrid meeting.</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20</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WG Motion to start recirculation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pPr>
            <a:r>
              <a:rPr lang="en-GB" i="1" dirty="0" smtClean="0"/>
              <a:t>Move that 802.15 WG start a Standards Association Recirculation Ballot of document P802.15.13-D8 (as edited in accordance with the instructions in document 15-22/0442r4) pending the completion and inclusion of the edits in the draft.</a:t>
            </a:r>
            <a:endParaRPr lang="de-DE" i="1" dirty="0" smtClean="0"/>
          </a:p>
          <a:p>
            <a:pPr algn="just">
              <a:buNone/>
            </a:pPr>
            <a:r>
              <a:rPr lang="en-US" i="1" dirty="0"/>
              <a:t> </a:t>
            </a:r>
            <a:endParaRPr lang="de-DE" i="1" dirty="0"/>
          </a:p>
          <a:p>
            <a:pPr algn="just">
              <a:buNone/>
            </a:pPr>
            <a:r>
              <a:rPr lang="en-US" i="1" dirty="0"/>
              <a:t>Moved: </a:t>
            </a:r>
            <a:r>
              <a:rPr lang="en-US" i="1" dirty="0" err="1"/>
              <a:t>Tuncer</a:t>
            </a:r>
            <a:r>
              <a:rPr lang="en-US" i="1" dirty="0"/>
              <a:t> </a:t>
            </a:r>
            <a:r>
              <a:rPr lang="en-US" i="1" dirty="0" err="1"/>
              <a:t>Baykas</a:t>
            </a:r>
            <a:endParaRPr lang="de-DE" i="1" dirty="0"/>
          </a:p>
          <a:p>
            <a:pPr algn="just">
              <a:buNone/>
            </a:pPr>
            <a:r>
              <a:rPr lang="en-US" i="1" dirty="0"/>
              <a:t>Second: </a:t>
            </a:r>
            <a:r>
              <a:rPr lang="en-US" i="1" dirty="0" smtClean="0"/>
              <a:t>Phil Beecher</a:t>
            </a:r>
            <a:endParaRPr lang="de-DE" i="1" dirty="0"/>
          </a:p>
          <a:p>
            <a:pPr>
              <a:buNone/>
            </a:pPr>
            <a:r>
              <a:rPr lang="en-US" sz="2000" i="1" dirty="0" smtClean="0"/>
              <a:t> </a:t>
            </a:r>
            <a:endParaRPr lang="de-DE" sz="2000" i="1" dirty="0"/>
          </a:p>
          <a:p>
            <a:pPr algn="just">
              <a:buFontTx/>
              <a:buNone/>
            </a:pPr>
            <a:endParaRPr lang="en-GB" altLang="en-US" sz="2000" dirty="0">
              <a:sym typeface="Wingdings" panose="05000000000000000000" pitchFamily="2" charset="2"/>
            </a:endParaRPr>
          </a:p>
          <a:p>
            <a:pPr algn="just">
              <a:buFontTx/>
              <a:buNone/>
            </a:pPr>
            <a:r>
              <a:rPr lang="en-GB" altLang="en-US" sz="2000" dirty="0" smtClean="0">
                <a:sym typeface="Wingdings" panose="05000000000000000000" pitchFamily="2" charset="2"/>
              </a:rPr>
              <a:t>Approved by …</a:t>
            </a:r>
          </a:p>
          <a:p>
            <a:pPr algn="just">
              <a:buFontTx/>
              <a:buNone/>
            </a:pPr>
            <a:endParaRPr lang="en-GB" altLang="en-US" sz="2000" dirty="0">
              <a:sym typeface="Wingdings" panose="05000000000000000000" pitchFamily="2" charset="2"/>
            </a:endParaRPr>
          </a:p>
        </p:txBody>
      </p:sp>
    </p:spTree>
    <p:extLst>
      <p:ext uri="{BB962C8B-B14F-4D97-AF65-F5344CB8AC3E}">
        <p14:creationId xmlns:p14="http://schemas.microsoft.com/office/powerpoint/2010/main" val="33038956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TG13 Timeline</a:t>
            </a:r>
            <a:endParaRPr lang="de-DE" dirty="0"/>
          </a:p>
        </p:txBody>
      </p:sp>
      <p:sp>
        <p:nvSpPr>
          <p:cNvPr id="3" name="Inhaltsplatzhalter 2"/>
          <p:cNvSpPr>
            <a:spLocks noGrp="1"/>
          </p:cNvSpPr>
          <p:nvPr>
            <p:ph idx="1"/>
          </p:nvPr>
        </p:nvSpPr>
        <p:spPr>
          <a:xfrm>
            <a:off x="381000" y="1752600"/>
            <a:ext cx="8534400" cy="2362200"/>
          </a:xfrm>
        </p:spPr>
        <p:txBody>
          <a:bodyPr/>
          <a:lstStyle/>
          <a:p>
            <a:pPr marL="400050"/>
            <a:r>
              <a:rPr lang="de-DE" dirty="0" smtClean="0"/>
              <a:t>D8.0 </a:t>
            </a:r>
            <a:r>
              <a:rPr lang="de-DE" dirty="0" err="1" smtClean="0"/>
              <a:t>goes</a:t>
            </a:r>
            <a:r>
              <a:rPr lang="de-DE" dirty="0" smtClean="0"/>
              <a:t> </a:t>
            </a:r>
            <a:r>
              <a:rPr lang="de-DE" dirty="0" err="1" smtClean="0"/>
              <a:t>to</a:t>
            </a:r>
            <a:r>
              <a:rPr lang="de-DE" dirty="0" smtClean="0"/>
              <a:t> 4</a:t>
            </a:r>
            <a:r>
              <a:rPr lang="de-DE" baseline="30000" dirty="0" smtClean="0"/>
              <a:t>rd</a:t>
            </a:r>
            <a:r>
              <a:rPr lang="de-DE" dirty="0" smtClean="0"/>
              <a:t> </a:t>
            </a:r>
            <a:r>
              <a:rPr lang="de-DE" dirty="0" err="1" smtClean="0"/>
              <a:t>recirc</a:t>
            </a:r>
            <a:r>
              <a:rPr lang="de-DE" dirty="0" smtClean="0"/>
              <a:t> </a:t>
            </a:r>
            <a:r>
              <a:rPr lang="de-DE" dirty="0" err="1" smtClean="0"/>
              <a:t>shortly</a:t>
            </a:r>
            <a:r>
              <a:rPr lang="de-DE" dirty="0" smtClean="0"/>
              <a:t> after </a:t>
            </a:r>
            <a:r>
              <a:rPr lang="de-DE" dirty="0" smtClean="0"/>
              <a:t>September</a:t>
            </a:r>
            <a:endParaRPr lang="de-DE" dirty="0"/>
          </a:p>
          <a:p>
            <a:pPr marL="857250" lvl="1">
              <a:buFont typeface="Symbol" panose="05050102010706020507" pitchFamily="18" charset="2"/>
              <a:buChar char="-"/>
            </a:pPr>
            <a:r>
              <a:rPr lang="de-DE" dirty="0" err="1" smtClean="0"/>
              <a:t>prepare</a:t>
            </a:r>
            <a:r>
              <a:rPr lang="de-DE" dirty="0" smtClean="0"/>
              <a:t> </a:t>
            </a:r>
            <a:r>
              <a:rPr lang="de-DE" dirty="0" smtClean="0"/>
              <a:t>D8.0 </a:t>
            </a:r>
            <a:r>
              <a:rPr lang="de-DE" dirty="0" err="1" smtClean="0"/>
              <a:t>until</a:t>
            </a:r>
            <a:r>
              <a:rPr lang="de-DE" dirty="0" smtClean="0"/>
              <a:t> 23 Sept.</a:t>
            </a:r>
          </a:p>
          <a:p>
            <a:pPr marL="857250" lvl="1">
              <a:buFont typeface="Symbol" panose="05050102010706020507" pitchFamily="18" charset="2"/>
              <a:buChar char="-"/>
            </a:pPr>
            <a:r>
              <a:rPr lang="de-DE" dirty="0" err="1"/>
              <a:t>Ask</a:t>
            </a:r>
            <a:r>
              <a:rPr lang="de-DE" dirty="0"/>
              <a:t> Clint </a:t>
            </a:r>
            <a:r>
              <a:rPr lang="de-DE" dirty="0" err="1"/>
              <a:t>to</a:t>
            </a:r>
            <a:r>
              <a:rPr lang="de-DE" dirty="0"/>
              <a:t> </a:t>
            </a:r>
            <a:r>
              <a:rPr lang="de-DE" dirty="0" err="1"/>
              <a:t>put</a:t>
            </a:r>
            <a:r>
              <a:rPr lang="de-DE" dirty="0"/>
              <a:t> </a:t>
            </a:r>
            <a:r>
              <a:rPr lang="de-DE" dirty="0" err="1"/>
              <a:t>it</a:t>
            </a:r>
            <a:r>
              <a:rPr lang="de-DE" dirty="0"/>
              <a:t> on </a:t>
            </a:r>
            <a:r>
              <a:rPr lang="de-DE" dirty="0" err="1"/>
              <a:t>RevCom</a:t>
            </a:r>
            <a:r>
              <a:rPr lang="de-DE" dirty="0"/>
              <a:t> </a:t>
            </a:r>
            <a:r>
              <a:rPr lang="de-DE" dirty="0" err="1"/>
              <a:t>agenda</a:t>
            </a:r>
            <a:r>
              <a:rPr lang="de-DE" dirty="0"/>
              <a:t> </a:t>
            </a:r>
            <a:r>
              <a:rPr lang="de-DE" dirty="0" err="1" smtClean="0"/>
              <a:t>for</a:t>
            </a:r>
            <a:r>
              <a:rPr lang="de-DE" dirty="0" smtClean="0"/>
              <a:t> </a:t>
            </a:r>
            <a:r>
              <a:rPr lang="de-DE" dirty="0" err="1" smtClean="0"/>
              <a:t>Dec</a:t>
            </a:r>
            <a:r>
              <a:rPr lang="de-DE" dirty="0" smtClean="0"/>
              <a:t>. 2 on </a:t>
            </a:r>
            <a:r>
              <a:rPr lang="de-DE" dirty="0"/>
              <a:t>13 </a:t>
            </a:r>
            <a:r>
              <a:rPr lang="de-DE" dirty="0" err="1" smtClean="0"/>
              <a:t>October</a:t>
            </a:r>
            <a:r>
              <a:rPr lang="de-DE" dirty="0" smtClean="0"/>
              <a:t> (</a:t>
            </a:r>
            <a:r>
              <a:rPr lang="de-DE" dirty="0" err="1" smtClean="0"/>
              <a:t>done</a:t>
            </a:r>
            <a:r>
              <a:rPr lang="de-DE" dirty="0" smtClean="0"/>
              <a:t>)</a:t>
            </a:r>
            <a:endParaRPr lang="de-DE" dirty="0"/>
          </a:p>
          <a:p>
            <a:pPr marL="857250" lvl="1">
              <a:buFont typeface="Symbol" panose="05050102010706020507" pitchFamily="18" charset="2"/>
              <a:buChar char="-"/>
            </a:pPr>
            <a:r>
              <a:rPr lang="de-DE" dirty="0" smtClean="0"/>
              <a:t>CRG Meeting 26 Sept.</a:t>
            </a:r>
          </a:p>
          <a:p>
            <a:pPr marL="1200150" lvl="2">
              <a:buFont typeface="Symbol" panose="05050102010706020507" pitchFamily="18" charset="2"/>
              <a:buChar char="-"/>
            </a:pPr>
            <a:r>
              <a:rPr lang="de-DE" dirty="0" err="1"/>
              <a:t>start</a:t>
            </a:r>
            <a:r>
              <a:rPr lang="de-DE" dirty="0"/>
              <a:t> </a:t>
            </a:r>
            <a:r>
              <a:rPr lang="de-DE" dirty="0" err="1" smtClean="0"/>
              <a:t>recirculation</a:t>
            </a:r>
            <a:endParaRPr lang="de-DE" dirty="0" smtClean="0"/>
          </a:p>
          <a:p>
            <a:pPr marL="857250" lvl="1">
              <a:buFont typeface="Symbol" panose="05050102010706020507" pitchFamily="18" charset="2"/>
              <a:buChar char="-"/>
            </a:pPr>
            <a:r>
              <a:rPr lang="de-DE" dirty="0" smtClean="0"/>
              <a:t>CRG </a:t>
            </a:r>
            <a:r>
              <a:rPr lang="de-DE" dirty="0" err="1" smtClean="0"/>
              <a:t>meeting</a:t>
            </a:r>
            <a:r>
              <a:rPr lang="de-DE" dirty="0" smtClean="0"/>
              <a:t> 10 </a:t>
            </a:r>
            <a:r>
              <a:rPr lang="de-DE" dirty="0" err="1" smtClean="0"/>
              <a:t>Oct</a:t>
            </a:r>
            <a:r>
              <a:rPr lang="de-DE" dirty="0" smtClean="0"/>
              <a:t>.</a:t>
            </a:r>
            <a:endParaRPr lang="de-DE" dirty="0" smtClean="0"/>
          </a:p>
          <a:p>
            <a:pPr marL="1200150" lvl="2">
              <a:buFont typeface="Symbol" panose="05050102010706020507" pitchFamily="18" charset="2"/>
              <a:buChar char="-"/>
            </a:pPr>
            <a:r>
              <a:rPr lang="de-DE" dirty="0" err="1" smtClean="0"/>
              <a:t>resolve</a:t>
            </a:r>
            <a:r>
              <a:rPr lang="de-DE" dirty="0" smtClean="0"/>
              <a:t> </a:t>
            </a:r>
            <a:r>
              <a:rPr lang="de-DE" dirty="0" err="1" smtClean="0"/>
              <a:t>comments</a:t>
            </a:r>
            <a:endParaRPr lang="de-DE" dirty="0" smtClean="0"/>
          </a:p>
          <a:p>
            <a:pPr marL="1200150" lvl="2">
              <a:buFont typeface="Symbol" panose="05050102010706020507" pitchFamily="18" charset="2"/>
              <a:buChar char="-"/>
            </a:pPr>
            <a:r>
              <a:rPr lang="de-DE" dirty="0" err="1" smtClean="0"/>
              <a:t>start</a:t>
            </a:r>
            <a:r>
              <a:rPr lang="de-DE" dirty="0" smtClean="0"/>
              <a:t> </a:t>
            </a:r>
            <a:r>
              <a:rPr lang="de-DE" dirty="0" err="1" smtClean="0"/>
              <a:t>next</a:t>
            </a:r>
            <a:r>
              <a:rPr lang="de-DE" dirty="0" smtClean="0"/>
              <a:t> </a:t>
            </a:r>
            <a:r>
              <a:rPr lang="de-DE" dirty="0" err="1" smtClean="0"/>
              <a:t>recirculation</a:t>
            </a:r>
            <a:endParaRPr lang="de-DE" dirty="0" smtClean="0"/>
          </a:p>
          <a:p>
            <a:pPr marL="914400" lvl="1" indent="-342900">
              <a:buFontTx/>
              <a:buChar char="-"/>
            </a:pPr>
            <a:r>
              <a:rPr lang="de-DE" dirty="0" smtClean="0"/>
              <a:t>November hybrid </a:t>
            </a:r>
            <a:r>
              <a:rPr lang="de-DE" dirty="0" err="1" smtClean="0"/>
              <a:t>meeting</a:t>
            </a:r>
            <a:r>
              <a:rPr lang="de-DE" dirty="0" smtClean="0"/>
              <a:t>: </a:t>
            </a:r>
          </a:p>
          <a:p>
            <a:pPr marL="1257300" lvl="2" indent="-342900">
              <a:buFontTx/>
              <a:buChar char="-"/>
            </a:pPr>
            <a:r>
              <a:rPr lang="de-DE" dirty="0" smtClean="0"/>
              <a:t>Motion </a:t>
            </a:r>
            <a:r>
              <a:rPr lang="de-DE" dirty="0" err="1" smtClean="0"/>
              <a:t>to</a:t>
            </a:r>
            <a:r>
              <a:rPr lang="de-DE" dirty="0" smtClean="0"/>
              <a:t> send </a:t>
            </a:r>
            <a:r>
              <a:rPr lang="de-DE" dirty="0" err="1" smtClean="0"/>
              <a:t>draft</a:t>
            </a:r>
            <a:r>
              <a:rPr lang="de-DE" dirty="0" smtClean="0"/>
              <a:t> </a:t>
            </a:r>
            <a:r>
              <a:rPr lang="de-DE" dirty="0" err="1" smtClean="0"/>
              <a:t>to</a:t>
            </a:r>
            <a:r>
              <a:rPr lang="de-DE" dirty="0" smtClean="0"/>
              <a:t> </a:t>
            </a:r>
            <a:r>
              <a:rPr lang="de-DE" dirty="0" err="1" smtClean="0"/>
              <a:t>RevCom</a:t>
            </a:r>
            <a:r>
              <a:rPr lang="de-DE" dirty="0" smtClean="0"/>
              <a:t>, </a:t>
            </a:r>
          </a:p>
          <a:p>
            <a:pPr marL="1257300" lvl="2" indent="-342900">
              <a:buFontTx/>
              <a:buChar char="-"/>
            </a:pPr>
            <a:r>
              <a:rPr lang="de-DE" dirty="0" smtClean="0"/>
              <a:t>Motion </a:t>
            </a:r>
            <a:r>
              <a:rPr lang="de-DE" dirty="0" err="1" smtClean="0"/>
              <a:t>to</a:t>
            </a:r>
            <a:r>
              <a:rPr lang="de-DE" dirty="0" smtClean="0"/>
              <a:t> </a:t>
            </a:r>
            <a:r>
              <a:rPr lang="de-DE" dirty="0" err="1" smtClean="0"/>
              <a:t>reconfirm</a:t>
            </a:r>
            <a:r>
              <a:rPr lang="de-DE" dirty="0" smtClean="0"/>
              <a:t> CRG</a:t>
            </a:r>
          </a:p>
          <a:p>
            <a:pPr marL="857250" lvl="1">
              <a:buFont typeface="Symbol" panose="05050102010706020507" pitchFamily="18" charset="2"/>
              <a:buChar char="-"/>
            </a:pPr>
            <a:r>
              <a:rPr lang="de-DE" dirty="0" smtClean="0"/>
              <a:t>Plan </a:t>
            </a:r>
            <a:r>
              <a:rPr lang="de-DE" dirty="0" err="1" smtClean="0"/>
              <a:t>is</a:t>
            </a:r>
            <a:r>
              <a:rPr lang="de-DE" dirty="0" smtClean="0"/>
              <a:t> </a:t>
            </a:r>
            <a:r>
              <a:rPr lang="de-DE" dirty="0" err="1" smtClean="0"/>
              <a:t>to</a:t>
            </a:r>
            <a:r>
              <a:rPr lang="de-DE" dirty="0" smtClean="0"/>
              <a:t> </a:t>
            </a:r>
            <a:r>
              <a:rPr lang="de-DE" dirty="0" err="1" smtClean="0"/>
              <a:t>submit</a:t>
            </a:r>
            <a:r>
              <a:rPr lang="de-DE" dirty="0" smtClean="0"/>
              <a:t> </a:t>
            </a:r>
            <a:r>
              <a:rPr lang="de-DE" dirty="0" err="1"/>
              <a:t>to</a:t>
            </a:r>
            <a:r>
              <a:rPr lang="de-DE" dirty="0"/>
              <a:t> </a:t>
            </a:r>
            <a:r>
              <a:rPr lang="de-DE" dirty="0" err="1"/>
              <a:t>RevCom</a:t>
            </a:r>
            <a:r>
              <a:rPr lang="de-DE" dirty="0"/>
              <a:t> </a:t>
            </a:r>
            <a:r>
              <a:rPr lang="de-DE" dirty="0" err="1" smtClean="0"/>
              <a:t>December</a:t>
            </a:r>
            <a:r>
              <a:rPr lang="de-DE" dirty="0" smtClean="0"/>
              <a:t> 2</a:t>
            </a:r>
          </a:p>
          <a:p>
            <a:pPr marL="857250" lvl="1">
              <a:buFont typeface="Symbol" panose="05050102010706020507" pitchFamily="18" charset="2"/>
              <a:buChar char="-"/>
            </a:pPr>
            <a:r>
              <a:rPr lang="de-DE" dirty="0" smtClean="0"/>
              <a:t>Request 2 </a:t>
            </a:r>
            <a:r>
              <a:rPr lang="de-DE" dirty="0" err="1" smtClean="0"/>
              <a:t>meeting</a:t>
            </a:r>
            <a:r>
              <a:rPr lang="de-DE" dirty="0" smtClean="0"/>
              <a:t> </a:t>
            </a:r>
            <a:r>
              <a:rPr lang="de-DE" dirty="0" err="1" smtClean="0"/>
              <a:t>slots</a:t>
            </a:r>
            <a:r>
              <a:rPr lang="de-DE" dirty="0" smtClean="0"/>
              <a:t> PM1/2 </a:t>
            </a:r>
            <a:r>
              <a:rPr lang="de-DE" dirty="0" err="1" smtClean="0"/>
              <a:t>for</a:t>
            </a:r>
            <a:r>
              <a:rPr lang="de-DE" dirty="0" smtClean="0"/>
              <a:t> November (Mon.+</a:t>
            </a:r>
            <a:r>
              <a:rPr lang="de-DE" dirty="0" err="1" smtClean="0"/>
              <a:t>Thurs</a:t>
            </a:r>
            <a:r>
              <a:rPr lang="de-DE" dirty="0" smtClean="0"/>
              <a:t>.) </a:t>
            </a:r>
            <a:endParaRPr lang="de-DE"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21</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21418804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11D7E7D6-B598-4399-BF65-A9B5591E5D78}" type="slidenum">
              <a:rPr lang="en-US" altLang="en-US" sz="1200" b="0" smtClean="0"/>
              <a:pPr>
                <a:spcBef>
                  <a:spcPct val="0"/>
                </a:spcBef>
                <a:buFontTx/>
                <a:buNone/>
              </a:pPr>
              <a:t>3</a:t>
            </a:fld>
            <a:endParaRPr lang="en-US" altLang="en-US" sz="1200" b="0" smtClean="0"/>
          </a:p>
        </p:txBody>
      </p:sp>
      <p:sp>
        <p:nvSpPr>
          <p:cNvPr id="21507" name="Rectangle 3"/>
          <p:cNvSpPr>
            <a:spLocks noGrp="1" noChangeArrowheads="1"/>
          </p:cNvSpPr>
          <p:nvPr>
            <p:ph type="body" idx="4294967295"/>
          </p:nvPr>
        </p:nvSpPr>
        <p:spPr>
          <a:xfrm>
            <a:off x="766119" y="1524000"/>
            <a:ext cx="7772400" cy="4114800"/>
          </a:xfrm>
        </p:spPr>
        <p:txBody>
          <a:bodyPr/>
          <a:lstStyle/>
          <a:p>
            <a:pPr algn="just"/>
            <a:r>
              <a:rPr lang="en-US" altLang="en-US" sz="1800" dirty="0" smtClean="0"/>
              <a:t>Patent-related information</a:t>
            </a:r>
          </a:p>
          <a:p>
            <a:pPr lvl="1" algn="just"/>
            <a:r>
              <a:rPr lang="en-US" altLang="en-US" sz="1600" dirty="0" smtClean="0">
                <a:hlinkClick r:id="rId3"/>
              </a:rPr>
              <a:t>https</a:t>
            </a:r>
            <a:r>
              <a:rPr lang="en-US" altLang="en-US" sz="1600" dirty="0">
                <a:hlinkClick r:id="rId3"/>
              </a:rPr>
              <a:t>://</a:t>
            </a:r>
            <a:r>
              <a:rPr lang="en-US" altLang="en-US" sz="1600" dirty="0" smtClean="0">
                <a:hlinkClick r:id="rId3"/>
              </a:rPr>
              <a:t>mentor.ieee.org/myproject/Public/mytools/mob/slideset.ppt</a:t>
            </a:r>
            <a:r>
              <a:rPr lang="en-US" altLang="en-US" sz="1600" dirty="0" smtClean="0"/>
              <a:t>  </a:t>
            </a:r>
          </a:p>
          <a:p>
            <a:pPr algn="just"/>
            <a:r>
              <a:rPr lang="en-US" altLang="en-US" sz="1800" dirty="0" smtClean="0"/>
              <a:t>IEEE SA Copyright Policy</a:t>
            </a:r>
          </a:p>
          <a:p>
            <a:pPr lvl="1" algn="just"/>
            <a:r>
              <a:rPr lang="en-US" altLang="en-US" sz="1600" dirty="0">
                <a:hlinkClick r:id="rId4"/>
              </a:rPr>
              <a:t>https://</a:t>
            </a:r>
            <a:r>
              <a:rPr lang="en-US" altLang="en-US" sz="1600" dirty="0" smtClean="0">
                <a:hlinkClick r:id="rId4"/>
              </a:rPr>
              <a:t>standards.ieee.org/content/dam/ieee-standards/standards/web/documents/other/copyright-policy-WG-meetings.potx</a:t>
            </a:r>
            <a:endParaRPr lang="en-US" altLang="en-US" sz="1600" dirty="0" smtClean="0"/>
          </a:p>
          <a:p>
            <a:pPr algn="just"/>
            <a:r>
              <a:rPr lang="en-US" altLang="en-US" sz="1800" dirty="0" smtClean="0"/>
              <a:t>Attendance recording procedures</a:t>
            </a:r>
          </a:p>
          <a:p>
            <a:pPr lvl="1"/>
            <a:r>
              <a:rPr lang="en-US" altLang="en-US" sz="1600" dirty="0" smtClean="0">
                <a:hlinkClick r:id="rId5"/>
              </a:rPr>
              <a:t>https://imat.ieee.org/my-site/home</a:t>
            </a:r>
            <a:r>
              <a:rPr lang="en-US" altLang="en-US" sz="1600" dirty="0" smtClean="0"/>
              <a:t>   </a:t>
            </a:r>
            <a:endParaRPr lang="en-US" altLang="en-US" sz="1400" dirty="0" smtClean="0"/>
          </a:p>
          <a:p>
            <a:pPr lvl="1"/>
            <a:r>
              <a:rPr lang="de-DE" altLang="en-US" sz="1600" dirty="0" smtClean="0"/>
              <a:t>Login </a:t>
            </a:r>
            <a:r>
              <a:rPr lang="de-DE" altLang="en-US" sz="1600" dirty="0" err="1" smtClean="0"/>
              <a:t>using</a:t>
            </a:r>
            <a:r>
              <a:rPr lang="de-DE" altLang="en-US" sz="1600" dirty="0" smtClean="0"/>
              <a:t> </a:t>
            </a:r>
            <a:r>
              <a:rPr lang="de-DE" altLang="en-US" sz="1600" dirty="0" err="1" smtClean="0"/>
              <a:t>your</a:t>
            </a:r>
            <a:r>
              <a:rPr lang="de-DE" altLang="en-US" sz="1600" dirty="0" smtClean="0"/>
              <a:t> IEEE </a:t>
            </a:r>
            <a:r>
              <a:rPr lang="de-DE" altLang="en-US" sz="1600" dirty="0" err="1" smtClean="0"/>
              <a:t>account</a:t>
            </a:r>
            <a:r>
              <a:rPr lang="de-DE" altLang="en-US" sz="1600" dirty="0" smtClean="0"/>
              <a:t> also </a:t>
            </a:r>
            <a:r>
              <a:rPr lang="de-DE" altLang="en-US" sz="1600" dirty="0" err="1" smtClean="0"/>
              <a:t>used</a:t>
            </a:r>
            <a:r>
              <a:rPr lang="de-DE" altLang="en-US" sz="1600" dirty="0" smtClean="0"/>
              <a:t> </a:t>
            </a:r>
            <a:r>
              <a:rPr lang="de-DE" altLang="en-US" sz="1600" dirty="0" err="1" smtClean="0"/>
              <a:t>for</a:t>
            </a:r>
            <a:r>
              <a:rPr lang="de-DE" altLang="en-US" sz="1600" dirty="0" smtClean="0"/>
              <a:t> </a:t>
            </a:r>
            <a:r>
              <a:rPr lang="de-DE" altLang="en-US" sz="1600" dirty="0" err="1" smtClean="0"/>
              <a:t>registration</a:t>
            </a:r>
            <a:endParaRPr lang="en-US" altLang="en-US" sz="1600" dirty="0" smtClean="0"/>
          </a:p>
          <a:p>
            <a:pPr lvl="1"/>
            <a:r>
              <a:rPr lang="en-US" altLang="en-US" sz="1600" dirty="0" smtClean="0"/>
              <a:t>Must log attendance during each 2-hour session</a:t>
            </a:r>
          </a:p>
          <a:p>
            <a:pPr lvl="1"/>
            <a:r>
              <a:rPr lang="de-DE" altLang="en-US" sz="1600" dirty="0" err="1" smtClean="0"/>
              <a:t>Attendance</a:t>
            </a:r>
            <a:r>
              <a:rPr lang="de-DE" altLang="en-US" sz="1600" dirty="0" smtClean="0"/>
              <a:t> </a:t>
            </a:r>
            <a:r>
              <a:rPr lang="de-DE" altLang="en-US" sz="1600" dirty="0" err="1" smtClean="0"/>
              <a:t>counts</a:t>
            </a:r>
            <a:r>
              <a:rPr lang="de-DE" altLang="en-US" sz="1600" dirty="0" smtClean="0"/>
              <a:t> </a:t>
            </a:r>
            <a:r>
              <a:rPr lang="de-DE" altLang="en-US" sz="1600" dirty="0" err="1" smtClean="0"/>
              <a:t>to</a:t>
            </a:r>
            <a:r>
              <a:rPr lang="de-DE" altLang="en-US" sz="1600" dirty="0" smtClean="0"/>
              <a:t> </a:t>
            </a:r>
            <a:r>
              <a:rPr lang="de-DE" altLang="en-US" sz="1600" dirty="0" err="1" smtClean="0"/>
              <a:t>achieving</a:t>
            </a:r>
            <a:r>
              <a:rPr lang="de-DE" altLang="en-US" sz="1600" dirty="0" smtClean="0"/>
              <a:t>/</a:t>
            </a:r>
            <a:r>
              <a:rPr lang="de-DE" altLang="en-US" sz="1600" dirty="0" err="1" smtClean="0"/>
              <a:t>maintaining</a:t>
            </a:r>
            <a:r>
              <a:rPr lang="de-DE" altLang="en-US" sz="1600" dirty="0" smtClean="0"/>
              <a:t> </a:t>
            </a:r>
            <a:r>
              <a:rPr lang="de-DE" altLang="en-US" sz="1600" dirty="0" err="1" smtClean="0"/>
              <a:t>your</a:t>
            </a:r>
            <a:r>
              <a:rPr lang="de-DE" altLang="en-US" sz="1600" dirty="0" smtClean="0"/>
              <a:t> </a:t>
            </a:r>
            <a:r>
              <a:rPr lang="de-DE" altLang="en-US" sz="1600" dirty="0" err="1" smtClean="0"/>
              <a:t>voting</a:t>
            </a:r>
            <a:r>
              <a:rPr lang="de-DE" altLang="en-US" sz="1600" dirty="0" smtClean="0"/>
              <a:t> </a:t>
            </a:r>
            <a:r>
              <a:rPr lang="de-DE" altLang="en-US" sz="1600" dirty="0" err="1" smtClean="0"/>
              <a:t>rights</a:t>
            </a:r>
            <a:r>
              <a:rPr lang="de-DE" altLang="en-US" sz="1600" dirty="0" smtClean="0"/>
              <a:t> </a:t>
            </a:r>
            <a:endParaRPr lang="en-US" altLang="en-US" sz="1600" dirty="0" smtClean="0"/>
          </a:p>
          <a:p>
            <a:pPr>
              <a:spcBef>
                <a:spcPts val="1800"/>
              </a:spcBef>
            </a:pPr>
            <a:r>
              <a:rPr lang="en-US" altLang="en-US" sz="1800" dirty="0" smtClean="0"/>
              <a:t>Documentation</a:t>
            </a:r>
          </a:p>
          <a:p>
            <a:pPr lvl="1"/>
            <a:r>
              <a:rPr lang="en-US" altLang="en-US" sz="1600" dirty="0" smtClean="0">
                <a:hlinkClick r:id="rId6"/>
              </a:rPr>
              <a:t>http://mentor.ieee.org</a:t>
            </a:r>
            <a:endParaRPr lang="en-US" altLang="en-US" sz="1600" dirty="0" smtClean="0"/>
          </a:p>
          <a:p>
            <a:pPr lvl="1"/>
            <a:r>
              <a:rPr lang="en-US" altLang="en-US" sz="1600" dirty="0" smtClean="0"/>
              <a:t>Use 802.15 and “TG13”</a:t>
            </a:r>
            <a:r>
              <a:rPr lang="en-US" altLang="ja-JP" sz="1600" dirty="0" smtClean="0"/>
              <a:t> for submission</a:t>
            </a:r>
          </a:p>
          <a:p>
            <a:pPr lvl="1"/>
            <a:r>
              <a:rPr lang="en-US" altLang="en-US" sz="1600" dirty="0" smtClean="0"/>
              <a:t>If you plan to make a submission be sure it does not contain company logos or advertising</a:t>
            </a:r>
          </a:p>
          <a:p>
            <a:pPr lvl="1"/>
            <a:endParaRPr lang="en-US" altLang="en-US" sz="1600" dirty="0" smtClean="0"/>
          </a:p>
          <a:p>
            <a:pPr lvl="1"/>
            <a:endParaRPr lang="en-US" altLang="en-US" sz="1600" dirty="0" smtClean="0"/>
          </a:p>
        </p:txBody>
      </p:sp>
      <p:sp>
        <p:nvSpPr>
          <p:cNvPr id="21508"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a:t>
            </a:r>
          </a:p>
        </p:txBody>
      </p:sp>
      <p:sp>
        <p:nvSpPr>
          <p:cNvPr id="2150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1" y="2286001"/>
            <a:ext cx="7770813" cy="4189413"/>
          </a:xfrm>
        </p:spPr>
        <p:txBody>
          <a:bodyPr/>
          <a:lstStyle/>
          <a:p>
            <a:pPr>
              <a:buFont typeface="Arial" panose="020B0604020202020204" pitchFamily="34" charset="0"/>
              <a:buChar char="•"/>
            </a:pPr>
            <a:r>
              <a:rPr lang="en-US" sz="2000" dirty="0">
                <a:solidFill>
                  <a:srgbClr val="FF0000"/>
                </a:solidFill>
              </a:rPr>
              <a:t>This 802.15 meeting is part of an IEEE 802 LMSC Plenary or IEEE 802 Wireless Interim session</a:t>
            </a:r>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here </a:t>
            </a:r>
            <a:r>
              <a:rPr lang="en-US" sz="2000" dirty="0">
                <a:hlinkClick r:id="rId3"/>
              </a:rPr>
              <a:t>http://802world.org/plenary/</a:t>
            </a: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appropriate WG chair or vice chairs to have your attendance cancelled</a:t>
            </a:r>
          </a:p>
          <a:p>
            <a:endParaRPr lang="en-US" dirty="0"/>
          </a:p>
        </p:txBody>
      </p:sp>
      <p:sp>
        <p:nvSpPr>
          <p:cNvPr id="4" name="Slide Number Placeholder 3"/>
          <p:cNvSpPr>
            <a:spLocks noGrp="1"/>
          </p:cNvSpPr>
          <p:nvPr>
            <p:ph type="sldNum" idx="10"/>
          </p:nvPr>
        </p:nvSpPr>
        <p:spPr bwMode="auto">
          <a:xfrm>
            <a:off x="4219576"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4</a:t>
            </a:fld>
            <a:endParaRPr lang="en-GB" dirty="0"/>
          </a:p>
        </p:txBody>
      </p:sp>
      <p:sp>
        <p:nvSpPr>
          <p:cNvPr id="9" name="Title 1">
            <a:extLst>
              <a:ext uri="{FF2B5EF4-FFF2-40B4-BE49-F238E27FC236}">
                <a16:creationId xmlns:a16="http://schemas.microsoft.com/office/drawing/2014/main" id="{AC57EB68-C22B-418D-8A6D-417B76E5D627}"/>
              </a:ext>
            </a:extLst>
          </p:cNvPr>
          <p:cNvSpPr>
            <a:spLocks noGrp="1"/>
          </p:cNvSpPr>
          <p:nvPr>
            <p:ph type="title"/>
          </p:nvPr>
        </p:nvSpPr>
        <p:spPr>
          <a:xfrm>
            <a:off x="762000" y="685800"/>
            <a:ext cx="7764463" cy="1303040"/>
          </a:xfrm>
        </p:spPr>
        <p:txBody>
          <a:bodyPr anchor="t"/>
          <a:lstStyle/>
          <a:p>
            <a:r>
              <a:rPr lang="en-US" sz="3600" dirty="0"/>
              <a:t>Registration for 802 LMSC Plenaries and 802 Wireless Interims</a:t>
            </a:r>
            <a:endParaRPr lang="en-US" sz="3600" kern="0" dirty="0"/>
          </a:p>
        </p:txBody>
      </p:sp>
    </p:spTree>
    <p:extLst>
      <p:ext uri="{BB962C8B-B14F-4D97-AF65-F5344CB8AC3E}">
        <p14:creationId xmlns:p14="http://schemas.microsoft.com/office/powerpoint/2010/main" val="18006327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89670-D255-40DD-8639-7DB1D72FAF04}"/>
              </a:ext>
            </a:extLst>
          </p:cNvPr>
          <p:cNvSpPr>
            <a:spLocks noGrp="1"/>
          </p:cNvSpPr>
          <p:nvPr>
            <p:ph type="title"/>
          </p:nvPr>
        </p:nvSpPr>
        <p:spPr>
          <a:xfrm>
            <a:off x="762000" y="685800"/>
            <a:ext cx="7764463" cy="1484709"/>
          </a:xfrm>
        </p:spPr>
        <p:txBody>
          <a:bodyPr anchor="t"/>
          <a:lstStyle/>
          <a:p>
            <a:r>
              <a:rPr lang="en-US" dirty="0"/>
              <a:t>Deadbeat Consequences</a:t>
            </a:r>
            <a:br>
              <a:rPr lang="en-US" dirty="0"/>
            </a:br>
            <a:r>
              <a:rPr lang="en-US" sz="2000" dirty="0">
                <a:latin typeface="+mn-lt"/>
                <a:cs typeface="+mn-cs"/>
              </a:rPr>
              <a:t>(Deadbeat: in default of paying registration fee for a prior mtg.)</a:t>
            </a:r>
          </a:p>
        </p:txBody>
      </p:sp>
      <p:sp>
        <p:nvSpPr>
          <p:cNvPr id="3" name="Content Placeholder 2">
            <a:extLst>
              <a:ext uri="{FF2B5EF4-FFF2-40B4-BE49-F238E27FC236}">
                <a16:creationId xmlns:a16="http://schemas.microsoft.com/office/drawing/2014/main" id="{F3D50114-6A03-4175-A38A-4008BB45DC50}"/>
              </a:ext>
            </a:extLst>
          </p:cNvPr>
          <p:cNvSpPr>
            <a:spLocks noGrp="1"/>
          </p:cNvSpPr>
          <p:nvPr>
            <p:ph idx="1"/>
          </p:nvPr>
        </p:nvSpPr>
        <p:spPr>
          <a:xfrm>
            <a:off x="762000" y="2170510"/>
            <a:ext cx="7764463" cy="4304903"/>
          </a:xfrm>
        </p:spPr>
        <p:txBody>
          <a:bodyPr/>
          <a:lstStyle/>
          <a:p>
            <a:pPr>
              <a:buAutoNum type="arabicPeriod"/>
            </a:pPr>
            <a:r>
              <a:rPr lang="en-US" sz="2000" dirty="0"/>
              <a:t>No participation credit will be granted for said session.</a:t>
            </a:r>
          </a:p>
          <a:p>
            <a:pPr>
              <a:buAutoNum type="arabicPeriod"/>
            </a:pPr>
            <a:r>
              <a:rPr lang="en-US" sz="2000" dirty="0"/>
              <a:t>Any participation credit acquired before said session toward membership in any IEEE 802 LMSC group is revoked.</a:t>
            </a:r>
          </a:p>
          <a:p>
            <a:pPr>
              <a:buAutoNum type="arabicPeriod"/>
            </a:pPr>
            <a:r>
              <a:rPr lang="en-US" sz="2000" dirty="0"/>
              <a:t>Membership in any IEEE 802 LMSC group is terminated.</a:t>
            </a:r>
          </a:p>
          <a:p>
            <a:pPr>
              <a:buAutoNum type="arabicPeriod"/>
            </a:pPr>
            <a:r>
              <a:rPr lang="en-US" sz="2000" dirty="0"/>
              <a:t>No participation credit will be granted for attendance at any subsequent IEEE 802 LMSC session until the individual has complied with the registration requirements for all previously attended IEEE 802 LMSC sessions by the start of said subsequent session.</a:t>
            </a:r>
          </a:p>
        </p:txBody>
      </p:sp>
      <p:sp>
        <p:nvSpPr>
          <p:cNvPr id="4" name="Slide Number Placeholder 3">
            <a:extLst>
              <a:ext uri="{FF2B5EF4-FFF2-40B4-BE49-F238E27FC236}">
                <a16:creationId xmlns:a16="http://schemas.microsoft.com/office/drawing/2014/main" id="{FD0341EA-4A7E-4C16-A9E6-C4938552ED45}"/>
              </a:ext>
            </a:extLst>
          </p:cNvPr>
          <p:cNvSpPr>
            <a:spLocks noGrp="1"/>
          </p:cNvSpPr>
          <p:nvPr>
            <p:ph type="sldNum" idx="10"/>
          </p:nvPr>
        </p:nvSpPr>
        <p:spPr bwMode="auto">
          <a:xfrm>
            <a:off x="4219576"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19775449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31788D9C-E751-4CA1-A737-0055BB1AED9A}" type="slidenum">
              <a:rPr lang="en-US" altLang="en-US" sz="1200" b="0" smtClean="0"/>
              <a:pPr>
                <a:spcBef>
                  <a:spcPct val="0"/>
                </a:spcBef>
                <a:buFontTx/>
                <a:buNone/>
              </a:pPr>
              <a:t>6</a:t>
            </a:fld>
            <a:endParaRPr lang="en-US" altLang="en-US" sz="1200" b="0" smtClean="0"/>
          </a:p>
        </p:txBody>
      </p:sp>
      <p:graphicFrame>
        <p:nvGraphicFramePr>
          <p:cNvPr id="8" name="Table 7"/>
          <p:cNvGraphicFramePr>
            <a:graphicFrameLocks noGrp="1"/>
          </p:cNvGraphicFramePr>
          <p:nvPr>
            <p:extLst>
              <p:ext uri="{D42A27DB-BD31-4B8C-83A1-F6EECF244321}">
                <p14:modId xmlns:p14="http://schemas.microsoft.com/office/powerpoint/2010/main" val="703786028"/>
              </p:ext>
            </p:extLst>
          </p:nvPr>
        </p:nvGraphicFramePr>
        <p:xfrm>
          <a:off x="762000" y="1524000"/>
          <a:ext cx="7696200" cy="2152331"/>
        </p:xfrm>
        <a:graphic>
          <a:graphicData uri="http://schemas.openxmlformats.org/drawingml/2006/table">
            <a:tbl>
              <a:tblPr firstRow="1" bandRow="1">
                <a:tableStyleId>{21E4AEA4-8DFA-4A89-87EB-49C32662AFE0}</a:tableStyleId>
              </a:tblPr>
              <a:tblGrid>
                <a:gridCol w="31242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370427">
                <a:tc>
                  <a:txBody>
                    <a:bodyPr/>
                    <a:lstStyle/>
                    <a:p>
                      <a:r>
                        <a:rPr lang="en-US" sz="1500" dirty="0"/>
                        <a:t>Position(s)</a:t>
                      </a:r>
                    </a:p>
                  </a:txBody>
                  <a:tcPr marT="45671" marB="45671"/>
                </a:tc>
                <a:tc>
                  <a:txBody>
                    <a:bodyPr/>
                    <a:lstStyle/>
                    <a:p>
                      <a:r>
                        <a:rPr lang="en-US" sz="1500" dirty="0"/>
                        <a:t>Officer(s)</a:t>
                      </a:r>
                    </a:p>
                  </a:txBody>
                  <a:tcPr marT="45671" marB="45671"/>
                </a:tc>
                <a:extLst>
                  <a:ext uri="{0D108BD9-81ED-4DB2-BD59-A6C34878D82A}">
                    <a16:rowId xmlns:a16="http://schemas.microsoft.com/office/drawing/2014/main" val="10000"/>
                  </a:ext>
                </a:extLst>
              </a:tr>
              <a:tr h="349638">
                <a:tc>
                  <a:txBody>
                    <a:bodyPr/>
                    <a:lstStyle/>
                    <a:p>
                      <a:r>
                        <a:rPr lang="en-US" sz="1500" dirty="0"/>
                        <a:t>Chair</a:t>
                      </a:r>
                    </a:p>
                  </a:txBody>
                  <a:tcPr marT="45671" marB="45671"/>
                </a:tc>
                <a:tc>
                  <a:txBody>
                    <a:bodyPr/>
                    <a:lstStyle/>
                    <a:p>
                      <a:r>
                        <a:rPr lang="en-US" sz="1500" b="0" dirty="0" smtClean="0"/>
                        <a:t>Volker Jungnickel</a:t>
                      </a:r>
                      <a:endParaRPr lang="en-US" sz="1500" b="0" dirty="0"/>
                    </a:p>
                  </a:txBody>
                  <a:tcPr marT="45671" marB="45671"/>
                </a:tc>
                <a:extLst>
                  <a:ext uri="{0D108BD9-81ED-4DB2-BD59-A6C34878D82A}">
                    <a16:rowId xmlns:a16="http://schemas.microsoft.com/office/drawing/2014/main" val="10001"/>
                  </a:ext>
                </a:extLst>
              </a:tr>
              <a:tr h="548542">
                <a:tc>
                  <a:txBody>
                    <a:bodyPr/>
                    <a:lstStyle/>
                    <a:p>
                      <a:r>
                        <a:rPr lang="en-US" sz="1500" b="0" dirty="0"/>
                        <a:t>Vice </a:t>
                      </a:r>
                      <a:r>
                        <a:rPr lang="en-US" sz="1500" b="0" dirty="0" smtClean="0"/>
                        <a:t>Chairs</a:t>
                      </a:r>
                      <a:endParaRPr lang="en-US" sz="1500" b="0" dirty="0"/>
                    </a:p>
                  </a:txBody>
                  <a:tcPr marT="45671" marB="45671"/>
                </a:tc>
                <a:tc>
                  <a:txBody>
                    <a:bodyPr/>
                    <a:lstStyle/>
                    <a:p>
                      <a:r>
                        <a:rPr lang="en-US" sz="1500" b="0" dirty="0" smtClean="0"/>
                        <a:t>Sang-Kyu Lim, </a:t>
                      </a:r>
                      <a:r>
                        <a:rPr lang="en-US" sz="1500" b="0" dirty="0" err="1" smtClean="0"/>
                        <a:t>Tuncer</a:t>
                      </a:r>
                      <a:r>
                        <a:rPr lang="en-US" sz="1500" b="0" dirty="0" smtClean="0"/>
                        <a:t> </a:t>
                      </a:r>
                      <a:r>
                        <a:rPr lang="en-US" sz="1500" b="0" dirty="0" err="1" smtClean="0"/>
                        <a:t>Baykas</a:t>
                      </a:r>
                      <a:endParaRPr lang="en-US" sz="1500" b="0" dirty="0"/>
                    </a:p>
                  </a:txBody>
                  <a:tcPr marT="45671" marB="45671"/>
                </a:tc>
                <a:extLst>
                  <a:ext uri="{0D108BD9-81ED-4DB2-BD59-A6C34878D82A}">
                    <a16:rowId xmlns:a16="http://schemas.microsoft.com/office/drawing/2014/main" val="10002"/>
                  </a:ext>
                </a:extLst>
              </a:tr>
              <a:tr h="548542">
                <a:tc>
                  <a:txBody>
                    <a:bodyPr/>
                    <a:lstStyle/>
                    <a:p>
                      <a:r>
                        <a:rPr lang="en-US" sz="1500" dirty="0"/>
                        <a:t>Secretary</a:t>
                      </a:r>
                    </a:p>
                  </a:txBody>
                  <a:tcPr marT="45671" marB="4567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dirty="0" smtClean="0"/>
                        <a:t>Sang-Kyu Lim, </a:t>
                      </a:r>
                      <a:r>
                        <a:rPr lang="en-US" sz="1500" b="0" dirty="0" err="1" smtClean="0"/>
                        <a:t>Tuncer</a:t>
                      </a:r>
                      <a:r>
                        <a:rPr lang="en-US" sz="1500" b="0" dirty="0" smtClean="0"/>
                        <a:t> </a:t>
                      </a:r>
                      <a:r>
                        <a:rPr lang="en-US" sz="1500" b="0" dirty="0" err="1" smtClean="0"/>
                        <a:t>Baykas</a:t>
                      </a:r>
                      <a:endParaRPr lang="en-US" sz="1500" b="0" dirty="0" smtClean="0"/>
                    </a:p>
                  </a:txBody>
                  <a:tcPr marT="45671" marB="45671"/>
                </a:tc>
                <a:extLst>
                  <a:ext uri="{0D108BD9-81ED-4DB2-BD59-A6C34878D82A}">
                    <a16:rowId xmlns:a16="http://schemas.microsoft.com/office/drawing/2014/main" val="10003"/>
                  </a:ext>
                </a:extLst>
              </a:tr>
              <a:tr h="240251">
                <a:tc>
                  <a:txBody>
                    <a:bodyPr/>
                    <a:lstStyle/>
                    <a:p>
                      <a:r>
                        <a:rPr lang="en-US" sz="1500" dirty="0" smtClean="0"/>
                        <a:t>TG</a:t>
                      </a:r>
                      <a:r>
                        <a:rPr lang="en-US" sz="1500" baseline="0" dirty="0" smtClean="0"/>
                        <a:t> Technical </a:t>
                      </a:r>
                      <a:r>
                        <a:rPr lang="en-US" sz="1500" dirty="0"/>
                        <a:t>Editor</a:t>
                      </a:r>
                    </a:p>
                  </a:txBody>
                  <a:tcPr marT="45671" marB="45671"/>
                </a:tc>
                <a:tc>
                  <a:txBody>
                    <a:bodyPr/>
                    <a:lstStyle/>
                    <a:p>
                      <a:r>
                        <a:rPr lang="en-GB" sz="1600" dirty="0" smtClean="0"/>
                        <a:t>Kai Lennert Bober</a:t>
                      </a:r>
                      <a:endParaRPr lang="en-US" sz="1500" dirty="0"/>
                    </a:p>
                  </a:txBody>
                  <a:tcPr marT="45671" marB="45671"/>
                </a:tc>
                <a:extLst>
                  <a:ext uri="{0D108BD9-81ED-4DB2-BD59-A6C34878D82A}">
                    <a16:rowId xmlns:a16="http://schemas.microsoft.com/office/drawing/2014/main" val="10004"/>
                  </a:ext>
                </a:extLst>
              </a:tr>
            </a:tbl>
          </a:graphicData>
        </a:graphic>
      </p:graphicFrame>
      <p:sp>
        <p:nvSpPr>
          <p:cNvPr id="2357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 (2)</a:t>
            </a:r>
          </a:p>
        </p:txBody>
      </p:sp>
      <p:sp>
        <p:nvSpPr>
          <p:cNvPr id="23576"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0" name="Rectangle 3"/>
          <p:cNvSpPr txBox="1">
            <a:spLocks noChangeArrowheads="1"/>
          </p:cNvSpPr>
          <p:nvPr/>
        </p:nvSpPr>
        <p:spPr bwMode="auto">
          <a:xfrm>
            <a:off x="685800" y="3810000"/>
            <a:ext cx="7772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FontTx/>
              <a:buNone/>
              <a:defRPr/>
            </a:pPr>
            <a:r>
              <a:rPr lang="de-DE" sz="1100" dirty="0" err="1" smtClean="0"/>
              <a:t>From</a:t>
            </a:r>
            <a:r>
              <a:rPr lang="de-DE" sz="1100" dirty="0" smtClean="0"/>
              <a:t> 802.15 </a:t>
            </a:r>
            <a:r>
              <a:rPr lang="de-DE" sz="1100" dirty="0" err="1" smtClean="0"/>
              <a:t>Operations</a:t>
            </a:r>
            <a:r>
              <a:rPr lang="de-DE" sz="1100" dirty="0" smtClean="0"/>
              <a:t>  Manual</a:t>
            </a:r>
            <a:endParaRPr lang="en-US" sz="1100" dirty="0"/>
          </a:p>
          <a:p>
            <a:pPr marL="0" indent="0">
              <a:buFontTx/>
              <a:buNone/>
              <a:defRPr/>
            </a:pPr>
            <a:r>
              <a:rPr lang="en-US" sz="1400" i="1" dirty="0"/>
              <a:t>Task Group Chair</a:t>
            </a:r>
          </a:p>
          <a:p>
            <a:pPr>
              <a:defRPr/>
            </a:pPr>
            <a:r>
              <a:rPr lang="en-US" sz="1100" dirty="0"/>
              <a:t>The TG Chair shall be appointed by the WG Chair and confirmed by a TG majority approval. </a:t>
            </a:r>
            <a:r>
              <a:rPr lang="en-US" sz="1100" dirty="0" smtClean="0"/>
              <a:t>The </a:t>
            </a:r>
            <a:r>
              <a:rPr lang="en-US" sz="1100" dirty="0"/>
              <a:t>TG Chair is required to confirm that the function of secretary is performed for each TG meeting. </a:t>
            </a:r>
            <a:endParaRPr lang="en-US" sz="1100" dirty="0" smtClean="0"/>
          </a:p>
          <a:p>
            <a:pPr marL="0" indent="0">
              <a:buFontTx/>
              <a:buNone/>
              <a:defRPr/>
            </a:pPr>
            <a:r>
              <a:rPr lang="en-US" sz="1200" i="1" dirty="0" smtClean="0"/>
              <a:t>Task </a:t>
            </a:r>
            <a:r>
              <a:rPr lang="en-US" sz="1200" i="1" dirty="0"/>
              <a:t>Group Vice-Chair</a:t>
            </a:r>
          </a:p>
          <a:p>
            <a:pPr>
              <a:defRPr/>
            </a:pPr>
            <a:r>
              <a:rPr lang="en-US" sz="1100" dirty="0"/>
              <a:t>TG Vice-Chair (an optional position) is appointed by the TG Chair and confirmed by a TG </a:t>
            </a:r>
            <a:r>
              <a:rPr lang="en-US" sz="1100" dirty="0" smtClean="0"/>
              <a:t>majority.</a:t>
            </a:r>
          </a:p>
          <a:p>
            <a:pPr marL="0" indent="0">
              <a:buFontTx/>
              <a:buNone/>
              <a:defRPr/>
            </a:pPr>
            <a:r>
              <a:rPr lang="en-US" sz="1200" i="1" dirty="0" smtClean="0"/>
              <a:t>Task </a:t>
            </a:r>
            <a:r>
              <a:rPr lang="en-US" sz="1200" i="1" dirty="0"/>
              <a:t>Group Secretary</a:t>
            </a:r>
          </a:p>
          <a:p>
            <a:pPr>
              <a:defRPr/>
            </a:pPr>
            <a:r>
              <a:rPr lang="en-US" sz="1100" dirty="0"/>
              <a:t>The TG Secretary shall be appointed by the TG Chair, who may also act as Secretary. TG meetings are not allowed to function without a secretary</a:t>
            </a:r>
            <a:r>
              <a:rPr lang="en-US" sz="1100" dirty="0" smtClean="0"/>
              <a:t>. </a:t>
            </a:r>
            <a:r>
              <a:rPr lang="en-US" sz="1100" dirty="0"/>
              <a:t> </a:t>
            </a:r>
            <a:r>
              <a:rPr lang="en-US" sz="1100" dirty="0" smtClean="0"/>
              <a:t>The </a:t>
            </a:r>
            <a:r>
              <a:rPr lang="en-US" sz="1100" dirty="0"/>
              <a:t>minutes of meetings taken by the TG Secretary (or designee) are to be provided to the TG Chair in time to be available to the WG Chair for publication, i.e. within 30 days after the close of the </a:t>
            </a:r>
            <a:r>
              <a:rPr lang="en-US" sz="1100" dirty="0" smtClean="0"/>
              <a:t>session.</a:t>
            </a:r>
          </a:p>
          <a:p>
            <a:pPr marL="0" indent="0">
              <a:buFontTx/>
              <a:buNone/>
              <a:defRPr/>
            </a:pPr>
            <a:r>
              <a:rPr lang="en-US" sz="1200" i="1" dirty="0" smtClean="0"/>
              <a:t>Task </a:t>
            </a:r>
            <a:r>
              <a:rPr lang="en-US" sz="1200" i="1" dirty="0"/>
              <a:t>Group Technical Editor</a:t>
            </a:r>
          </a:p>
          <a:p>
            <a:pPr>
              <a:defRPr/>
            </a:pPr>
            <a:r>
              <a:rPr lang="en-US" sz="1100" dirty="0"/>
              <a:t>The TG Technical Editor shall be appointed by the TG Chair and confirmed by a TG majority approval.</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48E48DE-CDCE-47C2-B6EB-065897CAA416}" type="slidenum">
              <a:rPr lang="en-US" altLang="en-US" sz="1200" b="0" smtClean="0"/>
              <a:pPr>
                <a:spcBef>
                  <a:spcPct val="0"/>
                </a:spcBef>
                <a:buFontTx/>
                <a:buNone/>
              </a:pPr>
              <a:t>7</a:t>
            </a:fld>
            <a:endParaRPr lang="en-US" altLang="en-US" sz="1200" b="0" smtClean="0"/>
          </a:p>
        </p:txBody>
      </p:sp>
      <p:sp>
        <p:nvSpPr>
          <p:cNvPr id="25603" name="Rectangle 2"/>
          <p:cNvSpPr>
            <a:spLocks noGrp="1" noChangeArrowheads="1"/>
          </p:cNvSpPr>
          <p:nvPr>
            <p:ph type="title"/>
          </p:nvPr>
        </p:nvSpPr>
        <p:spPr>
          <a:noFill/>
        </p:spPr>
        <p:txBody>
          <a:bodyPr/>
          <a:lstStyle/>
          <a:p>
            <a:r>
              <a:rPr lang="en-US" altLang="en-US" smtClean="0"/>
              <a:t>Task Group Operating Rules</a:t>
            </a:r>
          </a:p>
        </p:txBody>
      </p:sp>
      <p:sp>
        <p:nvSpPr>
          <p:cNvPr id="8" name="Rectangle 3"/>
          <p:cNvSpPr txBox="1">
            <a:spLocks noChangeArrowheads="1"/>
          </p:cNvSpPr>
          <p:nvPr/>
        </p:nvSpPr>
        <p:spPr bwMode="auto">
          <a:xfrm>
            <a:off x="685800" y="1981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kern="0" dirty="0"/>
              <a:t>Anybody </a:t>
            </a:r>
            <a:r>
              <a:rPr lang="en-US" altLang="en-US" kern="0" dirty="0" smtClean="0"/>
              <a:t>can present and contribute to discussions</a:t>
            </a:r>
          </a:p>
          <a:p>
            <a:pPr>
              <a:defRPr/>
            </a:pPr>
            <a:r>
              <a:rPr lang="en-US" altLang="en-US" kern="0" dirty="0" smtClean="0"/>
              <a:t>WG members with voting rights can vote and </a:t>
            </a:r>
            <a:r>
              <a:rPr lang="en-US" altLang="en-US" kern="0" dirty="0"/>
              <a:t>make </a:t>
            </a:r>
            <a:r>
              <a:rPr lang="en-US" altLang="en-US" kern="0" dirty="0" smtClean="0"/>
              <a:t>motions</a:t>
            </a:r>
            <a:endParaRPr lang="en-US" altLang="en-US" kern="0" dirty="0"/>
          </a:p>
          <a:p>
            <a:pPr>
              <a:defRPr/>
            </a:pPr>
            <a:r>
              <a:rPr lang="de-DE" altLang="en-US" kern="0" dirty="0" smtClean="0"/>
              <a:t>See IEEE 802.15 </a:t>
            </a:r>
            <a:r>
              <a:rPr lang="de-DE" altLang="en-US" kern="0" dirty="0" err="1" smtClean="0"/>
              <a:t>Operations</a:t>
            </a:r>
            <a:r>
              <a:rPr lang="de-DE" altLang="en-US" kern="0" dirty="0" smtClean="0"/>
              <a:t> Manual </a:t>
            </a:r>
            <a:r>
              <a:rPr lang="de-DE" altLang="en-US" kern="0" dirty="0" err="1" smtClean="0"/>
              <a:t>for</a:t>
            </a:r>
            <a:r>
              <a:rPr lang="de-DE" altLang="en-US" kern="0" dirty="0" smtClean="0"/>
              <a:t> </a:t>
            </a:r>
            <a:r>
              <a:rPr lang="de-DE" altLang="en-US" kern="0" dirty="0" err="1" smtClean="0"/>
              <a:t>detailed</a:t>
            </a:r>
            <a:r>
              <a:rPr lang="de-DE" altLang="en-US" kern="0" dirty="0" smtClean="0"/>
              <a:t> </a:t>
            </a:r>
            <a:r>
              <a:rPr lang="de-DE" altLang="en-US" kern="0" dirty="0" err="1" smtClean="0"/>
              <a:t>rules</a:t>
            </a:r>
            <a:r>
              <a:rPr lang="de-DE" altLang="en-US" kern="0" dirty="0" smtClean="0"/>
              <a:t> </a:t>
            </a:r>
            <a:r>
              <a:rPr lang="en-US" altLang="en-US" sz="2000" b="0" kern="0" dirty="0">
                <a:hlinkClick r:id="rId3"/>
              </a:rPr>
              <a:t>https://</a:t>
            </a:r>
            <a:r>
              <a:rPr lang="en-US" altLang="en-US" sz="2000" b="0" kern="0" dirty="0" smtClean="0">
                <a:hlinkClick r:id="rId3"/>
              </a:rPr>
              <a:t>mentor.ieee.org/802.15/dcn/10/15-10-0235-29-0000-802-15-operations-manual.docx</a:t>
            </a:r>
            <a:endParaRPr lang="en-US" altLang="en-US" sz="2000" b="0" kern="0" dirty="0" smtClean="0"/>
          </a:p>
          <a:p>
            <a:pPr marL="0" indent="0">
              <a:buFontTx/>
              <a:buNone/>
              <a:defRPr/>
            </a:pPr>
            <a:endParaRPr lang="en-US" altLang="en-US" sz="2000" b="0" kern="0" dirty="0"/>
          </a:p>
        </p:txBody>
      </p:sp>
      <p:sp>
        <p:nvSpPr>
          <p:cNvPr id="25605"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TG13 SA </a:t>
            </a:r>
            <a:r>
              <a:rPr lang="de-DE" dirty="0" err="1" smtClean="0"/>
              <a:t>ballot</a:t>
            </a:r>
            <a:r>
              <a:rPr lang="de-DE" dirty="0" smtClean="0"/>
              <a:t> </a:t>
            </a:r>
            <a:r>
              <a:rPr lang="de-DE" dirty="0" err="1" smtClean="0"/>
              <a:t>status</a:t>
            </a:r>
            <a:endParaRPr lang="de-DE" dirty="0"/>
          </a:p>
        </p:txBody>
      </p:sp>
      <p:sp>
        <p:nvSpPr>
          <p:cNvPr id="3" name="Inhaltsplatzhalter 2"/>
          <p:cNvSpPr>
            <a:spLocks noGrp="1"/>
          </p:cNvSpPr>
          <p:nvPr>
            <p:ph idx="1"/>
          </p:nvPr>
        </p:nvSpPr>
        <p:spPr>
          <a:xfrm>
            <a:off x="381000" y="1600200"/>
            <a:ext cx="8534400" cy="2286000"/>
          </a:xfrm>
        </p:spPr>
        <p:txBody>
          <a:bodyPr/>
          <a:lstStyle/>
          <a:p>
            <a:r>
              <a:rPr lang="en-US" sz="1800" dirty="0" smtClean="0"/>
              <a:t>Initial SA letter ballot</a:t>
            </a:r>
          </a:p>
          <a:p>
            <a:pPr lvl="1"/>
            <a:r>
              <a:rPr lang="en-US" sz="1600" dirty="0" smtClean="0"/>
              <a:t>82% </a:t>
            </a:r>
            <a:r>
              <a:rPr lang="en-US" sz="1600" dirty="0"/>
              <a:t>return rate, </a:t>
            </a:r>
            <a:r>
              <a:rPr lang="en-US" sz="1600" dirty="0" smtClean="0"/>
              <a:t>95% </a:t>
            </a:r>
            <a:r>
              <a:rPr lang="en-US" sz="1600" dirty="0"/>
              <a:t>approval rate </a:t>
            </a:r>
          </a:p>
          <a:p>
            <a:pPr lvl="1"/>
            <a:r>
              <a:rPr lang="en-US" sz="1600" b="0" dirty="0" smtClean="0"/>
              <a:t>3 NO votes with 21 MBS comments</a:t>
            </a:r>
          </a:p>
          <a:p>
            <a:pPr lvl="1"/>
            <a:r>
              <a:rPr lang="en-US" sz="1600" b="0" dirty="0" smtClean="0"/>
              <a:t>314 comments were </a:t>
            </a:r>
            <a:r>
              <a:rPr lang="en-US" sz="1600" dirty="0"/>
              <a:t>received (9 </a:t>
            </a:r>
            <a:r>
              <a:rPr lang="en-US" sz="1600" dirty="0" smtClean="0"/>
              <a:t>general, 112 </a:t>
            </a:r>
            <a:r>
              <a:rPr lang="en-US" sz="1600" dirty="0"/>
              <a:t>technical, 193 </a:t>
            </a:r>
            <a:r>
              <a:rPr lang="en-US" sz="1600" dirty="0" smtClean="0"/>
              <a:t>editorial)</a:t>
            </a:r>
            <a:endParaRPr lang="en-US" sz="1600" b="0" dirty="0" smtClean="0"/>
          </a:p>
          <a:p>
            <a:r>
              <a:rPr lang="en-US" sz="1800" dirty="0" smtClean="0"/>
              <a:t>1</a:t>
            </a:r>
            <a:r>
              <a:rPr lang="en-US" sz="1800" baseline="30000" dirty="0" smtClean="0"/>
              <a:t>st</a:t>
            </a:r>
            <a:r>
              <a:rPr lang="en-US" sz="1800" dirty="0" smtClean="0"/>
              <a:t> Recirculation</a:t>
            </a:r>
          </a:p>
          <a:p>
            <a:pPr lvl="1"/>
            <a:r>
              <a:rPr lang="en-US" sz="1600" dirty="0" smtClean="0"/>
              <a:t>83% </a:t>
            </a:r>
            <a:r>
              <a:rPr lang="en-US" sz="1600" dirty="0"/>
              <a:t>return rate, </a:t>
            </a:r>
            <a:r>
              <a:rPr lang="en-US" sz="1600" dirty="0" smtClean="0"/>
              <a:t>98% </a:t>
            </a:r>
            <a:r>
              <a:rPr lang="en-US" sz="1600" dirty="0"/>
              <a:t>approval rate </a:t>
            </a:r>
          </a:p>
          <a:p>
            <a:pPr lvl="1"/>
            <a:r>
              <a:rPr lang="en-US" sz="1600" b="0" dirty="0" smtClean="0"/>
              <a:t>1 NO vote with 10 MBS comments</a:t>
            </a:r>
          </a:p>
          <a:p>
            <a:pPr lvl="1"/>
            <a:r>
              <a:rPr lang="en-US" sz="1600" b="0" dirty="0" smtClean="0"/>
              <a:t>158 comments were received (1 general, 96 technical, 61 editorial)</a:t>
            </a:r>
          </a:p>
          <a:p>
            <a:pPr marL="361950" indent="-361950"/>
            <a:r>
              <a:rPr lang="en-GB" sz="1800" dirty="0" smtClean="0"/>
              <a:t>2</a:t>
            </a:r>
            <a:r>
              <a:rPr lang="en-GB" sz="1800" baseline="30000" dirty="0" smtClean="0"/>
              <a:t>nd</a:t>
            </a:r>
            <a:r>
              <a:rPr lang="en-GB" sz="1800" dirty="0" smtClean="0"/>
              <a:t> Recirculation</a:t>
            </a:r>
            <a:endParaRPr lang="en-GB" sz="1800" dirty="0"/>
          </a:p>
          <a:p>
            <a:pPr lvl="1"/>
            <a:r>
              <a:rPr lang="en-US" sz="1600" dirty="0" smtClean="0"/>
              <a:t>84</a:t>
            </a:r>
            <a:r>
              <a:rPr lang="en-US" sz="1600" dirty="0"/>
              <a:t>% return </a:t>
            </a:r>
            <a:r>
              <a:rPr lang="en-US" sz="1600" dirty="0" smtClean="0"/>
              <a:t>rate, </a:t>
            </a:r>
            <a:r>
              <a:rPr lang="en-US" sz="1600" dirty="0"/>
              <a:t>97% approval </a:t>
            </a:r>
            <a:r>
              <a:rPr lang="en-US" sz="1600" dirty="0" smtClean="0"/>
              <a:t>rate </a:t>
            </a:r>
            <a:endParaRPr lang="en-US" sz="1600" dirty="0"/>
          </a:p>
          <a:p>
            <a:pPr lvl="1"/>
            <a:r>
              <a:rPr lang="en-US" sz="1600" dirty="0" smtClean="0"/>
              <a:t>2 </a:t>
            </a:r>
            <a:r>
              <a:rPr lang="en-US" sz="1600" dirty="0"/>
              <a:t>NO votes with </a:t>
            </a:r>
            <a:r>
              <a:rPr lang="en-US" sz="1600" dirty="0" smtClean="0"/>
              <a:t>6 MBS comments</a:t>
            </a:r>
          </a:p>
          <a:p>
            <a:pPr lvl="1"/>
            <a:r>
              <a:rPr lang="en-US" sz="1600" dirty="0"/>
              <a:t>94 comments were received (0 general, 45 technical, 49 editorial)</a:t>
            </a:r>
          </a:p>
          <a:p>
            <a:pPr marL="361950" indent="-361950"/>
            <a:r>
              <a:rPr lang="en-GB" sz="1800" dirty="0" smtClean="0"/>
              <a:t>3</a:t>
            </a:r>
            <a:r>
              <a:rPr lang="en-GB" sz="1800" baseline="30000" dirty="0" smtClean="0"/>
              <a:t>rd</a:t>
            </a:r>
            <a:r>
              <a:rPr lang="en-GB" sz="1800" dirty="0" smtClean="0"/>
              <a:t> Recirculation</a:t>
            </a:r>
          </a:p>
          <a:p>
            <a:pPr lvl="1"/>
            <a:r>
              <a:rPr lang="en-US" sz="1600" dirty="0" smtClean="0"/>
              <a:t>85% </a:t>
            </a:r>
            <a:r>
              <a:rPr lang="en-US" sz="1600" dirty="0"/>
              <a:t>return rate, 97% approval rate </a:t>
            </a:r>
          </a:p>
          <a:p>
            <a:pPr lvl="1"/>
            <a:r>
              <a:rPr lang="en-US" sz="1600" dirty="0"/>
              <a:t>2 NO votes with </a:t>
            </a:r>
            <a:r>
              <a:rPr lang="en-US" sz="1600" dirty="0" smtClean="0"/>
              <a:t>MBS </a:t>
            </a:r>
            <a:r>
              <a:rPr lang="en-US" sz="1600" dirty="0"/>
              <a:t>comments</a:t>
            </a:r>
          </a:p>
          <a:p>
            <a:pPr lvl="1"/>
            <a:r>
              <a:rPr lang="en-US" sz="1600" dirty="0" smtClean="0"/>
              <a:t>153 </a:t>
            </a:r>
            <a:r>
              <a:rPr lang="en-US" sz="1600" dirty="0"/>
              <a:t>comments were received </a:t>
            </a:r>
            <a:r>
              <a:rPr lang="en-US" sz="1600" dirty="0" smtClean="0"/>
              <a:t>(1 </a:t>
            </a:r>
            <a:r>
              <a:rPr lang="en-US" sz="1600" dirty="0"/>
              <a:t>general, </a:t>
            </a:r>
            <a:r>
              <a:rPr lang="en-US" sz="1600" dirty="0" smtClean="0"/>
              <a:t>78 </a:t>
            </a:r>
            <a:r>
              <a:rPr lang="en-US" sz="1600" dirty="0"/>
              <a:t>technical, </a:t>
            </a:r>
            <a:r>
              <a:rPr lang="en-US" sz="1600" dirty="0" smtClean="0"/>
              <a:t>74 </a:t>
            </a:r>
            <a:r>
              <a:rPr lang="en-US" sz="1600" dirty="0"/>
              <a:t>editorial)</a:t>
            </a:r>
            <a:endParaRPr lang="en-US" sz="1600" b="0" dirty="0" smtClean="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8</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8381800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sz="2800" dirty="0" smtClean="0"/>
              <a:t>Agenda in </a:t>
            </a:r>
            <a:r>
              <a:rPr lang="de-DE" sz="2800" dirty="0" err="1" smtClean="0"/>
              <a:t>doc</a:t>
            </a:r>
            <a:r>
              <a:rPr lang="de-DE" sz="2800" dirty="0" smtClean="0"/>
              <a:t>. 15-22/0483r0</a:t>
            </a:r>
          </a:p>
          <a:p>
            <a:pPr marL="1119188" lvl="2" indent="-363538">
              <a:buFont typeface="Symbol" panose="05050102010706020507" pitchFamily="18" charset="2"/>
              <a:buChar char="-"/>
              <a:defRPr/>
            </a:pPr>
            <a:r>
              <a:rPr lang="de-DE" sz="2400" dirty="0" err="1" smtClean="0"/>
              <a:t>comments</a:t>
            </a:r>
            <a:r>
              <a:rPr lang="de-DE" sz="2400" dirty="0" smtClean="0"/>
              <a:t> </a:t>
            </a:r>
            <a:r>
              <a:rPr lang="de-DE" sz="2400" dirty="0" err="1" smtClean="0"/>
              <a:t>were</a:t>
            </a:r>
            <a:r>
              <a:rPr lang="de-DE" sz="2400" dirty="0" smtClean="0"/>
              <a:t> </a:t>
            </a:r>
            <a:r>
              <a:rPr lang="de-DE" sz="2400" dirty="0" err="1" smtClean="0"/>
              <a:t>less</a:t>
            </a:r>
            <a:r>
              <a:rPr lang="de-DE" sz="2400" dirty="0" smtClean="0"/>
              <a:t> </a:t>
            </a:r>
            <a:r>
              <a:rPr lang="de-DE" sz="2400" dirty="0" err="1" smtClean="0"/>
              <a:t>critical</a:t>
            </a:r>
            <a:r>
              <a:rPr lang="de-DE" sz="2400" dirty="0" smtClean="0"/>
              <a:t> </a:t>
            </a:r>
            <a:r>
              <a:rPr lang="de-DE" sz="2400" dirty="0" err="1" smtClean="0"/>
              <a:t>than</a:t>
            </a:r>
            <a:r>
              <a:rPr lang="de-DE" sz="2400" dirty="0" smtClean="0"/>
              <a:t> last time</a:t>
            </a:r>
          </a:p>
          <a:p>
            <a:pPr marL="1119188" lvl="2" indent="-363538">
              <a:buFont typeface="Symbol" panose="05050102010706020507" pitchFamily="18" charset="2"/>
              <a:buChar char="-"/>
              <a:defRPr/>
            </a:pPr>
            <a:r>
              <a:rPr lang="de-DE" sz="2400" dirty="0" smtClean="0"/>
              <a:t>additional CRG </a:t>
            </a:r>
            <a:r>
              <a:rPr lang="de-DE" sz="2400" dirty="0" err="1" smtClean="0"/>
              <a:t>meetings</a:t>
            </a:r>
            <a:r>
              <a:rPr lang="de-DE" sz="2400" dirty="0" smtClean="0"/>
              <a:t> </a:t>
            </a:r>
            <a:r>
              <a:rPr lang="de-DE" sz="2400" dirty="0" err="1" smtClean="0"/>
              <a:t>were</a:t>
            </a:r>
            <a:r>
              <a:rPr lang="de-DE" sz="2400" dirty="0" smtClean="0"/>
              <a:t> </a:t>
            </a:r>
            <a:r>
              <a:rPr lang="de-DE" sz="2400" dirty="0" err="1" smtClean="0"/>
              <a:t>held</a:t>
            </a:r>
            <a:r>
              <a:rPr lang="de-DE" sz="2400" dirty="0" smtClean="0"/>
              <a:t> last </a:t>
            </a:r>
            <a:r>
              <a:rPr lang="de-DE" sz="2400" dirty="0" err="1" smtClean="0"/>
              <a:t>week</a:t>
            </a:r>
            <a:endParaRPr lang="de-DE" sz="2400" dirty="0" smtClean="0"/>
          </a:p>
          <a:p>
            <a:pPr marL="1119188" lvl="2" indent="-363538">
              <a:buFont typeface="Symbol" panose="05050102010706020507" pitchFamily="18" charset="2"/>
              <a:buChar char="-"/>
              <a:defRPr/>
            </a:pPr>
            <a:r>
              <a:rPr lang="de-DE" sz="2400" dirty="0" smtClean="0"/>
              <a:t>all </a:t>
            </a:r>
            <a:r>
              <a:rPr lang="de-DE" sz="2400" dirty="0" err="1" smtClean="0"/>
              <a:t>comments</a:t>
            </a:r>
            <a:r>
              <a:rPr lang="de-DE" sz="2400" dirty="0" smtClean="0"/>
              <a:t> </a:t>
            </a:r>
            <a:r>
              <a:rPr lang="de-DE" sz="2400" dirty="0" err="1" smtClean="0"/>
              <a:t>have</a:t>
            </a:r>
            <a:r>
              <a:rPr lang="de-DE" sz="2400" dirty="0" smtClean="0"/>
              <a:t> </a:t>
            </a:r>
            <a:r>
              <a:rPr lang="de-DE" sz="2400" dirty="0" err="1" smtClean="0"/>
              <a:t>been</a:t>
            </a:r>
            <a:r>
              <a:rPr lang="de-DE" sz="2400" dirty="0" smtClean="0"/>
              <a:t> </a:t>
            </a:r>
            <a:r>
              <a:rPr lang="de-DE" sz="2400" dirty="0" err="1" smtClean="0"/>
              <a:t>resolved</a:t>
            </a:r>
            <a:endParaRPr lang="de-DE" sz="2400" dirty="0" smtClean="0"/>
          </a:p>
          <a:p>
            <a:pPr marL="1119188" lvl="2" indent="-363538">
              <a:buFont typeface="Symbol" panose="05050102010706020507" pitchFamily="18" charset="2"/>
              <a:buChar char="-"/>
              <a:defRPr/>
            </a:pPr>
            <a:r>
              <a:rPr lang="de-DE" sz="2400" dirty="0" err="1" smtClean="0"/>
              <a:t>approve</a:t>
            </a:r>
            <a:r>
              <a:rPr lang="de-DE" sz="2400" dirty="0" smtClean="0"/>
              <a:t> </a:t>
            </a:r>
            <a:r>
              <a:rPr lang="de-DE" sz="2400" dirty="0" err="1" smtClean="0"/>
              <a:t>comment</a:t>
            </a:r>
            <a:r>
              <a:rPr lang="de-DE" sz="2400" dirty="0" smtClean="0"/>
              <a:t> </a:t>
            </a:r>
            <a:r>
              <a:rPr lang="de-DE" sz="2400" dirty="0" err="1" smtClean="0"/>
              <a:t>resolutions</a:t>
            </a:r>
            <a:endParaRPr lang="de-DE" sz="2400" dirty="0" smtClean="0"/>
          </a:p>
          <a:p>
            <a:pPr marL="1119188" lvl="2" indent="-363538">
              <a:buFont typeface="Symbol" panose="05050102010706020507" pitchFamily="18" charset="2"/>
              <a:buChar char="-"/>
              <a:defRPr/>
            </a:pPr>
            <a:r>
              <a:rPr lang="de-DE" sz="2400" dirty="0" smtClean="0"/>
              <a:t>Create TG13 D8.0 </a:t>
            </a:r>
          </a:p>
          <a:p>
            <a:pPr marL="1119188" lvl="2" indent="-363538">
              <a:buFont typeface="Symbol" panose="05050102010706020507" pitchFamily="18" charset="2"/>
              <a:buChar char="-"/>
              <a:defRPr/>
            </a:pPr>
            <a:r>
              <a:rPr lang="de-DE" sz="2400" dirty="0" err="1" smtClean="0"/>
              <a:t>discuss</a:t>
            </a:r>
            <a:r>
              <a:rPr lang="de-DE" sz="2400" dirty="0" smtClean="0"/>
              <a:t> </a:t>
            </a:r>
            <a:r>
              <a:rPr lang="de-DE" sz="2400" dirty="0" err="1" smtClean="0"/>
              <a:t>timeline</a:t>
            </a:r>
            <a:endParaRPr lang="de-DE" sz="2400" dirty="0" smtClean="0"/>
          </a:p>
          <a:p>
            <a:pPr indent="-387350" algn="just">
              <a:buFont typeface="Arial" panose="020B0604020202020204" pitchFamily="34" charset="0"/>
              <a:buChar char="•"/>
              <a:defRPr/>
            </a:pPr>
            <a:r>
              <a:rPr lang="de-DE" dirty="0" smtClean="0"/>
              <a:t>MON Sept-12 PM1 TG13</a:t>
            </a:r>
          </a:p>
          <a:p>
            <a:pPr indent="-387350" algn="just">
              <a:buFont typeface="Arial" panose="020B0604020202020204" pitchFamily="34" charset="0"/>
              <a:buChar char="•"/>
              <a:defRPr/>
            </a:pPr>
            <a:r>
              <a:rPr lang="de-DE" dirty="0" smtClean="0"/>
              <a:t>THUR </a:t>
            </a:r>
            <a:r>
              <a:rPr lang="de-DE" dirty="0" smtClean="0"/>
              <a:t>Sept-15 PM1 TG13</a:t>
            </a:r>
            <a:endParaRPr lang="de-DE" b="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9</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t>
            </a:r>
            <a:r>
              <a:rPr lang="en-US" altLang="en-US" sz="3200" dirty="0" smtClean="0">
                <a:solidFill>
                  <a:schemeClr val="tx2"/>
                </a:solidFill>
              </a:rPr>
              <a:t>plan for September</a:t>
            </a:r>
            <a:endParaRPr lang="en-US" altLang="en-US" sz="3200" dirty="0">
              <a:solidFill>
                <a:schemeClr val="tx2"/>
              </a:solidFill>
            </a:endParaRP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extLst>
      <p:ext uri="{BB962C8B-B14F-4D97-AF65-F5344CB8AC3E}">
        <p14:creationId xmlns:p14="http://schemas.microsoft.com/office/powerpoint/2010/main" val="3156447169"/>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1899</Words>
  <Application>Microsoft Office PowerPoint</Application>
  <PresentationFormat>Bildschirmpräsentation (4:3)</PresentationFormat>
  <Paragraphs>304</Paragraphs>
  <Slides>21</Slides>
  <Notes>14</Notes>
  <HiddenSlides>0</HiddenSlides>
  <MMClips>0</MMClips>
  <ScaleCrop>false</ScaleCrop>
  <HeadingPairs>
    <vt:vector size="8" baseType="variant">
      <vt:variant>
        <vt:lpstr>Verwendete Schriftarten</vt:lpstr>
      </vt:variant>
      <vt:variant>
        <vt:i4>8</vt:i4>
      </vt:variant>
      <vt:variant>
        <vt:lpstr>Design</vt:lpstr>
      </vt:variant>
      <vt:variant>
        <vt:i4>1</vt:i4>
      </vt:variant>
      <vt:variant>
        <vt:lpstr>Eingebettete OLE-Server</vt:lpstr>
      </vt:variant>
      <vt:variant>
        <vt:i4>1</vt:i4>
      </vt:variant>
      <vt:variant>
        <vt:lpstr>Folientitel</vt:lpstr>
      </vt:variant>
      <vt:variant>
        <vt:i4>21</vt:i4>
      </vt:variant>
    </vt:vector>
  </HeadingPairs>
  <TitlesOfParts>
    <vt:vector size="31" baseType="lpstr">
      <vt:lpstr>MS Gothic</vt:lpstr>
      <vt:lpstr>ＭＳ Ｐゴシック</vt:lpstr>
      <vt:lpstr>ＭＳ Ｐゴシック</vt:lpstr>
      <vt:lpstr>Arial</vt:lpstr>
      <vt:lpstr>Arial Unicode MS</vt:lpstr>
      <vt:lpstr>Symbol</vt:lpstr>
      <vt:lpstr>Times New Roman</vt:lpstr>
      <vt:lpstr>Wingdings</vt:lpstr>
      <vt:lpstr>802-11-Submission</vt:lpstr>
      <vt:lpstr>Document</vt:lpstr>
      <vt:lpstr>IEEE 802.15 TG13  Multi-Gbit/s Optical Wireless Communication  September 2022 Meeting Agenda</vt:lpstr>
      <vt:lpstr>PowerPoint-Präsentation</vt:lpstr>
      <vt:lpstr>PowerPoint-Präsentation</vt:lpstr>
      <vt:lpstr>Registration for 802 LMSC Plenaries and 802 Wireless Interims</vt:lpstr>
      <vt:lpstr>Deadbeat Consequences (Deadbeat: in default of paying registration fee for a prior mtg.)</vt:lpstr>
      <vt:lpstr>PowerPoint-Präsentation</vt:lpstr>
      <vt:lpstr>Task Group Operating Rules</vt:lpstr>
      <vt:lpstr>TG13 SA ballot status</vt:lpstr>
      <vt:lpstr>PowerPoint-Präsentation</vt:lpstr>
      <vt:lpstr>PowerPoint-Präsentation</vt:lpstr>
      <vt:lpstr>PowerPoint-Präsentation</vt:lpstr>
      <vt:lpstr>PowerPoint-Präsentation</vt:lpstr>
      <vt:lpstr>TG 13 Motion to reconfirm CRG</vt:lpstr>
      <vt:lpstr>WG Motion to reconfirm CRG</vt:lpstr>
      <vt:lpstr>Plan for CRG Telcos</vt:lpstr>
      <vt:lpstr>PowerPoint-Präsentation</vt:lpstr>
      <vt:lpstr>PowerPoint-Präsentation</vt:lpstr>
      <vt:lpstr>PowerPoint-Präsentation</vt:lpstr>
      <vt:lpstr>PowerPoint-Präsentation</vt:lpstr>
      <vt:lpstr>PowerPoint-Präsentation</vt:lpstr>
      <vt:lpstr>TG13 Timeline</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15-21/0462r0</dc:title>
  <dc:subject>Task Group AY November 2015 Meeting Agenda</dc:subject>
  <dc:creator>Jungnickel, Volker</dc:creator>
  <cp:keywords>September 2021</cp:keywords>
  <cp:lastModifiedBy>Jungnickel, Volker</cp:lastModifiedBy>
  <cp:revision>5976</cp:revision>
  <cp:lastPrinted>2014-11-04T15:04:57Z</cp:lastPrinted>
  <dcterms:created xsi:type="dcterms:W3CDTF">2007-04-17T18:10:23Z</dcterms:created>
  <dcterms:modified xsi:type="dcterms:W3CDTF">2022-09-16T00:31:32Z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