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sldIdLst>
    <p:sldId id="363" r:id="rId2"/>
    <p:sldId id="2413" r:id="rId3"/>
    <p:sldId id="2401" r:id="rId4"/>
    <p:sldId id="2414" r:id="rId5"/>
    <p:sldId id="2385" r:id="rId6"/>
    <p:sldId id="2368" r:id="rId7"/>
    <p:sldId id="2366" r:id="rId8"/>
    <p:sldId id="339" r:id="rId9"/>
    <p:sldId id="365" r:id="rId10"/>
    <p:sldId id="304" r:id="rId11"/>
    <p:sldId id="317" r:id="rId12"/>
    <p:sldId id="2408" r:id="rId13"/>
    <p:sldId id="2392" r:id="rId14"/>
    <p:sldId id="2417" r:id="rId15"/>
    <p:sldId id="361" r:id="rId16"/>
    <p:sldId id="2415" r:id="rId17"/>
    <p:sldId id="2416" r:id="rId18"/>
    <p:sldId id="2395" r:id="rId19"/>
    <p:sldId id="2399" r:id="rId20"/>
    <p:sldId id="312" r:id="rId21"/>
    <p:sldId id="2375" r:id="rId22"/>
    <p:sldId id="2377" r:id="rId23"/>
    <p:sldId id="326" r:id="rId24"/>
    <p:sldId id="2412" r:id="rId25"/>
    <p:sldId id="2420" r:id="rId26"/>
    <p:sldId id="2418" r:id="rId27"/>
    <p:sldId id="2389" r:id="rId28"/>
    <p:sldId id="2404" r:id="rId29"/>
    <p:sldId id="2419" r:id="rId30"/>
    <p:sldId id="298" r:id="rId31"/>
    <p:sldId id="296" r:id="rId3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802.15-22-0482-01-04ab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eeesa.webex.com/ieeesa/j.php?MTID=m7542c12c523475148506009ff81fe1ec" TargetMode="External"/><Relationship Id="rId2" Type="http://schemas.openxmlformats.org/officeDocument/2006/relationships/hyperlink" Target="https://ieeesa.webex.com/ieeesa/j.php?MTID=me41ba543dee2942d53225c6c762c9e15" TargetMode="External"/><Relationship Id="rId1" Type="http://schemas.openxmlformats.org/officeDocument/2006/relationships/slideLayout" Target="../slideLayouts/slideLayout2.xml"/><Relationship Id="rId6" Type="http://schemas.openxmlformats.org/officeDocument/2006/relationships/hyperlink" Target="https://mentor.ieee.org/802.15/dcn/22/15-22-0440-01-04ab-tg4ab-agenda-september-2022.xlsx" TargetMode="External"/><Relationship Id="rId5" Type="http://schemas.openxmlformats.org/officeDocument/2006/relationships/hyperlink" Target="https://ieeesa.webex.com/ieeesa/j.php?MTID=med8f9216fb4125e4c5f1785e1066136d" TargetMode="External"/><Relationship Id="rId4" Type="http://schemas.openxmlformats.org/officeDocument/2006/relationships/hyperlink" Target="https://ieeesa.webex.com/ieeesa/j.php?MTID=m7a0a81a11781abce01d708da56b067a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2/15-22-0480-00-04ab-tg4ab-conf-call-mins-jul-to-sep-2022.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mentor.ieee.org/802.15/dcn/22/15-22-0481-01-04ab-short-term-cross-correlation.pptx" TargetMode="External"/><Relationship Id="rId13" Type="http://schemas.openxmlformats.org/officeDocument/2006/relationships/hyperlink" Target="https://mentor.ieee.org/802.15/dcn/22/15-22-0494-02-04ab-further-evaluation-of-preamble-sequence-options-for-15-4ab.pptx" TargetMode="External"/><Relationship Id="rId3" Type="http://schemas.openxmlformats.org/officeDocument/2006/relationships/hyperlink" Target="https://mentor.ieee.org/802.15/dcn/22/15-22-0473-01-04ab-nb-cca-follow-up.pptx" TargetMode="External"/><Relationship Id="rId7" Type="http://schemas.openxmlformats.org/officeDocument/2006/relationships/hyperlink" Target="https://mentor.ieee.org/802.15/dcn/22/15-22-0485-01-04ab-ssbd-channel-access.pptx" TargetMode="External"/><Relationship Id="rId12" Type="http://schemas.openxmlformats.org/officeDocument/2006/relationships/hyperlink" Target="https://mentor.ieee.org/802.15/dcn/22/15-22-0465-01-04ab-usecase-for-the-multiple-transmissions-in-a-ranging-slot.ppt" TargetMode="External"/><Relationship Id="rId2" Type="http://schemas.openxmlformats.org/officeDocument/2006/relationships/hyperlink" Target="https://mentor.ieee.org/802.15/dcn/22/15-22-0456-00-04ab-uwb-channel-usage-coordination-for-better-uwb-coexistence.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475-00-04ab-phr-content-and-rate.pptx" TargetMode="External"/><Relationship Id="rId11" Type="http://schemas.openxmlformats.org/officeDocument/2006/relationships/hyperlink" Target="https://mentor.ieee.org/802.15/dcn/22/15-22-0489-00-04ab-uwb-sensing-sequence-selection.pptx" TargetMode="External"/><Relationship Id="rId5" Type="http://schemas.openxmlformats.org/officeDocument/2006/relationships/hyperlink" Target="https://mentor.ieee.org/802.15/dcn/22/15-22-0479-00-04ab-more-consideration-on-sensing-pulse-shape-in-802-15-4ab.pptx" TargetMode="External"/><Relationship Id="rId10" Type="http://schemas.openxmlformats.org/officeDocument/2006/relationships/hyperlink" Target="https://mentor.ieee.org/802.15/dcn/22/15-22-0467-01-04ab-a-phy-header-proposal.pptx" TargetMode="External"/><Relationship Id="rId4" Type="http://schemas.openxmlformats.org/officeDocument/2006/relationships/hyperlink" Target="https://mentor.ieee.org/802.15/dcn/22/15-22-0466-00-04ab-more-on-updating-the-number-of-fragments-for-nba-mms-uwb-ranging.pptx" TargetMode="External"/><Relationship Id="rId9" Type="http://schemas.openxmlformats.org/officeDocument/2006/relationships/hyperlink" Target="https://mentor.ieee.org/802.15/dcn/22/15-22-0468-02-04ab-bpsk-modulation-for-high-speed-data-rates-in-impulse-ultra-wideband-radio.pptx"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mentor.ieee.org/802.15/dcn/22/15-22-0507-00-04ab-simulation-evaluation-of-preamble-sequences-for-4ab.pptx" TargetMode="External"/><Relationship Id="rId13" Type="http://schemas.openxmlformats.org/officeDocument/2006/relationships/hyperlink" Target="https://mentor.ieee.org/802.15/dcn/22/15-22-0499-00-04ab-rmarkers-in-mixed-mms-for-ranging-integrity.pptx" TargetMode="External"/><Relationship Id="rId3" Type="http://schemas.openxmlformats.org/officeDocument/2006/relationships/hyperlink" Target="https://mentor.ieee.org/802.15/dcn/22/15-22-0474-01-04ab-mms-uwb-ranging-integrity-protection-via-time-hopping.pptx" TargetMode="External"/><Relationship Id="rId7" Type="http://schemas.openxmlformats.org/officeDocument/2006/relationships/hyperlink" Target="https://mentor.ieee.org/802.15/dcn/22/15-22-0504-01-04ab-uwb-sensing-discussion-for-802-15-4ab.pptx" TargetMode="External"/><Relationship Id="rId12" Type="http://schemas.openxmlformats.org/officeDocument/2006/relationships/hyperlink" Target="https://mentor.ieee.org/802.15/dcn/22/15-22-0514-00-04ab-non-coherent-phy-layer-proposal-for-15-4ab-tfd.docx" TargetMode="External"/><Relationship Id="rId2" Type="http://schemas.openxmlformats.org/officeDocument/2006/relationships/hyperlink" Target="https://mentor.ieee.org/802.15/dcn/22/15-22-0476-01-04ab-more-on-nb-considerations-for-nba-mms-uwb.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471-00-04ab-requirements-for-location-tracking-in-dense-environments.pdf" TargetMode="External"/><Relationship Id="rId11" Type="http://schemas.openxmlformats.org/officeDocument/2006/relationships/hyperlink" Target="https://mentor.ieee.org/802.15/dcn/22/15-22-0500-00-04ab-new-control-ie-for-4ab-applications.pptx" TargetMode="External"/><Relationship Id="rId5" Type="http://schemas.openxmlformats.org/officeDocument/2006/relationships/hyperlink" Target="https://mentor.ieee.org/802.15/dcn/22/15-22-0508-00-04ab-status-on-downlink-tdoa-dl-tdoa-location-service-technical-specifications-in-802-15.pptx" TargetMode="External"/><Relationship Id="rId10" Type="http://schemas.openxmlformats.org/officeDocument/2006/relationships/hyperlink" Target="https://mentor.ieee.org/802.15/dcn/22/15-22-0501-00-04ab-new-scheduling-ie-for-4ab-applications.pptx" TargetMode="External"/><Relationship Id="rId4" Type="http://schemas.openxmlformats.org/officeDocument/2006/relationships/hyperlink" Target="https://mentor.ieee.org/802.15/dcn/22/15-22-0493-00-04ab-updates-on-narrowband-channel-allocation-and-access.pptx" TargetMode="External"/><Relationship Id="rId9" Type="http://schemas.openxmlformats.org/officeDocument/2006/relationships/hyperlink" Target="https://mentor.ieee.org/802.15/dcn/22/15-22-0506-01-04ab-new-results-on-possible-ldpc-codes-for-15-4ab.ppt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eb.cvent.com/event/ae5c1e5a-6074-492a-9cd7-16b5ddc15864/summa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September 2022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12 September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10</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755576" y="685801"/>
            <a:ext cx="7764463" cy="366936"/>
          </a:xfrm>
        </p:spPr>
        <p:txBody>
          <a:bodyPr/>
          <a:lstStyle/>
          <a:p>
            <a:r>
              <a:rPr lang="en-US" dirty="0"/>
              <a:t>Task Group Agenda</a:t>
            </a:r>
          </a:p>
        </p:txBody>
      </p:sp>
      <p:graphicFrame>
        <p:nvGraphicFramePr>
          <p:cNvPr id="6" name="Content Placeholder 5">
            <a:extLst>
              <a:ext uri="{FF2B5EF4-FFF2-40B4-BE49-F238E27FC236}">
                <a16:creationId xmlns:a16="http://schemas.microsoft.com/office/drawing/2014/main" id="{61242663-F3E7-0507-A84A-15FA9DE6B473}"/>
              </a:ext>
            </a:extLst>
          </p:cNvPr>
          <p:cNvGraphicFramePr>
            <a:graphicFrameLocks noGrp="1"/>
          </p:cNvGraphicFramePr>
          <p:nvPr>
            <p:ph idx="1"/>
          </p:nvPr>
        </p:nvGraphicFramePr>
        <p:xfrm>
          <a:off x="611560" y="1941002"/>
          <a:ext cx="8064907" cy="4440329"/>
        </p:xfrm>
        <a:graphic>
          <a:graphicData uri="http://schemas.openxmlformats.org/drawingml/2006/table">
            <a:tbl>
              <a:tblPr/>
              <a:tblGrid>
                <a:gridCol w="340207">
                  <a:extLst>
                    <a:ext uri="{9D8B030D-6E8A-4147-A177-3AD203B41FA5}">
                      <a16:colId xmlns:a16="http://schemas.microsoft.com/office/drawing/2014/main" val="2597743039"/>
                    </a:ext>
                  </a:extLst>
                </a:gridCol>
                <a:gridCol w="340207">
                  <a:extLst>
                    <a:ext uri="{9D8B030D-6E8A-4147-A177-3AD203B41FA5}">
                      <a16:colId xmlns:a16="http://schemas.microsoft.com/office/drawing/2014/main" val="1331132816"/>
                    </a:ext>
                  </a:extLst>
                </a:gridCol>
                <a:gridCol w="340207">
                  <a:extLst>
                    <a:ext uri="{9D8B030D-6E8A-4147-A177-3AD203B41FA5}">
                      <a16:colId xmlns:a16="http://schemas.microsoft.com/office/drawing/2014/main" val="3164543773"/>
                    </a:ext>
                  </a:extLst>
                </a:gridCol>
                <a:gridCol w="340207">
                  <a:extLst>
                    <a:ext uri="{9D8B030D-6E8A-4147-A177-3AD203B41FA5}">
                      <a16:colId xmlns:a16="http://schemas.microsoft.com/office/drawing/2014/main" val="2975053332"/>
                    </a:ext>
                  </a:extLst>
                </a:gridCol>
                <a:gridCol w="580353">
                  <a:extLst>
                    <a:ext uri="{9D8B030D-6E8A-4147-A177-3AD203B41FA5}">
                      <a16:colId xmlns:a16="http://schemas.microsoft.com/office/drawing/2014/main" val="3467254619"/>
                    </a:ext>
                  </a:extLst>
                </a:gridCol>
                <a:gridCol w="340207">
                  <a:extLst>
                    <a:ext uri="{9D8B030D-6E8A-4147-A177-3AD203B41FA5}">
                      <a16:colId xmlns:a16="http://schemas.microsoft.com/office/drawing/2014/main" val="48698109"/>
                    </a:ext>
                  </a:extLst>
                </a:gridCol>
                <a:gridCol w="340207">
                  <a:extLst>
                    <a:ext uri="{9D8B030D-6E8A-4147-A177-3AD203B41FA5}">
                      <a16:colId xmlns:a16="http://schemas.microsoft.com/office/drawing/2014/main" val="3175375411"/>
                    </a:ext>
                  </a:extLst>
                </a:gridCol>
                <a:gridCol w="340207">
                  <a:extLst>
                    <a:ext uri="{9D8B030D-6E8A-4147-A177-3AD203B41FA5}">
                      <a16:colId xmlns:a16="http://schemas.microsoft.com/office/drawing/2014/main" val="1536779119"/>
                    </a:ext>
                  </a:extLst>
                </a:gridCol>
                <a:gridCol w="340207">
                  <a:extLst>
                    <a:ext uri="{9D8B030D-6E8A-4147-A177-3AD203B41FA5}">
                      <a16:colId xmlns:a16="http://schemas.microsoft.com/office/drawing/2014/main" val="3665120488"/>
                    </a:ext>
                  </a:extLst>
                </a:gridCol>
                <a:gridCol w="340207">
                  <a:extLst>
                    <a:ext uri="{9D8B030D-6E8A-4147-A177-3AD203B41FA5}">
                      <a16:colId xmlns:a16="http://schemas.microsoft.com/office/drawing/2014/main" val="350126212"/>
                    </a:ext>
                  </a:extLst>
                </a:gridCol>
                <a:gridCol w="340207">
                  <a:extLst>
                    <a:ext uri="{9D8B030D-6E8A-4147-A177-3AD203B41FA5}">
                      <a16:colId xmlns:a16="http://schemas.microsoft.com/office/drawing/2014/main" val="599264772"/>
                    </a:ext>
                  </a:extLst>
                </a:gridCol>
                <a:gridCol w="340207">
                  <a:extLst>
                    <a:ext uri="{9D8B030D-6E8A-4147-A177-3AD203B41FA5}">
                      <a16:colId xmlns:a16="http://schemas.microsoft.com/office/drawing/2014/main" val="2026002422"/>
                    </a:ext>
                  </a:extLst>
                </a:gridCol>
                <a:gridCol w="340207">
                  <a:extLst>
                    <a:ext uri="{9D8B030D-6E8A-4147-A177-3AD203B41FA5}">
                      <a16:colId xmlns:a16="http://schemas.microsoft.com/office/drawing/2014/main" val="2286957483"/>
                    </a:ext>
                  </a:extLst>
                </a:gridCol>
                <a:gridCol w="340207">
                  <a:extLst>
                    <a:ext uri="{9D8B030D-6E8A-4147-A177-3AD203B41FA5}">
                      <a16:colId xmlns:a16="http://schemas.microsoft.com/office/drawing/2014/main" val="2708767009"/>
                    </a:ext>
                  </a:extLst>
                </a:gridCol>
                <a:gridCol w="340207">
                  <a:extLst>
                    <a:ext uri="{9D8B030D-6E8A-4147-A177-3AD203B41FA5}">
                      <a16:colId xmlns:a16="http://schemas.microsoft.com/office/drawing/2014/main" val="536200205"/>
                    </a:ext>
                  </a:extLst>
                </a:gridCol>
                <a:gridCol w="340207">
                  <a:extLst>
                    <a:ext uri="{9D8B030D-6E8A-4147-A177-3AD203B41FA5}">
                      <a16:colId xmlns:a16="http://schemas.microsoft.com/office/drawing/2014/main" val="3021194253"/>
                    </a:ext>
                  </a:extLst>
                </a:gridCol>
                <a:gridCol w="340207">
                  <a:extLst>
                    <a:ext uri="{9D8B030D-6E8A-4147-A177-3AD203B41FA5}">
                      <a16:colId xmlns:a16="http://schemas.microsoft.com/office/drawing/2014/main" val="2348557074"/>
                    </a:ext>
                  </a:extLst>
                </a:gridCol>
                <a:gridCol w="340207">
                  <a:extLst>
                    <a:ext uri="{9D8B030D-6E8A-4147-A177-3AD203B41FA5}">
                      <a16:colId xmlns:a16="http://schemas.microsoft.com/office/drawing/2014/main" val="345817584"/>
                    </a:ext>
                  </a:extLst>
                </a:gridCol>
                <a:gridCol w="340207">
                  <a:extLst>
                    <a:ext uri="{9D8B030D-6E8A-4147-A177-3AD203B41FA5}">
                      <a16:colId xmlns:a16="http://schemas.microsoft.com/office/drawing/2014/main" val="751893491"/>
                    </a:ext>
                  </a:extLst>
                </a:gridCol>
                <a:gridCol w="340207">
                  <a:extLst>
                    <a:ext uri="{9D8B030D-6E8A-4147-A177-3AD203B41FA5}">
                      <a16:colId xmlns:a16="http://schemas.microsoft.com/office/drawing/2014/main" val="1841262478"/>
                    </a:ext>
                  </a:extLst>
                </a:gridCol>
                <a:gridCol w="340207">
                  <a:extLst>
                    <a:ext uri="{9D8B030D-6E8A-4147-A177-3AD203B41FA5}">
                      <a16:colId xmlns:a16="http://schemas.microsoft.com/office/drawing/2014/main" val="1181562988"/>
                    </a:ext>
                  </a:extLst>
                </a:gridCol>
                <a:gridCol w="340207">
                  <a:extLst>
                    <a:ext uri="{9D8B030D-6E8A-4147-A177-3AD203B41FA5}">
                      <a16:colId xmlns:a16="http://schemas.microsoft.com/office/drawing/2014/main" val="4238312532"/>
                    </a:ext>
                  </a:extLst>
                </a:gridCol>
                <a:gridCol w="340207">
                  <a:extLst>
                    <a:ext uri="{9D8B030D-6E8A-4147-A177-3AD203B41FA5}">
                      <a16:colId xmlns:a16="http://schemas.microsoft.com/office/drawing/2014/main" val="3051124417"/>
                    </a:ext>
                  </a:extLst>
                </a:gridCol>
              </a:tblGrid>
              <a:tr h="137612">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700" b="1" i="0" u="none" strike="noStrike">
                          <a:effectLst/>
                          <a:latin typeface="Arial" panose="020B0604020202020204" pitchFamily="34" charset="0"/>
                        </a:rPr>
                        <a:t>Sept 2022 Wireless Plenary</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33692"/>
                  </a:ext>
                </a:extLst>
              </a:tr>
              <a:tr h="114676">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Mtg. Local Time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278493"/>
                  </a:ext>
                </a:extLst>
              </a:tr>
              <a:tr h="98623">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Hawaiian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11-Sep-2022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12-Sep-2022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407845"/>
                  </a:ext>
                </a:extLst>
              </a:tr>
              <a:tr h="220979">
                <a:tc>
                  <a:txBody>
                    <a:bodyPr/>
                    <a:lstStyle/>
                    <a:p>
                      <a:pPr algn="ctr" fontAlgn="b"/>
                      <a:r>
                        <a:rPr lang="en-US" sz="500" b="1" i="0" u="none" strike="noStrike">
                          <a:effectLst/>
                          <a:latin typeface="Arial" panose="020B0604020202020204" pitchFamily="34" charset="0"/>
                        </a:rPr>
                        <a:t>EDT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PDT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UTC</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JST</a:t>
                      </a:r>
                    </a:p>
                  </a:txBody>
                  <a:tcPr marL="2752" marR="2752" marT="27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 </a:t>
                      </a:r>
                    </a:p>
                  </a:txBody>
                  <a:tcPr marL="2752" marR="2752" marT="2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2"/>
                        </a:rPr>
                        <a:t>Virtual 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48534"/>
                  </a:ext>
                </a:extLst>
              </a:tr>
              <a:tr h="168193">
                <a:tc>
                  <a:txBody>
                    <a:bodyPr/>
                    <a:lstStyle/>
                    <a:p>
                      <a:pPr algn="ctr" fontAlgn="b"/>
                      <a:r>
                        <a:rPr lang="en-US" sz="600" b="1" i="0" u="none" strike="noStrike">
                          <a:effectLst/>
                          <a:latin typeface="Arial" panose="020B0604020202020204" pitchFamily="34" charset="0"/>
                        </a:rPr>
                        <a:t>13:00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837285563"/>
                  </a:ext>
                </a:extLst>
              </a:tr>
              <a:tr h="168193">
                <a:tc>
                  <a:txBody>
                    <a:bodyPr/>
                    <a:lstStyle/>
                    <a:p>
                      <a:pPr algn="ctr" fontAlgn="b"/>
                      <a:r>
                        <a:rPr lang="en-US" sz="600" b="1" i="0" u="none" strike="noStrike">
                          <a:effectLst/>
                          <a:latin typeface="Arial" panose="020B0604020202020204" pitchFamily="34" charset="0"/>
                        </a:rPr>
                        <a:t>13:30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21330058"/>
                  </a:ext>
                </a:extLst>
              </a:tr>
              <a:tr h="168193">
                <a:tc>
                  <a:txBody>
                    <a:bodyPr/>
                    <a:lstStyle/>
                    <a:p>
                      <a:pPr algn="ctr" fontAlgn="b"/>
                      <a:r>
                        <a:rPr lang="en-US" sz="600" b="1" i="0" u="none" strike="noStrike">
                          <a:effectLst/>
                          <a:latin typeface="Arial" panose="020B0604020202020204" pitchFamily="34" charset="0"/>
                        </a:rPr>
                        <a:t>14:00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JOINT WIRELESS OPENING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1491278231"/>
                  </a:ext>
                </a:extLst>
              </a:tr>
              <a:tr h="168193">
                <a:tc>
                  <a:txBody>
                    <a:bodyPr/>
                    <a:lstStyle/>
                    <a:p>
                      <a:pPr algn="ctr" fontAlgn="b"/>
                      <a:r>
                        <a:rPr lang="en-US" sz="600" b="1" i="0" u="none" strike="noStrike">
                          <a:effectLst/>
                          <a:latin typeface="Arial" panose="020B0604020202020204" pitchFamily="34" charset="0"/>
                        </a:rPr>
                        <a:t>14:30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0305396"/>
                  </a:ext>
                </a:extLst>
              </a:tr>
              <a:tr h="168193">
                <a:tc>
                  <a:txBody>
                    <a:bodyPr/>
                    <a:lstStyle/>
                    <a:p>
                      <a:pPr algn="ctr" fontAlgn="b"/>
                      <a:r>
                        <a:rPr lang="en-US" sz="600" b="1" i="0" u="none" strike="noStrike">
                          <a:effectLst/>
                          <a:latin typeface="Arial" panose="020B0604020202020204" pitchFamily="34" charset="0"/>
                        </a:rPr>
                        <a:t>15:00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8726391"/>
                  </a:ext>
                </a:extLst>
              </a:tr>
              <a:tr h="168193">
                <a:tc>
                  <a:txBody>
                    <a:bodyPr/>
                    <a:lstStyle/>
                    <a:p>
                      <a:pPr algn="ctr" fontAlgn="b"/>
                      <a:r>
                        <a:rPr lang="en-US" sz="600" b="1" i="0" u="none" strike="noStrike">
                          <a:effectLst/>
                          <a:latin typeface="Arial" panose="020B0604020202020204" pitchFamily="34" charset="0"/>
                        </a:rPr>
                        <a:t>15:30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7190260"/>
                  </a:ext>
                </a:extLst>
              </a:tr>
              <a:tr h="168193">
                <a:tc>
                  <a:txBody>
                    <a:bodyPr/>
                    <a:lstStyle/>
                    <a:p>
                      <a:pPr algn="ctr" fontAlgn="b"/>
                      <a:r>
                        <a:rPr lang="en-US" sz="600" b="1" i="0" u="none" strike="noStrike">
                          <a:effectLst/>
                          <a:latin typeface="Arial" panose="020B0604020202020204" pitchFamily="34" charset="0"/>
                        </a:rPr>
                        <a:t>16:00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582467"/>
                  </a:ext>
                </a:extLst>
              </a:tr>
              <a:tr h="168193">
                <a:tc>
                  <a:txBody>
                    <a:bodyPr/>
                    <a:lstStyle/>
                    <a:p>
                      <a:pPr algn="ctr" fontAlgn="b"/>
                      <a:r>
                        <a:rPr lang="en-US" sz="600" b="1" i="0" u="none" strike="noStrike">
                          <a:effectLst/>
                          <a:latin typeface="Arial" panose="020B0604020202020204" pitchFamily="34" charset="0"/>
                        </a:rPr>
                        <a:t>16:30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ctr"/>
                      <a:r>
                        <a:rPr lang="en-US" sz="300" b="1" i="0" u="none" strike="noStrike">
                          <a:effectLst/>
                          <a:latin typeface="Arial" panose="020B0604020202020204" pitchFamily="34" charset="0"/>
                        </a:rPr>
                        <a:t>TG4 Cor1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gridSpan="4">
                  <a:txBody>
                    <a:bodyPr/>
                    <a:lstStyle/>
                    <a:p>
                      <a:pPr algn="ctr" fontAlgn="ctr"/>
                      <a:r>
                        <a:rPr lang="en-US" sz="600" b="1" i="0" u="none" strike="noStrike">
                          <a:effectLst/>
                          <a:latin typeface="Arial" panose="020B0604020202020204" pitchFamily="34" charset="0"/>
                        </a:rPr>
                        <a:t>SC Main_Rules</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SC IETF</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27531899"/>
                  </a:ext>
                </a:extLst>
              </a:tr>
              <a:tr h="168193">
                <a:tc>
                  <a:txBody>
                    <a:bodyPr/>
                    <a:lstStyle/>
                    <a:p>
                      <a:pPr algn="ctr" fontAlgn="b"/>
                      <a:r>
                        <a:rPr lang="en-US" sz="600" b="1" i="0" u="none" strike="noStrike">
                          <a:effectLst/>
                          <a:latin typeface="Arial" panose="020B0604020202020204" pitchFamily="34" charset="0"/>
                        </a:rPr>
                        <a:t>17:00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3">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8476289"/>
                  </a:ext>
                </a:extLst>
              </a:tr>
              <a:tr h="168193">
                <a:tc>
                  <a:txBody>
                    <a:bodyPr/>
                    <a:lstStyle/>
                    <a:p>
                      <a:pPr algn="ctr" fontAlgn="b"/>
                      <a:r>
                        <a:rPr lang="en-US" sz="600" b="1" i="0" u="none" strike="noStrike">
                          <a:effectLst/>
                          <a:latin typeface="Arial" panose="020B0604020202020204" pitchFamily="34" charset="0"/>
                        </a:rPr>
                        <a:t>17:30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SC WNG </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3475515"/>
                  </a:ext>
                </a:extLst>
              </a:tr>
              <a:tr h="168193">
                <a:tc>
                  <a:txBody>
                    <a:bodyPr/>
                    <a:lstStyle/>
                    <a:p>
                      <a:pPr algn="ctr" fontAlgn="b"/>
                      <a:r>
                        <a:rPr lang="en-US" sz="600" b="1" i="0" u="none" strike="noStrike">
                          <a:effectLst/>
                          <a:latin typeface="Arial" panose="020B0604020202020204" pitchFamily="34" charset="0"/>
                        </a:rPr>
                        <a:t>18:00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0451096"/>
                  </a:ext>
                </a:extLst>
              </a:tr>
              <a:tr h="168193">
                <a:tc>
                  <a:txBody>
                    <a:bodyPr/>
                    <a:lstStyle/>
                    <a:p>
                      <a:pPr algn="ctr" fontAlgn="b"/>
                      <a:r>
                        <a:rPr lang="en-US" sz="600" b="1" i="0" u="none" strike="noStrike">
                          <a:effectLst/>
                          <a:latin typeface="Arial" panose="020B0604020202020204" pitchFamily="34" charset="0"/>
                        </a:rPr>
                        <a:t>18:30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4008483580"/>
                  </a:ext>
                </a:extLst>
              </a:tr>
              <a:tr h="168193">
                <a:tc>
                  <a:txBody>
                    <a:bodyPr/>
                    <a:lstStyle/>
                    <a:p>
                      <a:pPr algn="ctr" fontAlgn="b"/>
                      <a:r>
                        <a:rPr lang="en-US" sz="600" b="1" i="0" u="none" strike="noStrike">
                          <a:effectLst/>
                          <a:latin typeface="Arial" panose="020B0604020202020204" pitchFamily="34" charset="0"/>
                        </a:rPr>
                        <a:t>19:00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09069605"/>
                  </a:ext>
                </a:extLst>
              </a:tr>
              <a:tr h="168193">
                <a:tc>
                  <a:txBody>
                    <a:bodyPr/>
                    <a:lstStyle/>
                    <a:p>
                      <a:pPr algn="ctr" fontAlgn="b"/>
                      <a:r>
                        <a:rPr lang="en-US" sz="600" b="1" i="0" u="none" strike="noStrike">
                          <a:effectLst/>
                          <a:latin typeface="Arial" panose="020B0604020202020204" pitchFamily="34" charset="0"/>
                        </a:rPr>
                        <a:t>19:30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239489993"/>
                  </a:ext>
                </a:extLst>
              </a:tr>
              <a:tr h="168193">
                <a:tc>
                  <a:txBody>
                    <a:bodyPr/>
                    <a:lstStyle/>
                    <a:p>
                      <a:pPr algn="ctr" fontAlgn="b"/>
                      <a:r>
                        <a:rPr lang="en-US" sz="600" b="1" i="0" u="none" strike="noStrike">
                          <a:effectLst/>
                          <a:latin typeface="Arial" panose="020B0604020202020204" pitchFamily="34" charset="0"/>
                        </a:rPr>
                        <a:t>20:00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777986"/>
                  </a:ext>
                </a:extLst>
              </a:tr>
              <a:tr h="168193">
                <a:tc>
                  <a:txBody>
                    <a:bodyPr/>
                    <a:lstStyle/>
                    <a:p>
                      <a:pPr algn="ctr" fontAlgn="b"/>
                      <a:r>
                        <a:rPr lang="en-US" sz="600" b="1" i="0" u="none" strike="noStrike">
                          <a:effectLst/>
                          <a:latin typeface="Arial" panose="020B0604020202020204" pitchFamily="34" charset="0"/>
                        </a:rPr>
                        <a:t>20:30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5299624"/>
                  </a:ext>
                </a:extLst>
              </a:tr>
              <a:tr h="168193">
                <a:tc>
                  <a:txBody>
                    <a:bodyPr/>
                    <a:lstStyle/>
                    <a:p>
                      <a:pPr algn="ctr" fontAlgn="b"/>
                      <a:r>
                        <a:rPr lang="en-US" sz="600" b="1" i="0" u="none" strike="noStrike">
                          <a:effectLst/>
                          <a:latin typeface="Arial" panose="020B0604020202020204" pitchFamily="34" charset="0"/>
                        </a:rPr>
                        <a:t>21:00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7156944"/>
                  </a:ext>
                </a:extLst>
              </a:tr>
              <a:tr h="168193">
                <a:tc>
                  <a:txBody>
                    <a:bodyPr/>
                    <a:lstStyle/>
                    <a:p>
                      <a:pPr algn="ctr" fontAlgn="b"/>
                      <a:r>
                        <a:rPr lang="en-US" sz="600" b="1" i="0" u="none" strike="noStrike">
                          <a:effectLst/>
                          <a:latin typeface="Arial" panose="020B0604020202020204" pitchFamily="34" charset="0"/>
                        </a:rPr>
                        <a:t>21:30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panose="020B0604020202020204" pitchFamily="34" charset="0"/>
                        </a:rPr>
                        <a:t>15:30-16:00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093616"/>
                  </a:ext>
                </a:extLst>
              </a:tr>
              <a:tr h="168193">
                <a:tc>
                  <a:txBody>
                    <a:bodyPr/>
                    <a:lstStyle/>
                    <a:p>
                      <a:pPr algn="ctr" fontAlgn="b"/>
                      <a:r>
                        <a:rPr lang="en-US" sz="600" b="1" i="0" u="none" strike="noStrike">
                          <a:effectLst/>
                          <a:latin typeface="Arial" panose="020B0604020202020204" pitchFamily="34" charset="0"/>
                        </a:rPr>
                        <a:t>22:00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29058614"/>
                  </a:ext>
                </a:extLst>
              </a:tr>
              <a:tr h="168193">
                <a:tc>
                  <a:txBody>
                    <a:bodyPr/>
                    <a:lstStyle/>
                    <a:p>
                      <a:pPr algn="ctr" fontAlgn="b"/>
                      <a:r>
                        <a:rPr lang="en-US" sz="600" b="1" i="0" u="none" strike="noStrike">
                          <a:effectLst/>
                          <a:latin typeface="Arial" panose="020B0604020202020204" pitchFamily="34" charset="0"/>
                        </a:rPr>
                        <a:t>22:30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18147356"/>
                  </a:ext>
                </a:extLst>
              </a:tr>
              <a:tr h="168193">
                <a:tc>
                  <a:txBody>
                    <a:bodyPr/>
                    <a:lstStyle/>
                    <a:p>
                      <a:pPr algn="ctr" fontAlgn="b"/>
                      <a:r>
                        <a:rPr lang="en-US" sz="600" b="1" i="0" u="none" strike="noStrike">
                          <a:effectLst/>
                          <a:latin typeface="Arial" panose="020B0604020202020204" pitchFamily="34" charset="0"/>
                        </a:rPr>
                        <a:t>23:00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79375986"/>
                  </a:ext>
                </a:extLst>
              </a:tr>
              <a:tr h="168193">
                <a:tc>
                  <a:txBody>
                    <a:bodyPr/>
                    <a:lstStyle/>
                    <a:p>
                      <a:pPr algn="ctr" fontAlgn="b"/>
                      <a:r>
                        <a:rPr lang="en-US" sz="600" b="1" i="0" u="none" strike="noStrike">
                          <a:effectLst/>
                          <a:latin typeface="Arial" panose="020B0604020202020204" pitchFamily="34" charset="0"/>
                        </a:rPr>
                        <a:t>23:30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 AC 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49674323"/>
                  </a:ext>
                </a:extLst>
              </a:tr>
              <a:tr h="168193">
                <a:tc>
                  <a:txBody>
                    <a:bodyPr/>
                    <a:lstStyle/>
                    <a:p>
                      <a:pPr algn="ctr" fontAlgn="b"/>
                      <a:r>
                        <a:rPr lang="en-US" sz="600" b="1" i="0" u="none" strike="noStrike">
                          <a:effectLst/>
                          <a:latin typeface="Arial" panose="020B0604020202020204" pitchFamily="34" charset="0"/>
                        </a:rPr>
                        <a:t>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18:00-18:30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dirty="0">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364365"/>
                  </a:ext>
                </a:extLst>
              </a:tr>
            </a:tbl>
          </a:graphicData>
        </a:graphic>
      </p:graphicFrame>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
        <p:nvSpPr>
          <p:cNvPr id="8" name="TextBox 7">
            <a:extLst>
              <a:ext uri="{FF2B5EF4-FFF2-40B4-BE49-F238E27FC236}">
                <a16:creationId xmlns:a16="http://schemas.microsoft.com/office/drawing/2014/main" id="{80E0065C-7F39-77F7-A925-6981F38F87F2}"/>
              </a:ext>
            </a:extLst>
          </p:cNvPr>
          <p:cNvSpPr txBox="1"/>
          <p:nvPr/>
        </p:nvSpPr>
        <p:spPr>
          <a:xfrm>
            <a:off x="611559" y="1392608"/>
            <a:ext cx="8064907" cy="523220"/>
          </a:xfrm>
          <a:prstGeom prst="rect">
            <a:avLst/>
          </a:prstGeom>
          <a:noFill/>
        </p:spPr>
        <p:txBody>
          <a:bodyPr wrap="square">
            <a:spAutoFit/>
          </a:bodyPr>
          <a:lstStyle/>
          <a:p>
            <a:pPr algn="ctr"/>
            <a:r>
              <a:rPr lang="en-US" sz="1400" dirty="0">
                <a:solidFill>
                  <a:schemeClr val="tx1"/>
                </a:solidFill>
                <a:latin typeface="+mj-lt"/>
                <a:hlinkClick r:id="rId6"/>
              </a:rPr>
              <a:t>https://mentor.ieee.org/802.15/dcn/22/15-22-0440-04-04ab-tg4ab-agenda-september-2022.xlsx</a:t>
            </a:r>
            <a:endParaRPr lang="en-US" sz="1400" dirty="0">
              <a:solidFill>
                <a:schemeClr val="tx1"/>
              </a:solidFill>
              <a:latin typeface="+mj-lt"/>
            </a:endParaRPr>
          </a:p>
          <a:p>
            <a:pPr algn="ctr"/>
            <a:endParaRPr lang="en-US" sz="1400" dirty="0">
              <a:solidFill>
                <a:schemeClr val="tx1"/>
              </a:solidFill>
            </a:endParaRPr>
          </a:p>
        </p:txBody>
      </p:sp>
    </p:spTree>
    <p:extLst>
      <p:ext uri="{BB962C8B-B14F-4D97-AF65-F5344CB8AC3E}">
        <p14:creationId xmlns:p14="http://schemas.microsoft.com/office/powerpoint/2010/main" val="393052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15-22-0440r4 </a:t>
            </a:r>
          </a:p>
          <a:p>
            <a:pPr marL="457200" indent="-457200">
              <a:buFont typeface="Arial" panose="020B0604020202020204" pitchFamily="34" charset="0"/>
              <a:buChar char="•"/>
            </a:pPr>
            <a:r>
              <a:rPr lang="en-US" dirty="0"/>
              <a:t>Moved by Clint Powell (Meta)</a:t>
            </a:r>
          </a:p>
          <a:p>
            <a:pPr marL="457200" indent="-457200">
              <a:buFont typeface="Arial" panose="020B0604020202020204" pitchFamily="34" charset="0"/>
              <a:buChar char="•"/>
            </a:pPr>
            <a:r>
              <a:rPr lang="en-US" dirty="0"/>
              <a:t>Second by Clint Chaplin (SRA)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13</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85000" lnSpcReduction="10000"/>
          </a:bodyPr>
          <a:lstStyle/>
          <a:p>
            <a:r>
              <a:rPr lang="en-US" dirty="0"/>
              <a:t>Motion to approve minutes contained in documents 15-22-0433r0 and 15-22-0480r0</a:t>
            </a:r>
          </a:p>
          <a:p>
            <a:endParaRPr lang="en-US" dirty="0"/>
          </a:p>
          <a:p>
            <a:r>
              <a:rPr lang="en-US" dirty="0"/>
              <a:t>Moved by:</a:t>
            </a:r>
          </a:p>
          <a:p>
            <a:r>
              <a:rPr lang="en-US" dirty="0"/>
              <a:t>Second by:</a:t>
            </a:r>
          </a:p>
          <a:p>
            <a:endParaRPr lang="en-US" dirty="0"/>
          </a:p>
          <a:p>
            <a:r>
              <a:rPr lang="en-US" dirty="0">
                <a:hlinkClick r:id="rId2"/>
              </a:rPr>
              <a:t>https://mentor.ieee.org/802.15/dcn/22/15-22-0433-00-04ab-tg4ab-jul-plenary-mins.docx</a:t>
            </a:r>
          </a:p>
          <a:p>
            <a:r>
              <a:rPr lang="en-US" dirty="0">
                <a:hlinkClick r:id="rId2"/>
              </a:rPr>
              <a:t>https://mentor.ieee.org/802.15/dcn/22/15-22-0480-00-04ab-tg4ab-conf-call-mins-jul-to-sep-2022.docx</a:t>
            </a:r>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solidFill>
                  <a:schemeClr val="accent1">
                    <a:lumMod val="50000"/>
                  </a:schemeClr>
                </a:solidFill>
              </a:rPr>
              <a:t>Hear technical contributions and develop technical content for the draft</a:t>
            </a:r>
          </a:p>
          <a:p>
            <a:pPr marL="457200" indent="-457200">
              <a:buFont typeface="Arial" panose="020B0604020202020204" pitchFamily="34" charset="0"/>
              <a:buChar char="•"/>
            </a:pPr>
            <a:r>
              <a:rPr lang="en-US" b="1" dirty="0">
                <a:solidFill>
                  <a:schemeClr val="accent1">
                    <a:lumMod val="50000"/>
                  </a:schemeClr>
                </a:solidFill>
              </a:rPr>
              <a:t>Converge and build consensus</a:t>
            </a:r>
          </a:p>
          <a:p>
            <a:pPr marL="457200" indent="-457200">
              <a:buFont typeface="Arial" panose="020B0604020202020204" pitchFamily="34" charset="0"/>
              <a:buChar char="•"/>
            </a:pPr>
            <a:r>
              <a:rPr lang="en-US" dirty="0">
                <a:solidFill>
                  <a:schemeClr val="accent1">
                    <a:lumMod val="50000"/>
                  </a:schemeClr>
                </a:solidFill>
              </a:rPr>
              <a:t>Consider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70000" lnSpcReduction="20000"/>
          </a:bodyPr>
          <a:lstStyle/>
          <a:p>
            <a:pPr marL="0" indent="0"/>
            <a:r>
              <a:rPr lang="en-US" dirty="0"/>
              <a:t>In room:</a:t>
            </a:r>
          </a:p>
          <a:p>
            <a:pPr marL="457200" indent="-457200">
              <a:buFont typeface="Arial" panose="020B0604020202020204" pitchFamily="34" charset="0"/>
              <a:buChar char="•"/>
            </a:pPr>
            <a:r>
              <a:rPr lang="en-US" dirty="0"/>
              <a:t>Que up at the 2 microphones </a:t>
            </a:r>
          </a:p>
          <a:p>
            <a:pPr marL="457200" indent="-457200">
              <a:buFont typeface="Arial" panose="020B0604020202020204" pitchFamily="34" charset="0"/>
              <a:buChar char="•"/>
            </a:pPr>
            <a:r>
              <a:rPr lang="en-US" dirty="0"/>
              <a:t>Advise the chair if you need the mic to be brought to you</a:t>
            </a:r>
          </a:p>
          <a:p>
            <a:pPr marL="457200" indent="-457200">
              <a:buFont typeface="Arial" panose="020B0604020202020204" pitchFamily="34" charset="0"/>
              <a:buChar char="•"/>
            </a:pPr>
            <a:r>
              <a:rPr lang="en-US" dirty="0"/>
              <a:t>Remote attendees won’t hear you unless you use the microphone!</a:t>
            </a:r>
          </a:p>
          <a:p>
            <a:pPr marL="0" indent="0"/>
            <a:r>
              <a:rPr lang="en-US" dirty="0"/>
              <a:t>Remote:</a:t>
            </a:r>
          </a:p>
          <a:p>
            <a:pPr marL="457200" indent="-457200">
              <a:buFont typeface="Arial" panose="020B0604020202020204" pitchFamily="34" charset="0"/>
              <a:buChar char="•"/>
            </a:pPr>
            <a:r>
              <a:rPr lang="en-US" dirty="0"/>
              <a:t>Que via chat</a:t>
            </a:r>
          </a:p>
          <a:p>
            <a:pPr marL="457200" indent="-457200">
              <a:buFont typeface="Arial" panose="020B0604020202020204" pitchFamily="34" charset="0"/>
              <a:buChar char="•"/>
            </a:pPr>
            <a:r>
              <a:rPr lang="en-US" dirty="0"/>
              <a:t>Please mute until recognized</a:t>
            </a:r>
          </a:p>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lnSpcReduction="20000"/>
          </a:bodyPr>
          <a:lstStyle/>
          <a:p>
            <a:pPr marL="0" indent="0"/>
            <a:r>
              <a:rPr lang="en-US" dirty="0"/>
              <a:t>In room breakouts (if needed):</a:t>
            </a:r>
          </a:p>
          <a:p>
            <a:pPr marL="457200" indent="-457200">
              <a:buFont typeface="Arial" panose="020B0604020202020204" pitchFamily="34" charset="0"/>
              <a:buChar char="•"/>
            </a:pPr>
            <a:r>
              <a:rPr lang="en-US" dirty="0"/>
              <a:t>Will be difficult for remote attendees – use ad-hoc methods (adapt)</a:t>
            </a:r>
          </a:p>
          <a:p>
            <a:pPr marL="457200" indent="-457200">
              <a:buFont typeface="Arial" panose="020B0604020202020204" pitchFamily="34" charset="0"/>
              <a:buChar char="•"/>
            </a:pPr>
            <a:r>
              <a:rPr lang="en-US" dirty="0"/>
              <a:t>Loop in remote attendees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a:t>
            </a:r>
          </a:p>
          <a:p>
            <a:pPr marL="0" indent="0"/>
            <a:r>
              <a:rPr lang="en-US" dirty="0"/>
              <a:t>Presenting:</a:t>
            </a:r>
          </a:p>
          <a:p>
            <a:pPr marL="457200" indent="-457200">
              <a:buFont typeface="Arial" panose="020B0604020202020204" pitchFamily="34" charset="0"/>
              <a:buChar char="•"/>
            </a:pPr>
            <a:r>
              <a:rPr lang="en-US" dirty="0"/>
              <a:t>VC-CC will “drive” presentations</a:t>
            </a:r>
          </a:p>
          <a:p>
            <a:pPr marL="457200" indent="-457200">
              <a:buFont typeface="Arial" panose="020B0604020202020204" pitchFamily="34" charset="0"/>
              <a:buChar char="•"/>
            </a:pPr>
            <a:r>
              <a:rPr lang="en-US" dirty="0"/>
              <a:t>Please cue as needed</a:t>
            </a:r>
          </a:p>
          <a:p>
            <a:pPr marL="457200" indent="-457200">
              <a:buFont typeface="Arial" panose="020B0604020202020204" pitchFamily="34" charset="0"/>
              <a:buChar char="•"/>
            </a:pPr>
            <a:r>
              <a:rPr lang="en-US" dirty="0">
                <a:solidFill>
                  <a:srgbClr val="C00000"/>
                </a:solidFill>
              </a:rPr>
              <a:t>Please upload early so Clint can pre-que!</a:t>
            </a:r>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755576"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767977" y="1556792"/>
            <a:ext cx="7764463" cy="4896544"/>
          </a:xfrm>
        </p:spPr>
        <p:txBody>
          <a:bodyPr>
            <a:normAutofit fontScale="775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We will need to be disciplined to get through everything</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103120" y="5622338"/>
            <a:ext cx="5133176" cy="830997"/>
          </a:xfrm>
        </p:spPr>
        <p:txBody>
          <a:bodyPr wrap="square" anchor="b">
            <a:noAutofit/>
          </a:bodyPr>
          <a:lstStyle/>
          <a:p>
            <a:pPr algn="ctr">
              <a:lnSpc>
                <a:spcPct val="90000"/>
              </a:lnSpc>
            </a:pPr>
            <a:r>
              <a:rPr lang="en-US" sz="2800" dirty="0"/>
              <a:t> </a:t>
            </a:r>
            <a:br>
              <a:rPr lang="en-US" sz="2800" dirty="0"/>
            </a:br>
            <a:r>
              <a:rPr lang="en-US" sz="2800" dirty="0"/>
              <a:t>Mixed Mode Interim</a:t>
            </a:r>
            <a:br>
              <a:rPr lang="en-US" sz="2800" dirty="0"/>
            </a:br>
            <a:r>
              <a:rPr lang="en-US" sz="2800" dirty="0"/>
              <a:t>September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
        <p:nvSpPr>
          <p:cNvPr id="7" name="TextBox 6">
            <a:extLst>
              <a:ext uri="{FF2B5EF4-FFF2-40B4-BE49-F238E27FC236}">
                <a16:creationId xmlns:a16="http://schemas.microsoft.com/office/drawing/2014/main" id="{F320F1BE-006C-BD23-8824-175756C4CF4D}"/>
              </a:ext>
            </a:extLst>
          </p:cNvPr>
          <p:cNvSpPr txBox="1"/>
          <p:nvPr/>
        </p:nvSpPr>
        <p:spPr>
          <a:xfrm rot="16200000">
            <a:off x="5696919" y="3041752"/>
            <a:ext cx="5334810" cy="1200329"/>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Live!</a:t>
            </a:r>
          </a:p>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 in-person  and on-line!</a:t>
            </a:r>
            <a:endParaRPr lang="en-US" dirty="0"/>
          </a:p>
        </p:txBody>
      </p:sp>
      <p:sp>
        <p:nvSpPr>
          <p:cNvPr id="11" name="TextBox 10">
            <a:extLst>
              <a:ext uri="{FF2B5EF4-FFF2-40B4-BE49-F238E27FC236}">
                <a16:creationId xmlns:a16="http://schemas.microsoft.com/office/drawing/2014/main" id="{8205C4DD-9369-CF35-DCD0-7577065B3E8D}"/>
              </a:ext>
            </a:extLst>
          </p:cNvPr>
          <p:cNvSpPr txBox="1"/>
          <p:nvPr/>
        </p:nvSpPr>
        <p:spPr>
          <a:xfrm rot="5400000">
            <a:off x="-1575716" y="3318752"/>
            <a:ext cx="5334812" cy="646331"/>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New and Improved!</a:t>
            </a:r>
            <a:endParaRPr lang="en-US" dirty="0"/>
          </a:p>
        </p:txBody>
      </p:sp>
      <p:sp>
        <p:nvSpPr>
          <p:cNvPr id="8" name="TextBox 7">
            <a:extLst>
              <a:ext uri="{FF2B5EF4-FFF2-40B4-BE49-F238E27FC236}">
                <a16:creationId xmlns:a16="http://schemas.microsoft.com/office/drawing/2014/main" id="{D13951D0-0634-C010-6212-7B80FC37EBAA}"/>
              </a:ext>
            </a:extLst>
          </p:cNvPr>
          <p:cNvSpPr txBox="1"/>
          <p:nvPr/>
        </p:nvSpPr>
        <p:spPr>
          <a:xfrm>
            <a:off x="2103120" y="620688"/>
            <a:ext cx="5120640" cy="892552"/>
          </a:xfrm>
          <a:prstGeom prst="rect">
            <a:avLst/>
          </a:prstGeom>
          <a:noFill/>
        </p:spPr>
        <p:txBody>
          <a:bodyPr wrap="square">
            <a:spAutoFit/>
          </a:bodyPr>
          <a:lstStyle/>
          <a:p>
            <a:pPr algn="ctr"/>
            <a:r>
              <a:rPr lang="en-US" sz="2800" dirty="0">
                <a:solidFill>
                  <a:srgbClr val="C00000"/>
                </a:solidFill>
                <a:latin typeface="+mj-lt"/>
              </a:rPr>
              <a:t>Task</a:t>
            </a:r>
            <a:r>
              <a:rPr lang="en-US" sz="2400" dirty="0">
                <a:solidFill>
                  <a:srgbClr val="C00000"/>
                </a:solidFill>
                <a:latin typeface="+mj-lt"/>
              </a:rPr>
              <a:t> Group 15.4ab </a:t>
            </a:r>
          </a:p>
          <a:p>
            <a:pPr algn="ctr"/>
            <a:r>
              <a:rPr lang="en-US" sz="2400" dirty="0">
                <a:solidFill>
                  <a:srgbClr val="C00000"/>
                </a:solidFill>
                <a:latin typeface="+mj-lt"/>
              </a:rPr>
              <a:t>Next Generation UWB Amendment</a:t>
            </a:r>
          </a:p>
        </p:txBody>
      </p:sp>
      <p:pic>
        <p:nvPicPr>
          <p:cNvPr id="4" name="Content Placeholder 5">
            <a:extLst>
              <a:ext uri="{FF2B5EF4-FFF2-40B4-BE49-F238E27FC236}">
                <a16:creationId xmlns:a16="http://schemas.microsoft.com/office/drawing/2014/main" id="{85B19FE2-E016-C66A-A24D-918820674679}"/>
              </a:ext>
            </a:extLst>
          </p:cNvPr>
          <p:cNvPicPr>
            <a:picLocks noChangeAspect="1"/>
          </p:cNvPicPr>
          <p:nvPr/>
        </p:nvPicPr>
        <p:blipFill>
          <a:blip r:embed="rId2"/>
          <a:stretch>
            <a:fillRect/>
          </a:stretch>
        </p:blipFill>
        <p:spPr bwMode="auto">
          <a:xfrm>
            <a:off x="1556888" y="1710213"/>
            <a:ext cx="6218143" cy="349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491880"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33471853"/>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0EF2-3265-4CC9-3348-8E6F8D1BB8A4}"/>
              </a:ext>
            </a:extLst>
          </p:cNvPr>
          <p:cNvSpPr>
            <a:spLocks noGrp="1"/>
          </p:cNvSpPr>
          <p:nvPr>
            <p:ph type="title"/>
          </p:nvPr>
        </p:nvSpPr>
        <p:spPr>
          <a:xfrm>
            <a:off x="755576" y="685801"/>
            <a:ext cx="7764463" cy="371476"/>
          </a:xfrm>
        </p:spPr>
        <p:txBody>
          <a:bodyPr/>
          <a:lstStyle/>
          <a:p>
            <a:r>
              <a:rPr lang="en-US" dirty="0"/>
              <a:t>Technical Contributions</a:t>
            </a:r>
          </a:p>
        </p:txBody>
      </p:sp>
      <p:sp>
        <p:nvSpPr>
          <p:cNvPr id="4" name="Slide Number Placeholder 3">
            <a:extLst>
              <a:ext uri="{FF2B5EF4-FFF2-40B4-BE49-F238E27FC236}">
                <a16:creationId xmlns:a16="http://schemas.microsoft.com/office/drawing/2014/main" id="{967BBAC4-53C1-F973-A2ED-F47C23789A8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graphicFrame>
        <p:nvGraphicFramePr>
          <p:cNvPr id="12" name="Content Placeholder 11">
            <a:extLst>
              <a:ext uri="{FF2B5EF4-FFF2-40B4-BE49-F238E27FC236}">
                <a16:creationId xmlns:a16="http://schemas.microsoft.com/office/drawing/2014/main" id="{D302AAFF-2912-2A4B-35CC-48C939FA1278}"/>
              </a:ext>
            </a:extLst>
          </p:cNvPr>
          <p:cNvGraphicFramePr>
            <a:graphicFrameLocks noGrp="1"/>
          </p:cNvGraphicFramePr>
          <p:nvPr>
            <p:ph idx="1"/>
          </p:nvPr>
        </p:nvGraphicFramePr>
        <p:xfrm>
          <a:off x="926679" y="1201246"/>
          <a:ext cx="7447804" cy="5209572"/>
        </p:xfrm>
        <a:graphic>
          <a:graphicData uri="http://schemas.openxmlformats.org/drawingml/2006/table">
            <a:tbl>
              <a:tblPr>
                <a:tableStyleId>{5C22544A-7EE6-4342-B048-85BDC9FD1C3A}</a:tableStyleId>
              </a:tblPr>
              <a:tblGrid>
                <a:gridCol w="1111613">
                  <a:extLst>
                    <a:ext uri="{9D8B030D-6E8A-4147-A177-3AD203B41FA5}">
                      <a16:colId xmlns:a16="http://schemas.microsoft.com/office/drawing/2014/main" val="268460826"/>
                    </a:ext>
                  </a:extLst>
                </a:gridCol>
                <a:gridCol w="6336191">
                  <a:extLst>
                    <a:ext uri="{9D8B030D-6E8A-4147-A177-3AD203B41FA5}">
                      <a16:colId xmlns:a16="http://schemas.microsoft.com/office/drawing/2014/main" val="911369492"/>
                    </a:ext>
                  </a:extLst>
                </a:gridCol>
              </a:tblGrid>
              <a:tr h="422413">
                <a:tc>
                  <a:txBody>
                    <a:bodyPr/>
                    <a:lstStyle/>
                    <a:p>
                      <a:pPr algn="l" fontAlgn="b"/>
                      <a:r>
                        <a:rPr lang="en-US" sz="1400" u="none" strike="noStrike">
                          <a:effectLst/>
                        </a:rPr>
                        <a:t>15-22-0456</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2"/>
                        </a:rPr>
                        <a:t>https://mentor.ieee.org/802.15/dcn/22/15-22-0456-00-04ab-uwb-channel-usage-coordination-for-better-uwb-coexistence.pptx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1598820203"/>
                  </a:ext>
                </a:extLst>
              </a:tr>
              <a:tr h="222323">
                <a:tc>
                  <a:txBody>
                    <a:bodyPr/>
                    <a:lstStyle/>
                    <a:p>
                      <a:pPr algn="l" fontAlgn="b"/>
                      <a:r>
                        <a:rPr lang="en-US" sz="1400" u="none" strike="noStrike" dirty="0">
                          <a:effectLst/>
                        </a:rPr>
                        <a:t>15-22-0473</a:t>
                      </a:r>
                      <a:endParaRPr lang="en-US" sz="1400" b="0" i="0" u="none" strike="noStrike" dirty="0">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3"/>
                        </a:rPr>
                        <a:t>https://mentor.ieee.org/802.15/dcn/22/15-22-0473-01-04ab-nb-cca-follow-up.pptx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4071017010"/>
                  </a:ext>
                </a:extLst>
              </a:tr>
              <a:tr h="422413">
                <a:tc>
                  <a:txBody>
                    <a:bodyPr/>
                    <a:lstStyle/>
                    <a:p>
                      <a:pPr algn="l" fontAlgn="b"/>
                      <a:r>
                        <a:rPr lang="en-US" sz="1400" u="none" strike="noStrike">
                          <a:effectLst/>
                        </a:rPr>
                        <a:t>15-22-0466</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4"/>
                        </a:rPr>
                        <a:t>https://mentor.ieee.org/802.15/dcn/22/15-22-0466-00-04ab-more-on-updating-the-number-of-fragments-for-nba-mms-uwb-ranging.pptx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4086488066"/>
                  </a:ext>
                </a:extLst>
              </a:tr>
              <a:tr h="422413">
                <a:tc>
                  <a:txBody>
                    <a:bodyPr/>
                    <a:lstStyle/>
                    <a:p>
                      <a:pPr algn="l" fontAlgn="b"/>
                      <a:r>
                        <a:rPr lang="en-US" sz="1400" u="none" strike="noStrike">
                          <a:effectLst/>
                        </a:rPr>
                        <a:t>15-22-0479</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5"/>
                        </a:rPr>
                        <a:t>https://mentor.ieee.org/802.15/dcn/22/15-22-0479-00-04ab-more-consideration-on-sensing-pulse-shape-in-802-15-4ab.pptx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1058625330"/>
                  </a:ext>
                </a:extLst>
              </a:tr>
              <a:tr h="422413">
                <a:tc>
                  <a:txBody>
                    <a:bodyPr/>
                    <a:lstStyle/>
                    <a:p>
                      <a:pPr algn="l" fontAlgn="b"/>
                      <a:r>
                        <a:rPr lang="en-US" sz="1400" u="none" strike="noStrike">
                          <a:effectLst/>
                        </a:rPr>
                        <a:t>15-22-0475</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6"/>
                        </a:rPr>
                        <a:t>https://mentor.ieee.org/802.15/dcn/22/15-22-0475-00-04ab-phr-content-and-rate.pptx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1174740156"/>
                  </a:ext>
                </a:extLst>
              </a:tr>
              <a:tr h="422413">
                <a:tc>
                  <a:txBody>
                    <a:bodyPr/>
                    <a:lstStyle/>
                    <a:p>
                      <a:pPr algn="l" fontAlgn="b"/>
                      <a:r>
                        <a:rPr lang="en-US" sz="1400" u="none" strike="noStrike">
                          <a:effectLst/>
                        </a:rPr>
                        <a:t>15-22-0485</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7"/>
                        </a:rPr>
                        <a:t>https://mentor.ieee.org/802.15/dcn/22/15-22-0485-01-04ab-ssbd-channel-access.pptx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92850502"/>
                  </a:ext>
                </a:extLst>
              </a:tr>
              <a:tr h="422413">
                <a:tc>
                  <a:txBody>
                    <a:bodyPr/>
                    <a:lstStyle/>
                    <a:p>
                      <a:pPr algn="l" fontAlgn="b"/>
                      <a:r>
                        <a:rPr lang="en-US" sz="1400" u="none" strike="noStrike">
                          <a:effectLst/>
                        </a:rPr>
                        <a:t>15-22-0461</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8"/>
                        </a:rPr>
                        <a:t>https://mentor.ieee.org/802.15/dcn/22/15-22-0481-01-04ab-short-term-cross-correlation.pptx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1250258790"/>
                  </a:ext>
                </a:extLst>
              </a:tr>
              <a:tr h="422413">
                <a:tc>
                  <a:txBody>
                    <a:bodyPr/>
                    <a:lstStyle/>
                    <a:p>
                      <a:pPr algn="l" fontAlgn="b"/>
                      <a:r>
                        <a:rPr lang="en-US" sz="1400" u="none" strike="noStrike">
                          <a:effectLst/>
                        </a:rPr>
                        <a:t>15-22-0468</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9"/>
                        </a:rPr>
                        <a:t>https://mentor.ieee.org/802.15/dcn/22/15-22-0468-02-04ab-bpsk-modulation-for-high-speed-data-rates-in-impulse-ultra-wideband-radio.pptx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3550554413"/>
                  </a:ext>
                </a:extLst>
              </a:tr>
              <a:tr h="422413">
                <a:tc>
                  <a:txBody>
                    <a:bodyPr/>
                    <a:lstStyle/>
                    <a:p>
                      <a:pPr algn="l" fontAlgn="b"/>
                      <a:r>
                        <a:rPr lang="en-US" sz="1400" u="none" strike="noStrike">
                          <a:effectLst/>
                        </a:rPr>
                        <a:t>15-22-0467</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10"/>
                        </a:rPr>
                        <a:t>https://mentor.ieee.org/802.15/dcn/22/15-22-0467-01-04ab-a-phy-header-proposal.pptx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2184634420"/>
                  </a:ext>
                </a:extLst>
              </a:tr>
              <a:tr h="422413">
                <a:tc>
                  <a:txBody>
                    <a:bodyPr/>
                    <a:lstStyle/>
                    <a:p>
                      <a:pPr algn="l" fontAlgn="b"/>
                      <a:r>
                        <a:rPr lang="en-US" sz="1400" u="none" strike="noStrike">
                          <a:effectLst/>
                        </a:rPr>
                        <a:t>15-22-0489</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11"/>
                        </a:rPr>
                        <a:t>https://mentor.ieee.org/802.15/dcn/22/15-22-0489-00-04ab-uwb-sensing-sequence-selection.pptx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3468272722"/>
                  </a:ext>
                </a:extLst>
              </a:tr>
              <a:tr h="422413">
                <a:tc>
                  <a:txBody>
                    <a:bodyPr/>
                    <a:lstStyle/>
                    <a:p>
                      <a:pPr algn="l" fontAlgn="b"/>
                      <a:r>
                        <a:rPr lang="en-US" sz="1400" u="none" strike="noStrike">
                          <a:effectLst/>
                        </a:rPr>
                        <a:t>15-22-0465</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12"/>
                        </a:rPr>
                        <a:t>https://mentor.ieee.org/802.15/dcn/22/15-22-0465-01-04ab-usecase-for-the-multiple-transmissions-in-a-ranging-slot.ppt</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4235822726"/>
                  </a:ext>
                </a:extLst>
              </a:tr>
              <a:tr h="422413">
                <a:tc>
                  <a:txBody>
                    <a:bodyPr/>
                    <a:lstStyle/>
                    <a:p>
                      <a:pPr algn="l" fontAlgn="b"/>
                      <a:r>
                        <a:rPr lang="en-US" sz="1400" u="none" strike="noStrike">
                          <a:effectLst/>
                        </a:rPr>
                        <a:t>15-22-0494</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dirty="0">
                          <a:effectLst/>
                          <a:hlinkClick r:id="rId13"/>
                        </a:rPr>
                        <a:t>https://mentor.ieee.org/802.15/dcn/22/15-22-0494-02-04ab-further-evaluation-of-preamble-sequence-options-for-15-4ab.pptx</a:t>
                      </a:r>
                      <a:endParaRPr lang="en-US" sz="1400" b="0" i="0" u="sng" strike="noStrike" dirty="0">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4221027710"/>
                  </a:ext>
                </a:extLst>
              </a:tr>
            </a:tbl>
          </a:graphicData>
        </a:graphic>
      </p:graphicFrame>
    </p:spTree>
    <p:extLst>
      <p:ext uri="{BB962C8B-B14F-4D97-AF65-F5344CB8AC3E}">
        <p14:creationId xmlns:p14="http://schemas.microsoft.com/office/powerpoint/2010/main" val="3540452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0EF2-3265-4CC9-3348-8E6F8D1BB8A4}"/>
              </a:ext>
            </a:extLst>
          </p:cNvPr>
          <p:cNvSpPr>
            <a:spLocks noGrp="1"/>
          </p:cNvSpPr>
          <p:nvPr>
            <p:ph type="title"/>
          </p:nvPr>
        </p:nvSpPr>
        <p:spPr>
          <a:xfrm>
            <a:off x="755576" y="685801"/>
            <a:ext cx="7764463" cy="371476"/>
          </a:xfrm>
        </p:spPr>
        <p:txBody>
          <a:bodyPr/>
          <a:lstStyle/>
          <a:p>
            <a:r>
              <a:rPr lang="en-US" dirty="0"/>
              <a:t>Technical Contributions</a:t>
            </a:r>
          </a:p>
        </p:txBody>
      </p:sp>
      <p:sp>
        <p:nvSpPr>
          <p:cNvPr id="4" name="Slide Number Placeholder 3">
            <a:extLst>
              <a:ext uri="{FF2B5EF4-FFF2-40B4-BE49-F238E27FC236}">
                <a16:creationId xmlns:a16="http://schemas.microsoft.com/office/drawing/2014/main" id="{967BBAC4-53C1-F973-A2ED-F47C23789A8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graphicFrame>
        <p:nvGraphicFramePr>
          <p:cNvPr id="12" name="Content Placeholder 11">
            <a:extLst>
              <a:ext uri="{FF2B5EF4-FFF2-40B4-BE49-F238E27FC236}">
                <a16:creationId xmlns:a16="http://schemas.microsoft.com/office/drawing/2014/main" id="{D302AAFF-2912-2A4B-35CC-48C939FA1278}"/>
              </a:ext>
            </a:extLst>
          </p:cNvPr>
          <p:cNvGraphicFramePr>
            <a:graphicFrameLocks noGrp="1"/>
          </p:cNvGraphicFramePr>
          <p:nvPr>
            <p:ph idx="1"/>
            <p:extLst>
              <p:ext uri="{D42A27DB-BD31-4B8C-83A1-F6EECF244321}">
                <p14:modId xmlns:p14="http://schemas.microsoft.com/office/powerpoint/2010/main" val="1129197839"/>
              </p:ext>
            </p:extLst>
          </p:nvPr>
        </p:nvGraphicFramePr>
        <p:xfrm>
          <a:off x="926679" y="1201246"/>
          <a:ext cx="7447804" cy="5212080"/>
        </p:xfrm>
        <a:graphic>
          <a:graphicData uri="http://schemas.openxmlformats.org/drawingml/2006/table">
            <a:tbl>
              <a:tblPr>
                <a:tableStyleId>{5C22544A-7EE6-4342-B048-85BDC9FD1C3A}</a:tableStyleId>
              </a:tblPr>
              <a:tblGrid>
                <a:gridCol w="1111613">
                  <a:extLst>
                    <a:ext uri="{9D8B030D-6E8A-4147-A177-3AD203B41FA5}">
                      <a16:colId xmlns:a16="http://schemas.microsoft.com/office/drawing/2014/main" val="268460826"/>
                    </a:ext>
                  </a:extLst>
                </a:gridCol>
                <a:gridCol w="6336191">
                  <a:extLst>
                    <a:ext uri="{9D8B030D-6E8A-4147-A177-3AD203B41FA5}">
                      <a16:colId xmlns:a16="http://schemas.microsoft.com/office/drawing/2014/main" val="911369492"/>
                    </a:ext>
                  </a:extLst>
                </a:gridCol>
              </a:tblGrid>
              <a:tr h="422413">
                <a:tc>
                  <a:txBody>
                    <a:bodyPr/>
                    <a:lstStyle/>
                    <a:p>
                      <a:pPr algn="l" fontAlgn="b"/>
                      <a:r>
                        <a:rPr lang="en-US" sz="1400" b="0" i="0" u="none" strike="noStrike">
                          <a:effectLst/>
                          <a:latin typeface="Arial" panose="020B0604020202020204" pitchFamily="34" charset="0"/>
                        </a:rPr>
                        <a:t>15-22-0476</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2"/>
                        </a:rPr>
                        <a:t>https://mentor.ieee.org/802.15/dcn/22/15-22-0476-01-04ab-more-on-nb-considerations-for-nba-mms-uwb.pptx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598820203"/>
                  </a:ext>
                </a:extLst>
              </a:tr>
              <a:tr h="222323">
                <a:tc>
                  <a:txBody>
                    <a:bodyPr/>
                    <a:lstStyle/>
                    <a:p>
                      <a:pPr algn="l" fontAlgn="b"/>
                      <a:r>
                        <a:rPr lang="en-US" sz="1400" b="0" i="0" u="none" strike="noStrike">
                          <a:effectLst/>
                          <a:latin typeface="Arial" panose="020B0604020202020204" pitchFamily="34" charset="0"/>
                        </a:rPr>
                        <a:t>15-22-0474</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3"/>
                        </a:rPr>
                        <a:t>https://mentor.ieee.org/802.15/dcn/22/15-22-0474-01-04ab-mms-uwb-ranging-integrity-protection-via-time-hopping.pptx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071017010"/>
                  </a:ext>
                </a:extLst>
              </a:tr>
              <a:tr h="422413">
                <a:tc>
                  <a:txBody>
                    <a:bodyPr/>
                    <a:lstStyle/>
                    <a:p>
                      <a:pPr algn="l" fontAlgn="b"/>
                      <a:r>
                        <a:rPr lang="en-US" sz="1400" b="0" i="0" u="none" strike="noStrike">
                          <a:effectLst/>
                          <a:latin typeface="Arial" panose="020B0604020202020204" pitchFamily="34" charset="0"/>
                        </a:rPr>
                        <a:t>15-22-0493</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4"/>
                        </a:rPr>
                        <a:t>https://mentor.ieee.org/802.15/dcn/22/15-22-0493-00-04ab-updates-on-narrowband-channel-allocation-and-access.pptx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086488066"/>
                  </a:ext>
                </a:extLst>
              </a:tr>
              <a:tr h="422413">
                <a:tc>
                  <a:txBody>
                    <a:bodyPr/>
                    <a:lstStyle/>
                    <a:p>
                      <a:pPr algn="l" fontAlgn="b"/>
                      <a:r>
                        <a:rPr lang="en-US" sz="1400" b="0" i="0" u="none" strike="noStrike">
                          <a:effectLst/>
                          <a:latin typeface="Arial" panose="020B0604020202020204" pitchFamily="34" charset="0"/>
                        </a:rPr>
                        <a:t>15-22-0508</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5"/>
                        </a:rPr>
                        <a:t>https://mentor.ieee.org/802.15/dcn/22/15-22-0508-00-04ab-status-on-downlink-tdoa-dl-tdoa-location-service-technical-specifications-in-802-15.pptx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58625330"/>
                  </a:ext>
                </a:extLst>
              </a:tr>
              <a:tr h="422413">
                <a:tc>
                  <a:txBody>
                    <a:bodyPr/>
                    <a:lstStyle/>
                    <a:p>
                      <a:pPr algn="l" fontAlgn="b"/>
                      <a:r>
                        <a:rPr lang="en-US" sz="1400" b="0" i="0" u="none" strike="noStrike">
                          <a:effectLst/>
                          <a:latin typeface="Arial" panose="020B0604020202020204" pitchFamily="34" charset="0"/>
                        </a:rPr>
                        <a:t>15-22-0471</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6"/>
                        </a:rPr>
                        <a:t>https://mentor.ieee.org/802.15/dcn/22/15-22-0471-00-04ab-requirements-for-location-tracking-in-dense-environments.pdf</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174740156"/>
                  </a:ext>
                </a:extLst>
              </a:tr>
              <a:tr h="422413">
                <a:tc>
                  <a:txBody>
                    <a:bodyPr/>
                    <a:lstStyle/>
                    <a:p>
                      <a:pPr algn="l" fontAlgn="b"/>
                      <a:r>
                        <a:rPr lang="en-US" sz="1400" b="0" i="0" u="none" strike="noStrike">
                          <a:effectLst/>
                          <a:latin typeface="Arial" panose="020B0604020202020204" pitchFamily="34" charset="0"/>
                        </a:rPr>
                        <a:t>15-22-0504</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7"/>
                        </a:rPr>
                        <a:t>https://mentor.ieee.org/802.15/dcn/22/15-22-0504-01-04ab-uwb-sensing-discussion-for-802-15-4ab.pptx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92850502"/>
                  </a:ext>
                </a:extLst>
              </a:tr>
              <a:tr h="422413">
                <a:tc>
                  <a:txBody>
                    <a:bodyPr/>
                    <a:lstStyle/>
                    <a:p>
                      <a:pPr algn="l" fontAlgn="b"/>
                      <a:r>
                        <a:rPr lang="en-US" sz="1400" b="0" i="0" u="none" strike="noStrike">
                          <a:effectLst/>
                          <a:latin typeface="Arial" panose="020B0604020202020204" pitchFamily="34" charset="0"/>
                        </a:rPr>
                        <a:t>15-22-0507</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8"/>
                        </a:rPr>
                        <a:t>https://mentor.ieee.org/802.15/dcn/22/15-22-0507-00-04ab-simulation-evaluation-of-preamble-sequences-for-4ab.pptx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250258790"/>
                  </a:ext>
                </a:extLst>
              </a:tr>
              <a:tr h="422413">
                <a:tc>
                  <a:txBody>
                    <a:bodyPr/>
                    <a:lstStyle/>
                    <a:p>
                      <a:pPr algn="l" fontAlgn="b"/>
                      <a:r>
                        <a:rPr lang="en-US" sz="1400" b="0" i="0" u="none" strike="noStrike">
                          <a:effectLst/>
                          <a:latin typeface="Arial" panose="020B0604020202020204" pitchFamily="34" charset="0"/>
                        </a:rPr>
                        <a:t>15-22-0506</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9"/>
                        </a:rPr>
                        <a:t>https://mentor.ieee.org/802.15/dcn/22/15-22-0506-01-04ab-new-results-on-possible-ldpc-codes-for-15-4ab.pptx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550554413"/>
                  </a:ext>
                </a:extLst>
              </a:tr>
              <a:tr h="422413">
                <a:tc>
                  <a:txBody>
                    <a:bodyPr/>
                    <a:lstStyle/>
                    <a:p>
                      <a:pPr algn="l" fontAlgn="b"/>
                      <a:r>
                        <a:rPr lang="en-US" sz="1400" b="0" i="0" u="none" strike="noStrike">
                          <a:effectLst/>
                          <a:latin typeface="Arial" panose="020B0604020202020204" pitchFamily="34" charset="0"/>
                        </a:rPr>
                        <a:t>15-22-0501</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10"/>
                        </a:rPr>
                        <a:t>https://mentor.ieee.org/802.15/dcn/22/15-22-0501-00-04ab-new-scheduling-ie-for-4ab-applications.pptx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184634420"/>
                  </a:ext>
                </a:extLst>
              </a:tr>
              <a:tr h="422413">
                <a:tc>
                  <a:txBody>
                    <a:bodyPr/>
                    <a:lstStyle/>
                    <a:p>
                      <a:pPr algn="l" fontAlgn="b"/>
                      <a:r>
                        <a:rPr lang="en-US" sz="1400" b="0" i="0" u="none" strike="noStrike">
                          <a:effectLst/>
                          <a:latin typeface="Arial" panose="020B0604020202020204" pitchFamily="34" charset="0"/>
                        </a:rPr>
                        <a:t>15-22-0500</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11"/>
                        </a:rPr>
                        <a:t>https://mentor.ieee.org/802.15/dcn/22/15-22-0500-00-04ab-new-control-ie-for-4ab-applications.pptx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68272722"/>
                  </a:ext>
                </a:extLst>
              </a:tr>
              <a:tr h="422413">
                <a:tc>
                  <a:txBody>
                    <a:bodyPr/>
                    <a:lstStyle/>
                    <a:p>
                      <a:pPr algn="l" fontAlgn="b"/>
                      <a:r>
                        <a:rPr lang="en-US" sz="1400" b="0" i="0" u="none" strike="noStrike">
                          <a:effectLst/>
                          <a:latin typeface="Arial" panose="020B0604020202020204" pitchFamily="34" charset="0"/>
                        </a:rPr>
                        <a:t>15-22-0514</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12"/>
                        </a:rPr>
                        <a:t>https://mentor.ieee.org/802.15/dcn/22/15-22-0514-00-04ab-non-coherent-phy-layer-proposal-for-15-4ab-tfd.docx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235822726"/>
                  </a:ext>
                </a:extLst>
              </a:tr>
              <a:tr h="422413">
                <a:tc>
                  <a:txBody>
                    <a:bodyPr/>
                    <a:lstStyle/>
                    <a:p>
                      <a:pPr algn="l" fontAlgn="b"/>
                      <a:r>
                        <a:rPr lang="en-US" sz="1400" b="0" i="0" u="none" strike="noStrike">
                          <a:effectLst/>
                          <a:latin typeface="Arial" panose="020B0604020202020204" pitchFamily="34" charset="0"/>
                        </a:rPr>
                        <a:t>15-22-0499</a:t>
                      </a:r>
                    </a:p>
                  </a:txBody>
                  <a:tcPr marL="7620" marR="7620" marT="7620" marB="0" anchor="b"/>
                </a:tc>
                <a:tc>
                  <a:txBody>
                    <a:bodyPr/>
                    <a:lstStyle/>
                    <a:p>
                      <a:pPr algn="l" fontAlgn="b"/>
                      <a:r>
                        <a:rPr lang="en-US" sz="1400" b="0" i="0" u="sng" strike="noStrike" dirty="0">
                          <a:solidFill>
                            <a:srgbClr val="0000FF"/>
                          </a:solidFill>
                          <a:effectLst/>
                          <a:latin typeface="Arial" panose="020B0604020202020204" pitchFamily="34" charset="0"/>
                          <a:hlinkClick r:id="rId13"/>
                        </a:rPr>
                        <a:t>https://mentor.ieee.org/802.15/dcn/22/15-22-0499-00-04ab-rmarkers-in-mixed-mms-for-ranging-integrity.pptx</a:t>
                      </a:r>
                      <a:endParaRPr lang="en-US" sz="14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221027710"/>
                  </a:ext>
                </a:extLst>
              </a:tr>
            </a:tbl>
          </a:graphicData>
        </a:graphic>
      </p:graphicFrame>
    </p:spTree>
    <p:extLst>
      <p:ext uri="{BB962C8B-B14F-4D97-AF65-F5344CB8AC3E}">
        <p14:creationId xmlns:p14="http://schemas.microsoft.com/office/powerpoint/2010/main" val="165548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Wingdings" panose="05000000000000000000" pitchFamily="2" charset="2"/>
              <a:buChar char="ü"/>
            </a:pPr>
            <a:r>
              <a:rPr lang="en-US" dirty="0">
                <a:solidFill>
                  <a:schemeClr val="accent1">
                    <a:lumMod val="50000"/>
                  </a:schemeClr>
                </a:solidFill>
              </a:rPr>
              <a:t>Hear technical contributions and develop technical content for the draft</a:t>
            </a:r>
          </a:p>
          <a:p>
            <a:pPr marL="457200" indent="-457200">
              <a:buFont typeface="Wingdings" panose="05000000000000000000" pitchFamily="2" charset="2"/>
              <a:buChar char="ü"/>
            </a:pPr>
            <a:r>
              <a:rPr lang="en-US" dirty="0">
                <a:solidFill>
                  <a:schemeClr val="accent1">
                    <a:lumMod val="50000"/>
                  </a:schemeClr>
                </a:solidFill>
              </a:rPr>
              <a:t>Converge and build consensus</a:t>
            </a:r>
          </a:p>
          <a:p>
            <a:pPr marL="457200" indent="-457200">
              <a:buFont typeface="Wingdings" panose="05000000000000000000" pitchFamily="2" charset="2"/>
              <a:buChar char="ü"/>
            </a:pPr>
            <a:r>
              <a:rPr lang="en-US" dirty="0">
                <a:solidFill>
                  <a:schemeClr val="accent1">
                    <a:lumMod val="50000"/>
                  </a:schemeClr>
                </a:solidFill>
              </a:rPr>
              <a:t>Consider proposed text for draft</a:t>
            </a:r>
          </a:p>
          <a:p>
            <a:pPr marL="457200" indent="-457200">
              <a:buFont typeface="Arial" panose="020B0604020202020204" pitchFamily="34" charset="0"/>
              <a:buChar char="•"/>
            </a:pPr>
            <a:r>
              <a:rPr lang="en-US" b="1"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3542966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28</a:t>
            </a:fld>
            <a:endParaRPr lang="en-US" altLang="en-US"/>
          </a:p>
        </p:txBody>
      </p:sp>
      <p:sp>
        <p:nvSpPr>
          <p:cNvPr id="14" name="Oval 13">
            <a:extLst>
              <a:ext uri="{FF2B5EF4-FFF2-40B4-BE49-F238E27FC236}">
                <a16:creationId xmlns:a16="http://schemas.microsoft.com/office/drawing/2014/main" id="{C6B6CA3C-A3E6-2B61-B309-ADA55CF937E6}"/>
              </a:ext>
            </a:extLst>
          </p:cNvPr>
          <p:cNvSpPr/>
          <p:nvPr/>
        </p:nvSpPr>
        <p:spPr bwMode="auto">
          <a:xfrm>
            <a:off x="7020272" y="2420888"/>
            <a:ext cx="432048" cy="43000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Content Placeholder 14">
            <a:extLst>
              <a:ext uri="{FF2B5EF4-FFF2-40B4-BE49-F238E27FC236}">
                <a16:creationId xmlns:a16="http://schemas.microsoft.com/office/drawing/2014/main" id="{5F2FB9AC-43A5-CDF1-2AF9-CBDF08759132}"/>
              </a:ext>
            </a:extLst>
          </p:cNvPr>
          <p:cNvSpPr>
            <a:spLocks noGrp="1"/>
          </p:cNvSpPr>
          <p:nvPr>
            <p:ph sz="quarter" idx="4"/>
          </p:nvPr>
        </p:nvSpPr>
        <p:spPr>
          <a:xfrm>
            <a:off x="755576" y="1417638"/>
            <a:ext cx="4041775" cy="3951288"/>
          </a:xfrm>
        </p:spPr>
        <p:txBody>
          <a:bodyPr/>
          <a:lstStyle/>
          <a:p>
            <a:r>
              <a:rPr lang="en-US" dirty="0"/>
              <a:t>Usual Cadence:</a:t>
            </a:r>
          </a:p>
          <a:p>
            <a:r>
              <a:rPr lang="en-US" dirty="0"/>
              <a:t>Weekly on Tuesday</a:t>
            </a:r>
          </a:p>
          <a:p>
            <a:r>
              <a:rPr lang="en-US" dirty="0"/>
              <a:t>06:00 PT</a:t>
            </a:r>
          </a:p>
          <a:p>
            <a:r>
              <a:rPr lang="en-US" dirty="0"/>
              <a:t>Skip week after interim</a:t>
            </a:r>
          </a:p>
          <a:p>
            <a:endParaRPr lang="en-US" dirty="0"/>
          </a:p>
        </p:txBody>
      </p:sp>
      <p:graphicFrame>
        <p:nvGraphicFramePr>
          <p:cNvPr id="19" name="Content Placeholder 6">
            <a:extLst>
              <a:ext uri="{FF2B5EF4-FFF2-40B4-BE49-F238E27FC236}">
                <a16:creationId xmlns:a16="http://schemas.microsoft.com/office/drawing/2014/main" id="{16A045F7-80FA-FD0D-B719-9ECB3FB4F845}"/>
              </a:ext>
            </a:extLst>
          </p:cNvPr>
          <p:cNvGraphicFramePr>
            <a:graphicFrameLocks/>
          </p:cNvGraphicFramePr>
          <p:nvPr>
            <p:extLst>
              <p:ext uri="{D42A27DB-BD31-4B8C-83A1-F6EECF244321}">
                <p14:modId xmlns:p14="http://schemas.microsoft.com/office/powerpoint/2010/main" val="1687550976"/>
              </p:ext>
            </p:extLst>
          </p:nvPr>
        </p:nvGraphicFramePr>
        <p:xfrm>
          <a:off x="4716016" y="1628800"/>
          <a:ext cx="3898776" cy="2278160"/>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511918">
                <a:tc>
                  <a:txBody>
                    <a:bodyPr/>
                    <a:lstStyle/>
                    <a:p>
                      <a:pPr algn="ctr" fontAlgn="ctr"/>
                      <a:r>
                        <a:rPr lang="en-US" sz="2400" b="0" i="0" u="none" strike="noStrike" kern="1200" dirty="0">
                          <a:solidFill>
                            <a:schemeClr val="bg1">
                              <a:lumMod val="95000"/>
                            </a:schemeClr>
                          </a:solidFill>
                          <a:effectLst/>
                          <a:latin typeface="Calibri" panose="020F0502020204030204" pitchFamily="34" charset="0"/>
                          <a:ea typeface="+mn-ea"/>
                          <a:cs typeface="+mn-cs"/>
                        </a:rPr>
                        <a:t>11</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95000"/>
                            </a:schemeClr>
                          </a:solidFill>
                          <a:effectLst/>
                          <a:latin typeface="Calibri" panose="020F0502020204030204" pitchFamily="34" charset="0"/>
                          <a:ea typeface="+mn-ea"/>
                          <a:cs typeface="+mn-cs"/>
                        </a:rPr>
                        <a:t>12</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95000"/>
                            </a:schemeClr>
                          </a:solidFill>
                          <a:effectLst/>
                          <a:latin typeface="Calibri" panose="020F0502020204030204" pitchFamily="34" charset="0"/>
                          <a:ea typeface="+mn-ea"/>
                          <a:cs typeface="+mn-cs"/>
                        </a:rPr>
                        <a:t>13</a:t>
                      </a:r>
                    </a:p>
                  </a:txBody>
                  <a:tcPr marL="5443" marR="5443" marT="5443" marB="0" anchor="ctr"/>
                </a:tc>
                <a:tc>
                  <a:txBody>
                    <a:bodyPr/>
                    <a:lstStyle/>
                    <a:p>
                      <a:pPr algn="ctr" fontAlgn="ctr"/>
                      <a:r>
                        <a:rPr lang="en-US" sz="2400" b="0" i="0" u="none" strike="noStrike" kern="1200" dirty="0">
                          <a:solidFill>
                            <a:schemeClr val="bg1">
                              <a:lumMod val="95000"/>
                            </a:schemeClr>
                          </a:solidFill>
                          <a:effectLst/>
                          <a:latin typeface="Calibri" panose="020F0502020204030204" pitchFamily="34" charset="0"/>
                          <a:ea typeface="+mn-ea"/>
                          <a:cs typeface="+mn-cs"/>
                        </a:rPr>
                        <a:t>14</a:t>
                      </a:r>
                    </a:p>
                  </a:txBody>
                  <a:tcPr marL="5443" marR="5443" marT="5443" marB="0" anchor="ctr"/>
                </a:tc>
                <a:tc>
                  <a:txBody>
                    <a:bodyPr/>
                    <a:lstStyle/>
                    <a:p>
                      <a:pPr algn="ctr" fontAlgn="ctr"/>
                      <a:r>
                        <a:rPr lang="en-US" sz="2400" b="1" i="0" u="none" strike="noStrike" kern="1200" dirty="0">
                          <a:solidFill>
                            <a:srgbClr val="FF0000"/>
                          </a:solidFill>
                          <a:effectLst/>
                          <a:latin typeface="Calibri" panose="020F0502020204030204" pitchFamily="34" charset="0"/>
                          <a:ea typeface="+mn-ea"/>
                          <a:cs typeface="+mn-cs"/>
                        </a:rPr>
                        <a:t>15</a:t>
                      </a:r>
                    </a:p>
                  </a:txBody>
                  <a:tcPr marL="5443" marR="5443" marT="5443" marB="0" anchor="ct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latin typeface="Calibri" panose="020F0502020204030204" pitchFamily="34" charset="0"/>
                        </a:rPr>
                        <a:t>17</a:t>
                      </a: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r h="511918">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44727210"/>
                  </a:ext>
                </a:extLst>
              </a:tr>
            </a:tbl>
          </a:graphicData>
        </a:graphic>
      </p:graphicFrame>
      <p:sp>
        <p:nvSpPr>
          <p:cNvPr id="21" name="Oval 20">
            <a:extLst>
              <a:ext uri="{FF2B5EF4-FFF2-40B4-BE49-F238E27FC236}">
                <a16:creationId xmlns:a16="http://schemas.microsoft.com/office/drawing/2014/main" id="{0A9B7409-E268-7D15-5A20-9BEA9BBDFF57}"/>
              </a:ext>
            </a:extLst>
          </p:cNvPr>
          <p:cNvSpPr/>
          <p:nvPr/>
        </p:nvSpPr>
        <p:spPr bwMode="auto">
          <a:xfrm>
            <a:off x="5833078" y="3324231"/>
            <a:ext cx="504056" cy="648072"/>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9648A7E7-B0D9-B97D-61D9-E6416B0FA7A4}"/>
              </a:ext>
            </a:extLst>
          </p:cNvPr>
          <p:cNvSpPr/>
          <p:nvPr/>
        </p:nvSpPr>
        <p:spPr bwMode="auto">
          <a:xfrm rot="18982267">
            <a:off x="4602242" y="4110273"/>
            <a:ext cx="1512168"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First Call</a:t>
            </a:r>
          </a:p>
        </p:txBody>
      </p:sp>
    </p:spTree>
    <p:extLst>
      <p:ext uri="{BB962C8B-B14F-4D97-AF65-F5344CB8AC3E}">
        <p14:creationId xmlns:p14="http://schemas.microsoft.com/office/powerpoint/2010/main" val="612490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6">
            <a:extLst>
              <a:ext uri="{FF2B5EF4-FFF2-40B4-BE49-F238E27FC236}">
                <a16:creationId xmlns:a16="http://schemas.microsoft.com/office/drawing/2014/main" id="{11D968C9-E6E2-A7A8-C703-1A8ED9D40F82}"/>
              </a:ext>
            </a:extLst>
          </p:cNvPr>
          <p:cNvGraphicFramePr>
            <a:graphicFrameLocks/>
          </p:cNvGraphicFramePr>
          <p:nvPr>
            <p:extLst>
              <p:ext uri="{D42A27DB-BD31-4B8C-83A1-F6EECF244321}">
                <p14:modId xmlns:p14="http://schemas.microsoft.com/office/powerpoint/2010/main" val="2424944354"/>
              </p:ext>
            </p:extLst>
          </p:nvPr>
        </p:nvGraphicFramePr>
        <p:xfrm>
          <a:off x="495253" y="692696"/>
          <a:ext cx="3898776" cy="2508648"/>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1" i="0" u="none" strike="noStrike" kern="1200" dirty="0">
                        <a:solidFill>
                          <a:srgbClr val="FF0000"/>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3923928" y="605624"/>
            <a:ext cx="4762872"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29</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166028909"/>
              </p:ext>
            </p:extLst>
          </p:nvPr>
        </p:nvGraphicFramePr>
        <p:xfrm>
          <a:off x="4867275" y="239711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13" name="Table 12">
            <a:extLst>
              <a:ext uri="{FF2B5EF4-FFF2-40B4-BE49-F238E27FC236}">
                <a16:creationId xmlns:a16="http://schemas.microsoft.com/office/drawing/2014/main" id="{45405BB7-7CA4-EBFE-20D9-AF93D9D864C7}"/>
              </a:ext>
            </a:extLst>
          </p:cNvPr>
          <p:cNvGraphicFramePr>
            <a:graphicFrameLocks noGrp="1"/>
          </p:cNvGraphicFramePr>
          <p:nvPr>
            <p:extLst>
              <p:ext uri="{D42A27DB-BD31-4B8C-83A1-F6EECF244321}">
                <p14:modId xmlns:p14="http://schemas.microsoft.com/office/powerpoint/2010/main" val="3214943184"/>
              </p:ext>
            </p:extLst>
          </p:nvPr>
        </p:nvGraphicFramePr>
        <p:xfrm>
          <a:off x="572435" y="2415946"/>
          <a:ext cx="3744412" cy="4037390"/>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26699">
                <a:tc gridSpan="7">
                  <a:txBody>
                    <a:bodyPr/>
                    <a:lstStyle/>
                    <a:p>
                      <a:pPr algn="ctr" fontAlgn="ctr"/>
                      <a:r>
                        <a:rPr lang="en-US" sz="2400" u="none" strike="noStrike" dirty="0">
                          <a:effectLst/>
                        </a:rPr>
                        <a:t>October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accent6">
                            <a:lumMod val="5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800" u="none" strike="noStrike" dirty="0">
                          <a:solidFill>
                            <a:schemeClr val="accent6">
                              <a:lumMod val="50000"/>
                            </a:schemeClr>
                          </a:solidFill>
                          <a:effectLst/>
                        </a:rPr>
                        <a:t>4</a:t>
                      </a:r>
                      <a:endParaRPr lang="en-US" sz="2800" b="0" i="0" u="none" strike="noStrike" dirty="0">
                        <a:solidFill>
                          <a:schemeClr val="accent6">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800" b="0" i="0" u="none" strike="noStrike" dirty="0">
                          <a:solidFill>
                            <a:schemeClr val="accent6">
                              <a:lumMod val="50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kern="1200" dirty="0">
                          <a:solidFill>
                            <a:schemeClr val="dk1"/>
                          </a:solidFill>
                          <a:effectLst/>
                          <a:latin typeface="+mn-lt"/>
                          <a:ea typeface="+mn-ea"/>
                          <a:cs typeface="+mn-cs"/>
                        </a:rPr>
                        <a:t>16</a:t>
                      </a: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18</a:t>
                      </a: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a:t>
                      </a: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25</a:t>
                      </a:r>
                    </a:p>
                  </a:txBody>
                  <a:tcPr marL="5443" marR="5443" marT="5443" marB="0" anchor="ctr"/>
                </a:tc>
                <a:tc>
                  <a:txBody>
                    <a:bodyPr/>
                    <a:lstStyle/>
                    <a:p>
                      <a:pPr algn="ctr" fontAlgn="ctr"/>
                      <a:r>
                        <a:rPr lang="en-US" sz="2400" b="0" i="0" u="none" strike="noStrike" dirty="0">
                          <a:effectLst/>
                          <a:latin typeface="Calibri" panose="020F0502020204030204" pitchFamily="34" charset="0"/>
                        </a:rPr>
                        <a:t>26</a:t>
                      </a:r>
                    </a:p>
                  </a:txBody>
                  <a:tcPr marL="5443" marR="5443" marT="5443" marB="0" anchor="ctr"/>
                </a:tc>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30</a:t>
                      </a: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rot="20492534">
            <a:off x="4389035" y="4149080"/>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18" name="Oval 17">
            <a:extLst>
              <a:ext uri="{FF2B5EF4-FFF2-40B4-BE49-F238E27FC236}">
                <a16:creationId xmlns:a16="http://schemas.microsoft.com/office/drawing/2014/main" id="{AA01675D-53FD-B53F-24CC-60C9B1A40115}"/>
              </a:ext>
            </a:extLst>
          </p:cNvPr>
          <p:cNvSpPr/>
          <p:nvPr/>
        </p:nvSpPr>
        <p:spPr bwMode="auto">
          <a:xfrm>
            <a:off x="1619672" y="1666422"/>
            <a:ext cx="504056" cy="648072"/>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0" name="Arrow: Right 19">
            <a:extLst>
              <a:ext uri="{FF2B5EF4-FFF2-40B4-BE49-F238E27FC236}">
                <a16:creationId xmlns:a16="http://schemas.microsoft.com/office/drawing/2014/main" id="{95F0BCF7-118A-B0B1-0194-3D181BBB274C}"/>
              </a:ext>
            </a:extLst>
          </p:cNvPr>
          <p:cNvSpPr/>
          <p:nvPr/>
        </p:nvSpPr>
        <p:spPr bwMode="auto">
          <a:xfrm rot="18982267">
            <a:off x="388836" y="2452464"/>
            <a:ext cx="1512168"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First Call</a:t>
            </a:r>
          </a:p>
        </p:txBody>
      </p:sp>
      <p:sp>
        <p:nvSpPr>
          <p:cNvPr id="21" name="Rectangle: Rounded Corners 20">
            <a:extLst>
              <a:ext uri="{FF2B5EF4-FFF2-40B4-BE49-F238E27FC236}">
                <a16:creationId xmlns:a16="http://schemas.microsoft.com/office/drawing/2014/main" id="{AD9ADD04-5EED-ABE3-8036-FF616CBFC43B}"/>
              </a:ext>
            </a:extLst>
          </p:cNvPr>
          <p:cNvSpPr/>
          <p:nvPr/>
        </p:nvSpPr>
        <p:spPr bwMode="auto">
          <a:xfrm>
            <a:off x="1619672" y="3789040"/>
            <a:ext cx="576064" cy="22322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01866AF4-857D-539D-D614-C1070135EC22}"/>
              </a:ext>
            </a:extLst>
          </p:cNvPr>
          <p:cNvSpPr/>
          <p:nvPr/>
        </p:nvSpPr>
        <p:spPr bwMode="auto">
          <a:xfrm>
            <a:off x="5875747" y="3356992"/>
            <a:ext cx="576064" cy="100811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7393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6AE718-53C8-8B97-634F-2FD8B2D3826B}"/>
              </a:ext>
            </a:extLst>
          </p:cNvPr>
          <p:cNvSpPr>
            <a:spLocks noGrp="1"/>
          </p:cNvSpPr>
          <p:nvPr>
            <p:ph type="title"/>
          </p:nvPr>
        </p:nvSpPr>
        <p:spPr/>
        <p:txBody>
          <a:bodyPr/>
          <a:lstStyle/>
          <a:p>
            <a:r>
              <a:rPr lang="en-US" dirty="0"/>
              <a:t>Hybrid Meeting Note (Plea)</a:t>
            </a:r>
          </a:p>
        </p:txBody>
      </p:sp>
      <p:sp>
        <p:nvSpPr>
          <p:cNvPr id="7" name="Content Placeholder 6">
            <a:extLst>
              <a:ext uri="{FF2B5EF4-FFF2-40B4-BE49-F238E27FC236}">
                <a16:creationId xmlns:a16="http://schemas.microsoft.com/office/drawing/2014/main" id="{E2F54490-D939-D3E3-44DF-C7254D410D70}"/>
              </a:ext>
            </a:extLst>
          </p:cNvPr>
          <p:cNvSpPr>
            <a:spLocks noGrp="1"/>
          </p:cNvSpPr>
          <p:nvPr>
            <p:ph idx="1"/>
          </p:nvPr>
        </p:nvSpPr>
        <p:spPr>
          <a:xfrm>
            <a:off x="767977" y="1584473"/>
            <a:ext cx="7764463" cy="4868863"/>
          </a:xfrm>
        </p:spPr>
        <p:txBody>
          <a:bodyPr>
            <a:normAutofit fontScale="85000" lnSpcReduction="10000"/>
          </a:bodyPr>
          <a:lstStyle/>
          <a:p>
            <a:pPr marL="457200" indent="-457200">
              <a:buFont typeface="Arial" panose="020B0604020202020204" pitchFamily="34" charset="0"/>
              <a:buChar char="•"/>
            </a:pPr>
            <a:r>
              <a:rPr lang="en-US" dirty="0">
                <a:solidFill>
                  <a:srgbClr val="C00000"/>
                </a:solidFill>
              </a:rPr>
              <a:t>If you are in the room, you don’t need to join the Webex</a:t>
            </a:r>
          </a:p>
          <a:p>
            <a:pPr marL="457200" indent="-457200">
              <a:buFont typeface="Arial" panose="020B0604020202020204" pitchFamily="34" charset="0"/>
              <a:buChar char="•"/>
            </a:pPr>
            <a:r>
              <a:rPr lang="en-US" dirty="0">
                <a:solidFill>
                  <a:srgbClr val="C00000"/>
                </a:solidFill>
              </a:rPr>
              <a:t>If you join the Webex from inside the meeting room you </a:t>
            </a:r>
            <a:r>
              <a:rPr lang="en-US" b="1" dirty="0">
                <a:solidFill>
                  <a:srgbClr val="C00000"/>
                </a:solidFill>
              </a:rPr>
              <a:t>MUST</a:t>
            </a:r>
            <a:r>
              <a:rPr lang="en-US" dirty="0">
                <a:solidFill>
                  <a:srgbClr val="C00000"/>
                </a:solidFill>
              </a:rPr>
              <a:t> assure that you join without audio on your device audio</a:t>
            </a:r>
          </a:p>
          <a:p>
            <a:pPr marL="457200" indent="-457200">
              <a:buFont typeface="Arial" panose="020B0604020202020204" pitchFamily="34" charset="0"/>
              <a:buChar char="•"/>
            </a:pPr>
            <a:r>
              <a:rPr lang="en-US" b="1" dirty="0">
                <a:solidFill>
                  <a:srgbClr val="C00000"/>
                </a:solidFill>
              </a:rPr>
              <a:t>In-room Webex with audio enabled will disrupt the meeting!</a:t>
            </a:r>
          </a:p>
          <a:p>
            <a:pPr marL="457200" indent="-457200">
              <a:buFont typeface="Arial" panose="020B0604020202020204" pitchFamily="34" charset="0"/>
              <a:buChar char="•"/>
            </a:pPr>
            <a:r>
              <a:rPr lang="en-US" b="1" dirty="0">
                <a:solidFill>
                  <a:srgbClr val="C00000"/>
                </a:solidFill>
              </a:rPr>
              <a:t>Failure to comply with these requests will disrupt the meeting and consume time better spent on technical discussions</a:t>
            </a:r>
          </a:p>
          <a:p>
            <a:pPr algn="ctr"/>
            <a:r>
              <a:rPr lang="en-US" dirty="0">
                <a:solidFill>
                  <a:srgbClr val="C00000"/>
                </a:solidFill>
              </a:rPr>
              <a:t>Thank you very much!</a:t>
            </a:r>
          </a:p>
        </p:txBody>
      </p:sp>
      <p:sp>
        <p:nvSpPr>
          <p:cNvPr id="5" name="Slide Number Placeholder 4">
            <a:extLst>
              <a:ext uri="{FF2B5EF4-FFF2-40B4-BE49-F238E27FC236}">
                <a16:creationId xmlns:a16="http://schemas.microsoft.com/office/drawing/2014/main" id="{7FEC4DD7-CE9F-8177-2AC4-144D200E1A21}"/>
              </a:ext>
            </a:extLst>
          </p:cNvPr>
          <p:cNvSpPr>
            <a:spLocks noGrp="1"/>
          </p:cNvSpPr>
          <p:nvPr>
            <p:ph type="sldNum" idx="10"/>
          </p:nvPr>
        </p:nvSpPr>
        <p:spPr/>
        <p:txBody>
          <a:bodyPr/>
          <a:lstStyle/>
          <a:p>
            <a:pPr>
              <a:defRPr/>
            </a:pPr>
            <a:r>
              <a:rPr lang="en-US" altLang="en-US"/>
              <a:t>Slide </a:t>
            </a:r>
            <a:fld id="{2771F862-3EEA-4803-88C2-BE8D6DB460BF}" type="slidenum">
              <a:rPr lang="en-US" altLang="en-US" smtClean="0"/>
              <a:pPr>
                <a:defRPr/>
              </a:pPr>
              <a:t>3</a:t>
            </a:fld>
            <a:endParaRPr lang="en-US" altLang="en-US"/>
          </a:p>
        </p:txBody>
      </p:sp>
    </p:spTree>
    <p:extLst>
      <p:ext uri="{BB962C8B-B14F-4D97-AF65-F5344CB8AC3E}">
        <p14:creationId xmlns:p14="http://schemas.microsoft.com/office/powerpoint/2010/main" val="3686271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30</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31</a:t>
            </a:fld>
            <a:endParaRPr lang="en-US" alt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4</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5</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433253"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Wireless Interim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September Wireless Interim Registration</a:t>
            </a:r>
            <a:endParaRPr lang="en-US" sz="2400" dirty="0"/>
          </a:p>
          <a:p>
            <a:pPr marL="457200" lvl="1" indent="0" algn="ct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7</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a:t>
            </a:r>
            <a:r>
              <a:rPr lang="en-US" sz="3600" b="1" dirty="0"/>
              <a:t>802 Wireless Interims</a:t>
            </a:r>
            <a:endParaRPr lang="en-US" sz="3600" b="1" kern="0" dirty="0"/>
          </a:p>
        </p:txBody>
      </p:sp>
    </p:spTree>
    <p:extLst>
      <p:ext uri="{BB962C8B-B14F-4D97-AF65-F5344CB8AC3E}">
        <p14:creationId xmlns:p14="http://schemas.microsoft.com/office/powerpoint/2010/main" val="196872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26673148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51991</TotalTime>
  <Words>2884</Words>
  <Application>Microsoft Office PowerPoint</Application>
  <PresentationFormat>On-screen Show (4:3)</PresentationFormat>
  <Paragraphs>776</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Open Sans</vt:lpstr>
      <vt:lpstr>Tahoma</vt:lpstr>
      <vt:lpstr>Times New Roman</vt:lpstr>
      <vt:lpstr>Verdana-Bold</vt:lpstr>
      <vt:lpstr>Wingdings</vt:lpstr>
      <vt:lpstr>Office Theme</vt:lpstr>
      <vt:lpstr>PowerPoint Presentation</vt:lpstr>
      <vt:lpstr>  Mixed Mode Interim September 2022</vt:lpstr>
      <vt:lpstr>Hybrid Meeting Note (Plea)</vt:lpstr>
      <vt:lpstr>Task Group 15.4ab Next Generation UWB Amendment</vt:lpstr>
      <vt:lpstr>5.2.b Scope of the project (As approved): </vt:lpstr>
      <vt:lpstr>Task Group Organization </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IEEE 802 Ground Rules</vt:lpstr>
      <vt:lpstr>Task Group Agenda</vt:lpstr>
      <vt:lpstr>Agenda </vt:lpstr>
      <vt:lpstr>Approvals of Minutes</vt:lpstr>
      <vt:lpstr>Session Objectives</vt:lpstr>
      <vt:lpstr>Hybrid Meeting Conduct: Queues</vt:lpstr>
      <vt:lpstr>Hybrid Meeting Conduct: Other</vt:lpstr>
      <vt:lpstr>We have a full agenda! </vt:lpstr>
      <vt:lpstr>Time Management</vt:lpstr>
      <vt:lpstr>Recap</vt:lpstr>
      <vt:lpstr>Project Schedule (working baseline)</vt:lpstr>
      <vt:lpstr>Schedule Major Milestones</vt:lpstr>
      <vt:lpstr>Technical Presentations</vt:lpstr>
      <vt:lpstr>Technical Contributions</vt:lpstr>
      <vt:lpstr>Technical Contributions</vt:lpstr>
      <vt:lpstr>Session Objectives</vt:lpstr>
      <vt:lpstr>Next Steps</vt:lpstr>
      <vt:lpstr>Telecon Schedule</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255</cp:revision>
  <cp:lastPrinted>2000-03-07T00:55:37Z</cp:lastPrinted>
  <dcterms:created xsi:type="dcterms:W3CDTF">2016-01-17T22:48:36Z</dcterms:created>
  <dcterms:modified xsi:type="dcterms:W3CDTF">2022-09-15T22:51:52Z</dcterms:modified>
  <cp:category/>
</cp:coreProperties>
</file>