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12"/>
  </p:notesMasterIdLst>
  <p:handoutMasterIdLst>
    <p:handoutMasterId r:id="rId13"/>
  </p:handoutMasterIdLst>
  <p:sldIdLst>
    <p:sldId id="287" r:id="rId4"/>
    <p:sldId id="480" r:id="rId5"/>
    <p:sldId id="256" r:id="rId6"/>
    <p:sldId id="483" r:id="rId7"/>
    <p:sldId id="484" r:id="rId8"/>
    <p:sldId id="485" r:id="rId9"/>
    <p:sldId id="482" r:id="rId10"/>
    <p:sldId id="486" r:id="rId11"/>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 id="480"/>
          </p14:sldIdLst>
        </p14:section>
        <p14:section name="Presentation" id="{423C3B5B-A901-8240-AD93-EF2BDAB31CDF}">
          <p14:sldIdLst>
            <p14:sldId id="256"/>
            <p14:sldId id="483"/>
            <p14:sldId id="484"/>
            <p14:sldId id="485"/>
            <p14:sldId id="482"/>
            <p14:sldId id="48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059" autoAdjust="0"/>
    <p:restoredTop sz="95226" autoAdjust="0"/>
  </p:normalViewPr>
  <p:slideViewPr>
    <p:cSldViewPr>
      <p:cViewPr varScale="1">
        <p:scale>
          <a:sx n="157" d="100"/>
          <a:sy n="157" d="100"/>
        </p:scale>
        <p:origin x="408" y="138"/>
      </p:cViewPr>
      <p:guideLst>
        <p:guide orient="horz" pos="2160"/>
        <p:guide pos="2880"/>
        <p:guide orient="horz" pos="2161"/>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3108" y="25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dirty="0"/>
          </a:p>
        </p:txBody>
      </p:sp>
    </p:spTree>
    <p:extLst>
      <p:ext uri="{BB962C8B-B14F-4D97-AF65-F5344CB8AC3E}">
        <p14:creationId xmlns:p14="http://schemas.microsoft.com/office/powerpoint/2010/main" val="323728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hidden="1"/>
          <p:cNvSpPr>
            <a:spLocks noGrp="1"/>
          </p:cNvSpPr>
          <p:nvPr>
            <p:ph type="hdr" sz="quarter"/>
          </p:nvPr>
        </p:nvSpPr>
        <p:spPr/>
        <p:txBody>
          <a:bodyPr/>
          <a:lstStyle/>
          <a:p>
            <a:endParaRPr lang="en-GB"/>
          </a:p>
        </p:txBody>
      </p:sp>
      <p:sp>
        <p:nvSpPr>
          <p:cNvPr id="5" name="Footer Placeholder 4" hidden="1"/>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E2F831C8-1AAE-4ED7-AF5B-199092326085}" type="slidenum">
              <a:rPr lang="en-GB" smtClean="0"/>
              <a:t>3</a:t>
            </a:fld>
            <a:endParaRPr lang="en-GB"/>
          </a:p>
        </p:txBody>
      </p:sp>
    </p:spTree>
    <p:extLst>
      <p:ext uri="{BB962C8B-B14F-4D97-AF65-F5344CB8AC3E}">
        <p14:creationId xmlns:p14="http://schemas.microsoft.com/office/powerpoint/2010/main" val="3449028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7900A-EA1B-4FB1-85C0-BFBA056B82CF}"/>
              </a:ext>
            </a:extLst>
          </p:cNvPr>
          <p:cNvSpPr>
            <a:spLocks noGrp="1"/>
          </p:cNvSpPr>
          <p:nvPr>
            <p:ph type="ctrTitle"/>
          </p:nvPr>
        </p:nvSpPr>
        <p:spPr>
          <a:xfrm>
            <a:off x="1523802" y="1122623"/>
            <a:ext cx="9142810" cy="2388153"/>
          </a:xfrm>
        </p:spPr>
        <p:txBody>
          <a:bodyPr anchor="b"/>
          <a:lstStyle>
            <a:lvl1pPr algn="ctr">
              <a:defRPr sz="5999"/>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028A7289-7E50-4AE9-8B51-59D48D89D2BB}"/>
              </a:ext>
            </a:extLst>
          </p:cNvPr>
          <p:cNvSpPr>
            <a:spLocks noGrp="1"/>
          </p:cNvSpPr>
          <p:nvPr>
            <p:ph type="subTitle" idx="1"/>
          </p:nvPr>
        </p:nvSpPr>
        <p:spPr>
          <a:xfrm>
            <a:off x="1523802" y="3602872"/>
            <a:ext cx="9142810" cy="1656145"/>
          </a:xfrm>
        </p:spPr>
        <p:txBody>
          <a:bodyPr/>
          <a:lstStyle>
            <a:lvl1pPr marL="0" indent="0" algn="ctr">
              <a:buNone/>
              <a:defRPr sz="2400"/>
            </a:lvl1pPr>
            <a:lvl2pPr marL="457154" indent="0" algn="ctr">
              <a:buNone/>
              <a:defRPr sz="2000"/>
            </a:lvl2pPr>
            <a:lvl3pPr marL="914309" indent="0" algn="ctr">
              <a:buNone/>
              <a:defRPr sz="1800"/>
            </a:lvl3pPr>
            <a:lvl4pPr marL="1371463" indent="0" algn="ctr">
              <a:buNone/>
              <a:defRPr sz="1600"/>
            </a:lvl4pPr>
            <a:lvl5pPr marL="1828617" indent="0" algn="ctr">
              <a:buNone/>
              <a:defRPr sz="1600"/>
            </a:lvl5pPr>
            <a:lvl6pPr marL="2285771" indent="0" algn="ctr">
              <a:buNone/>
              <a:defRPr sz="1600"/>
            </a:lvl6pPr>
            <a:lvl7pPr marL="2742926" indent="0" algn="ctr">
              <a:buNone/>
              <a:defRPr sz="1600"/>
            </a:lvl7pPr>
            <a:lvl8pPr marL="3200080" indent="0" algn="ctr">
              <a:buNone/>
              <a:defRPr sz="1600"/>
            </a:lvl8pPr>
            <a:lvl9pPr marL="3657234"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921CAD5-9902-4E38-9775-F0B5AD213653}"/>
              </a:ext>
            </a:extLst>
          </p:cNvPr>
          <p:cNvSpPr>
            <a:spLocks noGrp="1"/>
          </p:cNvSpPr>
          <p:nvPr>
            <p:ph type="dt" sz="half" idx="10"/>
          </p:nvPr>
        </p:nvSpPr>
        <p:spPr/>
        <p:txBody>
          <a:bodyPr/>
          <a:lstStyle/>
          <a:p>
            <a:endParaRPr lang="en-GB" dirty="0"/>
          </a:p>
        </p:txBody>
      </p:sp>
    </p:spTree>
    <p:extLst>
      <p:ext uri="{BB962C8B-B14F-4D97-AF65-F5344CB8AC3E}">
        <p14:creationId xmlns:p14="http://schemas.microsoft.com/office/powerpoint/2010/main" val="14016397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60"/>
            <a:ext cx="10361851" cy="686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445436"/>
            <a:ext cx="10361851" cy="4926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&lt;15-22-0481-01-04ab&gt;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Sep 20</a:t>
            </a:r>
            <a:r>
              <a:rPr lang="en-US" sz="1500" baseline="0" dirty="0"/>
              <a:t>22</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Michael McLaughlin, Qorvo</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 id="2147483656" r:id="rId3"/>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5" y="838397"/>
            <a:ext cx="11784066" cy="460945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a:t>
            </a: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[Short term cross-correlation of preamble proposals]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en-US" sz="1700" dirty="0">
                <a:solidFill>
                  <a:srgbClr val="FF0000"/>
                </a:solidFill>
                <a:latin typeface="Times New Roman" pitchFamily="18" charset="0"/>
                <a:ea typeface="ＭＳ Ｐゴシック" pitchFamily="-65" charset="-128"/>
                <a:cs typeface="+mn-cs"/>
              </a:rPr>
              <a:t>13th Sep 2022</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Michael Mc Laughlin</a:t>
            </a:r>
            <a:r>
              <a:rPr lang="en-US" sz="1700" dirty="0">
                <a:solidFill>
                  <a:schemeClr val="tx2"/>
                </a:solidFill>
                <a:latin typeface="Times New Roman" pitchFamily="18" charset="0"/>
                <a:ea typeface="ＭＳ Ｐゴシック" pitchFamily="-65" charset="-128"/>
                <a:cs typeface="+mn-cs"/>
              </a:rPr>
              <a:t>] Affiliation [</a:t>
            </a:r>
            <a:r>
              <a:rPr lang="en-US" sz="1700" dirty="0">
                <a:solidFill>
                  <a:srgbClr val="FF0000"/>
                </a:solidFill>
                <a:latin typeface="Times New Roman" pitchFamily="18" charset="0"/>
                <a:ea typeface="ＭＳ Ｐゴシック" pitchFamily="-65" charset="-128"/>
                <a:cs typeface="+mn-cs"/>
              </a:rPr>
              <a:t>Qorvo</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   ]</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a:solidFill>
                  <a:srgbClr val="FF0000"/>
                </a:solidFill>
                <a:latin typeface="Times New Roman" pitchFamily="18" charset="0"/>
                <a:ea typeface="ＭＳ Ｐゴシック" pitchFamily="-65" charset="-128"/>
                <a:cs typeface="+mn-cs"/>
              </a:rPr>
              <a:t>michael.mclaughlin (at) qorvo.com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[Short term cross-correlation properties of preamble proposals]</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[Input to the technical requirements discussion for the 4ab project]</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89077ED8-A5EB-4226-82A2-B634F48CEBD4}"/>
              </a:ext>
            </a:extLst>
          </p:cNvPr>
          <p:cNvGraphicFramePr>
            <a:graphicFrameLocks noGrp="1"/>
          </p:cNvGraphicFramePr>
          <p:nvPr>
            <p:ph idx="1"/>
            <p:extLst>
              <p:ext uri="{D42A27DB-BD31-4B8C-83A1-F6EECF244321}">
                <p14:modId xmlns:p14="http://schemas.microsoft.com/office/powerpoint/2010/main" val="1924742401"/>
              </p:ext>
            </p:extLst>
          </p:nvPr>
        </p:nvGraphicFramePr>
        <p:xfrm>
          <a:off x="3100177" y="1406858"/>
          <a:ext cx="5990056" cy="4887884"/>
        </p:xfrm>
        <a:graphic>
          <a:graphicData uri="http://schemas.openxmlformats.org/drawingml/2006/table">
            <a:tbl>
              <a:tblPr firstRow="1" firstCol="1" bandRow="1">
                <a:tableStyleId>{5C22544A-7EE6-4342-B048-85BDC9FD1C3A}</a:tableStyleId>
              </a:tblPr>
              <a:tblGrid>
                <a:gridCol w="2995028">
                  <a:extLst>
                    <a:ext uri="{9D8B030D-6E8A-4147-A177-3AD203B41FA5}">
                      <a16:colId xmlns:a16="http://schemas.microsoft.com/office/drawing/2014/main" val="113863163"/>
                    </a:ext>
                  </a:extLst>
                </a:gridCol>
                <a:gridCol w="2995028">
                  <a:extLst>
                    <a:ext uri="{9D8B030D-6E8A-4147-A177-3AD203B41FA5}">
                      <a16:colId xmlns:a16="http://schemas.microsoft.com/office/drawing/2014/main" val="479806086"/>
                    </a:ext>
                  </a:extLst>
                </a:gridCol>
              </a:tblGrid>
              <a:tr h="162059">
                <a:tc>
                  <a:txBody>
                    <a:bodyPr/>
                    <a:lstStyle/>
                    <a:p>
                      <a:pPr marL="0" marR="0">
                        <a:lnSpc>
                          <a:spcPct val="107000"/>
                        </a:lnSpc>
                        <a:spcBef>
                          <a:spcPts val="0"/>
                        </a:spcBef>
                        <a:spcAft>
                          <a:spcPts val="0"/>
                        </a:spcAft>
                      </a:pPr>
                      <a:r>
                        <a:rPr lang="en-US" sz="1100" dirty="0">
                          <a:solidFill>
                            <a:schemeClr val="tx1"/>
                          </a:solidFill>
                          <a:effectLst/>
                        </a:rPr>
                        <a:t>PAR Objective</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tc>
                  <a:txBody>
                    <a:bodyPr/>
                    <a:lstStyle/>
                    <a:p>
                      <a:pPr marL="0" marR="0">
                        <a:lnSpc>
                          <a:spcPct val="107000"/>
                        </a:lnSpc>
                        <a:spcBef>
                          <a:spcPts val="0"/>
                        </a:spcBef>
                        <a:spcAft>
                          <a:spcPts val="0"/>
                        </a:spcAft>
                      </a:pPr>
                      <a:r>
                        <a:rPr lang="en-US" sz="1100" dirty="0">
                          <a:solidFill>
                            <a:schemeClr val="tx1"/>
                          </a:solidFill>
                          <a:effectLst/>
                        </a:rPr>
                        <a:t>Proposed Solution (how addressed)</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extLst>
                  <a:ext uri="{0D108BD9-81ED-4DB2-BD59-A6C34878D82A}">
                    <a16:rowId xmlns:a16="http://schemas.microsoft.com/office/drawing/2014/main" val="3930986531"/>
                  </a:ext>
                </a:extLst>
              </a:tr>
              <a:tr h="541272">
                <a:tc>
                  <a:txBody>
                    <a:bodyPr/>
                    <a:lstStyle/>
                    <a:p>
                      <a:pPr marL="0" marR="0">
                        <a:lnSpc>
                          <a:spcPct val="107000"/>
                        </a:lnSpc>
                        <a:spcBef>
                          <a:spcPts val="0"/>
                        </a:spcBef>
                        <a:spcAft>
                          <a:spcPts val="0"/>
                        </a:spcAft>
                      </a:pPr>
                      <a:r>
                        <a:rPr lang="en-US" sz="900" b="0" dirty="0">
                          <a:solidFill>
                            <a:schemeClr val="tx1"/>
                          </a:solidFill>
                          <a:effectLst/>
                        </a:rPr>
                        <a:t>Safeguards so that the high throughput data use cases will not cause significant disruption to low duty-cycle ranging use cases.</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tc>
                  <a:txBody>
                    <a:bodyPr/>
                    <a:lstStyle/>
                    <a:p>
                      <a:pPr marL="0" marR="0">
                        <a:lnSpc>
                          <a:spcPct val="107000"/>
                        </a:lnSpc>
                        <a:spcBef>
                          <a:spcPts val="0"/>
                        </a:spcBef>
                        <a:spcAft>
                          <a:spcPts val="0"/>
                        </a:spcAft>
                      </a:pPr>
                      <a:r>
                        <a:rPr lang="en-US" sz="900" b="0" dirty="0">
                          <a:solidFill>
                            <a:schemeClr val="tx1"/>
                          </a:solidFill>
                          <a:effectLst/>
                        </a:rPr>
                        <a:t> </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extLst>
                  <a:ext uri="{0D108BD9-81ED-4DB2-BD59-A6C34878D82A}">
                    <a16:rowId xmlns:a16="http://schemas.microsoft.com/office/drawing/2014/main" val="2681567932"/>
                  </a:ext>
                </a:extLst>
              </a:tr>
              <a:tr h="404233">
                <a:tc>
                  <a:txBody>
                    <a:bodyPr/>
                    <a:lstStyle/>
                    <a:p>
                      <a:pPr marL="0" marR="0">
                        <a:lnSpc>
                          <a:spcPct val="107000"/>
                        </a:lnSpc>
                        <a:spcBef>
                          <a:spcPts val="0"/>
                        </a:spcBef>
                        <a:spcAft>
                          <a:spcPts val="0"/>
                        </a:spcAft>
                      </a:pPr>
                      <a:r>
                        <a:rPr lang="en-US" sz="900" b="0" dirty="0">
                          <a:solidFill>
                            <a:schemeClr val="tx1"/>
                          </a:solidFill>
                          <a:effectLst/>
                        </a:rPr>
                        <a:t>Interference mitigation techniques to support higher density and higher traffic use cases</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tc>
                  <a:txBody>
                    <a:bodyPr/>
                    <a:lstStyle/>
                    <a:p>
                      <a:pPr marL="0" marR="0">
                        <a:lnSpc>
                          <a:spcPct val="107000"/>
                        </a:lnSpc>
                        <a:spcBef>
                          <a:spcPts val="0"/>
                        </a:spcBef>
                        <a:spcAft>
                          <a:spcPts val="0"/>
                        </a:spcAft>
                      </a:pPr>
                      <a:r>
                        <a:rPr lang="en-US" sz="900" b="0" dirty="0">
                          <a:solidFill>
                            <a:schemeClr val="tx1"/>
                          </a:solidFill>
                          <a:effectLst/>
                        </a:rPr>
                        <a:t> Because both CZC codes and Golay pairs can have pulse gaps inserted, the long term cross correlation of different codes, with different gap lengths, is much lower than codes with fixed symbol lengths</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extLst>
                  <a:ext uri="{0D108BD9-81ED-4DB2-BD59-A6C34878D82A}">
                    <a16:rowId xmlns:a16="http://schemas.microsoft.com/office/drawing/2014/main" val="820307483"/>
                  </a:ext>
                </a:extLst>
              </a:tr>
              <a:tr h="132583">
                <a:tc>
                  <a:txBody>
                    <a:bodyPr/>
                    <a:lstStyle/>
                    <a:p>
                      <a:pPr marL="0" marR="0">
                        <a:lnSpc>
                          <a:spcPct val="107000"/>
                        </a:lnSpc>
                        <a:spcBef>
                          <a:spcPts val="0"/>
                        </a:spcBef>
                        <a:spcAft>
                          <a:spcPts val="0"/>
                        </a:spcAft>
                      </a:pPr>
                      <a:r>
                        <a:rPr lang="en-US" sz="900" b="0" dirty="0">
                          <a:solidFill>
                            <a:schemeClr val="tx1"/>
                          </a:solidFill>
                          <a:effectLst/>
                        </a:rPr>
                        <a:t>Other coexistence improvement</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tc>
                  <a:txBody>
                    <a:bodyPr/>
                    <a:lstStyle/>
                    <a:p>
                      <a:pPr marL="0" marR="0">
                        <a:lnSpc>
                          <a:spcPct val="107000"/>
                        </a:lnSpc>
                        <a:spcBef>
                          <a:spcPts val="0"/>
                        </a:spcBef>
                        <a:spcAft>
                          <a:spcPts val="0"/>
                        </a:spcAft>
                      </a:pPr>
                      <a:r>
                        <a:rPr lang="en-US" sz="900" b="0" dirty="0">
                          <a:solidFill>
                            <a:schemeClr val="tx1"/>
                          </a:solidFill>
                          <a:effectLst/>
                        </a:rPr>
                        <a:t> </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extLst>
                  <a:ext uri="{0D108BD9-81ED-4DB2-BD59-A6C34878D82A}">
                    <a16:rowId xmlns:a16="http://schemas.microsoft.com/office/drawing/2014/main" val="3476602030"/>
                  </a:ext>
                </a:extLst>
              </a:tr>
              <a:tr h="272171">
                <a:tc>
                  <a:txBody>
                    <a:bodyPr/>
                    <a:lstStyle/>
                    <a:p>
                      <a:pPr marL="0" marR="0">
                        <a:lnSpc>
                          <a:spcPct val="107000"/>
                        </a:lnSpc>
                        <a:spcBef>
                          <a:spcPts val="0"/>
                        </a:spcBef>
                        <a:spcAft>
                          <a:spcPts val="0"/>
                        </a:spcAft>
                      </a:pPr>
                      <a:r>
                        <a:rPr lang="en-US" sz="900" b="0" dirty="0">
                          <a:solidFill>
                            <a:schemeClr val="tx1"/>
                          </a:solidFill>
                          <a:effectLst/>
                        </a:rPr>
                        <a:t>Backward compatibility with enhanced ranging capable devices (ERDEVs).</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tc>
                  <a:txBody>
                    <a:bodyPr/>
                    <a:lstStyle/>
                    <a:p>
                      <a:pPr marL="0" marR="0">
                        <a:lnSpc>
                          <a:spcPct val="107000"/>
                        </a:lnSpc>
                        <a:spcBef>
                          <a:spcPts val="0"/>
                        </a:spcBef>
                        <a:spcAft>
                          <a:spcPts val="0"/>
                        </a:spcAft>
                      </a:pPr>
                      <a:r>
                        <a:rPr lang="en-US" sz="900" b="0" dirty="0">
                          <a:solidFill>
                            <a:schemeClr val="tx1"/>
                          </a:solidFill>
                          <a:effectLst/>
                        </a:rPr>
                        <a:t> </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extLst>
                  <a:ext uri="{0D108BD9-81ED-4DB2-BD59-A6C34878D82A}">
                    <a16:rowId xmlns:a16="http://schemas.microsoft.com/office/drawing/2014/main" val="4238494273"/>
                  </a:ext>
                </a:extLst>
              </a:tr>
              <a:tr h="272171">
                <a:tc>
                  <a:txBody>
                    <a:bodyPr/>
                    <a:lstStyle/>
                    <a:p>
                      <a:pPr marL="0" marR="0">
                        <a:lnSpc>
                          <a:spcPct val="107000"/>
                        </a:lnSpc>
                        <a:spcBef>
                          <a:spcPts val="0"/>
                        </a:spcBef>
                        <a:spcAft>
                          <a:spcPts val="0"/>
                        </a:spcAft>
                      </a:pPr>
                      <a:r>
                        <a:rPr lang="en-US" sz="900" b="0" dirty="0">
                          <a:solidFill>
                            <a:schemeClr val="tx1"/>
                          </a:solidFill>
                          <a:effectLst/>
                        </a:rPr>
                        <a:t>Improved link budget and/or reduced air-time</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tc>
                  <a:txBody>
                    <a:bodyPr/>
                    <a:lstStyle/>
                    <a:p>
                      <a:pPr marL="0" marR="0">
                        <a:lnSpc>
                          <a:spcPct val="107000"/>
                        </a:lnSpc>
                        <a:spcBef>
                          <a:spcPts val="0"/>
                        </a:spcBef>
                        <a:spcAft>
                          <a:spcPts val="0"/>
                        </a:spcAft>
                      </a:pP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extLst>
                  <a:ext uri="{0D108BD9-81ED-4DB2-BD59-A6C34878D82A}">
                    <a16:rowId xmlns:a16="http://schemas.microsoft.com/office/drawing/2014/main" val="1298167276"/>
                  </a:ext>
                </a:extLst>
              </a:tr>
              <a:tr h="267192">
                <a:tc>
                  <a:txBody>
                    <a:bodyPr/>
                    <a:lstStyle/>
                    <a:p>
                      <a:pPr marL="0" marR="0">
                        <a:lnSpc>
                          <a:spcPct val="107000"/>
                        </a:lnSpc>
                        <a:spcBef>
                          <a:spcPts val="0"/>
                        </a:spcBef>
                        <a:spcAft>
                          <a:spcPts val="0"/>
                        </a:spcAft>
                      </a:pPr>
                      <a:r>
                        <a:rPr lang="en-US" sz="900" b="0" dirty="0">
                          <a:solidFill>
                            <a:schemeClr val="tx1"/>
                          </a:solidFill>
                          <a:effectLst/>
                        </a:rPr>
                        <a:t>Additional channels and operating frequencies</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tc>
                  <a:txBody>
                    <a:bodyPr/>
                    <a:lstStyle/>
                    <a:p>
                      <a:pPr marL="0" marR="0">
                        <a:lnSpc>
                          <a:spcPct val="107000"/>
                        </a:lnSpc>
                        <a:spcBef>
                          <a:spcPts val="0"/>
                        </a:spcBef>
                        <a:spcAft>
                          <a:spcPts val="0"/>
                        </a:spcAft>
                      </a:pPr>
                      <a:r>
                        <a:rPr lang="en-US" sz="900" b="0" dirty="0">
                          <a:solidFill>
                            <a:schemeClr val="tx1"/>
                          </a:solidFill>
                          <a:effectLst/>
                        </a:rPr>
                        <a:t> </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extLst>
                  <a:ext uri="{0D108BD9-81ED-4DB2-BD59-A6C34878D82A}">
                    <a16:rowId xmlns:a16="http://schemas.microsoft.com/office/drawing/2014/main" val="307470706"/>
                  </a:ext>
                </a:extLst>
              </a:tr>
              <a:tr h="404233">
                <a:tc>
                  <a:txBody>
                    <a:bodyPr/>
                    <a:lstStyle/>
                    <a:p>
                      <a:pPr marL="0" marR="0">
                        <a:lnSpc>
                          <a:spcPct val="107000"/>
                        </a:lnSpc>
                        <a:spcBef>
                          <a:spcPts val="0"/>
                        </a:spcBef>
                        <a:spcAft>
                          <a:spcPts val="0"/>
                        </a:spcAft>
                      </a:pPr>
                      <a:r>
                        <a:rPr lang="en-US" sz="900" b="0" dirty="0">
                          <a:solidFill>
                            <a:schemeClr val="tx1"/>
                          </a:solidFill>
                          <a:effectLst/>
                        </a:rPr>
                        <a:t>Improvements to accuracy / precision / reliability and interoperability for high-integrity ranging; </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tc>
                  <a:txBody>
                    <a:bodyPr/>
                    <a:lstStyle/>
                    <a:p>
                      <a:pPr marL="0" marR="0">
                        <a:lnSpc>
                          <a:spcPct val="107000"/>
                        </a:lnSpc>
                        <a:spcBef>
                          <a:spcPts val="0"/>
                        </a:spcBef>
                        <a:spcAft>
                          <a:spcPts val="0"/>
                        </a:spcAft>
                      </a:pPr>
                      <a:r>
                        <a:rPr lang="en-US" sz="900" b="0" dirty="0">
                          <a:solidFill>
                            <a:schemeClr val="tx1"/>
                          </a:solidFill>
                          <a:effectLst/>
                        </a:rPr>
                        <a:t> </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extLst>
                  <a:ext uri="{0D108BD9-81ED-4DB2-BD59-A6C34878D82A}">
                    <a16:rowId xmlns:a16="http://schemas.microsoft.com/office/drawing/2014/main" val="2870662618"/>
                  </a:ext>
                </a:extLst>
              </a:tr>
              <a:tr h="272171">
                <a:tc>
                  <a:txBody>
                    <a:bodyPr/>
                    <a:lstStyle/>
                    <a:p>
                      <a:pPr marL="0" marR="0">
                        <a:lnSpc>
                          <a:spcPct val="107000"/>
                        </a:lnSpc>
                        <a:spcBef>
                          <a:spcPts val="0"/>
                        </a:spcBef>
                        <a:spcAft>
                          <a:spcPts val="0"/>
                        </a:spcAft>
                      </a:pPr>
                      <a:r>
                        <a:rPr lang="en-US" sz="900" b="0" dirty="0">
                          <a:solidFill>
                            <a:schemeClr val="tx1"/>
                          </a:solidFill>
                          <a:effectLst/>
                        </a:rPr>
                        <a:t>Reduce complexity and power consumption; </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tc>
                  <a:txBody>
                    <a:bodyPr/>
                    <a:lstStyle/>
                    <a:p>
                      <a:pPr marL="0" marR="0">
                        <a:lnSpc>
                          <a:spcPct val="107000"/>
                        </a:lnSpc>
                        <a:spcBef>
                          <a:spcPts val="0"/>
                        </a:spcBef>
                        <a:spcAft>
                          <a:spcPts val="0"/>
                        </a:spcAft>
                      </a:pP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extLst>
                  <a:ext uri="{0D108BD9-81ED-4DB2-BD59-A6C34878D82A}">
                    <a16:rowId xmlns:a16="http://schemas.microsoft.com/office/drawing/2014/main" val="2983036709"/>
                  </a:ext>
                </a:extLst>
              </a:tr>
              <a:tr h="272171">
                <a:tc>
                  <a:txBody>
                    <a:bodyPr/>
                    <a:lstStyle/>
                    <a:p>
                      <a:pPr marL="0" marR="0">
                        <a:lnSpc>
                          <a:spcPct val="107000"/>
                        </a:lnSpc>
                        <a:spcBef>
                          <a:spcPts val="0"/>
                        </a:spcBef>
                        <a:spcAft>
                          <a:spcPts val="0"/>
                        </a:spcAft>
                      </a:pPr>
                      <a:r>
                        <a:rPr lang="en-US" sz="900" b="0" dirty="0">
                          <a:solidFill>
                            <a:schemeClr val="tx1"/>
                          </a:solidFill>
                          <a:effectLst/>
                        </a:rPr>
                        <a:t>Hybrid operation with narrowband signaling to assist UWB; </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tc>
                  <a:txBody>
                    <a:bodyPr/>
                    <a:lstStyle/>
                    <a:p>
                      <a:pPr marL="0" marR="0">
                        <a:lnSpc>
                          <a:spcPct val="107000"/>
                        </a:lnSpc>
                        <a:spcBef>
                          <a:spcPts val="0"/>
                        </a:spcBef>
                        <a:spcAft>
                          <a:spcPts val="0"/>
                        </a:spcAft>
                      </a:pP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extLst>
                  <a:ext uri="{0D108BD9-81ED-4DB2-BD59-A6C34878D82A}">
                    <a16:rowId xmlns:a16="http://schemas.microsoft.com/office/drawing/2014/main" val="3661296273"/>
                  </a:ext>
                </a:extLst>
              </a:tr>
              <a:tr h="272171">
                <a:tc>
                  <a:txBody>
                    <a:bodyPr/>
                    <a:lstStyle/>
                    <a:p>
                      <a:pPr marL="0" marR="0">
                        <a:lnSpc>
                          <a:spcPct val="107000"/>
                        </a:lnSpc>
                        <a:spcBef>
                          <a:spcPts val="0"/>
                        </a:spcBef>
                        <a:spcAft>
                          <a:spcPts val="0"/>
                        </a:spcAft>
                      </a:pPr>
                      <a:r>
                        <a:rPr lang="en-US" sz="900" b="0" dirty="0">
                          <a:solidFill>
                            <a:schemeClr val="tx1"/>
                          </a:solidFill>
                          <a:effectLst/>
                        </a:rPr>
                        <a:t>Enhanced native discovery and connection setup mechanisms;</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tc>
                  <a:txBody>
                    <a:bodyPr/>
                    <a:lstStyle/>
                    <a:p>
                      <a:pPr marL="0" marR="0">
                        <a:lnSpc>
                          <a:spcPct val="107000"/>
                        </a:lnSpc>
                        <a:spcBef>
                          <a:spcPts val="0"/>
                        </a:spcBef>
                        <a:spcAft>
                          <a:spcPts val="0"/>
                        </a:spcAft>
                      </a:pP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extLst>
                  <a:ext uri="{0D108BD9-81ED-4DB2-BD59-A6C34878D82A}">
                    <a16:rowId xmlns:a16="http://schemas.microsoft.com/office/drawing/2014/main" val="2987268290"/>
                  </a:ext>
                </a:extLst>
              </a:tr>
              <a:tr h="272171">
                <a:tc>
                  <a:txBody>
                    <a:bodyPr/>
                    <a:lstStyle/>
                    <a:p>
                      <a:pPr marL="0" marR="0">
                        <a:lnSpc>
                          <a:spcPct val="107000"/>
                        </a:lnSpc>
                        <a:spcBef>
                          <a:spcPts val="0"/>
                        </a:spcBef>
                        <a:spcAft>
                          <a:spcPts val="0"/>
                        </a:spcAft>
                      </a:pPr>
                      <a:r>
                        <a:rPr lang="en-US" sz="900" b="0" dirty="0">
                          <a:solidFill>
                            <a:schemeClr val="tx1"/>
                          </a:solidFill>
                          <a:effectLst/>
                        </a:rPr>
                        <a:t>Sensing capabilities to support presence detection and environment mapping;</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tc>
                  <a:txBody>
                    <a:bodyPr/>
                    <a:lstStyle/>
                    <a:p>
                      <a:pPr marL="0" marR="0">
                        <a:lnSpc>
                          <a:spcPct val="107000"/>
                        </a:lnSpc>
                        <a:spcBef>
                          <a:spcPts val="0"/>
                        </a:spcBef>
                        <a:spcAft>
                          <a:spcPts val="0"/>
                        </a:spcAft>
                      </a:pPr>
                      <a:r>
                        <a:rPr lang="en-US" sz="900" b="0" dirty="0">
                          <a:solidFill>
                            <a:schemeClr val="tx1"/>
                          </a:solidFill>
                          <a:effectLst/>
                        </a:rPr>
                        <a:t> </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extLst>
                  <a:ext uri="{0D108BD9-81ED-4DB2-BD59-A6C34878D82A}">
                    <a16:rowId xmlns:a16="http://schemas.microsoft.com/office/drawing/2014/main" val="3111501901"/>
                  </a:ext>
                </a:extLst>
              </a:tr>
              <a:tr h="132583">
                <a:tc>
                  <a:txBody>
                    <a:bodyPr/>
                    <a:lstStyle/>
                    <a:p>
                      <a:pPr marL="0" marR="0">
                        <a:lnSpc>
                          <a:spcPct val="107000"/>
                        </a:lnSpc>
                        <a:spcBef>
                          <a:spcPts val="0"/>
                        </a:spcBef>
                        <a:spcAft>
                          <a:spcPts val="0"/>
                        </a:spcAft>
                      </a:pPr>
                      <a:r>
                        <a:rPr lang="en-US" sz="900" b="0" dirty="0">
                          <a:solidFill>
                            <a:schemeClr val="tx1"/>
                          </a:solidFill>
                          <a:effectLst/>
                        </a:rPr>
                        <a:t>Low-power low-latency streaming </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tc>
                  <a:txBody>
                    <a:bodyPr/>
                    <a:lstStyle/>
                    <a:p>
                      <a:pPr marL="0" marR="0">
                        <a:lnSpc>
                          <a:spcPct val="107000"/>
                        </a:lnSpc>
                        <a:spcBef>
                          <a:spcPts val="0"/>
                        </a:spcBef>
                        <a:spcAft>
                          <a:spcPts val="0"/>
                        </a:spcAft>
                      </a:pPr>
                      <a:r>
                        <a:rPr lang="en-US" sz="900" b="0" dirty="0">
                          <a:solidFill>
                            <a:schemeClr val="tx1"/>
                          </a:solidFill>
                          <a:effectLst/>
                        </a:rPr>
                        <a:t> </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extLst>
                  <a:ext uri="{0D108BD9-81ED-4DB2-BD59-A6C34878D82A}">
                    <a16:rowId xmlns:a16="http://schemas.microsoft.com/office/drawing/2014/main" val="4213390514"/>
                  </a:ext>
                </a:extLst>
              </a:tr>
              <a:tr h="272171">
                <a:tc>
                  <a:txBody>
                    <a:bodyPr/>
                    <a:lstStyle/>
                    <a:p>
                      <a:pPr marL="0" marR="0">
                        <a:lnSpc>
                          <a:spcPct val="107000"/>
                        </a:lnSpc>
                        <a:spcBef>
                          <a:spcPts val="0"/>
                        </a:spcBef>
                        <a:spcAft>
                          <a:spcPts val="0"/>
                        </a:spcAft>
                      </a:pPr>
                      <a:r>
                        <a:rPr lang="en-US" sz="900" b="0" dirty="0">
                          <a:solidFill>
                            <a:schemeClr val="tx1"/>
                          </a:solidFill>
                          <a:effectLst/>
                        </a:rPr>
                        <a:t>higher data-rate streaming allowing at least 50 Mbit/s of throughput. </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tc>
                  <a:txBody>
                    <a:bodyPr/>
                    <a:lstStyle/>
                    <a:p>
                      <a:pPr marL="0" marR="0">
                        <a:lnSpc>
                          <a:spcPct val="107000"/>
                        </a:lnSpc>
                        <a:spcBef>
                          <a:spcPts val="0"/>
                        </a:spcBef>
                        <a:spcAft>
                          <a:spcPts val="0"/>
                        </a:spcAft>
                      </a:pP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extLst>
                  <a:ext uri="{0D108BD9-81ED-4DB2-BD59-A6C34878D82A}">
                    <a16:rowId xmlns:a16="http://schemas.microsoft.com/office/drawing/2014/main" val="3573551774"/>
                  </a:ext>
                </a:extLst>
              </a:tr>
              <a:tr h="404233">
                <a:tc>
                  <a:txBody>
                    <a:bodyPr/>
                    <a:lstStyle/>
                    <a:p>
                      <a:pPr marL="0" marR="0">
                        <a:lnSpc>
                          <a:spcPct val="107000"/>
                        </a:lnSpc>
                        <a:spcBef>
                          <a:spcPts val="0"/>
                        </a:spcBef>
                        <a:spcAft>
                          <a:spcPts val="0"/>
                        </a:spcAft>
                      </a:pPr>
                      <a:r>
                        <a:rPr lang="en-US" sz="900" b="0" dirty="0">
                          <a:solidFill>
                            <a:schemeClr val="tx1"/>
                          </a:solidFill>
                          <a:effectLst/>
                        </a:rPr>
                        <a:t>Support for peer-to-peer, peer-to-multi-peer, and station-to-infrastructure protocols;</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tc>
                  <a:txBody>
                    <a:bodyPr/>
                    <a:lstStyle/>
                    <a:p>
                      <a:pPr marL="0" marR="0">
                        <a:lnSpc>
                          <a:spcPct val="107000"/>
                        </a:lnSpc>
                        <a:spcBef>
                          <a:spcPts val="0"/>
                        </a:spcBef>
                        <a:spcAft>
                          <a:spcPts val="0"/>
                        </a:spcAft>
                      </a:pP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extLst>
                  <a:ext uri="{0D108BD9-81ED-4DB2-BD59-A6C34878D82A}">
                    <a16:rowId xmlns:a16="http://schemas.microsoft.com/office/drawing/2014/main" val="1534020965"/>
                  </a:ext>
                </a:extLst>
              </a:tr>
              <a:tr h="267192">
                <a:tc>
                  <a:txBody>
                    <a:bodyPr/>
                    <a:lstStyle/>
                    <a:p>
                      <a:pPr marL="0" marR="0">
                        <a:lnSpc>
                          <a:spcPct val="107000"/>
                        </a:lnSpc>
                        <a:spcBef>
                          <a:spcPts val="0"/>
                        </a:spcBef>
                        <a:spcAft>
                          <a:spcPts val="0"/>
                        </a:spcAft>
                      </a:pPr>
                      <a:r>
                        <a:rPr lang="en-US" sz="900" b="0" dirty="0">
                          <a:solidFill>
                            <a:schemeClr val="tx1"/>
                          </a:solidFill>
                          <a:effectLst/>
                        </a:rPr>
                        <a:t>Infrastructure synchronization mechanisms. </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tc>
                  <a:txBody>
                    <a:bodyPr/>
                    <a:lstStyle/>
                    <a:p>
                      <a:pPr marL="0" marR="0">
                        <a:lnSpc>
                          <a:spcPct val="107000"/>
                        </a:lnSpc>
                        <a:spcBef>
                          <a:spcPts val="0"/>
                        </a:spcBef>
                        <a:spcAft>
                          <a:spcPts val="0"/>
                        </a:spcAft>
                      </a:pP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extLst>
                  <a:ext uri="{0D108BD9-81ED-4DB2-BD59-A6C34878D82A}">
                    <a16:rowId xmlns:a16="http://schemas.microsoft.com/office/drawing/2014/main" val="4251965075"/>
                  </a:ext>
                </a:extLst>
              </a:tr>
            </a:tbl>
          </a:graphicData>
        </a:graphic>
      </p:graphicFrame>
      <p:sp>
        <p:nvSpPr>
          <p:cNvPr id="4" name="Slide Number Placeholder 3">
            <a:extLst>
              <a:ext uri="{FF2B5EF4-FFF2-40B4-BE49-F238E27FC236}">
                <a16:creationId xmlns:a16="http://schemas.microsoft.com/office/drawing/2014/main" id="{88C1BCC9-89BA-47A0-A79D-AA3DA825104D}"/>
              </a:ext>
            </a:extLst>
          </p:cNvPr>
          <p:cNvSpPr>
            <a:spLocks noGrp="1"/>
          </p:cNvSpPr>
          <p:nvPr>
            <p:ph type="sldNum" idx="10"/>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2</a:t>
            </a:fld>
            <a:endParaRPr lang="en-US" altLang="en-US" dirty="0"/>
          </a:p>
        </p:txBody>
      </p:sp>
      <p:sp>
        <p:nvSpPr>
          <p:cNvPr id="6" name="Title 5">
            <a:extLst>
              <a:ext uri="{FF2B5EF4-FFF2-40B4-BE49-F238E27FC236}">
                <a16:creationId xmlns:a16="http://schemas.microsoft.com/office/drawing/2014/main" id="{0F701439-06F4-4CF3-B54D-0A93D70A277F}"/>
              </a:ext>
            </a:extLst>
          </p:cNvPr>
          <p:cNvSpPr>
            <a:spLocks noGrp="1"/>
          </p:cNvSpPr>
          <p:nvPr>
            <p:ph type="title"/>
          </p:nvPr>
        </p:nvSpPr>
        <p:spPr>
          <a:xfrm>
            <a:off x="914280" y="686594"/>
            <a:ext cx="10361851" cy="685800"/>
          </a:xfrm>
        </p:spPr>
        <p:txBody>
          <a:bodyPr/>
          <a:lstStyle/>
          <a:p>
            <a:r>
              <a:rPr lang="en-US" dirty="0"/>
              <a:t>Technical Guidance [1]</a:t>
            </a:r>
          </a:p>
        </p:txBody>
      </p:sp>
    </p:spTree>
    <p:extLst>
      <p:ext uri="{BB962C8B-B14F-4D97-AF65-F5344CB8AC3E}">
        <p14:creationId xmlns:p14="http://schemas.microsoft.com/office/powerpoint/2010/main" val="2709052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F35DD-5763-4D26-BE0C-81F07C691CFB}"/>
              </a:ext>
            </a:extLst>
          </p:cNvPr>
          <p:cNvSpPr>
            <a:spLocks noGrp="1"/>
          </p:cNvSpPr>
          <p:nvPr>
            <p:ph type="ctrTitle"/>
          </p:nvPr>
        </p:nvSpPr>
        <p:spPr/>
        <p:txBody>
          <a:bodyPr/>
          <a:lstStyle/>
          <a:p>
            <a:r>
              <a:rPr lang="en-US" sz="6000" dirty="0">
                <a:solidFill>
                  <a:schemeClr val="tx2"/>
                </a:solidFill>
                <a:latin typeface="Times New Roman" pitchFamily="18" charset="0"/>
                <a:ea typeface="ＭＳ Ｐゴシック" pitchFamily="-65" charset="-128"/>
                <a:cs typeface="+mn-cs"/>
              </a:rPr>
              <a:t>Short term cross-correlation properties of some preamble sequences</a:t>
            </a:r>
            <a:endParaRPr lang="en-GB" dirty="0"/>
          </a:p>
        </p:txBody>
      </p:sp>
      <p:sp>
        <p:nvSpPr>
          <p:cNvPr id="3" name="Subtitle 2">
            <a:extLst>
              <a:ext uri="{FF2B5EF4-FFF2-40B4-BE49-F238E27FC236}">
                <a16:creationId xmlns:a16="http://schemas.microsoft.com/office/drawing/2014/main" id="{1BDC67DB-6D47-42B8-95DF-F5227C460A4D}"/>
              </a:ext>
            </a:extLst>
          </p:cNvPr>
          <p:cNvSpPr>
            <a:spLocks noGrp="1"/>
          </p:cNvSpPr>
          <p:nvPr>
            <p:ph type="subTitle" idx="1"/>
          </p:nvPr>
        </p:nvSpPr>
        <p:spPr/>
        <p:txBody>
          <a:bodyPr/>
          <a:lstStyle/>
          <a:p>
            <a:r>
              <a:rPr lang="en-GB" dirty="0"/>
              <a:t>How the periodic max cross correlation properties compare</a:t>
            </a:r>
          </a:p>
        </p:txBody>
      </p:sp>
    </p:spTree>
    <p:extLst>
      <p:ext uri="{BB962C8B-B14F-4D97-AF65-F5344CB8AC3E}">
        <p14:creationId xmlns:p14="http://schemas.microsoft.com/office/powerpoint/2010/main" val="2175135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C07D03CE-43E4-6344-FAD7-44CDCB9719F5}"/>
              </a:ext>
            </a:extLst>
          </p:cNvPr>
          <p:cNvPicPr>
            <a:picLocks noChangeAspect="1"/>
          </p:cNvPicPr>
          <p:nvPr/>
        </p:nvPicPr>
        <p:blipFill>
          <a:blip r:embed="rId2"/>
          <a:stretch>
            <a:fillRect/>
          </a:stretch>
        </p:blipFill>
        <p:spPr>
          <a:xfrm>
            <a:off x="23590" y="4345066"/>
            <a:ext cx="12190413" cy="1828562"/>
          </a:xfrm>
          <a:prstGeom prst="rect">
            <a:avLst/>
          </a:prstGeom>
        </p:spPr>
      </p:pic>
      <p:sp>
        <p:nvSpPr>
          <p:cNvPr id="10" name="Title 9">
            <a:extLst>
              <a:ext uri="{FF2B5EF4-FFF2-40B4-BE49-F238E27FC236}">
                <a16:creationId xmlns:a16="http://schemas.microsoft.com/office/drawing/2014/main" id="{AF525D2F-D3E1-4EA9-0688-3D46C537C34F}"/>
              </a:ext>
            </a:extLst>
          </p:cNvPr>
          <p:cNvSpPr>
            <a:spLocks noGrp="1"/>
          </p:cNvSpPr>
          <p:nvPr>
            <p:ph type="title"/>
          </p:nvPr>
        </p:nvSpPr>
        <p:spPr/>
        <p:txBody>
          <a:bodyPr/>
          <a:lstStyle/>
          <a:p>
            <a:r>
              <a:rPr lang="en-GB" dirty="0"/>
              <a:t>Cross Correlation of Best 8 codes</a:t>
            </a:r>
          </a:p>
        </p:txBody>
      </p:sp>
      <p:sp>
        <p:nvSpPr>
          <p:cNvPr id="11" name="Content Placeholder 10">
            <a:extLst>
              <a:ext uri="{FF2B5EF4-FFF2-40B4-BE49-F238E27FC236}">
                <a16:creationId xmlns:a16="http://schemas.microsoft.com/office/drawing/2014/main" id="{273DBDBE-CAB3-3C7E-1571-86FB8AAA4198}"/>
              </a:ext>
            </a:extLst>
          </p:cNvPr>
          <p:cNvSpPr>
            <a:spLocks noGrp="1"/>
          </p:cNvSpPr>
          <p:nvPr>
            <p:ph idx="1"/>
          </p:nvPr>
        </p:nvSpPr>
        <p:spPr/>
        <p:txBody>
          <a:bodyPr/>
          <a:lstStyle/>
          <a:p>
            <a:r>
              <a:rPr lang="en-GB" sz="2000" dirty="0"/>
              <a:t>Ipatov codes input scaling has been adjusted to make mean power same as denser codes</a:t>
            </a:r>
          </a:p>
          <a:p>
            <a:pPr lvl="1"/>
            <a:r>
              <a:rPr lang="en-GB" sz="1800" dirty="0"/>
              <a:t>Ipatov 127 codes (4z BPRF) have 63 zeros</a:t>
            </a:r>
          </a:p>
          <a:p>
            <a:pPr lvl="1"/>
            <a:r>
              <a:rPr lang="en-GB" sz="1800" dirty="0"/>
              <a:t>Ipatov 91 codes (4x HPRF) have 10 zeros</a:t>
            </a:r>
          </a:p>
          <a:p>
            <a:r>
              <a:rPr lang="en-GB" sz="2000" dirty="0"/>
              <a:t>CZC codes have the best short term cross correlation (-14.6dB vs -12.9/-12.5/-10.9dB)</a:t>
            </a:r>
          </a:p>
          <a:p>
            <a:pPr lvl="1"/>
            <a:r>
              <a:rPr lang="en-GB" sz="1500" dirty="0"/>
              <a:t>Mainly because they were chosen from a superset of &gt;700,000 codes which is itself a fraction of actual number of codes with ZACZ of ≥ 192ns</a:t>
            </a:r>
          </a:p>
          <a:p>
            <a:pPr lvl="1"/>
            <a:r>
              <a:rPr lang="en-GB" sz="1800" dirty="0"/>
              <a:t>Work is ongoing to increase the size of this set</a:t>
            </a:r>
          </a:p>
          <a:p>
            <a:pPr lvl="1"/>
            <a:endParaRPr lang="en-GB" sz="1800" dirty="0"/>
          </a:p>
          <a:p>
            <a:pPr lvl="1"/>
            <a:endParaRPr lang="en-GB" sz="1800" dirty="0"/>
          </a:p>
          <a:p>
            <a:pPr lvl="1"/>
            <a:endParaRPr lang="en-GB" sz="1800" dirty="0"/>
          </a:p>
          <a:p>
            <a:pPr lvl="1"/>
            <a:endParaRPr lang="en-GB" sz="1800" dirty="0"/>
          </a:p>
          <a:p>
            <a:pPr lvl="1"/>
            <a:endParaRPr lang="en-GB" sz="1800" dirty="0"/>
          </a:p>
          <a:p>
            <a:pPr lvl="1"/>
            <a:endParaRPr lang="en-GB" sz="1800" dirty="0"/>
          </a:p>
          <a:p>
            <a:pPr marL="497799" lvl="1" indent="0">
              <a:buNone/>
            </a:pPr>
            <a:r>
              <a:rPr lang="en-GB" sz="1800" dirty="0"/>
              <a:t>		</a:t>
            </a:r>
          </a:p>
          <a:p>
            <a:pPr marL="497799" lvl="1" indent="0">
              <a:buNone/>
            </a:pPr>
            <a:r>
              <a:rPr lang="en-GB" sz="1800" dirty="0"/>
              <a:t>	</a:t>
            </a:r>
          </a:p>
          <a:p>
            <a:pPr lvl="1"/>
            <a:endParaRPr lang="en-GB" sz="1800" dirty="0"/>
          </a:p>
          <a:p>
            <a:pPr lvl="1"/>
            <a:endParaRPr lang="en-GB" sz="1800" dirty="0"/>
          </a:p>
        </p:txBody>
      </p:sp>
    </p:spTree>
    <p:extLst>
      <p:ext uri="{BB962C8B-B14F-4D97-AF65-F5344CB8AC3E}">
        <p14:creationId xmlns:p14="http://schemas.microsoft.com/office/powerpoint/2010/main" val="3716109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4EF15F68-B254-EDD2-9387-F7D99F07D4AE}"/>
              </a:ext>
            </a:extLst>
          </p:cNvPr>
          <p:cNvPicPr>
            <a:picLocks noChangeAspect="1"/>
          </p:cNvPicPr>
          <p:nvPr/>
        </p:nvPicPr>
        <p:blipFill>
          <a:blip r:embed="rId2"/>
          <a:stretch>
            <a:fillRect/>
          </a:stretch>
        </p:blipFill>
        <p:spPr>
          <a:xfrm>
            <a:off x="-1" y="4345066"/>
            <a:ext cx="12190413" cy="1828562"/>
          </a:xfrm>
          <a:prstGeom prst="rect">
            <a:avLst/>
          </a:prstGeom>
        </p:spPr>
      </p:pic>
      <p:sp>
        <p:nvSpPr>
          <p:cNvPr id="2" name="Title 9">
            <a:extLst>
              <a:ext uri="{FF2B5EF4-FFF2-40B4-BE49-F238E27FC236}">
                <a16:creationId xmlns:a16="http://schemas.microsoft.com/office/drawing/2014/main" id="{2BCD6C0D-16F5-044D-228A-3BB5CE01576B}"/>
              </a:ext>
            </a:extLst>
          </p:cNvPr>
          <p:cNvSpPr txBox="1">
            <a:spLocks/>
          </p:cNvSpPr>
          <p:nvPr/>
        </p:nvSpPr>
        <p:spPr>
          <a:xfrm>
            <a:off x="914282" y="685960"/>
            <a:ext cx="10361851" cy="686434"/>
          </a:xfrm>
          <a:prstGeom prst="rect">
            <a:avLst/>
          </a:prstGeom>
        </p:spPr>
        <p:txBody>
          <a:bodyPr/>
          <a:lst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a:lstStyle>
          <a:p>
            <a:r>
              <a:rPr lang="en-GB" kern="0" dirty="0"/>
              <a:t>Cross Correlation of Best 16 codes</a:t>
            </a:r>
          </a:p>
        </p:txBody>
      </p:sp>
      <p:sp>
        <p:nvSpPr>
          <p:cNvPr id="3" name="Content Placeholder 10">
            <a:extLst>
              <a:ext uri="{FF2B5EF4-FFF2-40B4-BE49-F238E27FC236}">
                <a16:creationId xmlns:a16="http://schemas.microsoft.com/office/drawing/2014/main" id="{A7A2A188-14B8-3D42-6FB9-B92FED3C0FB8}"/>
              </a:ext>
            </a:extLst>
          </p:cNvPr>
          <p:cNvSpPr txBox="1">
            <a:spLocks/>
          </p:cNvSpPr>
          <p:nvPr/>
        </p:nvSpPr>
        <p:spPr>
          <a:xfrm>
            <a:off x="914282" y="1445436"/>
            <a:ext cx="10438724" cy="4926893"/>
          </a:xfrm>
          <a:prstGeom prst="rect">
            <a:avLst/>
          </a:prstGeom>
        </p:spPr>
        <p:txBody>
          <a:bodyPr/>
          <a:lst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a:lstStyle>
          <a:p>
            <a:r>
              <a:rPr lang="en-GB" sz="2000" kern="0" dirty="0"/>
              <a:t>Ipatov codes input scaling has been adjusted to make mean power same as denser codes</a:t>
            </a:r>
          </a:p>
          <a:p>
            <a:pPr lvl="1"/>
            <a:r>
              <a:rPr lang="en-GB" sz="1800" kern="0" dirty="0"/>
              <a:t>Ipatov 127 codes (4z BPRF) have 63 zeros</a:t>
            </a:r>
          </a:p>
          <a:p>
            <a:pPr lvl="1"/>
            <a:r>
              <a:rPr lang="en-GB" sz="1800" kern="0" dirty="0"/>
              <a:t>Ipatov 91 codes (4x HPRF) have 10 zeros</a:t>
            </a:r>
          </a:p>
          <a:p>
            <a:r>
              <a:rPr lang="en-GB" sz="2000" kern="0" dirty="0"/>
              <a:t>CZC codes have the best short term cross correlation (-13.5dB vs -12.5dB, -10.6dB)</a:t>
            </a:r>
          </a:p>
          <a:p>
            <a:pPr lvl="1"/>
            <a:r>
              <a:rPr lang="en-GB" sz="1500" kern="0" dirty="0"/>
              <a:t>Mainly because they were chosen from a superset of &gt;700,000 codes which is itself a fraction of actual number of codes with ZACZ of ≥ 192ns</a:t>
            </a:r>
          </a:p>
          <a:p>
            <a:pPr lvl="1"/>
            <a:r>
              <a:rPr lang="en-GB" sz="1800" kern="0" dirty="0"/>
              <a:t>Work is ongoing to increase the size of this set</a:t>
            </a:r>
          </a:p>
          <a:p>
            <a:pPr lvl="1"/>
            <a:endParaRPr lang="en-GB" sz="1800" kern="0" dirty="0"/>
          </a:p>
          <a:p>
            <a:pPr lvl="1"/>
            <a:endParaRPr lang="en-GB" sz="1800" kern="0" dirty="0"/>
          </a:p>
          <a:p>
            <a:pPr lvl="1"/>
            <a:endParaRPr lang="en-GB" sz="1800" kern="0" dirty="0"/>
          </a:p>
          <a:p>
            <a:pPr lvl="1"/>
            <a:endParaRPr lang="en-GB" sz="1800" kern="0" dirty="0"/>
          </a:p>
          <a:p>
            <a:pPr lvl="1"/>
            <a:endParaRPr lang="en-GB" sz="1800" kern="0" dirty="0"/>
          </a:p>
          <a:p>
            <a:pPr lvl="1"/>
            <a:endParaRPr lang="en-GB" sz="1800" kern="0" dirty="0"/>
          </a:p>
          <a:p>
            <a:pPr marL="497799" lvl="1" indent="0">
              <a:buFontTx/>
              <a:buNone/>
            </a:pPr>
            <a:r>
              <a:rPr lang="en-GB" sz="1800" kern="0" dirty="0"/>
              <a:t>		</a:t>
            </a:r>
          </a:p>
          <a:p>
            <a:pPr marL="497799" lvl="1" indent="0">
              <a:buFontTx/>
              <a:buNone/>
            </a:pPr>
            <a:r>
              <a:rPr lang="en-GB" sz="1800" kern="0" dirty="0"/>
              <a:t>	</a:t>
            </a:r>
          </a:p>
          <a:p>
            <a:pPr lvl="1"/>
            <a:endParaRPr lang="en-GB" sz="1800" kern="0" dirty="0"/>
          </a:p>
          <a:p>
            <a:pPr lvl="1"/>
            <a:endParaRPr lang="en-GB" sz="1800" kern="0" dirty="0"/>
          </a:p>
        </p:txBody>
      </p:sp>
    </p:spTree>
    <p:extLst>
      <p:ext uri="{BB962C8B-B14F-4D97-AF65-F5344CB8AC3E}">
        <p14:creationId xmlns:p14="http://schemas.microsoft.com/office/powerpoint/2010/main" val="2094864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58BAB35-41BD-1FDA-D6ED-54033CF61444}"/>
              </a:ext>
            </a:extLst>
          </p:cNvPr>
          <p:cNvPicPr>
            <a:picLocks noChangeAspect="1"/>
          </p:cNvPicPr>
          <p:nvPr/>
        </p:nvPicPr>
        <p:blipFill>
          <a:blip r:embed="rId2"/>
          <a:stretch>
            <a:fillRect/>
          </a:stretch>
        </p:blipFill>
        <p:spPr>
          <a:xfrm>
            <a:off x="0" y="4344194"/>
            <a:ext cx="12190413" cy="1828562"/>
          </a:xfrm>
          <a:prstGeom prst="rect">
            <a:avLst/>
          </a:prstGeom>
        </p:spPr>
      </p:pic>
      <p:sp>
        <p:nvSpPr>
          <p:cNvPr id="2" name="Title 9">
            <a:extLst>
              <a:ext uri="{FF2B5EF4-FFF2-40B4-BE49-F238E27FC236}">
                <a16:creationId xmlns:a16="http://schemas.microsoft.com/office/drawing/2014/main" id="{D90473F1-B6DB-CEB5-48EB-8D4313CEF392}"/>
              </a:ext>
            </a:extLst>
          </p:cNvPr>
          <p:cNvSpPr txBox="1">
            <a:spLocks/>
          </p:cNvSpPr>
          <p:nvPr/>
        </p:nvSpPr>
        <p:spPr>
          <a:xfrm>
            <a:off x="914282" y="685960"/>
            <a:ext cx="10361851" cy="686434"/>
          </a:xfrm>
          <a:prstGeom prst="rect">
            <a:avLst/>
          </a:prstGeom>
        </p:spPr>
        <p:txBody>
          <a:bodyPr/>
          <a:lst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a:lstStyle>
          <a:p>
            <a:r>
              <a:rPr lang="en-GB" kern="0" dirty="0"/>
              <a:t>Cross Correlation of Best 64 codes</a:t>
            </a:r>
          </a:p>
        </p:txBody>
      </p:sp>
      <p:sp>
        <p:nvSpPr>
          <p:cNvPr id="3" name="Content Placeholder 10">
            <a:extLst>
              <a:ext uri="{FF2B5EF4-FFF2-40B4-BE49-F238E27FC236}">
                <a16:creationId xmlns:a16="http://schemas.microsoft.com/office/drawing/2014/main" id="{D484BD47-E171-DEB8-29BC-76B7AF4C6394}"/>
              </a:ext>
            </a:extLst>
          </p:cNvPr>
          <p:cNvSpPr txBox="1">
            <a:spLocks/>
          </p:cNvSpPr>
          <p:nvPr/>
        </p:nvSpPr>
        <p:spPr>
          <a:xfrm>
            <a:off x="914282" y="1445436"/>
            <a:ext cx="10361851" cy="4926893"/>
          </a:xfrm>
          <a:prstGeom prst="rect">
            <a:avLst/>
          </a:prstGeom>
        </p:spPr>
        <p:txBody>
          <a:bodyPr/>
          <a:lst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a:lstStyle>
          <a:p>
            <a:r>
              <a:rPr lang="en-GB" sz="2000" kern="0" dirty="0"/>
              <a:t>Again CZC codes have the best short term cross correlation (-12.4dB vs -11.6dB)</a:t>
            </a:r>
          </a:p>
          <a:p>
            <a:pPr lvl="1"/>
            <a:r>
              <a:rPr lang="en-GB" sz="1500" kern="0" dirty="0"/>
              <a:t>Mainly because they were chosen from a superset of &gt;700,000 codes which is itself a fraction of actual number of codes with ZACZ of ≥ 192ns</a:t>
            </a:r>
          </a:p>
          <a:p>
            <a:pPr lvl="1"/>
            <a:r>
              <a:rPr lang="en-GB" sz="1800" kern="0" dirty="0"/>
              <a:t>Work is ongoing to increase the size of this set</a:t>
            </a:r>
          </a:p>
          <a:p>
            <a:pPr lvl="1"/>
            <a:endParaRPr lang="en-GB" sz="1800" kern="0" dirty="0"/>
          </a:p>
          <a:p>
            <a:pPr lvl="1"/>
            <a:endParaRPr lang="en-GB" sz="1800" kern="0" dirty="0"/>
          </a:p>
          <a:p>
            <a:pPr lvl="1"/>
            <a:endParaRPr lang="en-GB" sz="1800" kern="0" dirty="0"/>
          </a:p>
          <a:p>
            <a:pPr lvl="1"/>
            <a:endParaRPr lang="en-GB" sz="1800" kern="0" dirty="0"/>
          </a:p>
          <a:p>
            <a:pPr lvl="1"/>
            <a:endParaRPr lang="en-GB" sz="1800" kern="0" dirty="0"/>
          </a:p>
          <a:p>
            <a:pPr lvl="1"/>
            <a:endParaRPr lang="en-GB" sz="1800" kern="0" dirty="0"/>
          </a:p>
          <a:p>
            <a:pPr marL="497799" lvl="1" indent="0">
              <a:buFontTx/>
              <a:buNone/>
            </a:pPr>
            <a:r>
              <a:rPr lang="en-GB" sz="1800" kern="0" dirty="0"/>
              <a:t>		</a:t>
            </a:r>
          </a:p>
          <a:p>
            <a:pPr marL="497799" lvl="1" indent="0">
              <a:buFontTx/>
              <a:buNone/>
            </a:pPr>
            <a:r>
              <a:rPr lang="en-GB" sz="1800" kern="0" dirty="0"/>
              <a:t>	</a:t>
            </a:r>
          </a:p>
          <a:p>
            <a:pPr lvl="1"/>
            <a:endParaRPr lang="en-GB" sz="1800" kern="0" dirty="0"/>
          </a:p>
          <a:p>
            <a:pPr lvl="1"/>
            <a:endParaRPr lang="en-GB" sz="1800" kern="0" dirty="0"/>
          </a:p>
        </p:txBody>
      </p:sp>
    </p:spTree>
    <p:extLst>
      <p:ext uri="{BB962C8B-B14F-4D97-AF65-F5344CB8AC3E}">
        <p14:creationId xmlns:p14="http://schemas.microsoft.com/office/powerpoint/2010/main" val="3247729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AD0A0F0-63EF-AA70-3257-0835E29F0ED1}"/>
              </a:ext>
            </a:extLst>
          </p:cNvPr>
          <p:cNvPicPr>
            <a:picLocks noChangeAspect="1"/>
          </p:cNvPicPr>
          <p:nvPr/>
        </p:nvPicPr>
        <p:blipFill>
          <a:blip r:embed="rId2"/>
          <a:stretch>
            <a:fillRect/>
          </a:stretch>
        </p:blipFill>
        <p:spPr>
          <a:xfrm>
            <a:off x="-1" y="480500"/>
            <a:ext cx="12190413" cy="5898587"/>
          </a:xfrm>
          <a:prstGeom prst="rect">
            <a:avLst/>
          </a:prstGeom>
        </p:spPr>
      </p:pic>
    </p:spTree>
    <p:extLst>
      <p:ext uri="{BB962C8B-B14F-4D97-AF65-F5344CB8AC3E}">
        <p14:creationId xmlns:p14="http://schemas.microsoft.com/office/powerpoint/2010/main" val="46388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4A85B-BA52-910D-7B3D-86A6E2806DB7}"/>
              </a:ext>
            </a:extLst>
          </p:cNvPr>
          <p:cNvSpPr>
            <a:spLocks noGrp="1"/>
          </p:cNvSpPr>
          <p:nvPr>
            <p:ph type="title"/>
          </p:nvPr>
        </p:nvSpPr>
        <p:spPr>
          <a:xfrm>
            <a:off x="761206" y="685960"/>
            <a:ext cx="10514927" cy="686434"/>
          </a:xfrm>
        </p:spPr>
        <p:txBody>
          <a:bodyPr/>
          <a:lstStyle/>
          <a:p>
            <a:r>
              <a:rPr lang="en-GB" dirty="0"/>
              <a:t>Just an indication of performance with gaps</a:t>
            </a:r>
          </a:p>
        </p:txBody>
      </p:sp>
      <p:sp>
        <p:nvSpPr>
          <p:cNvPr id="3" name="Content Placeholder 2">
            <a:extLst>
              <a:ext uri="{FF2B5EF4-FFF2-40B4-BE49-F238E27FC236}">
                <a16:creationId xmlns:a16="http://schemas.microsoft.com/office/drawing/2014/main" id="{00BD55F4-1A3A-B6C1-64C7-07BE494885F6}"/>
              </a:ext>
            </a:extLst>
          </p:cNvPr>
          <p:cNvSpPr>
            <a:spLocks noGrp="1"/>
          </p:cNvSpPr>
          <p:nvPr>
            <p:ph idx="1"/>
          </p:nvPr>
        </p:nvSpPr>
        <p:spPr/>
        <p:txBody>
          <a:bodyPr/>
          <a:lstStyle/>
          <a:p>
            <a:r>
              <a:rPr lang="en-GB" sz="3200" dirty="0"/>
              <a:t>When either CZC codes or Golay pairs are used for different co-existing networks gaps can be added</a:t>
            </a:r>
          </a:p>
          <a:p>
            <a:r>
              <a:rPr lang="en-GB" sz="3200" dirty="0"/>
              <a:t>A different gap size is used for each network</a:t>
            </a:r>
          </a:p>
          <a:p>
            <a:pPr lvl="1"/>
            <a:r>
              <a:rPr lang="en-GB" sz="2800" dirty="0"/>
              <a:t>Cross correlation grows much more slowly for the wrong code than auto-correlation with the correct code</a:t>
            </a:r>
          </a:p>
          <a:p>
            <a:pPr lvl="1"/>
            <a:r>
              <a:rPr lang="en-GB" sz="2800" dirty="0"/>
              <a:t>This is not true of fixed length codes like Ipatov sequences</a:t>
            </a:r>
          </a:p>
          <a:p>
            <a:pPr lvl="1"/>
            <a:r>
              <a:rPr lang="en-GB" sz="2800" dirty="0"/>
              <a:t>Receiver can reject the packet when it sees this slow down in growth rate</a:t>
            </a:r>
          </a:p>
          <a:p>
            <a:pPr lvl="1"/>
            <a:r>
              <a:rPr lang="en-GB" sz="2800" dirty="0"/>
              <a:t>Gaps can be e.g. 0&amp;0, 1&amp;1, 2&amp;2, 3&amp;3 … 15&amp;15</a:t>
            </a:r>
          </a:p>
          <a:p>
            <a:pPr lvl="2"/>
            <a:r>
              <a:rPr lang="en-GB" sz="2400" dirty="0"/>
              <a:t>Minimises PRF variation</a:t>
            </a:r>
          </a:p>
        </p:txBody>
      </p:sp>
    </p:spTree>
    <p:extLst>
      <p:ext uri="{BB962C8B-B14F-4D97-AF65-F5344CB8AC3E}">
        <p14:creationId xmlns:p14="http://schemas.microsoft.com/office/powerpoint/2010/main" val="45406533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2.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3LzA1LzIwMjEgMTc6Mzk6NDg8L0RhdGVUaW1lPjxMYWJlbFN0cmluZz5VTlJFU1RSSUNURUQ8L0xhYmVsU3RyaW5nPjwvaXRlbT48L2xhYmVsSGlzdG9yeT4=</Value>
</WrappedLabelHistory>
</file>

<file path=customXml/itemProps1.xml><?xml version="1.0" encoding="utf-8"?>
<ds:datastoreItem xmlns:ds="http://schemas.openxmlformats.org/officeDocument/2006/customXml" ds:itemID="{A7910612-4D8C-45BF-ABF7-1225B2936A62}">
  <ds:schemaRefs>
    <ds:schemaRef ds:uri="http://www.w3.org/2001/XMLSchema"/>
    <ds:schemaRef ds:uri="http://www.boldonjames.com/2008/01/sie/internal/label"/>
  </ds:schemaRefs>
</ds:datastoreItem>
</file>

<file path=customXml/itemProps2.xml><?xml version="1.0" encoding="utf-8"?>
<ds:datastoreItem xmlns:ds="http://schemas.openxmlformats.org/officeDocument/2006/customXml" ds:itemID="{3350F558-5939-4AAB-B391-AE7CBC921305}">
  <ds:schemaRefs>
    <ds:schemaRef ds:uri="http://www.w3.org/2001/XMLSchema"/>
    <ds:schemaRef ds:uri="http://www.boldonjames.com/2016/02/Classifier/internal/wrappedLabelHistory"/>
  </ds:schemaRefs>
</ds:datastoreItem>
</file>

<file path=docProps/app.xml><?xml version="1.0" encoding="utf-8"?>
<Properties xmlns="http://schemas.openxmlformats.org/officeDocument/2006/extended-properties" xmlns:vt="http://schemas.openxmlformats.org/officeDocument/2006/docPropsVTypes">
  <Template/>
  <TotalTime>18902</TotalTime>
  <Words>787</Words>
  <Application>Microsoft Office PowerPoint</Application>
  <PresentationFormat>Custom</PresentationFormat>
  <Paragraphs>99</Paragraphs>
  <Slides>8</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Default Design</vt:lpstr>
      <vt:lpstr>PowerPoint Presentation</vt:lpstr>
      <vt:lpstr>Technical Guidance [1]</vt:lpstr>
      <vt:lpstr>Short term cross-correlation properties of some preamble sequences</vt:lpstr>
      <vt:lpstr>Cross Correlation of Best 8 codes</vt:lpstr>
      <vt:lpstr>PowerPoint Presentation</vt:lpstr>
      <vt:lpstr>PowerPoint Presentation</vt:lpstr>
      <vt:lpstr>PowerPoint Presentation</vt:lpstr>
      <vt:lpstr>Just an indication of performance with gaps</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UWB Wake-up signalling</dc:title>
  <dc:subject>IEEE 802.15 &lt;TG12 ULI&gt;</dc:subject>
  <dc:creator>Billy Verso</dc:creator>
  <dc:description>&lt;15-16-xxxx-00-0012&gt;</dc:description>
  <cp:lastModifiedBy>Michael McLaughlin</cp:lastModifiedBy>
  <cp:revision>1210</cp:revision>
  <cp:lastPrinted>2015-07-14T16:02:16Z</cp:lastPrinted>
  <dcterms:created xsi:type="dcterms:W3CDTF">2009-07-12T16:25:16Z</dcterms:created>
  <dcterms:modified xsi:type="dcterms:W3CDTF">2022-09-13T17:27:17Z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dd03e946-2edf-4dfd-a54f-63f81d41a428</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{3350F558-5939-4AAB-B391-AE7CBC921305}</vt:lpwstr>
  </property>
</Properties>
</file>