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9"/>
  </p:notesMasterIdLst>
  <p:handoutMasterIdLst>
    <p:handoutMasterId r:id="rId10"/>
  </p:handoutMasterIdLst>
  <p:sldIdLst>
    <p:sldId id="287" r:id="rId4"/>
    <p:sldId id="480" r:id="rId5"/>
    <p:sldId id="256" r:id="rId6"/>
    <p:sldId id="483" r:id="rId7"/>
    <p:sldId id="482" r:id="rId8"/>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480"/>
          </p14:sldIdLst>
        </p14:section>
        <p14:section name="Presentation" id="{423C3B5B-A901-8240-AD93-EF2BDAB31CDF}">
          <p14:sldIdLst>
            <p14:sldId id="256"/>
            <p14:sldId id="483"/>
            <p14:sldId id="48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059" autoAdjust="0"/>
    <p:restoredTop sz="95226" autoAdjust="0"/>
  </p:normalViewPr>
  <p:slideViewPr>
    <p:cSldViewPr>
      <p:cViewPr varScale="1">
        <p:scale>
          <a:sx n="136" d="100"/>
          <a:sy n="136" d="100"/>
        </p:scale>
        <p:origin x="246" y="114"/>
      </p:cViewPr>
      <p:guideLst>
        <p:guide orient="horz" pos="2160"/>
        <p:guide pos="2880"/>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3108" y="25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p:nvPr>
        </p:nvSpPr>
        <p:spPr/>
        <p:txBody>
          <a:bodyPr/>
          <a:lstStyle/>
          <a:p>
            <a:pPr>
              <a:defRPr/>
            </a:pPr>
            <a:r>
              <a:rPr lang="en-US"/>
              <a:t>doc.: IEEE 802.15-&lt;15-09-0758-00-004e&gt;</a:t>
            </a:r>
            <a:endParaRPr lang="en-US" dirty="0"/>
          </a:p>
        </p:txBody>
      </p:sp>
      <p:sp>
        <p:nvSpPr>
          <p:cNvPr id="5" name="Date Placeholder 4"/>
          <p:cNvSpPr>
            <a:spLocks noGrp="1"/>
          </p:cNvSpPr>
          <p:nvPr>
            <p:ph type="dt" idx="1"/>
          </p:nvPr>
        </p:nvSpPr>
        <p:spPr/>
        <p:txBody>
          <a:bodyPr/>
          <a:lstStyle/>
          <a:p>
            <a:pPr>
              <a:defRPr/>
            </a:pPr>
            <a:r>
              <a:rPr lang="en-US"/>
              <a:t>&lt;month year&gt;</a:t>
            </a:r>
            <a:endParaRPr lang="en-US" dirty="0"/>
          </a:p>
        </p:txBody>
      </p:sp>
      <p:sp>
        <p:nvSpPr>
          <p:cNvPr id="6" name="Footer Placeholder 5"/>
          <p:cNvSpPr>
            <a:spLocks noGrp="1"/>
          </p:cNvSpPr>
          <p:nvPr>
            <p:ph type="ftr" sz="quarter" idx="4"/>
          </p:nvPr>
        </p:nvSpPr>
        <p:spPr/>
        <p:txBody>
          <a:bodyPr/>
          <a:lstStyle/>
          <a:p>
            <a:pPr lvl="4">
              <a:defRPr/>
            </a:pPr>
            <a:r>
              <a:rPr lang="en-US"/>
              <a:t>&lt;Pat Kinney&gt;, &lt;Kinney Consulting LLC&gt;</a:t>
            </a:r>
            <a:endParaRPr lang="en-US" dirty="0"/>
          </a:p>
        </p:txBody>
      </p:sp>
      <p:sp>
        <p:nvSpPr>
          <p:cNvPr id="7" name="Slide Number Placeholder 6"/>
          <p:cNvSpPr>
            <a:spLocks noGrp="1"/>
          </p:cNvSpPr>
          <p:nvPr>
            <p:ph type="sldNum" sz="quarter" idx="5"/>
          </p:nvPr>
        </p:nvSpPr>
        <p:spPr/>
        <p:txBody>
          <a:bodyPr/>
          <a:lstStyle/>
          <a:p>
            <a:pPr>
              <a:defRPr/>
            </a:pPr>
            <a:r>
              <a:rPr lang="en-US"/>
              <a:t>Page </a:t>
            </a:r>
            <a:fld id="{44150747-EEFC-F243-90C1-8A0124CC47EF}" type="slidenum">
              <a:rPr lang="en-US" smtClean="0"/>
              <a:pPr>
                <a:defRPr/>
              </a:pPr>
              <a:t>2</a:t>
            </a:fld>
            <a:endParaRPr lang="en-US" dirty="0"/>
          </a:p>
        </p:txBody>
      </p:sp>
    </p:spTree>
    <p:extLst>
      <p:ext uri="{BB962C8B-B14F-4D97-AF65-F5344CB8AC3E}">
        <p14:creationId xmlns:p14="http://schemas.microsoft.com/office/powerpoint/2010/main" val="323728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hidden="1"/>
          <p:cNvSpPr>
            <a:spLocks noGrp="1"/>
          </p:cNvSpPr>
          <p:nvPr>
            <p:ph type="hdr" sz="quarter"/>
          </p:nvPr>
        </p:nvSpPr>
        <p:spPr/>
        <p:txBody>
          <a:bodyPr/>
          <a:lstStyle/>
          <a:p>
            <a:endParaRPr lang="en-GB"/>
          </a:p>
        </p:txBody>
      </p:sp>
      <p:sp>
        <p:nvSpPr>
          <p:cNvPr id="5" name="Footer Placeholder 4" hidden="1"/>
          <p:cNvSpPr>
            <a:spLocks noGrp="1"/>
          </p:cNvSpPr>
          <p:nvPr>
            <p:ph type="ftr" sz="quarter" idx="4"/>
          </p:nvPr>
        </p:nvSpPr>
        <p:spPr/>
        <p:txBody>
          <a:bodyPr/>
          <a:lstStyle/>
          <a:p>
            <a:endParaRPr lang="en-GB"/>
          </a:p>
        </p:txBody>
      </p:sp>
      <p:sp>
        <p:nvSpPr>
          <p:cNvPr id="6" name="Slide Number Placeholder 5"/>
          <p:cNvSpPr>
            <a:spLocks noGrp="1"/>
          </p:cNvSpPr>
          <p:nvPr>
            <p:ph type="sldNum" sz="quarter" idx="5"/>
          </p:nvPr>
        </p:nvSpPr>
        <p:spPr/>
        <p:txBody>
          <a:bodyPr/>
          <a:lstStyle/>
          <a:p>
            <a:fld id="{E2F831C8-1AAE-4ED7-AF5B-199092326085}" type="slidenum">
              <a:rPr lang="en-GB" smtClean="0"/>
              <a:t>3</a:t>
            </a:fld>
            <a:endParaRPr lang="en-GB"/>
          </a:p>
        </p:txBody>
      </p:sp>
    </p:spTree>
    <p:extLst>
      <p:ext uri="{BB962C8B-B14F-4D97-AF65-F5344CB8AC3E}">
        <p14:creationId xmlns:p14="http://schemas.microsoft.com/office/powerpoint/2010/main" val="34490280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7900A-EA1B-4FB1-85C0-BFBA056B82CF}"/>
              </a:ext>
            </a:extLst>
          </p:cNvPr>
          <p:cNvSpPr>
            <a:spLocks noGrp="1"/>
          </p:cNvSpPr>
          <p:nvPr>
            <p:ph type="ctrTitle"/>
          </p:nvPr>
        </p:nvSpPr>
        <p:spPr>
          <a:xfrm>
            <a:off x="1523802" y="1122623"/>
            <a:ext cx="9142810" cy="2388153"/>
          </a:xfrm>
        </p:spPr>
        <p:txBody>
          <a:bodyPr anchor="b"/>
          <a:lstStyle>
            <a:lvl1pPr algn="ctr">
              <a:defRPr sz="5999"/>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028A7289-7E50-4AE9-8B51-59D48D89D2BB}"/>
              </a:ext>
            </a:extLst>
          </p:cNvPr>
          <p:cNvSpPr>
            <a:spLocks noGrp="1"/>
          </p:cNvSpPr>
          <p:nvPr>
            <p:ph type="subTitle" idx="1"/>
          </p:nvPr>
        </p:nvSpPr>
        <p:spPr>
          <a:xfrm>
            <a:off x="1523802" y="3602872"/>
            <a:ext cx="9142810" cy="1656145"/>
          </a:xfrm>
        </p:spPr>
        <p:txBody>
          <a:bodyPr/>
          <a:lstStyle>
            <a:lvl1pPr marL="0" indent="0" algn="ctr">
              <a:buNone/>
              <a:defRPr sz="2400"/>
            </a:lvl1pPr>
            <a:lvl2pPr marL="457154" indent="0" algn="ctr">
              <a:buNone/>
              <a:defRPr sz="2000"/>
            </a:lvl2pPr>
            <a:lvl3pPr marL="914309" indent="0" algn="ctr">
              <a:buNone/>
              <a:defRPr sz="1800"/>
            </a:lvl3pPr>
            <a:lvl4pPr marL="1371463" indent="0" algn="ctr">
              <a:buNone/>
              <a:defRPr sz="1600"/>
            </a:lvl4pPr>
            <a:lvl5pPr marL="1828617" indent="0" algn="ctr">
              <a:buNone/>
              <a:defRPr sz="1600"/>
            </a:lvl5pPr>
            <a:lvl6pPr marL="2285771" indent="0" algn="ctr">
              <a:buNone/>
              <a:defRPr sz="1600"/>
            </a:lvl6pPr>
            <a:lvl7pPr marL="2742926" indent="0" algn="ctr">
              <a:buNone/>
              <a:defRPr sz="1600"/>
            </a:lvl7pPr>
            <a:lvl8pPr marL="3200080" indent="0" algn="ctr">
              <a:buNone/>
              <a:defRPr sz="1600"/>
            </a:lvl8pPr>
            <a:lvl9pPr marL="3657234"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921CAD5-9902-4E38-9775-F0B5AD213653}"/>
              </a:ext>
            </a:extLst>
          </p:cNvPr>
          <p:cNvSpPr>
            <a:spLocks noGrp="1"/>
          </p:cNvSpPr>
          <p:nvPr>
            <p:ph type="dt" sz="half" idx="10"/>
          </p:nvPr>
        </p:nvSpPr>
        <p:spPr/>
        <p:txBody>
          <a:bodyPr/>
          <a:lstStyle/>
          <a:p>
            <a:endParaRPr lang="en-GB" dirty="0"/>
          </a:p>
        </p:txBody>
      </p:sp>
    </p:spTree>
    <p:extLst>
      <p:ext uri="{BB962C8B-B14F-4D97-AF65-F5344CB8AC3E}">
        <p14:creationId xmlns:p14="http://schemas.microsoft.com/office/powerpoint/2010/main" val="14016397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60"/>
            <a:ext cx="10361851" cy="6864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445436"/>
            <a:ext cx="10361851" cy="4926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382085"/>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&lt;15-22-0481-00-04ab&gt;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376877"/>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79465"/>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Sep 20</a:t>
            </a:r>
            <a:r>
              <a:rPr lang="en-US" sz="1500" baseline="0" dirty="0"/>
              <a:t>22</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a:t>Michael McLaughlin, Qorvo</a:t>
            </a:r>
          </a:p>
        </p:txBody>
      </p:sp>
      <p:sp>
        <p:nvSpPr>
          <p:cNvPr id="16" name="Line 10"/>
          <p:cNvSpPr>
            <a:spLocks noChangeShapeType="1"/>
          </p:cNvSpPr>
          <p:nvPr userDrawn="1"/>
        </p:nvSpPr>
        <p:spPr bwMode="auto">
          <a:xfrm>
            <a:off x="507935" y="612917"/>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 id="2147483656" r:id="rId3"/>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5" y="838397"/>
            <a:ext cx="11784066" cy="460945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a:t>
            </a: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Submission Title:</a:t>
            </a:r>
            <a:r>
              <a:rPr lang="en-US" sz="1700" dirty="0">
                <a:solidFill>
                  <a:schemeClr val="tx2"/>
                </a:solidFill>
                <a:latin typeface="Times New Roman" pitchFamily="18" charset="0"/>
                <a:ea typeface="ＭＳ Ｐゴシック" pitchFamily="-65" charset="-128"/>
                <a:cs typeface="+mn-cs"/>
              </a:rPr>
              <a:t> [Short term cross-correlation of preamble proposals]	</a:t>
            </a:r>
          </a:p>
          <a:p>
            <a:pPr eaLnBrk="0" hangingPunct="0">
              <a:defRPr/>
            </a:pPr>
            <a:r>
              <a:rPr lang="en-US" sz="1700" b="1" dirty="0">
                <a:solidFill>
                  <a:schemeClr val="tx2"/>
                </a:solidFill>
                <a:latin typeface="Times New Roman" pitchFamily="18" charset="0"/>
                <a:ea typeface="ＭＳ Ｐゴシック" pitchFamily="-65" charset="-128"/>
                <a:cs typeface="+mn-cs"/>
              </a:rPr>
              <a:t>Date Submitted: </a:t>
            </a:r>
            <a:r>
              <a:rPr lang="en-US" sz="1700" dirty="0">
                <a:solidFill>
                  <a:schemeClr val="tx2"/>
                </a:solidFill>
                <a:latin typeface="Times New Roman" pitchFamily="18" charset="0"/>
                <a:ea typeface="ＭＳ Ｐゴシック" pitchFamily="-65" charset="-128"/>
                <a:cs typeface="+mn-cs"/>
              </a:rPr>
              <a:t>[</a:t>
            </a:r>
            <a:r>
              <a:rPr lang="en-US" sz="1700" dirty="0">
                <a:solidFill>
                  <a:srgbClr val="FF0000"/>
                </a:solidFill>
                <a:latin typeface="Times New Roman" pitchFamily="18" charset="0"/>
                <a:ea typeface="ＭＳ Ｐゴシック" pitchFamily="-65" charset="-128"/>
                <a:cs typeface="+mn-cs"/>
              </a:rPr>
              <a:t>12th Sep 2022</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Source:</a:t>
            </a:r>
            <a:r>
              <a:rPr lang="en-US" sz="1700" dirty="0">
                <a:solidFill>
                  <a:schemeClr val="tx2"/>
                </a:solidFill>
                <a:latin typeface="Times New Roman" pitchFamily="18" charset="0"/>
                <a:ea typeface="ＭＳ Ｐゴシック" pitchFamily="-65" charset="-128"/>
                <a:cs typeface="+mn-cs"/>
              </a:rPr>
              <a:t> [</a:t>
            </a:r>
            <a:r>
              <a:rPr lang="en-US" sz="1700" dirty="0">
                <a:solidFill>
                  <a:srgbClr val="FF0000"/>
                </a:solidFill>
                <a:latin typeface="Times New Roman" pitchFamily="18" charset="0"/>
                <a:ea typeface="ＭＳ Ｐゴシック" pitchFamily="-65" charset="-128"/>
                <a:cs typeface="+mn-cs"/>
              </a:rPr>
              <a:t>Michael Mc Laughlin</a:t>
            </a:r>
            <a:r>
              <a:rPr lang="en-US" sz="1700" dirty="0">
                <a:solidFill>
                  <a:schemeClr val="tx2"/>
                </a:solidFill>
                <a:latin typeface="Times New Roman" pitchFamily="18" charset="0"/>
                <a:ea typeface="ＭＳ Ｐゴシック" pitchFamily="-65" charset="-128"/>
                <a:cs typeface="+mn-cs"/>
              </a:rPr>
              <a:t>] Affiliation [</a:t>
            </a:r>
            <a:r>
              <a:rPr lang="en-US" sz="1700" dirty="0">
                <a:solidFill>
                  <a:srgbClr val="FF0000"/>
                </a:solidFill>
                <a:latin typeface="Times New Roman" pitchFamily="18" charset="0"/>
                <a:ea typeface="ＭＳ Ｐゴシック" pitchFamily="-65" charset="-128"/>
                <a:cs typeface="+mn-cs"/>
              </a:rPr>
              <a:t>Qorvo</a:t>
            </a:r>
            <a:r>
              <a:rPr lang="en-US" sz="1700" dirty="0">
                <a:solidFill>
                  <a:schemeClr val="tx2"/>
                </a:solidFill>
                <a:latin typeface="Times New Roman" pitchFamily="18" charset="0"/>
                <a:ea typeface="ＭＳ Ｐゴシック" pitchFamily="-65" charset="-128"/>
                <a:cs typeface="+mn-cs"/>
              </a:rPr>
              <a:t>]</a:t>
            </a:r>
          </a:p>
          <a:p>
            <a:pPr eaLnBrk="0" hangingPunct="0">
              <a:defRPr/>
            </a:pPr>
            <a:r>
              <a:rPr lang="en-US" sz="1700" dirty="0">
                <a:solidFill>
                  <a:schemeClr val="tx2"/>
                </a:solidFill>
                <a:latin typeface="Times New Roman" pitchFamily="18" charset="0"/>
                <a:ea typeface="ＭＳ Ｐゴシック" pitchFamily="-65" charset="-128"/>
                <a:cs typeface="+mn-cs"/>
              </a:rPr>
              <a:t>Address [   ]</a:t>
            </a:r>
          </a:p>
          <a:p>
            <a:pPr eaLnBrk="0" hangingPunct="0">
              <a:defRPr/>
            </a:pPr>
            <a:r>
              <a:rPr lang="en-US" sz="1700" dirty="0">
                <a:solidFill>
                  <a:schemeClr val="tx2"/>
                </a:solidFill>
                <a:latin typeface="Times New Roman" pitchFamily="18" charset="0"/>
                <a:ea typeface="ＭＳ Ｐゴシック" pitchFamily="-65" charset="-128"/>
                <a:cs typeface="+mn-cs"/>
              </a:rPr>
              <a:t>E-Mail:[</a:t>
            </a:r>
            <a:r>
              <a:rPr lang="en-US" sz="1700" dirty="0">
                <a:solidFill>
                  <a:srgbClr val="FF0000"/>
                </a:solidFill>
                <a:latin typeface="Times New Roman" pitchFamily="18" charset="0"/>
                <a:ea typeface="ＭＳ Ｐゴシック" pitchFamily="-65" charset="-128"/>
                <a:cs typeface="+mn-cs"/>
              </a:rPr>
              <a:t>michael.mclaughlin (at) qorvo.com</a:t>
            </a:r>
            <a:r>
              <a:rPr lang="en-US" sz="1700" dirty="0">
                <a:solidFill>
                  <a:schemeClr val="tx2"/>
                </a:solidFill>
                <a:latin typeface="Times New Roman" pitchFamily="18" charset="0"/>
                <a:ea typeface="ＭＳ Ｐゴシック" pitchFamily="-65" charset="-128"/>
                <a:cs typeface="+mn-cs"/>
              </a:rPr>
              <a:t>]	</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Re:</a:t>
            </a:r>
            <a:r>
              <a:rPr lang="en-US" sz="1700" dirty="0">
                <a:solidFill>
                  <a:schemeClr val="tx2"/>
                </a:solidFill>
                <a:latin typeface="Times New Roman" pitchFamily="18" charset="0"/>
                <a:ea typeface="ＭＳ Ｐゴシック" pitchFamily="-65" charset="-128"/>
                <a:cs typeface="+mn-cs"/>
              </a:rPr>
              <a:t> [Short term cross-correlation properties of preamble proposals]</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[Input to the technical requirements discussion for the 4ab project]</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89077ED8-A5EB-4226-82A2-B634F48CEBD4}"/>
              </a:ext>
            </a:extLst>
          </p:cNvPr>
          <p:cNvGraphicFramePr>
            <a:graphicFrameLocks noGrp="1"/>
          </p:cNvGraphicFramePr>
          <p:nvPr>
            <p:ph idx="1"/>
            <p:extLst>
              <p:ext uri="{D42A27DB-BD31-4B8C-83A1-F6EECF244321}">
                <p14:modId xmlns:p14="http://schemas.microsoft.com/office/powerpoint/2010/main" val="1924742401"/>
              </p:ext>
            </p:extLst>
          </p:nvPr>
        </p:nvGraphicFramePr>
        <p:xfrm>
          <a:off x="3100177" y="1406858"/>
          <a:ext cx="5990056" cy="4887884"/>
        </p:xfrm>
        <a:graphic>
          <a:graphicData uri="http://schemas.openxmlformats.org/drawingml/2006/table">
            <a:tbl>
              <a:tblPr firstRow="1" firstCol="1" bandRow="1">
                <a:tableStyleId>{5C22544A-7EE6-4342-B048-85BDC9FD1C3A}</a:tableStyleId>
              </a:tblPr>
              <a:tblGrid>
                <a:gridCol w="2995028">
                  <a:extLst>
                    <a:ext uri="{9D8B030D-6E8A-4147-A177-3AD203B41FA5}">
                      <a16:colId xmlns:a16="http://schemas.microsoft.com/office/drawing/2014/main" val="113863163"/>
                    </a:ext>
                  </a:extLst>
                </a:gridCol>
                <a:gridCol w="2995028">
                  <a:extLst>
                    <a:ext uri="{9D8B030D-6E8A-4147-A177-3AD203B41FA5}">
                      <a16:colId xmlns:a16="http://schemas.microsoft.com/office/drawing/2014/main" val="479806086"/>
                    </a:ext>
                  </a:extLst>
                </a:gridCol>
              </a:tblGrid>
              <a:tr h="162059">
                <a:tc>
                  <a:txBody>
                    <a:bodyPr/>
                    <a:lstStyle/>
                    <a:p>
                      <a:pPr marL="0" marR="0">
                        <a:lnSpc>
                          <a:spcPct val="107000"/>
                        </a:lnSpc>
                        <a:spcBef>
                          <a:spcPts val="0"/>
                        </a:spcBef>
                        <a:spcAft>
                          <a:spcPts val="0"/>
                        </a:spcAft>
                      </a:pPr>
                      <a:r>
                        <a:rPr lang="en-US" sz="1100" dirty="0">
                          <a:solidFill>
                            <a:schemeClr val="tx1"/>
                          </a:solidFill>
                          <a:effectLst/>
                        </a:rPr>
                        <a:t>PAR Objective</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1100" dirty="0">
                          <a:solidFill>
                            <a:schemeClr val="tx1"/>
                          </a:solidFill>
                          <a:effectLst/>
                        </a:rPr>
                        <a:t>Proposed Solution (how addressed)</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930986531"/>
                  </a:ext>
                </a:extLst>
              </a:tr>
              <a:tr h="541272">
                <a:tc>
                  <a:txBody>
                    <a:bodyPr/>
                    <a:lstStyle/>
                    <a:p>
                      <a:pPr marL="0" marR="0">
                        <a:lnSpc>
                          <a:spcPct val="107000"/>
                        </a:lnSpc>
                        <a:spcBef>
                          <a:spcPts val="0"/>
                        </a:spcBef>
                        <a:spcAft>
                          <a:spcPts val="0"/>
                        </a:spcAft>
                      </a:pPr>
                      <a:r>
                        <a:rPr lang="en-US" sz="900" b="0" dirty="0">
                          <a:solidFill>
                            <a:schemeClr val="tx1"/>
                          </a:solidFill>
                          <a:effectLst/>
                        </a:rPr>
                        <a:t>Safeguards so that the high throughput data use cases will not cause significant disruption to low duty-cycle ranging use cases.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681567932"/>
                  </a:ext>
                </a:extLst>
              </a:tr>
              <a:tr h="404233">
                <a:tc>
                  <a:txBody>
                    <a:bodyPr/>
                    <a:lstStyle/>
                    <a:p>
                      <a:pPr marL="0" marR="0">
                        <a:lnSpc>
                          <a:spcPct val="107000"/>
                        </a:lnSpc>
                        <a:spcBef>
                          <a:spcPts val="0"/>
                        </a:spcBef>
                        <a:spcAft>
                          <a:spcPts val="0"/>
                        </a:spcAft>
                      </a:pPr>
                      <a:r>
                        <a:rPr lang="en-US" sz="900" b="0" dirty="0">
                          <a:solidFill>
                            <a:schemeClr val="tx1"/>
                          </a:solidFill>
                          <a:effectLst/>
                        </a:rPr>
                        <a:t>Interference mitigation techniques to support higher density and higher traffic use cases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Because both CZC codes and Golay pairs can have pulse gaps inserted, the long term cross correlation of different codes, with different gap lengths, is much lower than codes with fixed symbol lengths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820307483"/>
                  </a:ext>
                </a:extLst>
              </a:tr>
              <a:tr h="132583">
                <a:tc>
                  <a:txBody>
                    <a:bodyPr/>
                    <a:lstStyle/>
                    <a:p>
                      <a:pPr marL="0" marR="0">
                        <a:lnSpc>
                          <a:spcPct val="107000"/>
                        </a:lnSpc>
                        <a:spcBef>
                          <a:spcPts val="0"/>
                        </a:spcBef>
                        <a:spcAft>
                          <a:spcPts val="0"/>
                        </a:spcAft>
                      </a:pPr>
                      <a:r>
                        <a:rPr lang="en-US" sz="900" b="0" dirty="0">
                          <a:solidFill>
                            <a:schemeClr val="tx1"/>
                          </a:solidFill>
                          <a:effectLst/>
                        </a:rPr>
                        <a:t>Other coexistence improvement</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476602030"/>
                  </a:ext>
                </a:extLst>
              </a:tr>
              <a:tr h="272171">
                <a:tc>
                  <a:txBody>
                    <a:bodyPr/>
                    <a:lstStyle/>
                    <a:p>
                      <a:pPr marL="0" marR="0">
                        <a:lnSpc>
                          <a:spcPct val="107000"/>
                        </a:lnSpc>
                        <a:spcBef>
                          <a:spcPts val="0"/>
                        </a:spcBef>
                        <a:spcAft>
                          <a:spcPts val="0"/>
                        </a:spcAft>
                      </a:pPr>
                      <a:r>
                        <a:rPr lang="en-US" sz="900" b="0" dirty="0">
                          <a:solidFill>
                            <a:schemeClr val="tx1"/>
                          </a:solidFill>
                          <a:effectLst/>
                        </a:rPr>
                        <a:t>Backward compatibility with enhanced ranging capable devices (ERDEVs).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38494273"/>
                  </a:ext>
                </a:extLst>
              </a:tr>
              <a:tr h="272171">
                <a:tc>
                  <a:txBody>
                    <a:bodyPr/>
                    <a:lstStyle/>
                    <a:p>
                      <a:pPr marL="0" marR="0">
                        <a:lnSpc>
                          <a:spcPct val="107000"/>
                        </a:lnSpc>
                        <a:spcBef>
                          <a:spcPts val="0"/>
                        </a:spcBef>
                        <a:spcAft>
                          <a:spcPts val="0"/>
                        </a:spcAft>
                      </a:pPr>
                      <a:r>
                        <a:rPr lang="en-US" sz="900" b="0" dirty="0">
                          <a:solidFill>
                            <a:schemeClr val="tx1"/>
                          </a:solidFill>
                          <a:effectLst/>
                        </a:rPr>
                        <a:t>Improved link budget and/or reduced air-time</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1298167276"/>
                  </a:ext>
                </a:extLst>
              </a:tr>
              <a:tr h="267192">
                <a:tc>
                  <a:txBody>
                    <a:bodyPr/>
                    <a:lstStyle/>
                    <a:p>
                      <a:pPr marL="0" marR="0">
                        <a:lnSpc>
                          <a:spcPct val="107000"/>
                        </a:lnSpc>
                        <a:spcBef>
                          <a:spcPts val="0"/>
                        </a:spcBef>
                        <a:spcAft>
                          <a:spcPts val="0"/>
                        </a:spcAft>
                      </a:pPr>
                      <a:r>
                        <a:rPr lang="en-US" sz="900" b="0" dirty="0">
                          <a:solidFill>
                            <a:schemeClr val="tx1"/>
                          </a:solidFill>
                          <a:effectLst/>
                        </a:rPr>
                        <a:t>Additional channels and operating frequencies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07470706"/>
                  </a:ext>
                </a:extLst>
              </a:tr>
              <a:tr h="404233">
                <a:tc>
                  <a:txBody>
                    <a:bodyPr/>
                    <a:lstStyle/>
                    <a:p>
                      <a:pPr marL="0" marR="0">
                        <a:lnSpc>
                          <a:spcPct val="107000"/>
                        </a:lnSpc>
                        <a:spcBef>
                          <a:spcPts val="0"/>
                        </a:spcBef>
                        <a:spcAft>
                          <a:spcPts val="0"/>
                        </a:spcAft>
                      </a:pPr>
                      <a:r>
                        <a:rPr lang="en-US" sz="900" b="0" dirty="0">
                          <a:solidFill>
                            <a:schemeClr val="tx1"/>
                          </a:solidFill>
                          <a:effectLst/>
                        </a:rPr>
                        <a:t>Improvements to accuracy / precision / reliability and interoperability for high-integrity ranging;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870662618"/>
                  </a:ext>
                </a:extLst>
              </a:tr>
              <a:tr h="272171">
                <a:tc>
                  <a:txBody>
                    <a:bodyPr/>
                    <a:lstStyle/>
                    <a:p>
                      <a:pPr marL="0" marR="0">
                        <a:lnSpc>
                          <a:spcPct val="107000"/>
                        </a:lnSpc>
                        <a:spcBef>
                          <a:spcPts val="0"/>
                        </a:spcBef>
                        <a:spcAft>
                          <a:spcPts val="0"/>
                        </a:spcAft>
                      </a:pPr>
                      <a:r>
                        <a:rPr lang="en-US" sz="900" b="0" dirty="0">
                          <a:solidFill>
                            <a:schemeClr val="tx1"/>
                          </a:solidFill>
                          <a:effectLst/>
                        </a:rPr>
                        <a:t>Reduce complexity and power consumption;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983036709"/>
                  </a:ext>
                </a:extLst>
              </a:tr>
              <a:tr h="272171">
                <a:tc>
                  <a:txBody>
                    <a:bodyPr/>
                    <a:lstStyle/>
                    <a:p>
                      <a:pPr marL="0" marR="0">
                        <a:lnSpc>
                          <a:spcPct val="107000"/>
                        </a:lnSpc>
                        <a:spcBef>
                          <a:spcPts val="0"/>
                        </a:spcBef>
                        <a:spcAft>
                          <a:spcPts val="0"/>
                        </a:spcAft>
                      </a:pPr>
                      <a:r>
                        <a:rPr lang="en-US" sz="900" b="0" dirty="0">
                          <a:solidFill>
                            <a:schemeClr val="tx1"/>
                          </a:solidFill>
                          <a:effectLst/>
                        </a:rPr>
                        <a:t>Hybrid operation with narrowband signaling to assist UWB;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661296273"/>
                  </a:ext>
                </a:extLst>
              </a:tr>
              <a:tr h="272171">
                <a:tc>
                  <a:txBody>
                    <a:bodyPr/>
                    <a:lstStyle/>
                    <a:p>
                      <a:pPr marL="0" marR="0">
                        <a:lnSpc>
                          <a:spcPct val="107000"/>
                        </a:lnSpc>
                        <a:spcBef>
                          <a:spcPts val="0"/>
                        </a:spcBef>
                        <a:spcAft>
                          <a:spcPts val="0"/>
                        </a:spcAft>
                      </a:pPr>
                      <a:r>
                        <a:rPr lang="en-US" sz="900" b="0" dirty="0">
                          <a:solidFill>
                            <a:schemeClr val="tx1"/>
                          </a:solidFill>
                          <a:effectLst/>
                        </a:rPr>
                        <a:t>Enhanced native discovery and connection setup mechanisms;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2987268290"/>
                  </a:ext>
                </a:extLst>
              </a:tr>
              <a:tr h="272171">
                <a:tc>
                  <a:txBody>
                    <a:bodyPr/>
                    <a:lstStyle/>
                    <a:p>
                      <a:pPr marL="0" marR="0">
                        <a:lnSpc>
                          <a:spcPct val="107000"/>
                        </a:lnSpc>
                        <a:spcBef>
                          <a:spcPts val="0"/>
                        </a:spcBef>
                        <a:spcAft>
                          <a:spcPts val="0"/>
                        </a:spcAft>
                      </a:pPr>
                      <a:r>
                        <a:rPr lang="en-US" sz="900" b="0" dirty="0">
                          <a:solidFill>
                            <a:schemeClr val="tx1"/>
                          </a:solidFill>
                          <a:effectLst/>
                        </a:rPr>
                        <a:t>Sensing capabilities to support presence detection and environment mapping;</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111501901"/>
                  </a:ext>
                </a:extLst>
              </a:tr>
              <a:tr h="132583">
                <a:tc>
                  <a:txBody>
                    <a:bodyPr/>
                    <a:lstStyle/>
                    <a:p>
                      <a:pPr marL="0" marR="0">
                        <a:lnSpc>
                          <a:spcPct val="107000"/>
                        </a:lnSpc>
                        <a:spcBef>
                          <a:spcPts val="0"/>
                        </a:spcBef>
                        <a:spcAft>
                          <a:spcPts val="0"/>
                        </a:spcAft>
                      </a:pPr>
                      <a:r>
                        <a:rPr lang="en-US" sz="900" b="0" dirty="0">
                          <a:solidFill>
                            <a:schemeClr val="tx1"/>
                          </a:solidFill>
                          <a:effectLst/>
                        </a:rPr>
                        <a:t>Low-power low-latency streaming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r>
                        <a:rPr lang="en-US" sz="900" b="0" dirty="0">
                          <a:solidFill>
                            <a:schemeClr val="tx1"/>
                          </a:solidFill>
                          <a:effectLst/>
                        </a:rPr>
                        <a: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13390514"/>
                  </a:ext>
                </a:extLst>
              </a:tr>
              <a:tr h="272171">
                <a:tc>
                  <a:txBody>
                    <a:bodyPr/>
                    <a:lstStyle/>
                    <a:p>
                      <a:pPr marL="0" marR="0">
                        <a:lnSpc>
                          <a:spcPct val="107000"/>
                        </a:lnSpc>
                        <a:spcBef>
                          <a:spcPts val="0"/>
                        </a:spcBef>
                        <a:spcAft>
                          <a:spcPts val="0"/>
                        </a:spcAft>
                      </a:pPr>
                      <a:r>
                        <a:rPr lang="en-US" sz="900" b="0" dirty="0">
                          <a:solidFill>
                            <a:schemeClr val="tx1"/>
                          </a:solidFill>
                          <a:effectLst/>
                        </a:rPr>
                        <a:t>higher data-rate streaming allowing at least 50 Mbit/s of throughput.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3573551774"/>
                  </a:ext>
                </a:extLst>
              </a:tr>
              <a:tr h="404233">
                <a:tc>
                  <a:txBody>
                    <a:bodyPr/>
                    <a:lstStyle/>
                    <a:p>
                      <a:pPr marL="0" marR="0">
                        <a:lnSpc>
                          <a:spcPct val="107000"/>
                        </a:lnSpc>
                        <a:spcBef>
                          <a:spcPts val="0"/>
                        </a:spcBef>
                        <a:spcAft>
                          <a:spcPts val="0"/>
                        </a:spcAft>
                      </a:pPr>
                      <a:r>
                        <a:rPr lang="en-US" sz="900" b="0" dirty="0">
                          <a:solidFill>
                            <a:schemeClr val="tx1"/>
                          </a:solidFill>
                          <a:effectLst/>
                        </a:rPr>
                        <a:t>Support for peer-to-peer, peer-to-multi-peer, and station-to-infrastructure protocols;</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1534020965"/>
                  </a:ext>
                </a:extLst>
              </a:tr>
              <a:tr h="267192">
                <a:tc>
                  <a:txBody>
                    <a:bodyPr/>
                    <a:lstStyle/>
                    <a:p>
                      <a:pPr marL="0" marR="0">
                        <a:lnSpc>
                          <a:spcPct val="107000"/>
                        </a:lnSpc>
                        <a:spcBef>
                          <a:spcPts val="0"/>
                        </a:spcBef>
                        <a:spcAft>
                          <a:spcPts val="0"/>
                        </a:spcAft>
                      </a:pPr>
                      <a:r>
                        <a:rPr lang="en-US" sz="900" b="0" dirty="0">
                          <a:solidFill>
                            <a:schemeClr val="tx1"/>
                          </a:solidFill>
                          <a:effectLst/>
                        </a:rPr>
                        <a:t>Infrastructure synchronization mechanisms. </a:t>
                      </a: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tc>
                  <a:txBody>
                    <a:bodyPr/>
                    <a:lstStyle/>
                    <a:p>
                      <a:pPr marL="0" marR="0">
                        <a:lnSpc>
                          <a:spcPct val="107000"/>
                        </a:lnSpc>
                        <a:spcBef>
                          <a:spcPts val="0"/>
                        </a:spcBef>
                        <a:spcAft>
                          <a:spcPts val="0"/>
                        </a:spcAft>
                      </a:pPr>
                      <a:endParaRPr lang="en-US" sz="9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96" marR="68596" marT="0" marB="0"/>
                </a:tc>
                <a:extLst>
                  <a:ext uri="{0D108BD9-81ED-4DB2-BD59-A6C34878D82A}">
                    <a16:rowId xmlns:a16="http://schemas.microsoft.com/office/drawing/2014/main" val="4251965075"/>
                  </a:ext>
                </a:extLst>
              </a:tr>
            </a:tbl>
          </a:graphicData>
        </a:graphic>
      </p:graphicFrame>
      <p:sp>
        <p:nvSpPr>
          <p:cNvPr id="4" name="Slide Number Placeholder 3">
            <a:extLst>
              <a:ext uri="{FF2B5EF4-FFF2-40B4-BE49-F238E27FC236}">
                <a16:creationId xmlns:a16="http://schemas.microsoft.com/office/drawing/2014/main" id="{88C1BCC9-89BA-47A0-A79D-AA3DA825104D}"/>
              </a:ext>
            </a:extLst>
          </p:cNvPr>
          <p:cNvSpPr>
            <a:spLocks noGrp="1"/>
          </p:cNvSpPr>
          <p:nvPr>
            <p:ph type="sldNum" idx="10"/>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2</a:t>
            </a:fld>
            <a:endParaRPr lang="en-US" altLang="en-US" dirty="0"/>
          </a:p>
        </p:txBody>
      </p:sp>
      <p:sp>
        <p:nvSpPr>
          <p:cNvPr id="6" name="Title 5">
            <a:extLst>
              <a:ext uri="{FF2B5EF4-FFF2-40B4-BE49-F238E27FC236}">
                <a16:creationId xmlns:a16="http://schemas.microsoft.com/office/drawing/2014/main" id="{0F701439-06F4-4CF3-B54D-0A93D70A277F}"/>
              </a:ext>
            </a:extLst>
          </p:cNvPr>
          <p:cNvSpPr>
            <a:spLocks noGrp="1"/>
          </p:cNvSpPr>
          <p:nvPr>
            <p:ph type="title"/>
          </p:nvPr>
        </p:nvSpPr>
        <p:spPr>
          <a:xfrm>
            <a:off x="914280" y="686594"/>
            <a:ext cx="10361851" cy="685800"/>
          </a:xfrm>
        </p:spPr>
        <p:txBody>
          <a:bodyPr/>
          <a:lstStyle/>
          <a:p>
            <a:r>
              <a:rPr lang="en-US" dirty="0"/>
              <a:t>Technical Guidance [1]</a:t>
            </a:r>
          </a:p>
        </p:txBody>
      </p:sp>
    </p:spTree>
    <p:extLst>
      <p:ext uri="{BB962C8B-B14F-4D97-AF65-F5344CB8AC3E}">
        <p14:creationId xmlns:p14="http://schemas.microsoft.com/office/powerpoint/2010/main" val="2709052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F35DD-5763-4D26-BE0C-81F07C691CFB}"/>
              </a:ext>
            </a:extLst>
          </p:cNvPr>
          <p:cNvSpPr>
            <a:spLocks noGrp="1"/>
          </p:cNvSpPr>
          <p:nvPr>
            <p:ph type="ctrTitle"/>
          </p:nvPr>
        </p:nvSpPr>
        <p:spPr/>
        <p:txBody>
          <a:bodyPr/>
          <a:lstStyle/>
          <a:p>
            <a:r>
              <a:rPr lang="en-US" sz="6000" dirty="0">
                <a:solidFill>
                  <a:schemeClr val="tx2"/>
                </a:solidFill>
                <a:latin typeface="Times New Roman" pitchFamily="18" charset="0"/>
                <a:ea typeface="ＭＳ Ｐゴシック" pitchFamily="-65" charset="-128"/>
                <a:cs typeface="+mn-cs"/>
              </a:rPr>
              <a:t>Short term cross-correlation properties of some preamble sequences</a:t>
            </a:r>
            <a:endParaRPr lang="en-GB" dirty="0"/>
          </a:p>
        </p:txBody>
      </p:sp>
      <p:sp>
        <p:nvSpPr>
          <p:cNvPr id="3" name="Subtitle 2">
            <a:extLst>
              <a:ext uri="{FF2B5EF4-FFF2-40B4-BE49-F238E27FC236}">
                <a16:creationId xmlns:a16="http://schemas.microsoft.com/office/drawing/2014/main" id="{1BDC67DB-6D47-42B8-95DF-F5227C460A4D}"/>
              </a:ext>
            </a:extLst>
          </p:cNvPr>
          <p:cNvSpPr>
            <a:spLocks noGrp="1"/>
          </p:cNvSpPr>
          <p:nvPr>
            <p:ph type="subTitle" idx="1"/>
          </p:nvPr>
        </p:nvSpPr>
        <p:spPr/>
        <p:txBody>
          <a:bodyPr/>
          <a:lstStyle/>
          <a:p>
            <a:r>
              <a:rPr lang="en-GB" dirty="0"/>
              <a:t>How the periodic max cross correlation properties compare</a:t>
            </a:r>
          </a:p>
        </p:txBody>
      </p:sp>
    </p:spTree>
    <p:extLst>
      <p:ext uri="{BB962C8B-B14F-4D97-AF65-F5344CB8AC3E}">
        <p14:creationId xmlns:p14="http://schemas.microsoft.com/office/powerpoint/2010/main" val="2175135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A49D08A-3995-C5A9-BD14-5130E7B71892}"/>
              </a:ext>
            </a:extLst>
          </p:cNvPr>
          <p:cNvPicPr>
            <a:picLocks noChangeAspect="1"/>
          </p:cNvPicPr>
          <p:nvPr/>
        </p:nvPicPr>
        <p:blipFill>
          <a:blip r:embed="rId2"/>
          <a:stretch>
            <a:fillRect/>
          </a:stretch>
        </p:blipFill>
        <p:spPr>
          <a:xfrm>
            <a:off x="-29981" y="762794"/>
            <a:ext cx="12190413" cy="1943399"/>
          </a:xfrm>
          <a:prstGeom prst="rect">
            <a:avLst/>
          </a:prstGeom>
        </p:spPr>
      </p:pic>
      <p:pic>
        <p:nvPicPr>
          <p:cNvPr id="5" name="Picture 4">
            <a:extLst>
              <a:ext uri="{FF2B5EF4-FFF2-40B4-BE49-F238E27FC236}">
                <a16:creationId xmlns:a16="http://schemas.microsoft.com/office/drawing/2014/main" id="{B6DFB362-B772-F659-3B26-3C0FBFB034FA}"/>
              </a:ext>
            </a:extLst>
          </p:cNvPr>
          <p:cNvPicPr>
            <a:picLocks noChangeAspect="1"/>
          </p:cNvPicPr>
          <p:nvPr/>
        </p:nvPicPr>
        <p:blipFill>
          <a:blip r:embed="rId3"/>
          <a:stretch>
            <a:fillRect/>
          </a:stretch>
        </p:blipFill>
        <p:spPr>
          <a:xfrm>
            <a:off x="0" y="2462998"/>
            <a:ext cx="12190413" cy="1933591"/>
          </a:xfrm>
          <a:prstGeom prst="rect">
            <a:avLst/>
          </a:prstGeom>
        </p:spPr>
      </p:pic>
      <p:pic>
        <p:nvPicPr>
          <p:cNvPr id="9" name="Picture 8">
            <a:extLst>
              <a:ext uri="{FF2B5EF4-FFF2-40B4-BE49-F238E27FC236}">
                <a16:creationId xmlns:a16="http://schemas.microsoft.com/office/drawing/2014/main" id="{8CB3B957-C3A9-AB53-1E61-36EF5C7BCF25}"/>
              </a:ext>
            </a:extLst>
          </p:cNvPr>
          <p:cNvPicPr>
            <a:picLocks noChangeAspect="1"/>
          </p:cNvPicPr>
          <p:nvPr/>
        </p:nvPicPr>
        <p:blipFill>
          <a:blip r:embed="rId4"/>
          <a:stretch>
            <a:fillRect/>
          </a:stretch>
        </p:blipFill>
        <p:spPr>
          <a:xfrm>
            <a:off x="-29982" y="4396589"/>
            <a:ext cx="12190413" cy="1955399"/>
          </a:xfrm>
          <a:prstGeom prst="rect">
            <a:avLst/>
          </a:prstGeom>
        </p:spPr>
      </p:pic>
    </p:spTree>
    <p:extLst>
      <p:ext uri="{BB962C8B-B14F-4D97-AF65-F5344CB8AC3E}">
        <p14:creationId xmlns:p14="http://schemas.microsoft.com/office/powerpoint/2010/main" val="37161097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351B553-CAFE-E4D5-0AC6-91752168EE66}"/>
              </a:ext>
            </a:extLst>
          </p:cNvPr>
          <p:cNvPicPr>
            <a:picLocks noChangeAspect="1"/>
          </p:cNvPicPr>
          <p:nvPr/>
        </p:nvPicPr>
        <p:blipFill>
          <a:blip r:embed="rId2"/>
          <a:stretch>
            <a:fillRect/>
          </a:stretch>
        </p:blipFill>
        <p:spPr>
          <a:xfrm>
            <a:off x="1748668" y="991394"/>
            <a:ext cx="8693076" cy="5271803"/>
          </a:xfrm>
          <a:prstGeom prst="rect">
            <a:avLst/>
          </a:prstGeom>
        </p:spPr>
      </p:pic>
    </p:spTree>
    <p:extLst>
      <p:ext uri="{BB962C8B-B14F-4D97-AF65-F5344CB8AC3E}">
        <p14:creationId xmlns:p14="http://schemas.microsoft.com/office/powerpoint/2010/main" val="4638894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3LzA1LzIwMjEgMTc6Mzk6NDg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3350F558-5939-4AAB-B391-AE7CBC921305}">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A7910612-4D8C-45BF-ABF7-1225B2936A62}">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18843</TotalTime>
  <Words>433</Words>
  <Application>Microsoft Office PowerPoint</Application>
  <PresentationFormat>Custom</PresentationFormat>
  <Paragraphs>49</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Default Design</vt:lpstr>
      <vt:lpstr>PowerPoint Presentation</vt:lpstr>
      <vt:lpstr>Technical Guidance [1]</vt:lpstr>
      <vt:lpstr>Short term cross-correlation properties of some preamble sequences</vt:lpstr>
      <vt:lpstr>PowerPoint Presentation</vt:lpstr>
      <vt:lpstr>PowerPoint Presentation</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UWB Wake-up signalling</dc:title>
  <dc:subject>IEEE 802.15 &lt;TG12 ULI&gt;</dc:subject>
  <dc:creator>Billy Verso</dc:creator>
  <dc:description>&lt;15-16-xxxx-00-0012&gt;</dc:description>
  <cp:lastModifiedBy>Michael McLaughlin</cp:lastModifiedBy>
  <cp:revision>1206</cp:revision>
  <cp:lastPrinted>2015-07-14T16:02:16Z</cp:lastPrinted>
  <dcterms:created xsi:type="dcterms:W3CDTF">2009-07-12T16:25:16Z</dcterms:created>
  <dcterms:modified xsi:type="dcterms:W3CDTF">2022-09-12T16:55:37Z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dd03e946-2edf-4dfd-a54f-63f81d41a428</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{3350F558-5939-4AAB-B391-AE7CBC921305}</vt:lpwstr>
  </property>
</Properties>
</file>