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3">
  <p:sldMasterIdLst>
    <p:sldMasterId id="2147483648" r:id="rId1"/>
  </p:sldMasterIdLst>
  <p:notesMasterIdLst>
    <p:notesMasterId r:id="rId13"/>
  </p:notesMasterIdLst>
  <p:handoutMasterIdLst>
    <p:handoutMasterId r:id="rId14"/>
  </p:handoutMasterIdLst>
  <p:sldIdLst>
    <p:sldId id="259" r:id="rId2"/>
    <p:sldId id="258" r:id="rId3"/>
    <p:sldId id="342" r:id="rId4"/>
    <p:sldId id="368" r:id="rId5"/>
    <p:sldId id="385" r:id="rId6"/>
    <p:sldId id="370" r:id="rId7"/>
    <p:sldId id="383" r:id="rId8"/>
    <p:sldId id="382" r:id="rId9"/>
    <p:sldId id="384" r:id="rId10"/>
    <p:sldId id="378" r:id="rId11"/>
    <p:sldId id="328"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923" userDrawn="1">
          <p15:clr>
            <a:srgbClr val="A4A3A4"/>
          </p15:clr>
        </p15:guide>
      </p15:sldGuideLst>
    </p:ext>
    <p:ext uri="{2D200454-40CA-4A62-9FC3-DE9A4176ACB9}">
      <p15:notesGuideLst xmlns:p15="http://schemas.microsoft.com/office/powerpoint/2012/main">
        <p15:guide id="1" orient="horz" pos="2923"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作者" initials="A" lastIdx="4"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FB0DA"/>
    <a:srgbClr val="FF0000"/>
    <a:srgbClr val="BED8EF"/>
    <a:srgbClr val="6F2AA1"/>
    <a:srgbClr val="00B14F"/>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12C8C85-51F0-491E-9774-3900AFEF0FD7}" styleName="浅色样式 2 - 强调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7" autoAdjust="0"/>
    <p:restoredTop sz="94233" autoAdjust="0"/>
  </p:normalViewPr>
  <p:slideViewPr>
    <p:cSldViewPr>
      <p:cViewPr varScale="1">
        <p:scale>
          <a:sx n="63" d="100"/>
          <a:sy n="63" d="100"/>
        </p:scale>
        <p:origin x="1384" y="60"/>
      </p:cViewPr>
      <p:guideLst>
        <p:guide orient="horz" pos="2160"/>
        <p:guide pos="3923"/>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87" d="100"/>
          <a:sy n="87" d="100"/>
        </p:scale>
        <p:origin x="2970" y="96"/>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&lt;November 2021&gt;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t>
            </a:r>
            <a:r>
              <a:rPr lang="en-US" altLang="en-US" dirty="0" err="1"/>
              <a:t>Xiaohui</a:t>
            </a:r>
            <a:r>
              <a:rPr lang="en-US" altLang="en-US" dirty="0"/>
              <a:t> Peng&gt;, &lt;Huawei&gt;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20289725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8501877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3726221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9818681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40867792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39224682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28662084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10</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1352257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a:t>November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Xiaohui</a:t>
            </a:r>
            <a:r>
              <a:rPr lang="en-US" altLang="en-US" dirty="0"/>
              <a:t>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a:t>November 2021</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a:t>Xiaohui Peng, Huawei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a:t>November 2021</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a:t>Xiaohui Peng, Huawei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a:t>Step 2022</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a:t>Xiaohui Peng, Huawei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a:t>Step 2022</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Xiaohui Peng,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a:t>
            </a:r>
            <a:r>
              <a:rPr lang="en-US" altLang="en-US" sz="1400" b="1" baseline="0" dirty="0"/>
              <a:t> IEEE 15-22-</a:t>
            </a:r>
            <a:r>
              <a:rPr lang="en-US" altLang="zh-CN" sz="1400" b="1" baseline="0" dirty="0"/>
              <a:t>0479</a:t>
            </a:r>
            <a:r>
              <a:rPr lang="en-US" altLang="en-US" sz="1400" b="1" baseline="0" dirty="0"/>
              <a:t>-00-04ab</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1.emf"/><Relationship Id="rId4" Type="http://schemas.openxmlformats.org/officeDocument/2006/relationships/image" Target="../media/image20.png"/></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38.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10.png"/><Relationship Id="rId4" Type="http://schemas.openxmlformats.org/officeDocument/2006/relationships/image" Target="../media/image35.png"/></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zh-CN" dirty="0"/>
              <a:t>Sept 2022</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err="1"/>
              <a:t>Xiaohui</a:t>
            </a:r>
            <a:r>
              <a:rPr lang="en-US" altLang="en-US" dirty="0"/>
              <a:t> Peng, Huawei</a:t>
            </a:r>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812088" cy="4124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[More consideration on sensing pulse shape in 802.15.4ab]	</a:t>
            </a:r>
          </a:p>
          <a:p>
            <a:r>
              <a:rPr lang="en-US" altLang="en-US" sz="1600" b="1" dirty="0">
                <a:solidFill>
                  <a:schemeClr val="tx2"/>
                </a:solidFill>
              </a:rPr>
              <a:t>Date Submitted: </a:t>
            </a:r>
            <a:r>
              <a:rPr lang="en-US" altLang="en-US" sz="1600" dirty="0">
                <a:solidFill>
                  <a:schemeClr val="tx2"/>
                </a:solidFill>
              </a:rPr>
              <a:t>[]	</a:t>
            </a:r>
          </a:p>
          <a:p>
            <a:r>
              <a:rPr lang="en-US" altLang="en-US" sz="1600" b="1" dirty="0"/>
              <a:t>Source:</a:t>
            </a:r>
            <a:r>
              <a:rPr lang="en-US" altLang="en-US" sz="1600" dirty="0"/>
              <a:t> </a:t>
            </a:r>
            <a:r>
              <a:rPr lang="en-US" altLang="en-US" sz="1400" dirty="0"/>
              <a:t>[</a:t>
            </a:r>
            <a:r>
              <a:rPr lang="en-US" altLang="en-US" sz="1400" dirty="0" err="1"/>
              <a:t>Xiaohui</a:t>
            </a:r>
            <a:r>
              <a:rPr lang="en-US" altLang="en-US" sz="1400" dirty="0"/>
              <a:t> Peng, Bin Qian, Lei Huang, </a:t>
            </a:r>
            <a:r>
              <a:rPr lang="en-US" altLang="en-US" sz="1400" dirty="0" err="1"/>
              <a:t>Kuan</a:t>
            </a:r>
            <a:r>
              <a:rPr lang="en-US" altLang="en-US" sz="1400" dirty="0"/>
              <a:t> Wu, David </a:t>
            </a:r>
            <a:r>
              <a:rPr lang="en-US" altLang="en-US" sz="1400" dirty="0" err="1"/>
              <a:t>Xun</a:t>
            </a:r>
            <a:r>
              <a:rPr lang="en-US" altLang="en-US" sz="1400" dirty="0"/>
              <a:t> Yang] Company [Huawei Technologies]</a:t>
            </a:r>
            <a:r>
              <a:rPr lang="en-US" altLang="en-US" sz="1600" dirty="0"/>
              <a:t> </a:t>
            </a:r>
          </a:p>
          <a:p>
            <a:r>
              <a:rPr lang="en-US" altLang="en-US" sz="1600" b="1" dirty="0"/>
              <a:t>E-Mail: </a:t>
            </a:r>
            <a:r>
              <a:rPr lang="en-US" altLang="en-US" sz="1600" dirty="0"/>
              <a:t>[pengxiaohui5@huawei.com]</a:t>
            </a:r>
          </a:p>
          <a:p>
            <a:r>
              <a:rPr lang="en-US" altLang="en-US" sz="1600" b="1" dirty="0"/>
              <a:t>Re:</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[Sensing, UWB in 802.15.4ab, pulse shape]</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p>
          <a:p>
            <a:pPr algn="just"/>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dirty="0"/>
              <a:t>Slide </a:t>
            </a:r>
            <a:fld id="{825FF3E2-E949-4C4C-AB9C-2EE82B1DF989}" type="slidenum">
              <a:rPr lang="en-US" altLang="en-US"/>
              <a:pPr/>
              <a:t>10</a:t>
            </a:fld>
            <a:endParaRPr lang="en-US" altLang="en-US" dirty="0"/>
          </a:p>
        </p:txBody>
      </p:sp>
      <p:sp>
        <p:nvSpPr>
          <p:cNvPr id="11" name="Footer Placeholder 2"/>
          <p:cNvSpPr>
            <a:spLocks noGrp="1"/>
          </p:cNvSpPr>
          <p:nvPr>
            <p:ph type="ftr" sz="quarter" idx="11"/>
          </p:nvPr>
        </p:nvSpPr>
        <p:spPr>
          <a:xfrm>
            <a:off x="5004048" y="6475413"/>
            <a:ext cx="3606552" cy="184666"/>
          </a:xfrm>
        </p:spPr>
        <p:txBody>
          <a:bodyPr/>
          <a:lstStyle/>
          <a:p>
            <a:r>
              <a:rPr lang="en-US" altLang="en-US" dirty="0" err="1"/>
              <a:t>Xiaohui</a:t>
            </a:r>
            <a:r>
              <a:rPr lang="en-US" altLang="en-US" dirty="0"/>
              <a:t> Peng, Huawei</a:t>
            </a:r>
          </a:p>
        </p:txBody>
      </p:sp>
      <p:sp>
        <p:nvSpPr>
          <p:cNvPr id="7" name="Title 1">
            <a:extLst>
              <a:ext uri="{FF2B5EF4-FFF2-40B4-BE49-F238E27FC236}">
                <a16:creationId xmlns:a16="http://schemas.microsoft.com/office/drawing/2014/main" id="{BDA3A5D1-97D5-4E07-9CED-6CC7D9BFB945}"/>
              </a:ext>
            </a:extLst>
          </p:cNvPr>
          <p:cNvSpPr>
            <a:spLocks noGrp="1"/>
          </p:cNvSpPr>
          <p:nvPr>
            <p:ph type="title"/>
          </p:nvPr>
        </p:nvSpPr>
        <p:spPr>
          <a:xfrm>
            <a:off x="714715" y="556551"/>
            <a:ext cx="7772400" cy="636432"/>
          </a:xfrm>
        </p:spPr>
        <p:txBody>
          <a:bodyPr/>
          <a:lstStyle/>
          <a:p>
            <a:r>
              <a:rPr lang="en-IE" sz="2800" b="1" dirty="0">
                <a:solidFill>
                  <a:schemeClr val="tx1"/>
                </a:solidFill>
              </a:rPr>
              <a:t>Summary</a:t>
            </a:r>
          </a:p>
        </p:txBody>
      </p:sp>
      <p:sp>
        <p:nvSpPr>
          <p:cNvPr id="8" name="Rectangle 7">
            <a:extLst>
              <a:ext uri="{FF2B5EF4-FFF2-40B4-BE49-F238E27FC236}">
                <a16:creationId xmlns:a16="http://schemas.microsoft.com/office/drawing/2014/main" id="{39304D52-07D1-4498-87B1-2214D940F8C7}"/>
              </a:ext>
            </a:extLst>
          </p:cNvPr>
          <p:cNvSpPr/>
          <p:nvPr/>
        </p:nvSpPr>
        <p:spPr>
          <a:xfrm>
            <a:off x="436626" y="1838952"/>
            <a:ext cx="8270748" cy="230832"/>
          </a:xfrm>
          <a:prstGeom prst="rect">
            <a:avLst/>
          </a:prstGeom>
        </p:spPr>
        <p:txBody>
          <a:bodyPr wrap="square">
            <a:spAutoFit/>
          </a:bodyPr>
          <a:lstStyle/>
          <a:p>
            <a:pPr>
              <a:spcAft>
                <a:spcPts val="0"/>
              </a:spcAft>
            </a:pPr>
            <a:r>
              <a:rPr lang="en-US" sz="900" dirty="0">
                <a:latin typeface="Arial" panose="020B0604020202020204" pitchFamily="34" charset="0"/>
                <a:ea typeface="Times New Roman" panose="02020603050405020304" pitchFamily="18" charset="0"/>
              </a:rPr>
              <a:t> </a:t>
            </a:r>
            <a:endParaRPr lang="en-IE" sz="900" dirty="0">
              <a:latin typeface="Arial" panose="020B0604020202020204" pitchFamily="34" charset="0"/>
              <a:ea typeface="Times New Roman" panose="02020603050405020304" pitchFamily="18" charset="0"/>
            </a:endParaRPr>
          </a:p>
        </p:txBody>
      </p:sp>
      <p:sp>
        <p:nvSpPr>
          <p:cNvPr id="9" name="TextBox 4">
            <a:extLst>
              <a:ext uri="{FF2B5EF4-FFF2-40B4-BE49-F238E27FC236}">
                <a16:creationId xmlns:a16="http://schemas.microsoft.com/office/drawing/2014/main" id="{C357CBC1-09F6-C94F-822C-C9E8B118B330}"/>
              </a:ext>
            </a:extLst>
          </p:cNvPr>
          <p:cNvSpPr txBox="1"/>
          <p:nvPr/>
        </p:nvSpPr>
        <p:spPr>
          <a:xfrm>
            <a:off x="685800" y="1556792"/>
            <a:ext cx="7884886" cy="3895297"/>
          </a:xfrm>
          <a:prstGeom prst="rect">
            <a:avLst/>
          </a:prstGeom>
          <a:noFill/>
        </p:spPr>
        <p:txBody>
          <a:bodyPr wrap="square" rtlCol="0">
            <a:spAutoFit/>
          </a:bodyPr>
          <a:lstStyle/>
          <a:p>
            <a:pPr marL="342900" indent="-342900" algn="just">
              <a:lnSpc>
                <a:spcPct val="150000"/>
              </a:lnSpc>
              <a:buFont typeface="Wingdings" panose="05000000000000000000" pitchFamily="2" charset="2"/>
              <a:buChar char="l"/>
            </a:pPr>
            <a:r>
              <a:rPr lang="en-US" altLang="zh-CN" sz="1600" dirty="0"/>
              <a:t>For high SNR condition, using a unified pulse shape for sensing and ranging will sacrifice the ranging performance in terms of CRLB. </a:t>
            </a:r>
            <a:endParaRPr lang="zh-CN" altLang="en-US" sz="1600" dirty="0"/>
          </a:p>
          <a:p>
            <a:pPr marL="342900" indent="-342900" algn="just">
              <a:lnSpc>
                <a:spcPct val="150000"/>
              </a:lnSpc>
              <a:buFont typeface="Wingdings" panose="05000000000000000000" pitchFamily="2" charset="2"/>
              <a:buChar char="l"/>
            </a:pPr>
            <a:r>
              <a:rPr lang="en-US" altLang="zh-CN" sz="1600" dirty="0"/>
              <a:t>For low SNR condition, using a unified pulse shape for sensing and ranging has no impact on the ranging performance in terms of ZZLB. </a:t>
            </a:r>
            <a:endParaRPr lang="zh-CN" altLang="en-US" sz="1600" dirty="0"/>
          </a:p>
          <a:p>
            <a:pPr marL="342900" indent="-342900" algn="just">
              <a:lnSpc>
                <a:spcPct val="150000"/>
              </a:lnSpc>
              <a:spcAft>
                <a:spcPts val="600"/>
              </a:spcAft>
              <a:buFont typeface="Wingdings" panose="05000000000000000000" pitchFamily="2" charset="2"/>
              <a:buChar char="l"/>
            </a:pPr>
            <a:r>
              <a:rPr lang="en-US" altLang="zh-CN" sz="1600" dirty="0"/>
              <a:t>The Gaussian pulse shape and the Kaiser pulse shape have the same performance either in terms of CRLB or ZZLB.</a:t>
            </a:r>
          </a:p>
          <a:p>
            <a:pPr marL="342900" indent="-342900" algn="just">
              <a:lnSpc>
                <a:spcPct val="150000"/>
              </a:lnSpc>
              <a:spcAft>
                <a:spcPts val="600"/>
              </a:spcAft>
              <a:buFont typeface="Wingdings" panose="05000000000000000000" pitchFamily="2" charset="2"/>
              <a:buChar char="l"/>
            </a:pPr>
            <a:r>
              <a:rPr lang="en-US" altLang="zh-CN" sz="1600" dirty="0"/>
              <a:t>We recommend to define a more restricted time-domain mask with bounded sidelobe level in 15.4ab, which can cover the existing two time-bounded pulse shapes (the Gaussian pulse shape and the Kaiser pulse shape).</a:t>
            </a:r>
          </a:p>
          <a:p>
            <a:pPr marL="342900" indent="-342900" algn="just">
              <a:lnSpc>
                <a:spcPct val="150000"/>
              </a:lnSpc>
              <a:spcAft>
                <a:spcPts val="600"/>
              </a:spcAft>
              <a:buFont typeface="Wingdings" panose="05000000000000000000" pitchFamily="2" charset="2"/>
              <a:buChar char="l"/>
            </a:pPr>
            <a:endParaRPr lang="en-US" altLang="zh-CN" sz="1600" dirty="0"/>
          </a:p>
        </p:txBody>
      </p:sp>
      <p:sp>
        <p:nvSpPr>
          <p:cNvPr id="13" name="Date Placeholder 1"/>
          <p:cNvSpPr>
            <a:spLocks noGrp="1"/>
          </p:cNvSpPr>
          <p:nvPr>
            <p:ph type="dt" sz="half" idx="10"/>
          </p:nvPr>
        </p:nvSpPr>
        <p:spPr>
          <a:xfrm>
            <a:off x="685800" y="378281"/>
            <a:ext cx="1600200" cy="215444"/>
          </a:xfrm>
        </p:spPr>
        <p:txBody>
          <a:bodyPr/>
          <a:lstStyle/>
          <a:p>
            <a:r>
              <a:rPr lang="en-US" altLang="zh-CN" dirty="0"/>
              <a:t>Sept 2022</a:t>
            </a:r>
            <a:endParaRPr lang="en-US" altLang="en-US" dirty="0"/>
          </a:p>
        </p:txBody>
      </p:sp>
    </p:spTree>
    <p:extLst>
      <p:ext uri="{BB962C8B-B14F-4D97-AF65-F5344CB8AC3E}">
        <p14:creationId xmlns:p14="http://schemas.microsoft.com/office/powerpoint/2010/main" val="3892403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650115" y="692696"/>
            <a:ext cx="7772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2800" b="1" kern="0" dirty="0">
                <a:solidFill>
                  <a:schemeClr val="tx1"/>
                </a:solidFill>
              </a:rPr>
              <a:t>References</a:t>
            </a:r>
          </a:p>
        </p:txBody>
      </p:sp>
      <p:sp>
        <p:nvSpPr>
          <p:cNvPr id="6" name="Footer Placeholder 2"/>
          <p:cNvSpPr>
            <a:spLocks noGrp="1"/>
          </p:cNvSpPr>
          <p:nvPr>
            <p:ph type="ftr" sz="quarter" idx="11"/>
          </p:nvPr>
        </p:nvSpPr>
        <p:spPr>
          <a:xfrm>
            <a:off x="5004048" y="6475413"/>
            <a:ext cx="3606552" cy="184666"/>
          </a:xfrm>
        </p:spPr>
        <p:txBody>
          <a:bodyPr/>
          <a:lstStyle/>
          <a:p>
            <a:r>
              <a:rPr lang="en-US" altLang="en-US" dirty="0" err="1"/>
              <a:t>Xiaohui</a:t>
            </a:r>
            <a:r>
              <a:rPr lang="en-US" altLang="en-US" dirty="0"/>
              <a:t> Peng, Huawei</a:t>
            </a:r>
          </a:p>
        </p:txBody>
      </p:sp>
      <p:sp>
        <p:nvSpPr>
          <p:cNvPr id="7" name="Rectangle 2"/>
          <p:cNvSpPr txBox="1">
            <a:spLocks noChangeArrowheads="1"/>
          </p:cNvSpPr>
          <p:nvPr/>
        </p:nvSpPr>
        <p:spPr bwMode="auto">
          <a:xfrm>
            <a:off x="467544" y="1172667"/>
            <a:ext cx="8293144" cy="5091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buFont typeface="+mj-lt"/>
              <a:buAutoNum type="arabicPeriod"/>
            </a:pPr>
            <a:r>
              <a:rPr lang="en-US" altLang="zh-CN" sz="1600" b="1" kern="0" dirty="0">
                <a:latin typeface="+mj-lt"/>
              </a:rPr>
              <a:t>Amendment1: Enhanced ultra wideband (UWB) physical layers (PHYs) and associated ranging techniques</a:t>
            </a:r>
            <a:endParaRPr lang="zh-CN" altLang="en-US" sz="1600" b="1" kern="0" dirty="0">
              <a:latin typeface="+mj-lt"/>
            </a:endParaRPr>
          </a:p>
          <a:p>
            <a:pPr algn="just">
              <a:buFont typeface="+mj-lt"/>
              <a:buAutoNum type="arabicPeriod"/>
            </a:pPr>
            <a:r>
              <a:rPr lang="en-US" altLang="zh-CN" sz="1600" b="1" kern="0" dirty="0">
                <a:latin typeface="+mj-lt"/>
              </a:rPr>
              <a:t>IEEE standard for low-rate wireless networks</a:t>
            </a:r>
          </a:p>
          <a:p>
            <a:pPr algn="just">
              <a:buFont typeface="+mj-lt"/>
              <a:buAutoNum type="arabicPeriod"/>
            </a:pPr>
            <a:r>
              <a:rPr lang="en-US" altLang="zh-CN" sz="1600" b="1" kern="0" dirty="0">
                <a:latin typeface="+mj-lt"/>
              </a:rPr>
              <a:t>UWB spectral mask and FFC part 15 limits</a:t>
            </a:r>
          </a:p>
          <a:p>
            <a:pPr algn="just">
              <a:buFont typeface="+mj-lt"/>
              <a:buAutoNum type="arabicPeriod"/>
            </a:pPr>
            <a:r>
              <a:rPr lang="en-US" altLang="zh-CN" sz="1600" b="1" kern="0" dirty="0">
                <a:latin typeface="+mj-lt"/>
              </a:rPr>
              <a:t>15-19-0443-01-004z text to address comment id r1-0820 (Michael </a:t>
            </a:r>
            <a:r>
              <a:rPr lang="en-US" altLang="zh-CN" sz="1600" b="1" kern="0" dirty="0" err="1">
                <a:latin typeface="+mj-lt"/>
              </a:rPr>
              <a:t>McLaughin</a:t>
            </a:r>
            <a:r>
              <a:rPr lang="en-US" altLang="zh-CN" sz="1600" b="1" kern="0" dirty="0">
                <a:latin typeface="+mj-lt"/>
              </a:rPr>
              <a:t>)</a:t>
            </a:r>
          </a:p>
          <a:p>
            <a:pPr algn="just">
              <a:buFont typeface="+mj-lt"/>
              <a:buAutoNum type="arabicPeriod"/>
            </a:pPr>
            <a:r>
              <a:rPr lang="en-US" altLang="zh-CN" sz="1600" b="1" kern="0" dirty="0">
                <a:latin typeface="+mj-lt"/>
              </a:rPr>
              <a:t>15-20-0084-00-004z pulse shaping considerations (</a:t>
            </a:r>
            <a:r>
              <a:rPr lang="en-US" altLang="zh-CN" sz="1600" b="1" dirty="0" err="1">
                <a:latin typeface="+mj-lt"/>
                <a:ea typeface="ＭＳ Ｐゴシック" pitchFamily="-65" charset="-128"/>
              </a:rPr>
              <a:t>Jochen</a:t>
            </a:r>
            <a:r>
              <a:rPr lang="en-US" altLang="zh-CN" sz="1600" b="1" dirty="0">
                <a:latin typeface="+mj-lt"/>
                <a:ea typeface="ＭＳ Ｐゴシック" pitchFamily="-65" charset="-128"/>
              </a:rPr>
              <a:t> </a:t>
            </a:r>
            <a:r>
              <a:rPr lang="en-US" altLang="zh-CN" sz="1600" b="1" dirty="0" err="1">
                <a:latin typeface="+mj-lt"/>
                <a:ea typeface="ＭＳ Ｐゴシック" pitchFamily="-65" charset="-128"/>
              </a:rPr>
              <a:t>Hammerschmidt</a:t>
            </a:r>
            <a:r>
              <a:rPr lang="en-US" altLang="zh-CN" sz="1600" b="1" kern="0" dirty="0">
                <a:latin typeface="+mj-lt"/>
              </a:rPr>
              <a:t>)</a:t>
            </a:r>
          </a:p>
          <a:p>
            <a:pPr algn="just">
              <a:buFont typeface="+mj-lt"/>
              <a:buAutoNum type="arabicPeriod"/>
            </a:pPr>
            <a:r>
              <a:rPr lang="en-US" altLang="zh-CN" sz="1600" b="1" kern="0" dirty="0">
                <a:latin typeface="+mj-lt"/>
              </a:rPr>
              <a:t>15-20-0086-00-004z proposed pulse shape text changes for HRP UWB PHY (Michael </a:t>
            </a:r>
            <a:r>
              <a:rPr lang="en-US" altLang="zh-CN" sz="1600" b="1" kern="0" dirty="0" err="1">
                <a:latin typeface="+mj-lt"/>
              </a:rPr>
              <a:t>McLaughin</a:t>
            </a:r>
            <a:r>
              <a:rPr lang="en-US" altLang="zh-CN" sz="1600" b="1" kern="0" dirty="0">
                <a:latin typeface="+mj-lt"/>
              </a:rPr>
              <a:t>)</a:t>
            </a:r>
          </a:p>
          <a:p>
            <a:pPr algn="just">
              <a:buFont typeface="+mj-lt"/>
              <a:buAutoNum type="arabicPeriod"/>
            </a:pPr>
            <a:r>
              <a:rPr lang="en-US" altLang="zh-CN" sz="1600" b="1" kern="0" dirty="0">
                <a:latin typeface="+mj-lt"/>
              </a:rPr>
              <a:t>15-20-0089-01-004z pulse shape text changes for HRP UWB PHY (Michael </a:t>
            </a:r>
            <a:r>
              <a:rPr lang="en-US" altLang="zh-CN" sz="1600" b="1" kern="0" dirty="0" err="1">
                <a:latin typeface="+mj-lt"/>
              </a:rPr>
              <a:t>McLaughin</a:t>
            </a:r>
            <a:r>
              <a:rPr lang="en-US" altLang="zh-CN" sz="1600" b="1" kern="0" dirty="0">
                <a:latin typeface="+mj-lt"/>
              </a:rPr>
              <a:t>)</a:t>
            </a:r>
          </a:p>
          <a:p>
            <a:pPr algn="just">
              <a:buFont typeface="+mj-lt"/>
              <a:buAutoNum type="arabicPeriod"/>
            </a:pPr>
            <a:r>
              <a:rPr lang="en-US" altLang="zh-CN" sz="1600" b="1" kern="0" dirty="0">
                <a:latin typeface="+mj-lt"/>
              </a:rPr>
              <a:t>15-22-0040-04-04ab waveform design for UWB sensing (</a:t>
            </a:r>
            <a:r>
              <a:rPr lang="en-US" altLang="zh-CN" sz="1600" b="1" kern="0" dirty="0" err="1">
                <a:latin typeface="+mj-lt"/>
              </a:rPr>
              <a:t>Xiaohui</a:t>
            </a:r>
            <a:r>
              <a:rPr lang="en-US" altLang="zh-CN" sz="1600" b="1" kern="0" dirty="0">
                <a:latin typeface="+mj-lt"/>
              </a:rPr>
              <a:t> Peng)</a:t>
            </a:r>
          </a:p>
          <a:p>
            <a:pPr algn="just">
              <a:buFont typeface="+mj-lt"/>
              <a:buAutoNum type="arabicPeriod"/>
            </a:pPr>
            <a:r>
              <a:rPr lang="en-US" altLang="zh-CN" sz="1600" b="1" kern="0" dirty="0">
                <a:latin typeface="+mj-lt"/>
              </a:rPr>
              <a:t>15-22-0175-00-04ab sensing device (</a:t>
            </a:r>
            <a:r>
              <a:rPr lang="en-US" altLang="en-US" sz="1600" b="1" kern="0" dirty="0">
                <a:latin typeface="+mj-lt"/>
              </a:rPr>
              <a:t>Dag T. Wisland </a:t>
            </a:r>
            <a:r>
              <a:rPr lang="en-US" altLang="zh-CN" sz="1600" b="1" kern="0" dirty="0">
                <a:latin typeface="+mj-lt"/>
              </a:rPr>
              <a:t>)</a:t>
            </a:r>
          </a:p>
          <a:p>
            <a:pPr algn="just">
              <a:buFont typeface="+mj-lt"/>
              <a:buAutoNum type="arabicPeriod"/>
            </a:pPr>
            <a:r>
              <a:rPr lang="en-US" altLang="zh-CN" sz="1600" b="1" kern="0" dirty="0">
                <a:latin typeface="+mj-lt"/>
              </a:rPr>
              <a:t>15-22-0061-00-04ab sensing – continued (</a:t>
            </a:r>
            <a:r>
              <a:rPr lang="en-US" altLang="en-US" sz="1600" b="1" kern="0" dirty="0">
                <a:latin typeface="+mj-lt"/>
              </a:rPr>
              <a:t>Frank Leong</a:t>
            </a:r>
            <a:r>
              <a:rPr lang="en-US" altLang="zh-CN" sz="1600" b="1" kern="0" dirty="0">
                <a:latin typeface="+mj-lt"/>
              </a:rPr>
              <a:t>)</a:t>
            </a:r>
          </a:p>
          <a:p>
            <a:pPr algn="just">
              <a:buFont typeface="+mj-lt"/>
              <a:buAutoNum type="arabicPeriod"/>
            </a:pPr>
            <a:r>
              <a:rPr lang="en-US" altLang="zh-CN" sz="1600" b="1" kern="0" dirty="0">
                <a:latin typeface="+mj-lt"/>
              </a:rPr>
              <a:t>15-22-0305-00-04ab a summary of proposals and interests (Billy Verso)</a:t>
            </a:r>
          </a:p>
          <a:p>
            <a:pPr algn="just">
              <a:buFont typeface="+mj-lt"/>
              <a:buAutoNum type="arabicPeriod"/>
            </a:pPr>
            <a:r>
              <a:rPr lang="en-US" altLang="zh-CN" sz="1600" b="1" kern="0" dirty="0" err="1">
                <a:latin typeface="+mj-lt"/>
              </a:rPr>
              <a:t>Chazan</a:t>
            </a:r>
            <a:r>
              <a:rPr lang="en-US" altLang="zh-CN" sz="1600" b="1" kern="0" dirty="0">
                <a:latin typeface="+mj-lt"/>
              </a:rPr>
              <a:t>, Dan, Moshe </a:t>
            </a:r>
            <a:r>
              <a:rPr lang="en-US" altLang="zh-CN" sz="1600" b="1" kern="0" dirty="0" err="1">
                <a:latin typeface="+mj-lt"/>
              </a:rPr>
              <a:t>Zakai</a:t>
            </a:r>
            <a:r>
              <a:rPr lang="en-US" altLang="zh-CN" sz="1600" b="1" kern="0" dirty="0">
                <a:latin typeface="+mj-lt"/>
              </a:rPr>
              <a:t>, and Jacob </a:t>
            </a:r>
            <a:r>
              <a:rPr lang="en-US" altLang="zh-CN" sz="1600" b="1" kern="0" dirty="0" err="1">
                <a:latin typeface="+mj-lt"/>
              </a:rPr>
              <a:t>Ziv</a:t>
            </a:r>
            <a:r>
              <a:rPr lang="en-US" altLang="zh-CN" sz="1600" b="1" kern="0" dirty="0">
                <a:latin typeface="+mj-lt"/>
              </a:rPr>
              <a:t>. "Improved lower bounds on signal parameter estimation." IEEE transactions on Information Theory 21.1 (1975): 90-93.</a:t>
            </a:r>
          </a:p>
        </p:txBody>
      </p:sp>
      <p:sp>
        <p:nvSpPr>
          <p:cNvPr id="3" name="灯片编号占位符 2"/>
          <p:cNvSpPr>
            <a:spLocks noGrp="1"/>
          </p:cNvSpPr>
          <p:nvPr>
            <p:ph type="sldNum" sz="quarter" idx="12"/>
          </p:nvPr>
        </p:nvSpPr>
        <p:spPr/>
        <p:txBody>
          <a:bodyPr/>
          <a:lstStyle/>
          <a:p>
            <a:r>
              <a:rPr lang="en-US" altLang="en-US"/>
              <a:t>Slide </a:t>
            </a:r>
            <a:fld id="{7FFA85FD-E192-4C2D-9860-28C59D48001D}" type="slidenum">
              <a:rPr lang="en-US" altLang="en-US" smtClean="0"/>
              <a:pPr/>
              <a:t>11</a:t>
            </a:fld>
            <a:endParaRPr lang="en-US" altLang="en-US" dirty="0"/>
          </a:p>
        </p:txBody>
      </p:sp>
      <p:sp>
        <p:nvSpPr>
          <p:cNvPr id="10" name="Date Placeholder 1"/>
          <p:cNvSpPr>
            <a:spLocks noGrp="1"/>
          </p:cNvSpPr>
          <p:nvPr>
            <p:ph type="dt" sz="half" idx="10"/>
          </p:nvPr>
        </p:nvSpPr>
        <p:spPr>
          <a:xfrm>
            <a:off x="685800" y="378281"/>
            <a:ext cx="1600200" cy="215444"/>
          </a:xfrm>
        </p:spPr>
        <p:txBody>
          <a:bodyPr/>
          <a:lstStyle/>
          <a:p>
            <a:r>
              <a:rPr lang="en-US" altLang="zh-CN" dirty="0"/>
              <a:t>Sept 2022</a:t>
            </a:r>
            <a:endParaRPr lang="en-US" altLang="en-US" dirty="0"/>
          </a:p>
        </p:txBody>
      </p:sp>
    </p:spTree>
    <p:extLst>
      <p:ext uri="{BB962C8B-B14F-4D97-AF65-F5344CB8AC3E}">
        <p14:creationId xmlns:p14="http://schemas.microsoft.com/office/powerpoint/2010/main" val="362342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latin typeface="+mj-lt"/>
              </a:rPr>
              <a:t>Slide </a:t>
            </a:r>
            <a:fld id="{CEC4BC45-39E3-4AF4-A985-1621094AE46F}" type="slidenum">
              <a:rPr lang="en-US" altLang="en-US">
                <a:latin typeface="+mj-lt"/>
              </a:rPr>
              <a:pPr/>
              <a:t>2</a:t>
            </a:fld>
            <a:endParaRPr lang="en-US" altLang="en-US">
              <a:latin typeface="+mj-lt"/>
            </a:endParaRP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3080024819"/>
              </p:ext>
            </p:extLst>
          </p:nvPr>
        </p:nvGraphicFramePr>
        <p:xfrm>
          <a:off x="685800" y="908720"/>
          <a:ext cx="7774632" cy="4908908"/>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dirty="0">
                          <a:effectLst/>
                          <a:latin typeface="+mj-lt"/>
                        </a:rPr>
                        <a:t>PAR Objective</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gn="ctr">
                        <a:lnSpc>
                          <a:spcPct val="107000"/>
                        </a:lnSpc>
                        <a:spcAft>
                          <a:spcPts val="800"/>
                        </a:spcAft>
                      </a:pPr>
                      <a:r>
                        <a:rPr lang="en-US" sz="1200" dirty="0">
                          <a:effectLst/>
                          <a:latin typeface="+mj-lt"/>
                        </a:rPr>
                        <a:t>Proposed Solution (how addressed)</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a:effectLst/>
                          <a:latin typeface="+mj-lt"/>
                        </a:rPr>
                        <a:t>Safeguards so that the high throughput data use cases will not cause significant disruption to low duty-cycle ranging use cases</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latin typeface="+mj-lt"/>
                        </a:rPr>
                        <a:t>Interference mitigation techniques to support higher density and higher traffic use cases</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dirty="0">
                          <a:effectLst/>
                          <a:latin typeface="+mj-lt"/>
                        </a:rPr>
                        <a:t>Other coexistence improvement</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dirty="0">
                          <a:effectLst/>
                          <a:latin typeface="+mj-lt"/>
                        </a:rPr>
                        <a:t>Backward compatibility with enhanced ranging capable devices (ERDEVs)</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en-US" sz="1200" dirty="0">
                          <a:effectLst/>
                          <a:latin typeface="+mj-lt"/>
                        </a:rPr>
                        <a:t> </a:t>
                      </a:r>
                      <a:r>
                        <a:rPr lang="en-US" altLang="zh-CN" sz="1200" kern="1200" baseline="0" dirty="0">
                          <a:solidFill>
                            <a:schemeClr val="tx1"/>
                          </a:solidFill>
                          <a:effectLst/>
                          <a:latin typeface="+mj-lt"/>
                          <a:ea typeface="Calibri" panose="020F0502020204030204" pitchFamily="34" charset="0"/>
                          <a:cs typeface="Times New Roman" panose="02020603050405020304" pitchFamily="18" charset="0"/>
                        </a:rPr>
                        <a:t>unified pulse shape for ranging and sensing</a:t>
                      </a:r>
                    </a:p>
                  </a:txBody>
                  <a:tcPr marL="62197" marR="62197" marT="0" marB="0" anchor="ctr"/>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dirty="0">
                          <a:effectLst/>
                          <a:latin typeface="+mj-lt"/>
                        </a:rPr>
                        <a:t>Improved link budget and/or reduced air-time</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mj-lt"/>
                        </a:rPr>
                        <a:t> </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dirty="0">
                          <a:effectLst/>
                          <a:latin typeface="+mj-lt"/>
                        </a:rPr>
                        <a:t>Additional channels and operating frequencies</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mj-lt"/>
                        </a:rPr>
                        <a:t> </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dirty="0">
                          <a:effectLst/>
                          <a:latin typeface="+mj-lt"/>
                        </a:rPr>
                        <a:t>Improvements to accuracy / precision / reliability and interoperability for high-integrity ranging</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dirty="0">
                          <a:effectLst/>
                          <a:latin typeface="+mj-lt"/>
                        </a:rPr>
                        <a:t>Reduced complexity and power consumption</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dirty="0">
                          <a:effectLst/>
                          <a:latin typeface="+mj-lt"/>
                        </a:rPr>
                        <a:t>Hybrid operation with narrowband signaling to assist UWB</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dirty="0">
                          <a:effectLst/>
                          <a:latin typeface="+mj-lt"/>
                        </a:rPr>
                        <a:t>Enhanced native discovery and connection setup mechanisms</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latin typeface="+mj-lt"/>
                        </a:rPr>
                        <a:t>Sensing capabilities to support presence detection and environment mapping</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gn="ctr">
                        <a:lnSpc>
                          <a:spcPct val="107000"/>
                        </a:lnSpc>
                        <a:spcAft>
                          <a:spcPts val="800"/>
                        </a:spcAft>
                      </a:pPr>
                      <a:r>
                        <a:rPr lang="en-US" sz="1200" baseline="0" dirty="0">
                          <a:solidFill>
                            <a:schemeClr val="tx1"/>
                          </a:solidFill>
                          <a:effectLst/>
                          <a:latin typeface="+mj-lt"/>
                          <a:ea typeface="Calibri" panose="020F0502020204030204" pitchFamily="34" charset="0"/>
                          <a:cs typeface="Times New Roman" panose="02020603050405020304" pitchFamily="18" charset="0"/>
                        </a:rPr>
                        <a:t>Pulse shape design for sensing</a:t>
                      </a:r>
                      <a:endParaRPr lang="en-US" sz="1200" dirty="0">
                        <a:solidFill>
                          <a:schemeClr val="tx1"/>
                        </a:solidFill>
                        <a:effectLst/>
                        <a:latin typeface="+mj-lt"/>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latin typeface="+mj-lt"/>
                        </a:rPr>
                        <a:t>Low-power low-latency streaming </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dirty="0">
                          <a:effectLst/>
                          <a:latin typeface="+mj-lt"/>
                        </a:rPr>
                        <a:t>Higher data-rate streaming allowing at least 50 Mbit/s of throughput</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dirty="0">
                          <a:effectLst/>
                          <a:latin typeface="+mj-lt"/>
                        </a:rPr>
                        <a:t>Support for peer-to-peer, peer-to-multi-peer, and station-to-infrastructure protocols</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dirty="0">
                          <a:effectLst/>
                          <a:latin typeface="+mj-lt"/>
                        </a:rPr>
                        <a:t>Infrastructure synchronization mechanisms</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mj-lt"/>
                        </a:rPr>
                        <a:t> </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8" name="Footer Placeholder 2"/>
          <p:cNvSpPr>
            <a:spLocks noGrp="1"/>
          </p:cNvSpPr>
          <p:nvPr>
            <p:ph type="ftr" sz="quarter" idx="11"/>
          </p:nvPr>
        </p:nvSpPr>
        <p:spPr>
          <a:xfrm>
            <a:off x="5004048" y="6475413"/>
            <a:ext cx="3606552" cy="184666"/>
          </a:xfrm>
        </p:spPr>
        <p:txBody>
          <a:bodyPr/>
          <a:lstStyle/>
          <a:p>
            <a:r>
              <a:rPr lang="en-US" altLang="en-US" dirty="0" err="1">
                <a:latin typeface="+mj-lt"/>
              </a:rPr>
              <a:t>Xiaohui</a:t>
            </a:r>
            <a:r>
              <a:rPr lang="en-US" altLang="en-US" dirty="0">
                <a:latin typeface="+mj-lt"/>
              </a:rPr>
              <a:t> Peng, Huawei</a:t>
            </a:r>
          </a:p>
        </p:txBody>
      </p:sp>
      <p:sp>
        <p:nvSpPr>
          <p:cNvPr id="11" name="Date Placeholder 1"/>
          <p:cNvSpPr>
            <a:spLocks noGrp="1"/>
          </p:cNvSpPr>
          <p:nvPr>
            <p:ph type="dt" sz="half" idx="10"/>
          </p:nvPr>
        </p:nvSpPr>
        <p:spPr>
          <a:xfrm>
            <a:off x="685800" y="378281"/>
            <a:ext cx="1600200" cy="215444"/>
          </a:xfrm>
        </p:spPr>
        <p:txBody>
          <a:bodyPr/>
          <a:lstStyle/>
          <a:p>
            <a:r>
              <a:rPr lang="en-US" altLang="zh-CN" dirty="0"/>
              <a:t>Sept 2022</a:t>
            </a:r>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3</a:t>
            </a:fld>
            <a:endParaRPr lang="en-US" altLang="en-US"/>
          </a:p>
        </p:txBody>
      </p:sp>
      <p:sp>
        <p:nvSpPr>
          <p:cNvPr id="4098" name="Rectangle 2"/>
          <p:cNvSpPr>
            <a:spLocks noGrp="1" noChangeArrowheads="1"/>
          </p:cNvSpPr>
          <p:nvPr>
            <p:ph type="title"/>
          </p:nvPr>
        </p:nvSpPr>
        <p:spPr>
          <a:xfrm>
            <a:off x="685800" y="620314"/>
            <a:ext cx="7772400" cy="1066800"/>
          </a:xfrm>
          <a:ln/>
        </p:spPr>
        <p:txBody>
          <a:bodyPr/>
          <a:lstStyle/>
          <a:p>
            <a:r>
              <a:rPr lang="en-US" altLang="en-US" sz="3200" b="1" dirty="0">
                <a:solidFill>
                  <a:schemeClr val="tx1"/>
                </a:solidFill>
              </a:rPr>
              <a:t>Related Submissions</a:t>
            </a:r>
          </a:p>
        </p:txBody>
      </p:sp>
      <p:sp>
        <p:nvSpPr>
          <p:cNvPr id="13" name="Footer Placeholder 2"/>
          <p:cNvSpPr>
            <a:spLocks noGrp="1"/>
          </p:cNvSpPr>
          <p:nvPr>
            <p:ph type="ftr" sz="quarter" idx="11"/>
          </p:nvPr>
        </p:nvSpPr>
        <p:spPr>
          <a:xfrm>
            <a:off x="5004048" y="6475413"/>
            <a:ext cx="3606552" cy="184666"/>
          </a:xfrm>
        </p:spPr>
        <p:txBody>
          <a:bodyPr/>
          <a:lstStyle/>
          <a:p>
            <a:r>
              <a:rPr lang="en-US" altLang="en-US" dirty="0" err="1"/>
              <a:t>Xiaohui</a:t>
            </a:r>
            <a:r>
              <a:rPr lang="en-US" altLang="en-US" dirty="0"/>
              <a:t> Peng, Huawei</a:t>
            </a:r>
          </a:p>
        </p:txBody>
      </p:sp>
      <p:sp>
        <p:nvSpPr>
          <p:cNvPr id="39" name="Rectangle 3"/>
          <p:cNvSpPr txBox="1">
            <a:spLocks noChangeArrowheads="1"/>
          </p:cNvSpPr>
          <p:nvPr/>
        </p:nvSpPr>
        <p:spPr bwMode="auto">
          <a:xfrm>
            <a:off x="661144" y="1382618"/>
            <a:ext cx="8208912" cy="47826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50000"/>
              </a:lnSpc>
            </a:pPr>
            <a:r>
              <a:rPr lang="en-US" altLang="zh-CN" sz="1600" b="1" kern="0" dirty="0">
                <a:latin typeface="+mj-lt"/>
              </a:rPr>
              <a:t>15-19-0443-01-004z text to address comment id r1-0820 (Michael </a:t>
            </a:r>
            <a:r>
              <a:rPr lang="en-US" altLang="zh-CN" sz="1600" b="1" kern="0" dirty="0" err="1">
                <a:latin typeface="+mj-lt"/>
              </a:rPr>
              <a:t>McLaughin</a:t>
            </a:r>
            <a:r>
              <a:rPr lang="en-US" altLang="zh-CN" sz="1600" b="1" kern="0" dirty="0">
                <a:latin typeface="+mj-lt"/>
              </a:rPr>
              <a:t>)</a:t>
            </a:r>
          </a:p>
          <a:p>
            <a:pPr algn="just">
              <a:lnSpc>
                <a:spcPct val="150000"/>
              </a:lnSpc>
            </a:pPr>
            <a:r>
              <a:rPr lang="en-US" altLang="zh-CN" sz="1600" b="1" kern="0" dirty="0">
                <a:latin typeface="+mj-lt"/>
              </a:rPr>
              <a:t>15-20-0084-00-004z pulse shaping considerations (</a:t>
            </a:r>
            <a:r>
              <a:rPr lang="en-US" altLang="zh-CN" sz="1600" b="1" dirty="0" err="1">
                <a:latin typeface="Times New Roman" pitchFamily="18" charset="0"/>
                <a:ea typeface="ＭＳ Ｐゴシック" pitchFamily="-65" charset="-128"/>
              </a:rPr>
              <a:t>Jochen</a:t>
            </a:r>
            <a:r>
              <a:rPr lang="en-US" altLang="zh-CN" sz="1600" b="1" dirty="0">
                <a:latin typeface="Times New Roman" pitchFamily="18" charset="0"/>
                <a:ea typeface="ＭＳ Ｐゴシック" pitchFamily="-65" charset="-128"/>
              </a:rPr>
              <a:t> </a:t>
            </a:r>
            <a:r>
              <a:rPr lang="en-US" altLang="zh-CN" sz="1600" b="1" dirty="0" err="1">
                <a:latin typeface="Times New Roman" pitchFamily="18" charset="0"/>
                <a:ea typeface="ＭＳ Ｐゴシック" pitchFamily="-65" charset="-128"/>
              </a:rPr>
              <a:t>Hammerschmidt</a:t>
            </a:r>
            <a:r>
              <a:rPr lang="en-US" altLang="zh-CN" sz="1600" b="1" kern="0" dirty="0">
                <a:latin typeface="+mj-lt"/>
              </a:rPr>
              <a:t>)</a:t>
            </a:r>
          </a:p>
          <a:p>
            <a:pPr algn="just">
              <a:lnSpc>
                <a:spcPct val="150000"/>
              </a:lnSpc>
            </a:pPr>
            <a:r>
              <a:rPr lang="en-US" altLang="zh-CN" sz="1600" b="1" kern="0" dirty="0">
                <a:latin typeface="+mj-lt"/>
              </a:rPr>
              <a:t>15-20-0086-00-004z proposed pulse shape text changes for HRP UWB PHY (Michael </a:t>
            </a:r>
            <a:r>
              <a:rPr lang="en-US" altLang="zh-CN" sz="1600" b="1" kern="0" dirty="0" err="1">
                <a:latin typeface="+mj-lt"/>
              </a:rPr>
              <a:t>McLaughin</a:t>
            </a:r>
            <a:r>
              <a:rPr lang="en-US" altLang="zh-CN" sz="1600" b="1" kern="0" dirty="0">
                <a:latin typeface="+mj-lt"/>
              </a:rPr>
              <a:t>)</a:t>
            </a:r>
          </a:p>
          <a:p>
            <a:pPr algn="just">
              <a:lnSpc>
                <a:spcPct val="150000"/>
              </a:lnSpc>
            </a:pPr>
            <a:r>
              <a:rPr lang="en-US" altLang="zh-CN" sz="1600" b="1" kern="0" dirty="0">
                <a:latin typeface="+mj-lt"/>
              </a:rPr>
              <a:t>15-20-0089-01-004z pulse shape text changes for HRP UWB PHY (Michael </a:t>
            </a:r>
            <a:r>
              <a:rPr lang="en-US" altLang="zh-CN" sz="1600" b="1" kern="0" dirty="0" err="1">
                <a:latin typeface="+mj-lt"/>
              </a:rPr>
              <a:t>McLaughin</a:t>
            </a:r>
            <a:r>
              <a:rPr lang="en-US" altLang="zh-CN" sz="1600" b="1" kern="0" dirty="0">
                <a:latin typeface="+mj-lt"/>
              </a:rPr>
              <a:t>)</a:t>
            </a:r>
          </a:p>
          <a:p>
            <a:pPr algn="just">
              <a:lnSpc>
                <a:spcPct val="150000"/>
              </a:lnSpc>
            </a:pPr>
            <a:r>
              <a:rPr lang="en-US" altLang="zh-CN" sz="1600" b="1" kern="0" dirty="0">
                <a:latin typeface="+mj-lt"/>
              </a:rPr>
              <a:t>15-22-0040-04-04ab waveform design for UWB sensing (</a:t>
            </a:r>
            <a:r>
              <a:rPr lang="en-US" altLang="zh-CN" sz="1600" b="1" kern="0" dirty="0" err="1">
                <a:latin typeface="+mj-lt"/>
              </a:rPr>
              <a:t>Xiaohui</a:t>
            </a:r>
            <a:r>
              <a:rPr lang="en-US" altLang="zh-CN" sz="1600" b="1" kern="0" dirty="0">
                <a:latin typeface="+mj-lt"/>
              </a:rPr>
              <a:t> Peng)</a:t>
            </a:r>
          </a:p>
          <a:p>
            <a:pPr algn="just">
              <a:lnSpc>
                <a:spcPct val="150000"/>
              </a:lnSpc>
            </a:pPr>
            <a:r>
              <a:rPr lang="en-US" altLang="zh-CN" sz="1600" b="1" kern="0" dirty="0">
                <a:latin typeface="+mj-lt"/>
              </a:rPr>
              <a:t>15-22-0418-00-04ab sensing pulse shape consideration in 802.15.4ab (</a:t>
            </a:r>
            <a:r>
              <a:rPr lang="en-US" altLang="zh-CN" sz="1600" b="1" kern="0" dirty="0" err="1">
                <a:latin typeface="+mj-lt"/>
              </a:rPr>
              <a:t>Xiaohui</a:t>
            </a:r>
            <a:r>
              <a:rPr lang="en-US" altLang="zh-CN" sz="1600" b="1" kern="0" dirty="0">
                <a:latin typeface="+mj-lt"/>
              </a:rPr>
              <a:t> Peng)</a:t>
            </a:r>
          </a:p>
          <a:p>
            <a:pPr algn="just">
              <a:lnSpc>
                <a:spcPct val="150000"/>
              </a:lnSpc>
            </a:pPr>
            <a:r>
              <a:rPr lang="en-US" altLang="zh-CN" sz="1600" b="1" kern="0" dirty="0">
                <a:latin typeface="+mj-lt"/>
              </a:rPr>
              <a:t>15-22-0175-00-04ab sensing device (</a:t>
            </a:r>
            <a:r>
              <a:rPr lang="en-US" altLang="en-US" sz="1600" b="1" kern="0" dirty="0">
                <a:latin typeface="+mj-lt"/>
              </a:rPr>
              <a:t>Dag T. Wisland </a:t>
            </a:r>
            <a:r>
              <a:rPr lang="en-US" altLang="zh-CN" sz="1600" b="1" kern="0" dirty="0">
                <a:latin typeface="+mj-lt"/>
              </a:rPr>
              <a:t>)</a:t>
            </a:r>
          </a:p>
          <a:p>
            <a:pPr algn="just">
              <a:lnSpc>
                <a:spcPct val="150000"/>
              </a:lnSpc>
            </a:pPr>
            <a:r>
              <a:rPr lang="en-US" altLang="zh-CN" sz="1600" b="1" kern="0" dirty="0">
                <a:latin typeface="+mj-lt"/>
              </a:rPr>
              <a:t>15-22-0061-00-04ab sensing – continued (</a:t>
            </a:r>
            <a:r>
              <a:rPr lang="en-US" altLang="en-US" sz="1600" b="1" kern="0" dirty="0">
                <a:latin typeface="+mj-lt"/>
              </a:rPr>
              <a:t>Frank Leong</a:t>
            </a:r>
            <a:r>
              <a:rPr lang="en-US" altLang="zh-CN" sz="1600" b="1" kern="0" dirty="0">
                <a:latin typeface="+mj-lt"/>
              </a:rPr>
              <a:t>)</a:t>
            </a:r>
          </a:p>
          <a:p>
            <a:pPr algn="just">
              <a:lnSpc>
                <a:spcPct val="150000"/>
              </a:lnSpc>
            </a:pPr>
            <a:r>
              <a:rPr lang="en-US" altLang="zh-CN" sz="1600" b="1" kern="0" dirty="0">
                <a:latin typeface="+mj-lt"/>
              </a:rPr>
              <a:t>15-22-0305-00-04ab a summary of proposals and interests (Billy Verso)</a:t>
            </a:r>
          </a:p>
        </p:txBody>
      </p:sp>
      <p:sp>
        <p:nvSpPr>
          <p:cNvPr id="9" name="Date Placeholder 1"/>
          <p:cNvSpPr>
            <a:spLocks noGrp="1"/>
          </p:cNvSpPr>
          <p:nvPr>
            <p:ph type="dt" sz="half" idx="10"/>
          </p:nvPr>
        </p:nvSpPr>
        <p:spPr>
          <a:xfrm>
            <a:off x="685800" y="378281"/>
            <a:ext cx="1600200" cy="215444"/>
          </a:xfrm>
        </p:spPr>
        <p:txBody>
          <a:bodyPr/>
          <a:lstStyle/>
          <a:p>
            <a:r>
              <a:rPr lang="en-US" altLang="zh-CN" dirty="0"/>
              <a:t>Sept 2022</a:t>
            </a:r>
            <a:endParaRPr lang="en-US" altLang="en-US" dirty="0"/>
          </a:p>
        </p:txBody>
      </p:sp>
    </p:spTree>
    <p:extLst>
      <p:ext uri="{BB962C8B-B14F-4D97-AF65-F5344CB8AC3E}">
        <p14:creationId xmlns:p14="http://schemas.microsoft.com/office/powerpoint/2010/main" val="1534958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dirty="0"/>
              <a:t>Slide </a:t>
            </a:r>
            <a:fld id="{825FF3E2-E949-4C4C-AB9C-2EE82B1DF989}" type="slidenum">
              <a:rPr lang="en-US" altLang="en-US"/>
              <a:pPr/>
              <a:t>4</a:t>
            </a:fld>
            <a:endParaRPr lang="en-US" altLang="en-US" dirty="0"/>
          </a:p>
        </p:txBody>
      </p:sp>
      <p:sp>
        <p:nvSpPr>
          <p:cNvPr id="4098" name="Rectangle 2"/>
          <p:cNvSpPr>
            <a:spLocks noGrp="1" noChangeArrowheads="1"/>
          </p:cNvSpPr>
          <p:nvPr>
            <p:ph type="title"/>
          </p:nvPr>
        </p:nvSpPr>
        <p:spPr>
          <a:xfrm>
            <a:off x="685800" y="345976"/>
            <a:ext cx="7772400" cy="1066800"/>
          </a:xfrm>
          <a:ln/>
        </p:spPr>
        <p:txBody>
          <a:bodyPr/>
          <a:lstStyle/>
          <a:p>
            <a:r>
              <a:rPr lang="en-US" altLang="en-US" sz="3200" b="1" dirty="0">
                <a:solidFill>
                  <a:schemeClr val="tx1"/>
                </a:solidFill>
              </a:rPr>
              <a:t>Recap</a:t>
            </a:r>
          </a:p>
        </p:txBody>
      </p:sp>
      <p:sp>
        <p:nvSpPr>
          <p:cNvPr id="13" name="Footer Placeholder 2"/>
          <p:cNvSpPr>
            <a:spLocks noGrp="1"/>
          </p:cNvSpPr>
          <p:nvPr>
            <p:ph type="ftr" sz="quarter" idx="11"/>
          </p:nvPr>
        </p:nvSpPr>
        <p:spPr>
          <a:xfrm>
            <a:off x="5004048" y="6475413"/>
            <a:ext cx="3606552" cy="184666"/>
          </a:xfrm>
        </p:spPr>
        <p:txBody>
          <a:bodyPr/>
          <a:lstStyle/>
          <a:p>
            <a:r>
              <a:rPr lang="en-US" altLang="en-US" dirty="0" err="1"/>
              <a:t>Xiaohui</a:t>
            </a:r>
            <a:r>
              <a:rPr lang="en-US" altLang="en-US" dirty="0"/>
              <a:t> Peng, Huawei</a:t>
            </a:r>
          </a:p>
        </p:txBody>
      </p:sp>
      <p:sp>
        <p:nvSpPr>
          <p:cNvPr id="39" name="Rectangle 3"/>
          <p:cNvSpPr txBox="1">
            <a:spLocks noChangeArrowheads="1"/>
          </p:cNvSpPr>
          <p:nvPr/>
        </p:nvSpPr>
        <p:spPr bwMode="auto">
          <a:xfrm>
            <a:off x="505644" y="1556792"/>
            <a:ext cx="8208912" cy="4248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50000"/>
              </a:lnSpc>
            </a:pPr>
            <a:r>
              <a:rPr lang="en-US" altLang="zh-CN" sz="1800" dirty="0">
                <a:latin typeface="+mj-lt"/>
              </a:rPr>
              <a:t>For sensing application, a pulse shape should be designed to minimize both precursor and </a:t>
            </a:r>
            <a:r>
              <a:rPr lang="en-US" altLang="zh-CN" sz="1800" dirty="0" err="1">
                <a:latin typeface="+mj-lt"/>
              </a:rPr>
              <a:t>postcursor</a:t>
            </a:r>
            <a:endParaRPr lang="en-US" altLang="zh-CN" sz="1800" dirty="0">
              <a:latin typeface="+mj-lt"/>
            </a:endParaRPr>
          </a:p>
          <a:p>
            <a:pPr algn="just">
              <a:lnSpc>
                <a:spcPct val="150000"/>
              </a:lnSpc>
            </a:pPr>
            <a:r>
              <a:rPr lang="en-US" altLang="zh-CN" sz="1800" dirty="0">
                <a:latin typeface="+mj-lt"/>
              </a:rPr>
              <a:t>The pulse shape should be designed to support both ranging and sensing applications in one packet</a:t>
            </a:r>
          </a:p>
          <a:p>
            <a:pPr algn="just">
              <a:lnSpc>
                <a:spcPct val="150000"/>
              </a:lnSpc>
            </a:pPr>
            <a:r>
              <a:rPr lang="en-US" altLang="zh-CN" sz="1800" dirty="0">
                <a:latin typeface="+mj-lt"/>
              </a:rPr>
              <a:t>The specific criteria for sensing pulse shape include range resolution, PSLR (Peak to </a:t>
            </a:r>
            <a:r>
              <a:rPr lang="en-US" altLang="zh-CN" sz="1800" dirty="0" err="1">
                <a:latin typeface="+mj-lt"/>
              </a:rPr>
              <a:t>sidelobe</a:t>
            </a:r>
            <a:r>
              <a:rPr lang="en-US" altLang="zh-CN" sz="1800" dirty="0">
                <a:latin typeface="+mj-lt"/>
              </a:rPr>
              <a:t> ratio) of the zero-Doppler ambiguity function, spectrum efficiency (or root mean square bandwidth)</a:t>
            </a:r>
          </a:p>
          <a:p>
            <a:pPr algn="just">
              <a:lnSpc>
                <a:spcPct val="150000"/>
              </a:lnSpc>
            </a:pPr>
            <a:r>
              <a:rPr lang="en-US" altLang="zh-CN" sz="1800" dirty="0">
                <a:latin typeface="+mj-lt"/>
              </a:rPr>
              <a:t>A more restrictive time-domain mask should be specified for the sensing pulse shape than ranging</a:t>
            </a:r>
          </a:p>
          <a:p>
            <a:pPr marL="0" indent="0" algn="just">
              <a:lnSpc>
                <a:spcPct val="105000"/>
              </a:lnSpc>
              <a:buNone/>
            </a:pPr>
            <a:endParaRPr lang="en-US" altLang="zh-CN" sz="1800" dirty="0"/>
          </a:p>
          <a:p>
            <a:pPr algn="just">
              <a:lnSpc>
                <a:spcPct val="105000"/>
              </a:lnSpc>
            </a:pPr>
            <a:endParaRPr lang="en-US" altLang="zh-CN" sz="1800" dirty="0"/>
          </a:p>
          <a:p>
            <a:pPr algn="just">
              <a:lnSpc>
                <a:spcPct val="105000"/>
              </a:lnSpc>
            </a:pPr>
            <a:endParaRPr lang="en-US" altLang="zh-CN" sz="1800" dirty="0"/>
          </a:p>
          <a:p>
            <a:pPr algn="just">
              <a:lnSpc>
                <a:spcPct val="105000"/>
              </a:lnSpc>
            </a:pPr>
            <a:endParaRPr lang="en-US" altLang="zh-CN" sz="1800" b="1" kern="0" dirty="0">
              <a:latin typeface="+mj-lt"/>
            </a:endParaRPr>
          </a:p>
        </p:txBody>
      </p:sp>
      <p:sp>
        <p:nvSpPr>
          <p:cNvPr id="19" name="Date Placeholder 1"/>
          <p:cNvSpPr>
            <a:spLocks noGrp="1"/>
          </p:cNvSpPr>
          <p:nvPr>
            <p:ph type="dt" sz="half" idx="10"/>
          </p:nvPr>
        </p:nvSpPr>
        <p:spPr>
          <a:xfrm>
            <a:off x="685800" y="378281"/>
            <a:ext cx="1600200" cy="215444"/>
          </a:xfrm>
        </p:spPr>
        <p:txBody>
          <a:bodyPr/>
          <a:lstStyle/>
          <a:p>
            <a:r>
              <a:rPr lang="en-US" altLang="zh-CN" dirty="0"/>
              <a:t>Sept 2022</a:t>
            </a:r>
            <a:endParaRPr lang="en-US" altLang="en-US" dirty="0"/>
          </a:p>
        </p:txBody>
      </p:sp>
    </p:spTree>
    <p:extLst>
      <p:ext uri="{BB962C8B-B14F-4D97-AF65-F5344CB8AC3E}">
        <p14:creationId xmlns:p14="http://schemas.microsoft.com/office/powerpoint/2010/main" val="1147273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dirty="0"/>
              <a:t>Slide </a:t>
            </a:r>
            <a:fld id="{825FF3E2-E949-4C4C-AB9C-2EE82B1DF989}" type="slidenum">
              <a:rPr lang="en-US" altLang="en-US"/>
              <a:pPr/>
              <a:t>5</a:t>
            </a:fld>
            <a:endParaRPr lang="en-US" altLang="en-US" dirty="0"/>
          </a:p>
        </p:txBody>
      </p:sp>
      <p:sp>
        <p:nvSpPr>
          <p:cNvPr id="4098" name="Rectangle 2"/>
          <p:cNvSpPr>
            <a:spLocks noGrp="1" noChangeArrowheads="1"/>
          </p:cNvSpPr>
          <p:nvPr>
            <p:ph type="title"/>
          </p:nvPr>
        </p:nvSpPr>
        <p:spPr>
          <a:xfrm>
            <a:off x="685800" y="345976"/>
            <a:ext cx="7772400" cy="1066800"/>
          </a:xfrm>
          <a:ln/>
        </p:spPr>
        <p:txBody>
          <a:bodyPr/>
          <a:lstStyle/>
          <a:p>
            <a:r>
              <a:rPr lang="en-US" altLang="en-US" sz="3200" b="1" dirty="0">
                <a:solidFill>
                  <a:schemeClr val="tx1"/>
                </a:solidFill>
              </a:rPr>
              <a:t>Motivation</a:t>
            </a:r>
          </a:p>
        </p:txBody>
      </p:sp>
      <p:sp>
        <p:nvSpPr>
          <p:cNvPr id="13" name="Footer Placeholder 2"/>
          <p:cNvSpPr>
            <a:spLocks noGrp="1"/>
          </p:cNvSpPr>
          <p:nvPr>
            <p:ph type="ftr" sz="quarter" idx="11"/>
          </p:nvPr>
        </p:nvSpPr>
        <p:spPr>
          <a:xfrm>
            <a:off x="5004048" y="6475413"/>
            <a:ext cx="3606552" cy="184666"/>
          </a:xfrm>
        </p:spPr>
        <p:txBody>
          <a:bodyPr/>
          <a:lstStyle/>
          <a:p>
            <a:r>
              <a:rPr lang="en-US" altLang="en-US" dirty="0" err="1"/>
              <a:t>Xiaohui</a:t>
            </a:r>
            <a:r>
              <a:rPr lang="en-US" altLang="en-US" dirty="0"/>
              <a:t> Peng, Huawei</a:t>
            </a:r>
          </a:p>
        </p:txBody>
      </p:sp>
      <p:sp>
        <p:nvSpPr>
          <p:cNvPr id="2" name="矩形 1"/>
          <p:cNvSpPr/>
          <p:nvPr/>
        </p:nvSpPr>
        <p:spPr>
          <a:xfrm>
            <a:off x="468553" y="5331597"/>
            <a:ext cx="8406779" cy="738664"/>
          </a:xfrm>
          <a:prstGeom prst="rect">
            <a:avLst/>
          </a:prstGeom>
        </p:spPr>
        <p:txBody>
          <a:bodyPr wrap="square">
            <a:spAutoFit/>
          </a:bodyPr>
          <a:lstStyle/>
          <a:p>
            <a:pPr marL="285750" indent="-285750" algn="just">
              <a:buFont typeface="Wingdings" panose="05000000000000000000" pitchFamily="2" charset="2"/>
              <a:buChar char="l"/>
            </a:pPr>
            <a:r>
              <a:rPr lang="en-US" altLang="zh-CN" sz="1400" dirty="0">
                <a:latin typeface="+mj-lt"/>
              </a:rPr>
              <a:t>Compared with the pulse shape used only for ranging, </a:t>
            </a:r>
            <a:r>
              <a:rPr lang="en-US" altLang="zh-CN" sz="1400" dirty="0">
                <a:solidFill>
                  <a:srgbClr val="FF0000"/>
                </a:solidFill>
                <a:latin typeface="+mj-lt"/>
              </a:rPr>
              <a:t>the spectrum efficiency (or root mean square bandwidth) </a:t>
            </a:r>
            <a:r>
              <a:rPr lang="en-US" altLang="zh-CN" sz="1400" dirty="0">
                <a:latin typeface="+mj-lt"/>
              </a:rPr>
              <a:t>of a unified pulse shape for sensing and ranging will decrease, </a:t>
            </a:r>
            <a:r>
              <a:rPr lang="en-US" altLang="zh-CN" sz="1400" dirty="0">
                <a:solidFill>
                  <a:srgbClr val="FF0000"/>
                </a:solidFill>
                <a:latin typeface="+mj-lt"/>
              </a:rPr>
              <a:t>which may degrade the ranging performance. </a:t>
            </a:r>
            <a:r>
              <a:rPr lang="en-US" altLang="zh-CN" sz="1400" dirty="0">
                <a:latin typeface="+mj-lt"/>
              </a:rPr>
              <a:t>Thus, the impact of pulse  shape on ranging accuracy is analyzed through theoretical bound.</a:t>
            </a:r>
          </a:p>
        </p:txBody>
      </p:sp>
      <p:sp>
        <p:nvSpPr>
          <p:cNvPr id="14" name="Date Placeholder 1"/>
          <p:cNvSpPr>
            <a:spLocks noGrp="1"/>
          </p:cNvSpPr>
          <p:nvPr>
            <p:ph type="dt" sz="half" idx="10"/>
          </p:nvPr>
        </p:nvSpPr>
        <p:spPr>
          <a:xfrm>
            <a:off x="685800" y="378281"/>
            <a:ext cx="1600200" cy="215444"/>
          </a:xfrm>
        </p:spPr>
        <p:txBody>
          <a:bodyPr/>
          <a:lstStyle/>
          <a:p>
            <a:r>
              <a:rPr lang="en-US" altLang="zh-CN" dirty="0"/>
              <a:t>Sept 2022</a:t>
            </a:r>
            <a:endParaRPr lang="en-US" altLang="en-US" dirty="0"/>
          </a:p>
        </p:txBody>
      </p:sp>
      <p:graphicFrame>
        <p:nvGraphicFramePr>
          <p:cNvPr id="16" name="表格 15"/>
          <p:cNvGraphicFramePr>
            <a:graphicFrameLocks noGrp="1"/>
          </p:cNvGraphicFramePr>
          <p:nvPr>
            <p:extLst>
              <p:ext uri="{D42A27DB-BD31-4B8C-83A1-F6EECF244321}">
                <p14:modId xmlns:p14="http://schemas.microsoft.com/office/powerpoint/2010/main" val="4134248483"/>
              </p:ext>
            </p:extLst>
          </p:nvPr>
        </p:nvGraphicFramePr>
        <p:xfrm>
          <a:off x="552674" y="1582567"/>
          <a:ext cx="8143056" cy="2194560"/>
        </p:xfrm>
        <a:graphic>
          <a:graphicData uri="http://schemas.openxmlformats.org/drawingml/2006/table">
            <a:tbl>
              <a:tblPr firstRow="1" bandRow="1">
                <a:tableStyleId>{5940675A-B579-460E-94D1-54222C63F5DA}</a:tableStyleId>
              </a:tblPr>
              <a:tblGrid>
                <a:gridCol w="2035764">
                  <a:extLst>
                    <a:ext uri="{9D8B030D-6E8A-4147-A177-3AD203B41FA5}">
                      <a16:colId xmlns:a16="http://schemas.microsoft.com/office/drawing/2014/main" val="20000"/>
                    </a:ext>
                  </a:extLst>
                </a:gridCol>
                <a:gridCol w="2035764">
                  <a:extLst>
                    <a:ext uri="{9D8B030D-6E8A-4147-A177-3AD203B41FA5}">
                      <a16:colId xmlns:a16="http://schemas.microsoft.com/office/drawing/2014/main" val="20001"/>
                    </a:ext>
                  </a:extLst>
                </a:gridCol>
                <a:gridCol w="1689112">
                  <a:extLst>
                    <a:ext uri="{9D8B030D-6E8A-4147-A177-3AD203B41FA5}">
                      <a16:colId xmlns:a16="http://schemas.microsoft.com/office/drawing/2014/main" val="20002"/>
                    </a:ext>
                  </a:extLst>
                </a:gridCol>
                <a:gridCol w="2382416">
                  <a:extLst>
                    <a:ext uri="{9D8B030D-6E8A-4147-A177-3AD203B41FA5}">
                      <a16:colId xmlns:a16="http://schemas.microsoft.com/office/drawing/2014/main" val="20003"/>
                    </a:ext>
                  </a:extLst>
                </a:gridCol>
              </a:tblGrid>
              <a:tr h="206141">
                <a:tc>
                  <a:txBody>
                    <a:bodyPr/>
                    <a:lstStyle/>
                    <a:p>
                      <a:pPr algn="ctr"/>
                      <a:r>
                        <a:rPr lang="en-US" altLang="zh-CN" sz="1200" b="1" dirty="0">
                          <a:latin typeface="+mj-lt"/>
                        </a:rPr>
                        <a:t>Pulse shape</a:t>
                      </a:r>
                      <a:endParaRPr lang="zh-CN" altLang="en-US" sz="1200" b="1" dirty="0">
                        <a:latin typeface="+mj-lt"/>
                      </a:endParaRPr>
                    </a:p>
                  </a:txBody>
                  <a:tcPr/>
                </a:tc>
                <a:tc>
                  <a:txBody>
                    <a:bodyPr/>
                    <a:lstStyle/>
                    <a:p>
                      <a:pPr algn="ctr"/>
                      <a:r>
                        <a:rPr lang="en-US" altLang="zh-CN" sz="1200" b="1" dirty="0">
                          <a:latin typeface="+mj-lt"/>
                        </a:rPr>
                        <a:t>Resolution (ns)</a:t>
                      </a:r>
                      <a:endParaRPr lang="zh-CN" altLang="en-US" sz="1200" b="1" dirty="0">
                        <a:latin typeface="+mj-lt"/>
                      </a:endParaRPr>
                    </a:p>
                  </a:txBody>
                  <a:tcPr/>
                </a:tc>
                <a:tc>
                  <a:txBody>
                    <a:bodyPr/>
                    <a:lstStyle/>
                    <a:p>
                      <a:pPr algn="ctr"/>
                      <a:r>
                        <a:rPr lang="en-US" altLang="zh-CN" sz="1200" b="1" dirty="0">
                          <a:latin typeface="+mj-lt"/>
                        </a:rPr>
                        <a:t>PSLR (dB)</a:t>
                      </a:r>
                      <a:endParaRPr lang="zh-CN" altLang="en-US" sz="1200" b="1" dirty="0">
                        <a:latin typeface="+mj-lt"/>
                      </a:endParaRPr>
                    </a:p>
                  </a:txBody>
                  <a:tcPr/>
                </a:tc>
                <a:tc>
                  <a:txBody>
                    <a:bodyPr/>
                    <a:lstStyle/>
                    <a:p>
                      <a:pPr algn="ctr"/>
                      <a:r>
                        <a:rPr lang="en-US" altLang="zh-CN" sz="1200" b="1" dirty="0">
                          <a:latin typeface="+mj-lt"/>
                        </a:rPr>
                        <a:t>Spectrum</a:t>
                      </a:r>
                      <a:r>
                        <a:rPr lang="en-US" altLang="zh-CN" sz="1200" b="1" baseline="0" dirty="0">
                          <a:latin typeface="+mj-lt"/>
                        </a:rPr>
                        <a:t> efficiency</a:t>
                      </a:r>
                      <a:endParaRPr lang="zh-CN" altLang="en-US" sz="1200" b="1" dirty="0">
                        <a:latin typeface="+mj-lt"/>
                      </a:endParaRPr>
                    </a:p>
                  </a:txBody>
                  <a:tcPr/>
                </a:tc>
                <a:extLst>
                  <a:ext uri="{0D108BD9-81ED-4DB2-BD59-A6C34878D82A}">
                    <a16:rowId xmlns:a16="http://schemas.microsoft.com/office/drawing/2014/main" val="10000"/>
                  </a:ext>
                </a:extLst>
              </a:tr>
              <a:tr h="206141">
                <a:tc>
                  <a:txBody>
                    <a:bodyPr/>
                    <a:lstStyle/>
                    <a:p>
                      <a:pPr algn="ctr"/>
                      <a:r>
                        <a:rPr lang="en-US" altLang="zh-CN" sz="1200" dirty="0">
                          <a:solidFill>
                            <a:srgbClr val="FF0000"/>
                          </a:solidFill>
                          <a:latin typeface="+mj-lt"/>
                        </a:rPr>
                        <a:t>5</a:t>
                      </a:r>
                      <a:r>
                        <a:rPr lang="en-US" altLang="zh-CN" sz="1200" baseline="30000" dirty="0">
                          <a:solidFill>
                            <a:srgbClr val="FF0000"/>
                          </a:solidFill>
                          <a:latin typeface="+mj-lt"/>
                        </a:rPr>
                        <a:t>th</a:t>
                      </a:r>
                      <a:r>
                        <a:rPr lang="en-US" altLang="zh-CN" sz="1200" baseline="0" dirty="0">
                          <a:solidFill>
                            <a:srgbClr val="FF0000"/>
                          </a:solidFill>
                          <a:latin typeface="+mj-lt"/>
                        </a:rPr>
                        <a:t> order Butterworth</a:t>
                      </a:r>
                      <a:endParaRPr lang="zh-CN" altLang="en-US" sz="1200" dirty="0">
                        <a:solidFill>
                          <a:srgbClr val="FF0000"/>
                        </a:solidFill>
                        <a:latin typeface="+mj-lt"/>
                      </a:endParaRPr>
                    </a:p>
                  </a:txBody>
                  <a:tcPr/>
                </a:tc>
                <a:tc>
                  <a:txBody>
                    <a:bodyPr/>
                    <a:lstStyle/>
                    <a:p>
                      <a:pPr algn="ctr"/>
                      <a:r>
                        <a:rPr lang="en-US" altLang="zh-CN" sz="1200" dirty="0">
                          <a:solidFill>
                            <a:srgbClr val="FF0000"/>
                          </a:solidFill>
                          <a:latin typeface="+mj-lt"/>
                        </a:rPr>
                        <a:t>1.671</a:t>
                      </a:r>
                      <a:endParaRPr lang="zh-CN" altLang="en-US" sz="1200" dirty="0">
                        <a:solidFill>
                          <a:srgbClr val="FF0000"/>
                        </a:solidFill>
                        <a:latin typeface="+mj-lt"/>
                      </a:endParaRPr>
                    </a:p>
                  </a:txBody>
                  <a:tcPr/>
                </a:tc>
                <a:tc>
                  <a:txBody>
                    <a:bodyPr/>
                    <a:lstStyle/>
                    <a:p>
                      <a:pPr algn="ctr"/>
                      <a:r>
                        <a:rPr lang="en-US" altLang="zh-CN" sz="1200" dirty="0">
                          <a:solidFill>
                            <a:srgbClr val="FF0000"/>
                          </a:solidFill>
                          <a:latin typeface="+mj-lt"/>
                        </a:rPr>
                        <a:t>16.02</a:t>
                      </a:r>
                      <a:endParaRPr lang="zh-CN" altLang="en-US" sz="1200" dirty="0">
                        <a:solidFill>
                          <a:srgbClr val="FF0000"/>
                        </a:solidFill>
                        <a:latin typeface="+mj-lt"/>
                      </a:endParaRPr>
                    </a:p>
                  </a:txBody>
                  <a:tcPr/>
                </a:tc>
                <a:tc>
                  <a:txBody>
                    <a:bodyPr/>
                    <a:lstStyle/>
                    <a:p>
                      <a:pPr algn="ctr"/>
                      <a:r>
                        <a:rPr lang="en-US" altLang="zh-CN" sz="1200" dirty="0">
                          <a:solidFill>
                            <a:srgbClr val="FF0000"/>
                          </a:solidFill>
                          <a:latin typeface="+mj-lt"/>
                        </a:rPr>
                        <a:t>73.92%</a:t>
                      </a:r>
                      <a:endParaRPr lang="zh-CN" altLang="en-US" sz="1200" dirty="0">
                        <a:solidFill>
                          <a:srgbClr val="FF0000"/>
                        </a:solidFill>
                        <a:latin typeface="+mj-lt"/>
                      </a:endParaRPr>
                    </a:p>
                  </a:txBody>
                  <a:tcPr/>
                </a:tc>
                <a:extLst>
                  <a:ext uri="{0D108BD9-81ED-4DB2-BD59-A6C34878D82A}">
                    <a16:rowId xmlns:a16="http://schemas.microsoft.com/office/drawing/2014/main" val="10001"/>
                  </a:ext>
                </a:extLst>
              </a:tr>
              <a:tr h="20614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aseline="0" dirty="0">
                          <a:latin typeface="+mj-lt"/>
                        </a:rPr>
                        <a:t>6</a:t>
                      </a:r>
                      <a:r>
                        <a:rPr lang="en-US" altLang="zh-CN" sz="1200" baseline="30000" dirty="0">
                          <a:latin typeface="+mj-lt"/>
                        </a:rPr>
                        <a:t>th</a:t>
                      </a:r>
                      <a:r>
                        <a:rPr lang="en-US" altLang="zh-CN" sz="1200" baseline="0" dirty="0">
                          <a:latin typeface="+mj-lt"/>
                        </a:rPr>
                        <a:t> order Butterworth</a:t>
                      </a:r>
                      <a:endParaRPr lang="zh-CN" altLang="en-US" sz="1200" dirty="0">
                        <a:latin typeface="+mj-lt"/>
                      </a:endParaRPr>
                    </a:p>
                  </a:txBody>
                  <a:tcPr/>
                </a:tc>
                <a:tc>
                  <a:txBody>
                    <a:bodyPr/>
                    <a:lstStyle/>
                    <a:p>
                      <a:pPr algn="ctr"/>
                      <a:r>
                        <a:rPr lang="en-US" altLang="zh-CN" sz="1200" dirty="0">
                          <a:latin typeface="+mj-lt"/>
                        </a:rPr>
                        <a:t>1.698</a:t>
                      </a:r>
                      <a:endParaRPr lang="zh-CN" altLang="en-US" sz="1200" dirty="0">
                        <a:latin typeface="+mj-lt"/>
                      </a:endParaRPr>
                    </a:p>
                  </a:txBody>
                  <a:tcPr/>
                </a:tc>
                <a:tc>
                  <a:txBody>
                    <a:bodyPr/>
                    <a:lstStyle/>
                    <a:p>
                      <a:pPr algn="ctr"/>
                      <a:r>
                        <a:rPr lang="en-US" altLang="zh-CN" sz="1200" dirty="0">
                          <a:latin typeface="+mj-lt"/>
                        </a:rPr>
                        <a:t>15.21</a:t>
                      </a:r>
                      <a:endParaRPr lang="zh-CN" altLang="en-US" sz="1200" dirty="0">
                        <a:latin typeface="+mj-lt"/>
                      </a:endParaRPr>
                    </a:p>
                  </a:txBody>
                  <a:tcPr/>
                </a:tc>
                <a:tc>
                  <a:txBody>
                    <a:bodyPr/>
                    <a:lstStyle/>
                    <a:p>
                      <a:pPr algn="ctr"/>
                      <a:r>
                        <a:rPr lang="en-US" altLang="zh-CN" sz="1200" dirty="0">
                          <a:latin typeface="+mj-lt"/>
                        </a:rPr>
                        <a:t>73.32%</a:t>
                      </a:r>
                      <a:endParaRPr lang="zh-CN" altLang="en-US" sz="1200" dirty="0">
                        <a:latin typeface="+mj-lt"/>
                      </a:endParaRPr>
                    </a:p>
                  </a:txBody>
                  <a:tcPr/>
                </a:tc>
                <a:extLst>
                  <a:ext uri="{0D108BD9-81ED-4DB2-BD59-A6C34878D82A}">
                    <a16:rowId xmlns:a16="http://schemas.microsoft.com/office/drawing/2014/main" val="10002"/>
                  </a:ext>
                </a:extLst>
              </a:tr>
              <a:tr h="20614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aseline="0" dirty="0">
                          <a:latin typeface="+mj-lt"/>
                        </a:rPr>
                        <a:t>7</a:t>
                      </a:r>
                      <a:r>
                        <a:rPr lang="en-US" altLang="zh-CN" sz="1200" baseline="30000" dirty="0">
                          <a:latin typeface="+mj-lt"/>
                        </a:rPr>
                        <a:t>th</a:t>
                      </a:r>
                      <a:r>
                        <a:rPr lang="en-US" altLang="zh-CN" sz="1200" baseline="0" dirty="0">
                          <a:latin typeface="+mj-lt"/>
                        </a:rPr>
                        <a:t> order Butterworth</a:t>
                      </a:r>
                      <a:endParaRPr lang="zh-CN" altLang="en-US" sz="1200" dirty="0">
                        <a:latin typeface="+mj-lt"/>
                      </a:endParaRPr>
                    </a:p>
                  </a:txBody>
                  <a:tcPr/>
                </a:tc>
                <a:tc>
                  <a:txBody>
                    <a:bodyPr/>
                    <a:lstStyle/>
                    <a:p>
                      <a:pPr algn="ctr"/>
                      <a:r>
                        <a:rPr lang="en-US" altLang="zh-CN" sz="1200" dirty="0">
                          <a:latin typeface="+mj-lt"/>
                        </a:rPr>
                        <a:t>1.720</a:t>
                      </a:r>
                      <a:endParaRPr lang="zh-CN" altLang="en-US" sz="1200" dirty="0">
                        <a:latin typeface="+mj-lt"/>
                      </a:endParaRPr>
                    </a:p>
                  </a:txBody>
                  <a:tcPr/>
                </a:tc>
                <a:tc>
                  <a:txBody>
                    <a:bodyPr/>
                    <a:lstStyle/>
                    <a:p>
                      <a:pPr algn="ctr"/>
                      <a:r>
                        <a:rPr lang="en-US" altLang="zh-CN" sz="1200" dirty="0">
                          <a:latin typeface="+mj-lt"/>
                        </a:rPr>
                        <a:t>14.71</a:t>
                      </a:r>
                      <a:endParaRPr lang="zh-CN" altLang="en-US" sz="1200" dirty="0">
                        <a:latin typeface="+mj-lt"/>
                      </a:endParaRPr>
                    </a:p>
                  </a:txBody>
                  <a:tcPr/>
                </a:tc>
                <a:tc>
                  <a:txBody>
                    <a:bodyPr/>
                    <a:lstStyle/>
                    <a:p>
                      <a:pPr algn="ctr"/>
                      <a:r>
                        <a:rPr lang="en-US" altLang="zh-CN" sz="1200" dirty="0">
                          <a:latin typeface="+mj-lt"/>
                        </a:rPr>
                        <a:t>72.83%</a:t>
                      </a:r>
                      <a:endParaRPr lang="zh-CN" altLang="en-US" sz="1200" dirty="0">
                        <a:latin typeface="+mj-lt"/>
                      </a:endParaRPr>
                    </a:p>
                  </a:txBody>
                  <a:tcPr/>
                </a:tc>
                <a:extLst>
                  <a:ext uri="{0D108BD9-81ED-4DB2-BD59-A6C34878D82A}">
                    <a16:rowId xmlns:a16="http://schemas.microsoft.com/office/drawing/2014/main" val="10003"/>
                  </a:ext>
                </a:extLst>
              </a:tr>
              <a:tr h="20614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aseline="0" dirty="0">
                          <a:latin typeface="+mj-lt"/>
                        </a:rPr>
                        <a:t>8</a:t>
                      </a:r>
                      <a:r>
                        <a:rPr lang="en-US" altLang="zh-CN" sz="1200" baseline="30000" dirty="0">
                          <a:latin typeface="+mj-lt"/>
                        </a:rPr>
                        <a:t>th</a:t>
                      </a:r>
                      <a:r>
                        <a:rPr lang="en-US" altLang="zh-CN" sz="1200" baseline="0" dirty="0">
                          <a:latin typeface="+mj-lt"/>
                        </a:rPr>
                        <a:t> order Butterworth</a:t>
                      </a:r>
                      <a:endParaRPr lang="zh-CN" altLang="en-US" sz="1200" dirty="0">
                        <a:latin typeface="+mj-lt"/>
                      </a:endParaRPr>
                    </a:p>
                  </a:txBody>
                  <a:tcPr/>
                </a:tc>
                <a:tc>
                  <a:txBody>
                    <a:bodyPr/>
                    <a:lstStyle/>
                    <a:p>
                      <a:pPr algn="ctr"/>
                      <a:r>
                        <a:rPr lang="en-US" altLang="zh-CN" sz="1200" dirty="0">
                          <a:latin typeface="+mj-lt"/>
                        </a:rPr>
                        <a:t>1.728</a:t>
                      </a:r>
                      <a:endParaRPr lang="zh-CN" altLang="en-US" sz="1200" dirty="0">
                        <a:latin typeface="+mj-lt"/>
                      </a:endParaRPr>
                    </a:p>
                  </a:txBody>
                  <a:tcPr/>
                </a:tc>
                <a:tc>
                  <a:txBody>
                    <a:bodyPr/>
                    <a:lstStyle/>
                    <a:p>
                      <a:pPr algn="ctr"/>
                      <a:r>
                        <a:rPr lang="en-US" altLang="zh-CN" sz="1200" dirty="0">
                          <a:latin typeface="+mj-lt"/>
                        </a:rPr>
                        <a:t>14.38</a:t>
                      </a:r>
                      <a:endParaRPr lang="zh-CN" altLang="en-US" sz="1200" dirty="0">
                        <a:latin typeface="+mj-lt"/>
                      </a:endParaRPr>
                    </a:p>
                  </a:txBody>
                  <a:tcPr/>
                </a:tc>
                <a:tc>
                  <a:txBody>
                    <a:bodyPr/>
                    <a:lstStyle/>
                    <a:p>
                      <a:pPr algn="ctr"/>
                      <a:r>
                        <a:rPr lang="en-US" altLang="zh-CN" sz="1200" dirty="0">
                          <a:latin typeface="+mj-lt"/>
                        </a:rPr>
                        <a:t>72.25%</a:t>
                      </a:r>
                      <a:endParaRPr lang="zh-CN" altLang="en-US" sz="1200" dirty="0">
                        <a:latin typeface="+mj-lt"/>
                      </a:endParaRPr>
                    </a:p>
                  </a:txBody>
                  <a:tcPr/>
                </a:tc>
                <a:extLst>
                  <a:ext uri="{0D108BD9-81ED-4DB2-BD59-A6C34878D82A}">
                    <a16:rowId xmlns:a16="http://schemas.microsoft.com/office/drawing/2014/main" val="10004"/>
                  </a:ext>
                </a:extLst>
              </a:tr>
              <a:tr h="20614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aseline="0" dirty="0">
                          <a:latin typeface="+mj-lt"/>
                        </a:rPr>
                        <a:t>9</a:t>
                      </a:r>
                      <a:r>
                        <a:rPr lang="en-US" altLang="zh-CN" sz="1200" baseline="30000" dirty="0">
                          <a:latin typeface="+mj-lt"/>
                        </a:rPr>
                        <a:t>th</a:t>
                      </a:r>
                      <a:r>
                        <a:rPr lang="en-US" altLang="zh-CN" sz="1200" baseline="0" dirty="0">
                          <a:latin typeface="+mj-lt"/>
                        </a:rPr>
                        <a:t> order Butterworth</a:t>
                      </a:r>
                      <a:endParaRPr lang="zh-CN" altLang="en-US" sz="1200" dirty="0">
                        <a:latin typeface="+mj-lt"/>
                      </a:endParaRPr>
                    </a:p>
                  </a:txBody>
                  <a:tcPr/>
                </a:tc>
                <a:tc>
                  <a:txBody>
                    <a:bodyPr/>
                    <a:lstStyle/>
                    <a:p>
                      <a:pPr algn="ctr"/>
                      <a:r>
                        <a:rPr lang="en-US" altLang="zh-CN" sz="1200" dirty="0">
                          <a:latin typeface="+mj-lt"/>
                        </a:rPr>
                        <a:t>1.741</a:t>
                      </a:r>
                      <a:endParaRPr lang="zh-CN" altLang="en-US" sz="1200" dirty="0">
                        <a:latin typeface="+mj-lt"/>
                      </a:endParaRPr>
                    </a:p>
                  </a:txBody>
                  <a:tcPr/>
                </a:tc>
                <a:tc>
                  <a:txBody>
                    <a:bodyPr/>
                    <a:lstStyle/>
                    <a:p>
                      <a:pPr algn="ctr"/>
                      <a:r>
                        <a:rPr lang="en-US" altLang="zh-CN" sz="1200" dirty="0">
                          <a:latin typeface="+mj-lt"/>
                        </a:rPr>
                        <a:t>14.15</a:t>
                      </a:r>
                      <a:endParaRPr lang="zh-CN" altLang="en-US" sz="1200" dirty="0">
                        <a:latin typeface="+mj-lt"/>
                      </a:endParaRPr>
                    </a:p>
                  </a:txBody>
                  <a:tcPr/>
                </a:tc>
                <a:tc>
                  <a:txBody>
                    <a:bodyPr/>
                    <a:lstStyle/>
                    <a:p>
                      <a:pPr algn="ctr"/>
                      <a:r>
                        <a:rPr lang="en-US" altLang="zh-CN" sz="1200" dirty="0">
                          <a:latin typeface="+mj-lt"/>
                        </a:rPr>
                        <a:t>71.72%</a:t>
                      </a:r>
                      <a:endParaRPr lang="zh-CN" altLang="en-US" sz="1200" dirty="0">
                        <a:latin typeface="+mj-lt"/>
                      </a:endParaRPr>
                    </a:p>
                  </a:txBody>
                  <a:tcPr/>
                </a:tc>
                <a:extLst>
                  <a:ext uri="{0D108BD9-81ED-4DB2-BD59-A6C34878D82A}">
                    <a16:rowId xmlns:a16="http://schemas.microsoft.com/office/drawing/2014/main" val="10005"/>
                  </a:ext>
                </a:extLst>
              </a:tr>
              <a:tr h="20614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aseline="0" dirty="0">
                          <a:latin typeface="+mj-lt"/>
                        </a:rPr>
                        <a:t>10</a:t>
                      </a:r>
                      <a:r>
                        <a:rPr lang="en-US" altLang="zh-CN" sz="1200" baseline="30000" dirty="0">
                          <a:latin typeface="+mj-lt"/>
                        </a:rPr>
                        <a:t>th</a:t>
                      </a:r>
                      <a:r>
                        <a:rPr lang="en-US" altLang="zh-CN" sz="1200" baseline="0" dirty="0">
                          <a:latin typeface="+mj-lt"/>
                        </a:rPr>
                        <a:t> order Butterworth</a:t>
                      </a:r>
                      <a:endParaRPr lang="zh-CN" altLang="en-US" sz="1200" dirty="0">
                        <a:latin typeface="+mj-lt"/>
                      </a:endParaRPr>
                    </a:p>
                  </a:txBody>
                  <a:tcPr/>
                </a:tc>
                <a:tc>
                  <a:txBody>
                    <a:bodyPr/>
                    <a:lstStyle/>
                    <a:p>
                      <a:pPr algn="ctr"/>
                      <a:r>
                        <a:rPr lang="en-US" altLang="zh-CN" sz="1200" dirty="0">
                          <a:latin typeface="+mj-lt"/>
                        </a:rPr>
                        <a:t>1.747</a:t>
                      </a:r>
                      <a:endParaRPr lang="zh-CN" altLang="en-US" sz="1200" dirty="0">
                        <a:latin typeface="+mj-lt"/>
                      </a:endParaRPr>
                    </a:p>
                  </a:txBody>
                  <a:tcPr/>
                </a:tc>
                <a:tc>
                  <a:txBody>
                    <a:bodyPr/>
                    <a:lstStyle/>
                    <a:p>
                      <a:pPr algn="ctr"/>
                      <a:r>
                        <a:rPr lang="en-US" altLang="zh-CN" sz="1200" dirty="0">
                          <a:latin typeface="+mj-lt"/>
                        </a:rPr>
                        <a:t>14.00</a:t>
                      </a:r>
                      <a:endParaRPr lang="zh-CN" altLang="en-US" sz="1200" dirty="0">
                        <a:latin typeface="+mj-lt"/>
                      </a:endParaRPr>
                    </a:p>
                  </a:txBody>
                  <a:tcPr/>
                </a:tc>
                <a:tc>
                  <a:txBody>
                    <a:bodyPr/>
                    <a:lstStyle/>
                    <a:p>
                      <a:pPr algn="ctr"/>
                      <a:r>
                        <a:rPr lang="en-US" altLang="zh-CN" sz="1200" dirty="0">
                          <a:latin typeface="+mj-lt"/>
                        </a:rPr>
                        <a:t>71.58%</a:t>
                      </a:r>
                      <a:endParaRPr lang="zh-CN" altLang="en-US" sz="1200" dirty="0">
                        <a:latin typeface="+mj-lt"/>
                      </a:endParaRPr>
                    </a:p>
                  </a:txBody>
                  <a:tcPr/>
                </a:tc>
                <a:extLst>
                  <a:ext uri="{0D108BD9-81ED-4DB2-BD59-A6C34878D82A}">
                    <a16:rowId xmlns:a16="http://schemas.microsoft.com/office/drawing/2014/main" val="10006"/>
                  </a:ext>
                </a:extLst>
              </a:tr>
              <a:tr h="20614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aseline="0" dirty="0">
                          <a:latin typeface="+mj-lt"/>
                        </a:rPr>
                        <a:t>11</a:t>
                      </a:r>
                      <a:r>
                        <a:rPr lang="en-US" altLang="zh-CN" sz="1200" baseline="30000" dirty="0">
                          <a:latin typeface="+mj-lt"/>
                        </a:rPr>
                        <a:t>th</a:t>
                      </a:r>
                      <a:r>
                        <a:rPr lang="en-US" altLang="zh-CN" sz="1200" baseline="0" dirty="0">
                          <a:latin typeface="+mj-lt"/>
                        </a:rPr>
                        <a:t> order Butterworth</a:t>
                      </a:r>
                      <a:endParaRPr lang="zh-CN" altLang="en-US" sz="1200" dirty="0">
                        <a:latin typeface="+mj-lt"/>
                      </a:endParaRPr>
                    </a:p>
                  </a:txBody>
                  <a:tcPr/>
                </a:tc>
                <a:tc>
                  <a:txBody>
                    <a:bodyPr/>
                    <a:lstStyle/>
                    <a:p>
                      <a:pPr algn="ctr"/>
                      <a:r>
                        <a:rPr lang="en-US" altLang="zh-CN" sz="1200" dirty="0">
                          <a:latin typeface="+mj-lt"/>
                        </a:rPr>
                        <a:t>1.760</a:t>
                      </a:r>
                      <a:endParaRPr lang="zh-CN" altLang="en-US" sz="1200" dirty="0">
                        <a:latin typeface="+mj-lt"/>
                      </a:endParaRPr>
                    </a:p>
                  </a:txBody>
                  <a:tcPr/>
                </a:tc>
                <a:tc>
                  <a:txBody>
                    <a:bodyPr/>
                    <a:lstStyle/>
                    <a:p>
                      <a:pPr algn="ctr"/>
                      <a:r>
                        <a:rPr lang="en-US" altLang="zh-CN" sz="1200" dirty="0">
                          <a:latin typeface="+mj-lt"/>
                        </a:rPr>
                        <a:t>13.51</a:t>
                      </a:r>
                      <a:endParaRPr lang="zh-CN" altLang="en-US" sz="1200" dirty="0">
                        <a:latin typeface="+mj-lt"/>
                      </a:endParaRPr>
                    </a:p>
                  </a:txBody>
                  <a:tcPr/>
                </a:tc>
                <a:tc>
                  <a:txBody>
                    <a:bodyPr/>
                    <a:lstStyle/>
                    <a:p>
                      <a:pPr algn="ctr"/>
                      <a:r>
                        <a:rPr lang="en-US" altLang="zh-CN" sz="1200" dirty="0">
                          <a:latin typeface="+mj-lt"/>
                        </a:rPr>
                        <a:t>63.51%</a:t>
                      </a:r>
                      <a:endParaRPr lang="zh-CN" altLang="en-US" sz="1200" dirty="0">
                        <a:latin typeface="+mj-lt"/>
                      </a:endParaRPr>
                    </a:p>
                  </a:txBody>
                  <a:tcPr/>
                </a:tc>
                <a:extLst>
                  <a:ext uri="{0D108BD9-81ED-4DB2-BD59-A6C34878D82A}">
                    <a16:rowId xmlns:a16="http://schemas.microsoft.com/office/drawing/2014/main" val="10007"/>
                  </a:ext>
                </a:extLst>
              </a:tr>
            </a:tbl>
          </a:graphicData>
        </a:graphic>
      </p:graphicFrame>
      <p:graphicFrame>
        <p:nvGraphicFramePr>
          <p:cNvPr id="18" name="表格 17"/>
          <p:cNvGraphicFramePr>
            <a:graphicFrameLocks noGrp="1"/>
          </p:cNvGraphicFramePr>
          <p:nvPr>
            <p:extLst>
              <p:ext uri="{D42A27DB-BD31-4B8C-83A1-F6EECF244321}">
                <p14:modId xmlns:p14="http://schemas.microsoft.com/office/powerpoint/2010/main" val="2572805836"/>
              </p:ext>
            </p:extLst>
          </p:nvPr>
        </p:nvGraphicFramePr>
        <p:xfrm>
          <a:off x="538570" y="4510348"/>
          <a:ext cx="8143058" cy="548640"/>
        </p:xfrm>
        <a:graphic>
          <a:graphicData uri="http://schemas.openxmlformats.org/drawingml/2006/table">
            <a:tbl>
              <a:tblPr firstRow="1" bandRow="1">
                <a:tableStyleId>{5940675A-B579-460E-94D1-54222C63F5DA}</a:tableStyleId>
              </a:tblPr>
              <a:tblGrid>
                <a:gridCol w="2055304">
                  <a:extLst>
                    <a:ext uri="{9D8B030D-6E8A-4147-A177-3AD203B41FA5}">
                      <a16:colId xmlns:a16="http://schemas.microsoft.com/office/drawing/2014/main" val="20000"/>
                    </a:ext>
                  </a:extLst>
                </a:gridCol>
                <a:gridCol w="2016226">
                  <a:extLst>
                    <a:ext uri="{9D8B030D-6E8A-4147-A177-3AD203B41FA5}">
                      <a16:colId xmlns:a16="http://schemas.microsoft.com/office/drawing/2014/main" val="20001"/>
                    </a:ext>
                  </a:extLst>
                </a:gridCol>
                <a:gridCol w="1689112">
                  <a:extLst>
                    <a:ext uri="{9D8B030D-6E8A-4147-A177-3AD203B41FA5}">
                      <a16:colId xmlns:a16="http://schemas.microsoft.com/office/drawing/2014/main" val="20002"/>
                    </a:ext>
                  </a:extLst>
                </a:gridCol>
                <a:gridCol w="2382416">
                  <a:extLst>
                    <a:ext uri="{9D8B030D-6E8A-4147-A177-3AD203B41FA5}">
                      <a16:colId xmlns:a16="http://schemas.microsoft.com/office/drawing/2014/main" val="20003"/>
                    </a:ext>
                  </a:extLst>
                </a:gridCol>
              </a:tblGrid>
              <a:tr h="20614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aseline="0" dirty="0">
                          <a:solidFill>
                            <a:schemeClr val="tx1"/>
                          </a:solidFill>
                          <a:latin typeface="+mj-lt"/>
                        </a:rPr>
                        <a:t>Gaussian pulse 8.2e-10</a:t>
                      </a:r>
                      <a:endParaRPr lang="zh-CN" altLang="en-US" sz="1200" dirty="0">
                        <a:solidFill>
                          <a:schemeClr val="tx1"/>
                        </a:solidFill>
                        <a:latin typeface="+mj-lt"/>
                      </a:endParaRPr>
                    </a:p>
                  </a:txBody>
                  <a:tcPr/>
                </a:tc>
                <a:tc>
                  <a:txBody>
                    <a:bodyPr/>
                    <a:lstStyle/>
                    <a:p>
                      <a:pPr algn="ctr"/>
                      <a:r>
                        <a:rPr lang="en-US" altLang="zh-CN" sz="1200" dirty="0">
                          <a:solidFill>
                            <a:schemeClr val="tx1"/>
                          </a:solidFill>
                          <a:latin typeface="+mj-lt"/>
                        </a:rPr>
                        <a:t>1.926</a:t>
                      </a:r>
                      <a:endParaRPr lang="zh-CN" altLang="en-US" sz="1200" dirty="0">
                        <a:solidFill>
                          <a:schemeClr val="tx1"/>
                        </a:solidFill>
                        <a:latin typeface="+mj-lt"/>
                      </a:endParaRPr>
                    </a:p>
                  </a:txBody>
                  <a:tcPr/>
                </a:tc>
                <a:tc>
                  <a:txBody>
                    <a:bodyPr/>
                    <a:lstStyle/>
                    <a:p>
                      <a:pPr algn="ctr"/>
                      <a:r>
                        <a:rPr lang="en-US" altLang="zh-CN" sz="1200" dirty="0">
                          <a:solidFill>
                            <a:schemeClr val="tx1"/>
                          </a:solidFill>
                          <a:latin typeface="+mj-lt"/>
                        </a:rPr>
                        <a:t>322.56</a:t>
                      </a:r>
                      <a:endParaRPr lang="zh-CN" altLang="en-US" sz="1200" dirty="0">
                        <a:solidFill>
                          <a:schemeClr val="tx1"/>
                        </a:solidFill>
                        <a:latin typeface="+mj-lt"/>
                      </a:endParaRPr>
                    </a:p>
                  </a:txBody>
                  <a:tcPr/>
                </a:tc>
                <a:tc>
                  <a:txBody>
                    <a:bodyPr/>
                    <a:lstStyle/>
                    <a:p>
                      <a:pPr algn="ctr"/>
                      <a:r>
                        <a:rPr lang="en-US" altLang="zh-CN" sz="1200" dirty="0">
                          <a:latin typeface="+mj-lt"/>
                        </a:rPr>
                        <a:t>52.24%</a:t>
                      </a:r>
                      <a:endParaRPr lang="zh-CN" altLang="en-US" sz="1200" dirty="0">
                        <a:latin typeface="+mj-lt"/>
                      </a:endParaRPr>
                    </a:p>
                  </a:txBody>
                  <a:tcPr/>
                </a:tc>
                <a:extLst>
                  <a:ext uri="{0D108BD9-81ED-4DB2-BD59-A6C34878D82A}">
                    <a16:rowId xmlns:a16="http://schemas.microsoft.com/office/drawing/2014/main" val="10000"/>
                  </a:ext>
                </a:extLst>
              </a:tr>
              <a:tr h="20614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baseline="0" dirty="0">
                          <a:solidFill>
                            <a:srgbClr val="FF0000"/>
                          </a:solidFill>
                          <a:latin typeface="+mj-lt"/>
                          <a:ea typeface="+mn-ea"/>
                          <a:cs typeface="+mn-cs"/>
                        </a:rPr>
                        <a:t>Gaussian pulse 8.5e-10</a:t>
                      </a:r>
                      <a:endParaRPr lang="zh-CN" altLang="en-US" sz="1200" kern="1200" baseline="0" dirty="0">
                        <a:solidFill>
                          <a:srgbClr val="FF0000"/>
                        </a:solidFill>
                        <a:latin typeface="+mj-lt"/>
                        <a:ea typeface="+mn-ea"/>
                        <a:cs typeface="+mn-cs"/>
                      </a:endParaRPr>
                    </a:p>
                  </a:txBody>
                  <a:tcPr/>
                </a:tc>
                <a:tc>
                  <a:txBody>
                    <a:bodyPr/>
                    <a:lstStyle/>
                    <a:p>
                      <a:pPr algn="ctr"/>
                      <a:r>
                        <a:rPr lang="en-US" altLang="zh-CN" sz="1200" kern="1200" baseline="0" dirty="0">
                          <a:solidFill>
                            <a:srgbClr val="FF0000"/>
                          </a:solidFill>
                          <a:latin typeface="+mj-lt"/>
                          <a:ea typeface="+mn-ea"/>
                          <a:cs typeface="+mn-cs"/>
                        </a:rPr>
                        <a:t>1.998</a:t>
                      </a:r>
                      <a:endParaRPr lang="zh-CN" altLang="en-US" sz="1200" kern="1200" baseline="0" dirty="0">
                        <a:solidFill>
                          <a:srgbClr val="FF0000"/>
                        </a:solidFill>
                        <a:latin typeface="+mj-lt"/>
                        <a:ea typeface="+mn-ea"/>
                        <a:cs typeface="+mn-cs"/>
                      </a:endParaRPr>
                    </a:p>
                  </a:txBody>
                  <a:tcPr/>
                </a:tc>
                <a:tc>
                  <a:txBody>
                    <a:bodyPr/>
                    <a:lstStyle/>
                    <a:p>
                      <a:pPr algn="ctr"/>
                      <a:r>
                        <a:rPr lang="en-US" altLang="zh-CN" sz="1200" kern="1200" baseline="0" dirty="0">
                          <a:solidFill>
                            <a:srgbClr val="FF0000"/>
                          </a:solidFill>
                          <a:latin typeface="+mj-lt"/>
                          <a:ea typeface="+mn-ea"/>
                          <a:cs typeface="+mn-cs"/>
                        </a:rPr>
                        <a:t>323.07</a:t>
                      </a:r>
                      <a:endParaRPr lang="zh-CN" altLang="en-US" sz="1200" kern="1200" baseline="0" dirty="0">
                        <a:solidFill>
                          <a:srgbClr val="FF0000"/>
                        </a:solidFill>
                        <a:latin typeface="+mj-lt"/>
                        <a:ea typeface="+mn-ea"/>
                        <a:cs typeface="+mn-cs"/>
                      </a:endParaRPr>
                    </a:p>
                  </a:txBody>
                  <a:tcPr/>
                </a:tc>
                <a:tc>
                  <a:txBody>
                    <a:bodyPr/>
                    <a:lstStyle/>
                    <a:p>
                      <a:pPr algn="ctr"/>
                      <a:r>
                        <a:rPr lang="en-US" altLang="zh-CN" sz="1200" dirty="0">
                          <a:solidFill>
                            <a:srgbClr val="FF0000"/>
                          </a:solidFill>
                          <a:latin typeface="+mj-lt"/>
                        </a:rPr>
                        <a:t>50.29%</a:t>
                      </a:r>
                      <a:endParaRPr lang="zh-CN" altLang="en-US" sz="1200" dirty="0">
                        <a:solidFill>
                          <a:srgbClr val="FF0000"/>
                        </a:solidFill>
                        <a:latin typeface="+mj-lt"/>
                      </a:endParaRPr>
                    </a:p>
                  </a:txBody>
                  <a:tcPr/>
                </a:tc>
                <a:extLst>
                  <a:ext uri="{0D108BD9-81ED-4DB2-BD59-A6C34878D82A}">
                    <a16:rowId xmlns:a16="http://schemas.microsoft.com/office/drawing/2014/main" val="10001"/>
                  </a:ext>
                </a:extLst>
              </a:tr>
            </a:tbl>
          </a:graphicData>
        </a:graphic>
      </p:graphicFrame>
      <p:sp>
        <p:nvSpPr>
          <p:cNvPr id="3" name="矩形 2">
            <a:extLst>
              <a:ext uri="{FF2B5EF4-FFF2-40B4-BE49-F238E27FC236}">
                <a16:creationId xmlns:a16="http://schemas.microsoft.com/office/drawing/2014/main" id="{9D721BA2-6A7A-45EB-A6AB-2AED5DB8DB92}"/>
              </a:ext>
            </a:extLst>
          </p:cNvPr>
          <p:cNvSpPr/>
          <p:nvPr/>
        </p:nvSpPr>
        <p:spPr>
          <a:xfrm>
            <a:off x="462372" y="1095127"/>
            <a:ext cx="7421996" cy="523220"/>
          </a:xfrm>
          <a:prstGeom prst="rect">
            <a:avLst/>
          </a:prstGeom>
        </p:spPr>
        <p:txBody>
          <a:bodyPr wrap="square">
            <a:spAutoFit/>
          </a:bodyPr>
          <a:lstStyle/>
          <a:p>
            <a:pPr marL="171450" indent="-171450">
              <a:buFont typeface="Wingdings" panose="05000000000000000000" pitchFamily="2" charset="2"/>
              <a:buChar char="l"/>
            </a:pPr>
            <a:r>
              <a:rPr lang="en-US" altLang="zh-CN" sz="1600" b="1" dirty="0"/>
              <a:t>Ranging-only application</a:t>
            </a:r>
            <a:r>
              <a:rPr lang="en-US" altLang="zh-CN" sz="1600" dirty="0"/>
              <a:t>: it should be designed to minimize precursor</a:t>
            </a:r>
          </a:p>
          <a:p>
            <a:endParaRPr lang="zh-CN" altLang="en-US" sz="1100" dirty="0"/>
          </a:p>
        </p:txBody>
      </p:sp>
      <p:sp>
        <p:nvSpPr>
          <p:cNvPr id="10" name="矩形 9">
            <a:extLst>
              <a:ext uri="{FF2B5EF4-FFF2-40B4-BE49-F238E27FC236}">
                <a16:creationId xmlns:a16="http://schemas.microsoft.com/office/drawing/2014/main" id="{20B0DF3D-6D9C-4D69-BA7E-024A98290712}"/>
              </a:ext>
            </a:extLst>
          </p:cNvPr>
          <p:cNvSpPr/>
          <p:nvPr/>
        </p:nvSpPr>
        <p:spPr>
          <a:xfrm>
            <a:off x="462372" y="3865399"/>
            <a:ext cx="8219256" cy="830997"/>
          </a:xfrm>
          <a:prstGeom prst="rect">
            <a:avLst/>
          </a:prstGeom>
        </p:spPr>
        <p:txBody>
          <a:bodyPr wrap="square">
            <a:spAutoFit/>
          </a:bodyPr>
          <a:lstStyle/>
          <a:p>
            <a:pPr marL="171450" indent="-171450" algn="just">
              <a:buFont typeface="Wingdings" panose="05000000000000000000" pitchFamily="2" charset="2"/>
              <a:buChar char="l"/>
            </a:pPr>
            <a:r>
              <a:rPr lang="en-US" altLang="zh-CN" sz="1600" b="1" dirty="0"/>
              <a:t>Unified pulse shape for sensing and ranging</a:t>
            </a:r>
            <a:r>
              <a:rPr lang="en-US" altLang="zh-CN" sz="1600" dirty="0"/>
              <a:t>: it should be designed to minimize both precursor and postcursor</a:t>
            </a:r>
          </a:p>
          <a:p>
            <a:endParaRPr lang="zh-CN" altLang="en-US" sz="1600" dirty="0"/>
          </a:p>
        </p:txBody>
      </p:sp>
    </p:spTree>
    <p:extLst>
      <p:ext uri="{BB962C8B-B14F-4D97-AF65-F5344CB8AC3E}">
        <p14:creationId xmlns:p14="http://schemas.microsoft.com/office/powerpoint/2010/main" val="661460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6</a:t>
            </a:fld>
            <a:endParaRPr lang="en-US" altLang="en-US"/>
          </a:p>
        </p:txBody>
      </p:sp>
      <p:sp>
        <p:nvSpPr>
          <p:cNvPr id="4098" name="Rectangle 2"/>
          <p:cNvSpPr>
            <a:spLocks noGrp="1" noChangeArrowheads="1"/>
          </p:cNvSpPr>
          <p:nvPr>
            <p:ph type="title"/>
          </p:nvPr>
        </p:nvSpPr>
        <p:spPr>
          <a:xfrm>
            <a:off x="685800" y="345976"/>
            <a:ext cx="8062664" cy="1066800"/>
          </a:xfrm>
          <a:ln/>
        </p:spPr>
        <p:txBody>
          <a:bodyPr/>
          <a:lstStyle/>
          <a:p>
            <a:r>
              <a:rPr lang="en-US" altLang="en-US" sz="3200" b="1" dirty="0">
                <a:solidFill>
                  <a:schemeClr val="tx1"/>
                </a:solidFill>
              </a:rPr>
              <a:t>Sensing pulse shapes</a:t>
            </a:r>
          </a:p>
        </p:txBody>
      </p:sp>
      <p:sp>
        <p:nvSpPr>
          <p:cNvPr id="13" name="Footer Placeholder 2"/>
          <p:cNvSpPr>
            <a:spLocks noGrp="1"/>
          </p:cNvSpPr>
          <p:nvPr>
            <p:ph type="ftr" sz="quarter" idx="11"/>
          </p:nvPr>
        </p:nvSpPr>
        <p:spPr>
          <a:xfrm>
            <a:off x="5004048" y="6475413"/>
            <a:ext cx="3606552" cy="184666"/>
          </a:xfrm>
        </p:spPr>
        <p:txBody>
          <a:bodyPr/>
          <a:lstStyle/>
          <a:p>
            <a:r>
              <a:rPr lang="en-US" altLang="en-US" dirty="0" err="1"/>
              <a:t>Xiaohui</a:t>
            </a:r>
            <a:r>
              <a:rPr lang="en-US" altLang="en-US" dirty="0"/>
              <a:t> Peng, Huawei</a:t>
            </a:r>
          </a:p>
        </p:txBody>
      </p:sp>
      <p:sp>
        <p:nvSpPr>
          <p:cNvPr id="131" name="Rectangle 3"/>
          <p:cNvSpPr txBox="1">
            <a:spLocks noChangeArrowheads="1"/>
          </p:cNvSpPr>
          <p:nvPr/>
        </p:nvSpPr>
        <p:spPr bwMode="auto">
          <a:xfrm>
            <a:off x="471736" y="1550484"/>
            <a:ext cx="8490792" cy="48331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20000"/>
              </a:lnSpc>
            </a:pPr>
            <a:r>
              <a:rPr lang="en-US" altLang="zh-CN" sz="1800" b="1" kern="0" dirty="0">
                <a:latin typeface="+mj-lt"/>
              </a:rPr>
              <a:t>Time bounded Gaussian pulse </a:t>
            </a:r>
            <a:r>
              <a:rPr lang="en-US" altLang="en-US" sz="1800" b="1" kern="0" dirty="0">
                <a:latin typeface="+mj-lt"/>
              </a:rPr>
              <a:t>— </a:t>
            </a:r>
            <a:r>
              <a:rPr lang="en-US" altLang="en-US" sz="1800" kern="0" dirty="0">
                <a:latin typeface="+mj-lt"/>
              </a:rPr>
              <a:t>a Gaussian pulse is shaped as a Gaussian function with no precursor and </a:t>
            </a:r>
            <a:r>
              <a:rPr lang="en-US" altLang="en-US" sz="1800" kern="0" dirty="0" err="1">
                <a:latin typeface="+mj-lt"/>
              </a:rPr>
              <a:t>postcursor</a:t>
            </a:r>
            <a:r>
              <a:rPr lang="en-US" altLang="en-US" sz="1800" kern="0" dirty="0">
                <a:latin typeface="+mj-lt"/>
              </a:rPr>
              <a:t>. It can be expressed as:</a:t>
            </a:r>
          </a:p>
          <a:p>
            <a:pPr algn="just">
              <a:lnSpc>
                <a:spcPct val="120000"/>
              </a:lnSpc>
            </a:pPr>
            <a:endParaRPr lang="en-US" altLang="zh-CN" sz="1800" b="1" kern="0" dirty="0">
              <a:latin typeface="+mj-lt"/>
            </a:endParaRPr>
          </a:p>
          <a:p>
            <a:pPr algn="just">
              <a:lnSpc>
                <a:spcPct val="120000"/>
              </a:lnSpc>
            </a:pPr>
            <a:endParaRPr lang="en-US" altLang="zh-CN" sz="1800" b="1" kern="0" dirty="0">
              <a:latin typeface="+mj-lt"/>
            </a:endParaRPr>
          </a:p>
          <a:p>
            <a:pPr algn="just">
              <a:lnSpc>
                <a:spcPct val="120000"/>
              </a:lnSpc>
            </a:pPr>
            <a:endParaRPr lang="en-US" altLang="zh-CN" sz="1800" b="1" kern="0" dirty="0">
              <a:latin typeface="+mj-lt"/>
            </a:endParaRPr>
          </a:p>
          <a:p>
            <a:pPr marL="0" indent="0" algn="just">
              <a:lnSpc>
                <a:spcPct val="120000"/>
              </a:lnSpc>
              <a:buNone/>
            </a:pPr>
            <a:endParaRPr lang="en-US" altLang="zh-CN" sz="1800" b="1" kern="0" dirty="0">
              <a:latin typeface="+mj-lt"/>
            </a:endParaRPr>
          </a:p>
          <a:p>
            <a:pPr algn="just">
              <a:lnSpc>
                <a:spcPct val="120000"/>
              </a:lnSpc>
            </a:pPr>
            <a:r>
              <a:rPr lang="en-US" altLang="zh-CN" sz="1800" b="1" kern="0" dirty="0">
                <a:latin typeface="+mj-lt"/>
              </a:rPr>
              <a:t>Time bounded Kaiser pulse</a:t>
            </a:r>
            <a:r>
              <a:rPr lang="en-US" altLang="en-US" sz="1800" b="1" kern="0" dirty="0"/>
              <a:t>— </a:t>
            </a:r>
            <a:r>
              <a:rPr lang="en-US" altLang="en-US" sz="1800" kern="0" dirty="0">
                <a:latin typeface="+mj-lt"/>
              </a:rPr>
              <a:t>a Kaiser pulse is shaped as a Kaiser-Bessel window also with no precursor and </a:t>
            </a:r>
            <a:r>
              <a:rPr lang="en-US" altLang="en-US" sz="1800" kern="0" dirty="0" err="1">
                <a:latin typeface="+mj-lt"/>
              </a:rPr>
              <a:t>postcursor</a:t>
            </a:r>
            <a:r>
              <a:rPr lang="en-US" altLang="en-US" sz="1800" kern="0" dirty="0">
                <a:latin typeface="+mj-lt"/>
              </a:rPr>
              <a:t>. It can be expressed as:</a:t>
            </a:r>
            <a:endParaRPr lang="en-US" altLang="zh-CN" sz="1800" kern="0" dirty="0">
              <a:latin typeface="+mj-lt"/>
            </a:endParaRPr>
          </a:p>
        </p:txBody>
      </p:sp>
      <mc:AlternateContent xmlns:mc="http://schemas.openxmlformats.org/markup-compatibility/2006" xmlns:a14="http://schemas.microsoft.com/office/drawing/2010/main">
        <mc:Choice Requires="a14">
          <p:sp>
            <p:nvSpPr>
              <p:cNvPr id="27" name="文本框 26"/>
              <p:cNvSpPr txBox="1"/>
              <p:nvPr/>
            </p:nvSpPr>
            <p:spPr>
              <a:xfrm>
                <a:off x="1897161" y="2328347"/>
                <a:ext cx="2203488" cy="58958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b="0" i="1" smtClean="0">
                          <a:latin typeface="Cambria Math" panose="02040503050406030204" pitchFamily="18" charset="0"/>
                        </a:rPr>
                        <m:t>𝑝</m:t>
                      </m:r>
                      <m:r>
                        <a:rPr lang="en-US" altLang="zh-CN" b="0" i="1" smtClean="0">
                          <a:latin typeface="Cambria Math" panose="02040503050406030204" pitchFamily="18" charset="0"/>
                        </a:rPr>
                        <m:t>(</m:t>
                      </m:r>
                      <m:r>
                        <a:rPr lang="en-US" altLang="zh-CN" b="0" i="1" smtClean="0">
                          <a:latin typeface="Cambria Math" panose="02040503050406030204" pitchFamily="18" charset="0"/>
                        </a:rPr>
                        <m:t>𝑡</m:t>
                      </m:r>
                      <m:r>
                        <a:rPr lang="en-US" altLang="zh-CN" b="0" i="1" smtClean="0">
                          <a:latin typeface="Cambria Math" panose="02040503050406030204" pitchFamily="18" charset="0"/>
                        </a:rPr>
                        <m:t>)=</m:t>
                      </m:r>
                      <m:d>
                        <m:dPr>
                          <m:begChr m:val="{"/>
                          <m:endChr m:val=""/>
                          <m:ctrlPr>
                            <a:rPr lang="en-US" altLang="zh-CN" b="0" i="1" smtClean="0">
                              <a:latin typeface="Cambria Math" panose="02040503050406030204" pitchFamily="18" charset="0"/>
                            </a:rPr>
                          </m:ctrlPr>
                        </m:dPr>
                        <m:e>
                          <m:eqArr>
                            <m:eqArrPr>
                              <m:ctrlPr>
                                <a:rPr lang="en-US" altLang="zh-CN" b="0" i="1" smtClean="0">
                                  <a:latin typeface="Cambria Math" panose="02040503050406030204" pitchFamily="18" charset="0"/>
                                </a:rPr>
                              </m:ctrlPr>
                            </m:eqArrPr>
                            <m:e>
                              <m:r>
                                <a:rPr lang="en-US" altLang="zh-CN" i="1">
                                  <a:latin typeface="Cambria Math" panose="02040503050406030204" pitchFamily="18" charset="0"/>
                                </a:rPr>
                                <m:t>𝐴</m:t>
                              </m:r>
                              <m:sSup>
                                <m:sSupPr>
                                  <m:ctrlPr>
                                    <a:rPr lang="en-US" altLang="zh-CN" i="1">
                                      <a:latin typeface="Cambria Math" panose="02040503050406030204" pitchFamily="18" charset="0"/>
                                    </a:rPr>
                                  </m:ctrlPr>
                                </m:sSupPr>
                                <m:e>
                                  <m:r>
                                    <a:rPr lang="en-US" altLang="zh-CN" i="1">
                                      <a:latin typeface="Cambria Math" panose="02040503050406030204" pitchFamily="18" charset="0"/>
                                    </a:rPr>
                                    <m:t>𝑒</m:t>
                                  </m:r>
                                </m:e>
                                <m:sup>
                                  <m:r>
                                    <a:rPr lang="en-US" altLang="zh-CN" i="1">
                                      <a:latin typeface="Cambria Math" panose="02040503050406030204" pitchFamily="18" charset="0"/>
                                    </a:rPr>
                                    <m:t>−</m:t>
                                  </m:r>
                                  <m:f>
                                    <m:fPr>
                                      <m:ctrlPr>
                                        <a:rPr lang="en-US" altLang="zh-CN" i="1">
                                          <a:latin typeface="Cambria Math" panose="02040503050406030204" pitchFamily="18" charset="0"/>
                                        </a:rPr>
                                      </m:ctrlPr>
                                    </m:fPr>
                                    <m:num>
                                      <m:sSup>
                                        <m:sSupPr>
                                          <m:ctrlPr>
                                            <a:rPr lang="en-US" altLang="zh-CN" i="1">
                                              <a:latin typeface="Cambria Math" panose="02040503050406030204" pitchFamily="18" charset="0"/>
                                            </a:rPr>
                                          </m:ctrlPr>
                                        </m:sSupPr>
                                        <m:e>
                                          <m:r>
                                            <a:rPr lang="en-US" altLang="zh-CN" i="1">
                                              <a:latin typeface="Cambria Math" panose="02040503050406030204" pitchFamily="18" charset="0"/>
                                            </a:rPr>
                                            <m:t>𝑡</m:t>
                                          </m:r>
                                        </m:e>
                                        <m:sup>
                                          <m:r>
                                            <a:rPr lang="en-US" altLang="zh-CN" i="1">
                                              <a:latin typeface="Cambria Math" panose="02040503050406030204" pitchFamily="18" charset="0"/>
                                            </a:rPr>
                                            <m:t>2</m:t>
                                          </m:r>
                                        </m:sup>
                                      </m:sSup>
                                    </m:num>
                                    <m:den>
                                      <m:r>
                                        <a:rPr lang="en-US" altLang="zh-CN" i="1">
                                          <a:latin typeface="Cambria Math" panose="02040503050406030204" pitchFamily="18" charset="0"/>
                                        </a:rPr>
                                        <m:t>2</m:t>
                                      </m:r>
                                      <m:sSup>
                                        <m:sSupPr>
                                          <m:ctrlPr>
                                            <a:rPr lang="en-US" altLang="zh-CN" i="1">
                                              <a:latin typeface="Cambria Math" panose="02040503050406030204" pitchFamily="18" charset="0"/>
                                            </a:rPr>
                                          </m:ctrlPr>
                                        </m:sSupPr>
                                        <m:e>
                                          <m:r>
                                            <a:rPr lang="en-US" altLang="zh-CN" i="1">
                                              <a:latin typeface="Cambria Math" panose="02040503050406030204" pitchFamily="18" charset="0"/>
                                            </a:rPr>
                                            <m:t>𝜎</m:t>
                                          </m:r>
                                        </m:e>
                                        <m:sup>
                                          <m:r>
                                            <a:rPr lang="en-US" altLang="zh-CN" i="1">
                                              <a:latin typeface="Cambria Math" panose="02040503050406030204" pitchFamily="18" charset="0"/>
                                            </a:rPr>
                                            <m:t>2</m:t>
                                          </m:r>
                                        </m:sup>
                                      </m:sSup>
                                    </m:den>
                                  </m:f>
                                </m:sup>
                              </m:sSup>
                              <m:r>
                                <a:rPr lang="en-US" altLang="zh-CN" b="0" i="1" smtClean="0">
                                  <a:latin typeface="Cambria Math" panose="02040503050406030204" pitchFamily="18" charset="0"/>
                                </a:rPr>
                                <m:t>,       </m:t>
                              </m:r>
                              <m:d>
                                <m:dPr>
                                  <m:begChr m:val="|"/>
                                  <m:endChr m:val="|"/>
                                  <m:ctrlPr>
                                    <a:rPr lang="en-US" altLang="zh-CN" b="0" i="1" smtClean="0">
                                      <a:latin typeface="Cambria Math" panose="02040503050406030204" pitchFamily="18" charset="0"/>
                                    </a:rPr>
                                  </m:ctrlPr>
                                </m:dPr>
                                <m:e>
                                  <m:r>
                                    <a:rPr lang="en-US" altLang="zh-CN" b="0" i="1" smtClean="0">
                                      <a:latin typeface="Cambria Math" panose="02040503050406030204" pitchFamily="18" charset="0"/>
                                    </a:rPr>
                                    <m:t>𝑡</m:t>
                                  </m:r>
                                </m:e>
                              </m:d>
                              <m:r>
                                <a:rPr lang="en-US" altLang="zh-CN" i="1">
                                  <a:latin typeface="Cambria Math" panose="02040503050406030204" pitchFamily="18" charset="0"/>
                                  <a:ea typeface="Cambria Math" panose="02040503050406030204" pitchFamily="18" charset="0"/>
                                </a:rPr>
                                <m:t>≤</m:t>
                              </m:r>
                              <m:r>
                                <a:rPr lang="en-US" altLang="zh-CN" b="0" i="1" smtClean="0">
                                  <a:latin typeface="Cambria Math" panose="02040503050406030204" pitchFamily="18" charset="0"/>
                                  <a:ea typeface="Cambria Math" panose="02040503050406030204" pitchFamily="18" charset="0"/>
                                </a:rPr>
                                <m:t>𝐿</m:t>
                              </m:r>
                              <m:r>
                                <a:rPr lang="en-US" altLang="zh-CN" b="0" i="1" smtClean="0">
                                  <a:latin typeface="Cambria Math" panose="02040503050406030204" pitchFamily="18" charset="0"/>
                                  <a:ea typeface="Cambria Math" panose="02040503050406030204" pitchFamily="18" charset="0"/>
                                </a:rPr>
                                <m:t>/2</m:t>
                              </m:r>
                            </m:e>
                            <m:e>
                              <m:r>
                                <a:rPr lang="en-US" altLang="zh-CN" b="0" i="1" smtClean="0">
                                  <a:latin typeface="Cambria Math" panose="02040503050406030204" pitchFamily="18" charset="0"/>
                                </a:rPr>
                                <m:t>0,                  </m:t>
                              </m:r>
                              <m:d>
                                <m:dPr>
                                  <m:begChr m:val="|"/>
                                  <m:endChr m:val="|"/>
                                  <m:ctrlPr>
                                    <a:rPr lang="en-US" altLang="zh-CN" i="1">
                                      <a:latin typeface="Cambria Math" panose="02040503050406030204" pitchFamily="18" charset="0"/>
                                    </a:rPr>
                                  </m:ctrlPr>
                                </m:dPr>
                                <m:e>
                                  <m:r>
                                    <a:rPr lang="en-US" altLang="zh-CN" i="1">
                                      <a:latin typeface="Cambria Math" panose="02040503050406030204" pitchFamily="18" charset="0"/>
                                    </a:rPr>
                                    <m:t>𝑡</m:t>
                                  </m:r>
                                </m:e>
                              </m:d>
                              <m:r>
                                <a:rPr lang="en-US" altLang="zh-CN" i="1">
                                  <a:latin typeface="Cambria Math" panose="02040503050406030204" pitchFamily="18" charset="0"/>
                                  <a:ea typeface="Cambria Math" panose="02040503050406030204" pitchFamily="18" charset="0"/>
                                </a:rPr>
                                <m:t>&gt;</m:t>
                              </m:r>
                              <m:r>
                                <a:rPr lang="en-US" altLang="zh-CN" i="1">
                                  <a:latin typeface="Cambria Math" panose="02040503050406030204" pitchFamily="18" charset="0"/>
                                  <a:ea typeface="Cambria Math" panose="02040503050406030204" pitchFamily="18" charset="0"/>
                                </a:rPr>
                                <m:t>𝐿</m:t>
                              </m:r>
                              <m:r>
                                <a:rPr lang="en-US" altLang="zh-CN" i="1">
                                  <a:latin typeface="Cambria Math" panose="02040503050406030204" pitchFamily="18" charset="0"/>
                                  <a:ea typeface="Cambria Math" panose="02040503050406030204" pitchFamily="18" charset="0"/>
                                </a:rPr>
                                <m:t>/2</m:t>
                              </m:r>
                            </m:e>
                          </m:eqArr>
                        </m:e>
                      </m:d>
                    </m:oMath>
                  </m:oMathPara>
                </a14:m>
                <a:endParaRPr lang="zh-CN" altLang="en-US" sz="1800" dirty="0"/>
              </a:p>
            </p:txBody>
          </p:sp>
        </mc:Choice>
        <mc:Fallback xmlns="">
          <p:sp>
            <p:nvSpPr>
              <p:cNvPr id="27" name="文本框 26"/>
              <p:cNvSpPr txBox="1">
                <a:spLocks noRot="1" noChangeAspect="1" noMove="1" noResize="1" noEditPoints="1" noAdjustHandles="1" noChangeArrowheads="1" noChangeShapeType="1" noTextEdit="1"/>
              </p:cNvSpPr>
              <p:nvPr/>
            </p:nvSpPr>
            <p:spPr>
              <a:xfrm>
                <a:off x="1897161" y="2328347"/>
                <a:ext cx="2203488" cy="589585"/>
              </a:xfrm>
              <a:prstGeom prst="rect">
                <a:avLst/>
              </a:prstGeom>
              <a:blipFill rotWithShape="0">
                <a:blip r:embed="rId3"/>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8" name="文本框 27"/>
              <p:cNvSpPr txBox="1"/>
              <p:nvPr/>
            </p:nvSpPr>
            <p:spPr>
              <a:xfrm>
                <a:off x="763166" y="2985651"/>
                <a:ext cx="4528914" cy="830997"/>
              </a:xfrm>
              <a:prstGeom prst="rect">
                <a:avLst/>
              </a:prstGeom>
              <a:noFill/>
            </p:spPr>
            <p:txBody>
              <a:bodyPr wrap="square" rtlCol="0">
                <a:spAutoFit/>
              </a:bodyPr>
              <a:lstStyle/>
              <a:p>
                <a:pPr algn="just"/>
                <a:r>
                  <a:rPr lang="en-US" altLang="zh-CN" sz="1600" dirty="0"/>
                  <a:t>w</a:t>
                </a:r>
                <a:r>
                  <a:rPr lang="en-US" altLang="zh-CN" sz="1600" dirty="0">
                    <a:solidFill>
                      <a:schemeClr val="tx1"/>
                    </a:solidFill>
                  </a:rPr>
                  <a:t>here A is the amplitude and </a:t>
                </a:r>
                <a14:m>
                  <m:oMath xmlns:m="http://schemas.openxmlformats.org/officeDocument/2006/math">
                    <m:r>
                      <a:rPr lang="en-US" altLang="zh-CN" sz="1600" b="0" i="1" smtClean="0">
                        <a:solidFill>
                          <a:schemeClr val="tx1"/>
                        </a:solidFill>
                        <a:latin typeface="Cambria Math" panose="02040503050406030204" pitchFamily="18" charset="0"/>
                      </a:rPr>
                      <m:t>𝜎</m:t>
                    </m:r>
                  </m:oMath>
                </a14:m>
                <a:r>
                  <a:rPr lang="en-US" altLang="zh-CN" sz="1600" dirty="0">
                    <a:solidFill>
                      <a:schemeClr val="tx1"/>
                    </a:solidFill>
                  </a:rPr>
                  <a:t> is related to the full-width at half-maximum (FWHM), i.e., FWHM</a:t>
                </a:r>
                <a:r>
                  <a:rPr lang="zh-CN" altLang="en-US" sz="1600" dirty="0">
                    <a:solidFill>
                      <a:schemeClr val="tx1"/>
                    </a:solidFill>
                  </a:rPr>
                  <a:t>≈</a:t>
                </a:r>
                <a:r>
                  <a:rPr lang="en-US" altLang="zh-CN" sz="1600" dirty="0">
                    <a:solidFill>
                      <a:schemeClr val="tx1"/>
                    </a:solidFill>
                  </a:rPr>
                  <a:t>2.355</a:t>
                </a:r>
                <a14:m>
                  <m:oMath xmlns:m="http://schemas.openxmlformats.org/officeDocument/2006/math">
                    <m:r>
                      <a:rPr lang="en-US" altLang="zh-CN" sz="1600" b="0" i="1" smtClean="0">
                        <a:solidFill>
                          <a:schemeClr val="tx1"/>
                        </a:solidFill>
                        <a:latin typeface="Cambria Math" panose="02040503050406030204" pitchFamily="18" charset="0"/>
                      </a:rPr>
                      <m:t>𝜎</m:t>
                    </m:r>
                  </m:oMath>
                </a14:m>
                <a:r>
                  <a:rPr lang="en-US" altLang="zh-CN" sz="1600" dirty="0">
                    <a:solidFill>
                      <a:schemeClr val="tx1"/>
                    </a:solidFill>
                  </a:rPr>
                  <a:t>.</a:t>
                </a:r>
                <a:r>
                  <a:rPr lang="zh-CN" altLang="en-US" sz="1600" dirty="0">
                    <a:solidFill>
                      <a:schemeClr val="tx1"/>
                    </a:solidFill>
                  </a:rPr>
                  <a:t> </a:t>
                </a:r>
                <a:r>
                  <a:rPr lang="en-US" altLang="zh-CN" sz="1600" dirty="0">
                    <a:solidFill>
                      <a:schemeClr val="tx1"/>
                    </a:solidFill>
                  </a:rPr>
                  <a:t> </a:t>
                </a:r>
                <a:endParaRPr lang="zh-CN" altLang="en-US" sz="1600" dirty="0">
                  <a:solidFill>
                    <a:schemeClr val="tx1"/>
                  </a:solidFill>
                </a:endParaRPr>
              </a:p>
            </p:txBody>
          </p:sp>
        </mc:Choice>
        <mc:Fallback xmlns="">
          <p:sp>
            <p:nvSpPr>
              <p:cNvPr id="28" name="文本框 27"/>
              <p:cNvSpPr txBox="1">
                <a:spLocks noRot="1" noChangeAspect="1" noMove="1" noResize="1" noEditPoints="1" noAdjustHandles="1" noChangeArrowheads="1" noChangeShapeType="1" noTextEdit="1"/>
              </p:cNvSpPr>
              <p:nvPr/>
            </p:nvSpPr>
            <p:spPr>
              <a:xfrm>
                <a:off x="763166" y="2985651"/>
                <a:ext cx="4528914" cy="830997"/>
              </a:xfrm>
              <a:prstGeom prst="rect">
                <a:avLst/>
              </a:prstGeom>
              <a:blipFill rotWithShape="0">
                <a:blip r:embed="rId4"/>
                <a:stretch>
                  <a:fillRect l="-673" t="-2206" r="-808" b="-8824"/>
                </a:stretch>
              </a:blipFill>
            </p:spPr>
            <p:txBody>
              <a:bodyPr/>
              <a:lstStyle/>
              <a:p>
                <a:r>
                  <a:rPr lang="zh-CN" altLang="en-US">
                    <a:noFill/>
                  </a:rPr>
                  <a:t> </a:t>
                </a:r>
              </a:p>
            </p:txBody>
          </p:sp>
        </mc:Fallback>
      </mc:AlternateContent>
      <p:pic>
        <p:nvPicPr>
          <p:cNvPr id="4" name="图片 3"/>
          <p:cNvPicPr>
            <a:picLocks noChangeAspect="1"/>
          </p:cNvPicPr>
          <p:nvPr/>
        </p:nvPicPr>
        <p:blipFill>
          <a:blip r:embed="rId5"/>
          <a:stretch>
            <a:fillRect/>
          </a:stretch>
        </p:blipFill>
        <p:spPr>
          <a:xfrm>
            <a:off x="5653558" y="2072025"/>
            <a:ext cx="2817167" cy="1895017"/>
          </a:xfrm>
          <a:prstGeom prst="rect">
            <a:avLst/>
          </a:prstGeom>
        </p:spPr>
      </p:pic>
      <mc:AlternateContent xmlns:mc="http://schemas.openxmlformats.org/markup-compatibility/2006" xmlns:a14="http://schemas.microsoft.com/office/drawing/2010/main">
        <mc:Choice Requires="a14">
          <p:sp>
            <p:nvSpPr>
              <p:cNvPr id="8" name="文本框 7"/>
              <p:cNvSpPr txBox="1"/>
              <p:nvPr/>
            </p:nvSpPr>
            <p:spPr>
              <a:xfrm>
                <a:off x="6444208" y="2742534"/>
                <a:ext cx="1440160" cy="27699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b="0" i="1" smtClean="0">
                          <a:latin typeface="Cambria Math" panose="02040503050406030204" pitchFamily="18" charset="0"/>
                        </a:rPr>
                        <m:t>𝐹𝑊𝐻𝑀</m:t>
                      </m:r>
                      <m:r>
                        <a:rPr lang="en-US" altLang="zh-CN" b="0" i="1" smtClean="0">
                          <a:latin typeface="Cambria Math" panose="02040503050406030204" pitchFamily="18" charset="0"/>
                          <a:ea typeface="Cambria Math" panose="02040503050406030204" pitchFamily="18" charset="0"/>
                        </a:rPr>
                        <m:t>≈2.355</m:t>
                      </m:r>
                      <m:r>
                        <a:rPr lang="en-US" altLang="zh-CN" b="0" i="1" smtClean="0">
                          <a:latin typeface="Cambria Math" panose="02040503050406030204" pitchFamily="18" charset="0"/>
                          <a:ea typeface="Cambria Math" panose="02040503050406030204" pitchFamily="18" charset="0"/>
                        </a:rPr>
                        <m:t>𝜎</m:t>
                      </m:r>
                    </m:oMath>
                  </m:oMathPara>
                </a14:m>
                <a:endParaRPr lang="zh-CN" altLang="en-US" dirty="0"/>
              </a:p>
            </p:txBody>
          </p:sp>
        </mc:Choice>
        <mc:Fallback xmlns="">
          <p:sp>
            <p:nvSpPr>
              <p:cNvPr id="8" name="文本框 7"/>
              <p:cNvSpPr txBox="1">
                <a:spLocks noRot="1" noChangeAspect="1" noMove="1" noResize="1" noEditPoints="1" noAdjustHandles="1" noChangeArrowheads="1" noChangeShapeType="1" noTextEdit="1"/>
              </p:cNvSpPr>
              <p:nvPr/>
            </p:nvSpPr>
            <p:spPr>
              <a:xfrm>
                <a:off x="6444208" y="2742534"/>
                <a:ext cx="1440160" cy="276999"/>
              </a:xfrm>
              <a:prstGeom prst="rect">
                <a:avLst/>
              </a:prstGeom>
              <a:blipFill rotWithShape="0">
                <a:blip r:embed="rId6"/>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5" name="文本框 14"/>
              <p:cNvSpPr txBox="1"/>
              <p:nvPr/>
            </p:nvSpPr>
            <p:spPr>
              <a:xfrm>
                <a:off x="2051720" y="4581128"/>
                <a:ext cx="3106620" cy="83240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b="0" i="1" smtClean="0">
                          <a:latin typeface="Cambria Math" panose="02040503050406030204" pitchFamily="18" charset="0"/>
                        </a:rPr>
                        <m:t>𝑝</m:t>
                      </m:r>
                      <m:r>
                        <a:rPr lang="en-US" altLang="zh-CN" b="0" i="1" smtClean="0">
                          <a:latin typeface="Cambria Math" panose="02040503050406030204" pitchFamily="18" charset="0"/>
                        </a:rPr>
                        <m:t>(</m:t>
                      </m:r>
                      <m:r>
                        <a:rPr lang="en-US" altLang="zh-CN" b="0" i="1" smtClean="0">
                          <a:latin typeface="Cambria Math" panose="02040503050406030204" pitchFamily="18" charset="0"/>
                        </a:rPr>
                        <m:t>𝑡</m:t>
                      </m:r>
                      <m:r>
                        <a:rPr lang="en-US" altLang="zh-CN" b="0" i="1" smtClean="0">
                          <a:latin typeface="Cambria Math" panose="02040503050406030204" pitchFamily="18" charset="0"/>
                        </a:rPr>
                        <m:t>)=</m:t>
                      </m:r>
                      <m:d>
                        <m:dPr>
                          <m:begChr m:val="{"/>
                          <m:endChr m:val=""/>
                          <m:ctrlPr>
                            <a:rPr lang="en-US" altLang="zh-CN" b="0" i="1" smtClean="0">
                              <a:latin typeface="Cambria Math" panose="02040503050406030204" pitchFamily="18" charset="0"/>
                            </a:rPr>
                          </m:ctrlPr>
                        </m:dPr>
                        <m:e>
                          <m:eqArr>
                            <m:eqArrPr>
                              <m:ctrlPr>
                                <a:rPr lang="en-US" altLang="zh-CN" b="0" i="1" smtClean="0">
                                  <a:latin typeface="Cambria Math" panose="02040503050406030204" pitchFamily="18" charset="0"/>
                                </a:rPr>
                              </m:ctrlPr>
                            </m:eqArrPr>
                            <m:e>
                              <m:f>
                                <m:fPr>
                                  <m:ctrlPr>
                                    <a:rPr lang="en-US" altLang="zh-CN" b="0" i="1" smtClean="0">
                                      <a:latin typeface="Cambria Math" panose="02040503050406030204" pitchFamily="18" charset="0"/>
                                    </a:rPr>
                                  </m:ctrlPr>
                                </m:fPr>
                                <m:num>
                                  <m:r>
                                    <a:rPr lang="en-US" altLang="zh-CN" b="0" i="1" smtClean="0">
                                      <a:latin typeface="Cambria Math" panose="02040503050406030204" pitchFamily="18" charset="0"/>
                                    </a:rPr>
                                    <m:t>1</m:t>
                                  </m:r>
                                </m:num>
                                <m:den>
                                  <m:r>
                                    <a:rPr lang="en-US" altLang="zh-CN" b="0" i="1" smtClean="0">
                                      <a:latin typeface="Cambria Math" panose="02040503050406030204" pitchFamily="18" charset="0"/>
                                    </a:rPr>
                                    <m:t>𝐿</m:t>
                                  </m:r>
                                </m:den>
                              </m:f>
                              <m:f>
                                <m:fPr>
                                  <m:ctrlPr>
                                    <a:rPr lang="en-US" altLang="zh-CN" b="0" i="1" smtClean="0">
                                      <a:latin typeface="Cambria Math" panose="02040503050406030204" pitchFamily="18" charset="0"/>
                                    </a:rPr>
                                  </m:ctrlPr>
                                </m:fPr>
                                <m:num>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𝐼</m:t>
                                      </m:r>
                                    </m:e>
                                    <m:sub>
                                      <m:r>
                                        <a:rPr lang="en-US" altLang="zh-CN" b="0" i="1" smtClean="0">
                                          <a:latin typeface="Cambria Math" panose="02040503050406030204" pitchFamily="18" charset="0"/>
                                        </a:rPr>
                                        <m:t>0</m:t>
                                      </m:r>
                                    </m:sub>
                                  </m:sSub>
                                  <m:d>
                                    <m:dPr>
                                      <m:begChr m:val="["/>
                                      <m:endChr m:val="]"/>
                                      <m:ctrlPr>
                                        <a:rPr lang="en-US" altLang="zh-CN" b="0" i="1" smtClean="0">
                                          <a:latin typeface="Cambria Math" panose="02040503050406030204" pitchFamily="18" charset="0"/>
                                        </a:rPr>
                                      </m:ctrlPr>
                                    </m:dPr>
                                    <m:e>
                                      <m:r>
                                        <a:rPr lang="en-US" altLang="zh-CN" b="0" i="1" smtClean="0">
                                          <a:latin typeface="Cambria Math" panose="02040503050406030204" pitchFamily="18" charset="0"/>
                                        </a:rPr>
                                        <m:t>𝜋𝛼</m:t>
                                      </m:r>
                                      <m:rad>
                                        <m:radPr>
                                          <m:degHide m:val="on"/>
                                          <m:ctrlPr>
                                            <a:rPr lang="en-US" altLang="zh-CN" b="0" i="1" smtClean="0">
                                              <a:latin typeface="Cambria Math" panose="02040503050406030204" pitchFamily="18" charset="0"/>
                                            </a:rPr>
                                          </m:ctrlPr>
                                        </m:radPr>
                                        <m:deg/>
                                        <m:e>
                                          <m:r>
                                            <a:rPr lang="en-US" altLang="zh-CN" b="0" i="1" smtClean="0">
                                              <a:latin typeface="Cambria Math" panose="02040503050406030204" pitchFamily="18" charset="0"/>
                                            </a:rPr>
                                            <m:t>1−</m:t>
                                          </m:r>
                                          <m:sSup>
                                            <m:sSupPr>
                                              <m:ctrlPr>
                                                <a:rPr lang="en-US" altLang="zh-CN" b="0" i="1" smtClean="0">
                                                  <a:latin typeface="Cambria Math" panose="02040503050406030204" pitchFamily="18" charset="0"/>
                                                </a:rPr>
                                              </m:ctrlPr>
                                            </m:sSupPr>
                                            <m:e>
                                              <m:d>
                                                <m:dPr>
                                                  <m:ctrlPr>
                                                    <a:rPr lang="en-US" altLang="zh-CN" b="0" i="1" smtClean="0">
                                                      <a:latin typeface="Cambria Math" panose="02040503050406030204" pitchFamily="18" charset="0"/>
                                                    </a:rPr>
                                                  </m:ctrlPr>
                                                </m:dPr>
                                                <m:e>
                                                  <m:f>
                                                    <m:fPr>
                                                      <m:ctrlPr>
                                                        <a:rPr lang="en-US" altLang="zh-CN" i="1">
                                                          <a:latin typeface="Cambria Math" panose="02040503050406030204" pitchFamily="18" charset="0"/>
                                                        </a:rPr>
                                                      </m:ctrlPr>
                                                    </m:fPr>
                                                    <m:num>
                                                      <m:r>
                                                        <a:rPr lang="en-US" altLang="zh-CN" i="1">
                                                          <a:latin typeface="Cambria Math" panose="02040503050406030204" pitchFamily="18" charset="0"/>
                                                        </a:rPr>
                                                        <m:t>2</m:t>
                                                      </m:r>
                                                      <m:r>
                                                        <a:rPr lang="en-US" altLang="zh-CN" i="1">
                                                          <a:latin typeface="Cambria Math" panose="02040503050406030204" pitchFamily="18" charset="0"/>
                                                        </a:rPr>
                                                        <m:t>𝑡</m:t>
                                                      </m:r>
                                                    </m:num>
                                                    <m:den>
                                                      <m:r>
                                                        <a:rPr lang="en-US" altLang="zh-CN" i="1">
                                                          <a:latin typeface="Cambria Math" panose="02040503050406030204" pitchFamily="18" charset="0"/>
                                                        </a:rPr>
                                                        <m:t>𝐿</m:t>
                                                      </m:r>
                                                    </m:den>
                                                  </m:f>
                                                </m:e>
                                              </m:d>
                                            </m:e>
                                            <m:sup>
                                              <m:r>
                                                <a:rPr lang="en-US" altLang="zh-CN" b="0" i="1" smtClean="0">
                                                  <a:latin typeface="Cambria Math" panose="02040503050406030204" pitchFamily="18" charset="0"/>
                                                </a:rPr>
                                                <m:t>2</m:t>
                                              </m:r>
                                            </m:sup>
                                          </m:sSup>
                                        </m:e>
                                      </m:rad>
                                    </m:e>
                                  </m:d>
                                </m:num>
                                <m:den>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𝐼</m:t>
                                      </m:r>
                                    </m:e>
                                    <m:sub>
                                      <m:r>
                                        <a:rPr lang="en-US" altLang="zh-CN" b="0" i="1" smtClean="0">
                                          <a:latin typeface="Cambria Math" panose="02040503050406030204" pitchFamily="18" charset="0"/>
                                        </a:rPr>
                                        <m:t>0</m:t>
                                      </m:r>
                                    </m:sub>
                                  </m:sSub>
                                  <m:d>
                                    <m:dPr>
                                      <m:begChr m:val="["/>
                                      <m:endChr m:val="]"/>
                                      <m:ctrlPr>
                                        <a:rPr lang="en-US" altLang="zh-CN" b="0" i="1" smtClean="0">
                                          <a:latin typeface="Cambria Math" panose="02040503050406030204" pitchFamily="18" charset="0"/>
                                        </a:rPr>
                                      </m:ctrlPr>
                                    </m:dPr>
                                    <m:e>
                                      <m:r>
                                        <a:rPr lang="en-US" altLang="zh-CN" b="0" i="1" smtClean="0">
                                          <a:latin typeface="Cambria Math" panose="02040503050406030204" pitchFamily="18" charset="0"/>
                                        </a:rPr>
                                        <m:t>𝜋𝛼</m:t>
                                      </m:r>
                                    </m:e>
                                  </m:d>
                                </m:den>
                              </m:f>
                              <m:r>
                                <a:rPr lang="en-US" altLang="zh-CN" b="0" i="1" smtClean="0">
                                  <a:latin typeface="Cambria Math" panose="02040503050406030204" pitchFamily="18" charset="0"/>
                                </a:rPr>
                                <m:t>,       </m:t>
                              </m:r>
                              <m:d>
                                <m:dPr>
                                  <m:begChr m:val="|"/>
                                  <m:endChr m:val="|"/>
                                  <m:ctrlPr>
                                    <a:rPr lang="en-US" altLang="zh-CN" b="0" i="1" smtClean="0">
                                      <a:latin typeface="Cambria Math" panose="02040503050406030204" pitchFamily="18" charset="0"/>
                                    </a:rPr>
                                  </m:ctrlPr>
                                </m:dPr>
                                <m:e>
                                  <m:r>
                                    <a:rPr lang="en-US" altLang="zh-CN" b="0" i="1" smtClean="0">
                                      <a:latin typeface="Cambria Math" panose="02040503050406030204" pitchFamily="18" charset="0"/>
                                    </a:rPr>
                                    <m:t>𝑡</m:t>
                                  </m:r>
                                </m:e>
                              </m:d>
                              <m:r>
                                <a:rPr lang="en-US" altLang="zh-CN" i="1">
                                  <a:latin typeface="Cambria Math" panose="02040503050406030204" pitchFamily="18" charset="0"/>
                                  <a:ea typeface="Cambria Math" panose="02040503050406030204" pitchFamily="18" charset="0"/>
                                </a:rPr>
                                <m:t>≤</m:t>
                              </m:r>
                              <m:r>
                                <a:rPr lang="en-US" altLang="zh-CN" b="0" i="1" smtClean="0">
                                  <a:latin typeface="Cambria Math" panose="02040503050406030204" pitchFamily="18" charset="0"/>
                                  <a:ea typeface="Cambria Math" panose="02040503050406030204" pitchFamily="18" charset="0"/>
                                </a:rPr>
                                <m:t>𝐿</m:t>
                              </m:r>
                              <m:r>
                                <a:rPr lang="en-US" altLang="zh-CN" b="0" i="1" smtClean="0">
                                  <a:latin typeface="Cambria Math" panose="02040503050406030204" pitchFamily="18" charset="0"/>
                                  <a:ea typeface="Cambria Math" panose="02040503050406030204" pitchFamily="18" charset="0"/>
                                </a:rPr>
                                <m:t>/2</m:t>
                              </m:r>
                            </m:e>
                            <m:e>
                              <m:r>
                                <a:rPr lang="en-US" altLang="zh-CN" b="0" i="1" smtClean="0">
                                  <a:latin typeface="Cambria Math" panose="02040503050406030204" pitchFamily="18" charset="0"/>
                                </a:rPr>
                                <m:t>0,                                             </m:t>
                              </m:r>
                              <m:d>
                                <m:dPr>
                                  <m:begChr m:val="|"/>
                                  <m:endChr m:val="|"/>
                                  <m:ctrlPr>
                                    <a:rPr lang="en-US" altLang="zh-CN" i="1">
                                      <a:latin typeface="Cambria Math" panose="02040503050406030204" pitchFamily="18" charset="0"/>
                                    </a:rPr>
                                  </m:ctrlPr>
                                </m:dPr>
                                <m:e>
                                  <m:r>
                                    <a:rPr lang="en-US" altLang="zh-CN" i="1">
                                      <a:latin typeface="Cambria Math" panose="02040503050406030204" pitchFamily="18" charset="0"/>
                                    </a:rPr>
                                    <m:t>𝑡</m:t>
                                  </m:r>
                                </m:e>
                              </m:d>
                              <m:r>
                                <a:rPr lang="en-US" altLang="zh-CN" i="1">
                                  <a:latin typeface="Cambria Math" panose="02040503050406030204" pitchFamily="18" charset="0"/>
                                  <a:ea typeface="Cambria Math" panose="02040503050406030204" pitchFamily="18" charset="0"/>
                                </a:rPr>
                                <m:t>&gt;</m:t>
                              </m:r>
                              <m:r>
                                <a:rPr lang="en-US" altLang="zh-CN" i="1">
                                  <a:latin typeface="Cambria Math" panose="02040503050406030204" pitchFamily="18" charset="0"/>
                                  <a:ea typeface="Cambria Math" panose="02040503050406030204" pitchFamily="18" charset="0"/>
                                </a:rPr>
                                <m:t>𝐿</m:t>
                              </m:r>
                              <m:r>
                                <a:rPr lang="en-US" altLang="zh-CN" i="1">
                                  <a:latin typeface="Cambria Math" panose="02040503050406030204" pitchFamily="18" charset="0"/>
                                  <a:ea typeface="Cambria Math" panose="02040503050406030204" pitchFamily="18" charset="0"/>
                                </a:rPr>
                                <m:t>/2</m:t>
                              </m:r>
                            </m:e>
                          </m:eqArr>
                        </m:e>
                      </m:d>
                    </m:oMath>
                  </m:oMathPara>
                </a14:m>
                <a:endParaRPr lang="zh-CN" altLang="en-US" sz="1800" dirty="0"/>
              </a:p>
            </p:txBody>
          </p:sp>
        </mc:Choice>
        <mc:Fallback xmlns="">
          <p:sp>
            <p:nvSpPr>
              <p:cNvPr id="15" name="文本框 14"/>
              <p:cNvSpPr txBox="1">
                <a:spLocks noRot="1" noChangeAspect="1" noMove="1" noResize="1" noEditPoints="1" noAdjustHandles="1" noChangeArrowheads="1" noChangeShapeType="1" noTextEdit="1"/>
              </p:cNvSpPr>
              <p:nvPr/>
            </p:nvSpPr>
            <p:spPr>
              <a:xfrm>
                <a:off x="2051720" y="4581128"/>
                <a:ext cx="3106620" cy="832407"/>
              </a:xfrm>
              <a:prstGeom prst="rect">
                <a:avLst/>
              </a:prstGeom>
              <a:blipFill rotWithShape="0">
                <a:blip r:embed="rId7"/>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6" name="文本框 15"/>
              <p:cNvSpPr txBox="1"/>
              <p:nvPr/>
            </p:nvSpPr>
            <p:spPr>
              <a:xfrm>
                <a:off x="685800" y="5516255"/>
                <a:ext cx="8134672" cy="584775"/>
              </a:xfrm>
              <a:prstGeom prst="rect">
                <a:avLst/>
              </a:prstGeom>
              <a:noFill/>
            </p:spPr>
            <p:txBody>
              <a:bodyPr wrap="square" rtlCol="0">
                <a:spAutoFit/>
              </a:bodyPr>
              <a:lstStyle/>
              <a:p>
                <a:pPr algn="just"/>
                <a:r>
                  <a:rPr lang="en-US" altLang="zh-CN" sz="1600" dirty="0"/>
                  <a:t>w</a:t>
                </a:r>
                <a:r>
                  <a:rPr lang="en-US" altLang="zh-CN" sz="1600" dirty="0">
                    <a:solidFill>
                      <a:schemeClr val="tx1"/>
                    </a:solidFill>
                  </a:rPr>
                  <a:t>here </a:t>
                </a:r>
                <a:r>
                  <a:rPr lang="en-US" altLang="zh-CN" sz="1600" i="1" dirty="0"/>
                  <a:t>I</a:t>
                </a:r>
                <a:r>
                  <a:rPr lang="en-US" altLang="zh-CN" sz="1600" baseline="-25000" dirty="0"/>
                  <a:t>0</a:t>
                </a:r>
                <a:r>
                  <a:rPr lang="en-US" altLang="zh-CN" sz="1600" dirty="0">
                    <a:solidFill>
                      <a:schemeClr val="tx1"/>
                    </a:solidFill>
                  </a:rPr>
                  <a:t> is the zeroth-order modified Bessel function of the first kind. L is the window duration, </a:t>
                </a:r>
                <a14:m>
                  <m:oMath xmlns:m="http://schemas.openxmlformats.org/officeDocument/2006/math">
                    <m:r>
                      <a:rPr lang="en-US" altLang="zh-CN" sz="1600" b="0" i="1" smtClean="0">
                        <a:solidFill>
                          <a:schemeClr val="tx1"/>
                        </a:solidFill>
                        <a:latin typeface="Cambria Math" panose="02040503050406030204" pitchFamily="18" charset="0"/>
                      </a:rPr>
                      <m:t>𝛽</m:t>
                    </m:r>
                    <m:r>
                      <a:rPr lang="en-US" altLang="zh-CN" sz="1600" b="0" i="1" smtClean="0">
                        <a:solidFill>
                          <a:schemeClr val="tx1"/>
                        </a:solidFill>
                        <a:latin typeface="Cambria Math" panose="02040503050406030204" pitchFamily="18" charset="0"/>
                      </a:rPr>
                      <m:t>=</m:t>
                    </m:r>
                    <m:r>
                      <a:rPr lang="en-US" altLang="zh-CN" sz="1600" b="0" i="1" smtClean="0">
                        <a:solidFill>
                          <a:schemeClr val="tx1"/>
                        </a:solidFill>
                        <a:latin typeface="Cambria Math" panose="02040503050406030204" pitchFamily="18" charset="0"/>
                      </a:rPr>
                      <m:t>𝜋𝛼</m:t>
                    </m:r>
                  </m:oMath>
                </a14:m>
                <a:r>
                  <a:rPr lang="zh-CN" altLang="en-US" sz="1600" dirty="0">
                    <a:solidFill>
                      <a:schemeClr val="tx1"/>
                    </a:solidFill>
                  </a:rPr>
                  <a:t> </a:t>
                </a:r>
                <a:r>
                  <a:rPr lang="en-US" altLang="zh-CN" sz="1600" dirty="0">
                    <a:solidFill>
                      <a:schemeClr val="tx1"/>
                    </a:solidFill>
                  </a:rPr>
                  <a:t>is a parameter determining the shape of the pulse.</a:t>
                </a:r>
                <a:endParaRPr lang="zh-CN" altLang="en-US" sz="1600" dirty="0">
                  <a:solidFill>
                    <a:schemeClr val="tx1"/>
                  </a:solidFill>
                </a:endParaRPr>
              </a:p>
            </p:txBody>
          </p:sp>
        </mc:Choice>
        <mc:Fallback xmlns="">
          <p:sp>
            <p:nvSpPr>
              <p:cNvPr id="16" name="文本框 15"/>
              <p:cNvSpPr txBox="1">
                <a:spLocks noRot="1" noChangeAspect="1" noMove="1" noResize="1" noEditPoints="1" noAdjustHandles="1" noChangeArrowheads="1" noChangeShapeType="1" noTextEdit="1"/>
              </p:cNvSpPr>
              <p:nvPr/>
            </p:nvSpPr>
            <p:spPr>
              <a:xfrm>
                <a:off x="685800" y="5516255"/>
                <a:ext cx="8134672" cy="584775"/>
              </a:xfrm>
              <a:prstGeom prst="rect">
                <a:avLst/>
              </a:prstGeom>
              <a:blipFill rotWithShape="0">
                <a:blip r:embed="rId8"/>
                <a:stretch>
                  <a:fillRect l="-450" t="-3125" r="-375" b="-12500"/>
                </a:stretch>
              </a:blipFill>
            </p:spPr>
            <p:txBody>
              <a:bodyPr/>
              <a:lstStyle/>
              <a:p>
                <a:r>
                  <a:rPr lang="zh-CN" altLang="en-US">
                    <a:noFill/>
                  </a:rPr>
                  <a:t> </a:t>
                </a:r>
              </a:p>
            </p:txBody>
          </p:sp>
        </mc:Fallback>
      </mc:AlternateContent>
      <p:sp>
        <p:nvSpPr>
          <p:cNvPr id="18" name="Date Placeholder 1"/>
          <p:cNvSpPr>
            <a:spLocks noGrp="1"/>
          </p:cNvSpPr>
          <p:nvPr>
            <p:ph type="dt" sz="half" idx="10"/>
          </p:nvPr>
        </p:nvSpPr>
        <p:spPr>
          <a:xfrm>
            <a:off x="685800" y="378281"/>
            <a:ext cx="1600200" cy="215444"/>
          </a:xfrm>
        </p:spPr>
        <p:txBody>
          <a:bodyPr/>
          <a:lstStyle/>
          <a:p>
            <a:r>
              <a:rPr lang="en-US" altLang="zh-CN" dirty="0"/>
              <a:t>Sept 2022</a:t>
            </a:r>
            <a:endParaRPr lang="en-US" altLang="en-US" dirty="0"/>
          </a:p>
        </p:txBody>
      </p:sp>
    </p:spTree>
    <p:extLst>
      <p:ext uri="{BB962C8B-B14F-4D97-AF65-F5344CB8AC3E}">
        <p14:creationId xmlns:p14="http://schemas.microsoft.com/office/powerpoint/2010/main" val="701460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dirty="0"/>
              <a:t>Slide </a:t>
            </a:r>
            <a:fld id="{825FF3E2-E949-4C4C-AB9C-2EE82B1DF989}" type="slidenum">
              <a:rPr lang="en-US" altLang="en-US"/>
              <a:pPr/>
              <a:t>7</a:t>
            </a:fld>
            <a:endParaRPr lang="en-US" altLang="en-US" dirty="0"/>
          </a:p>
        </p:txBody>
      </p:sp>
      <p:sp>
        <p:nvSpPr>
          <p:cNvPr id="11" name="Footer Placeholder 2"/>
          <p:cNvSpPr>
            <a:spLocks noGrp="1"/>
          </p:cNvSpPr>
          <p:nvPr>
            <p:ph type="ftr" sz="quarter" idx="11"/>
          </p:nvPr>
        </p:nvSpPr>
        <p:spPr>
          <a:xfrm>
            <a:off x="5004048" y="6475413"/>
            <a:ext cx="3606552" cy="184666"/>
          </a:xfrm>
        </p:spPr>
        <p:txBody>
          <a:bodyPr/>
          <a:lstStyle/>
          <a:p>
            <a:r>
              <a:rPr lang="en-US" altLang="en-US" dirty="0" err="1"/>
              <a:t>Xiaohui</a:t>
            </a:r>
            <a:r>
              <a:rPr lang="en-US" altLang="en-US" dirty="0"/>
              <a:t> Peng, Huawei</a:t>
            </a:r>
          </a:p>
        </p:txBody>
      </p:sp>
      <p:sp>
        <p:nvSpPr>
          <p:cNvPr id="5" name="文本框 4"/>
          <p:cNvSpPr txBox="1"/>
          <p:nvPr/>
        </p:nvSpPr>
        <p:spPr>
          <a:xfrm>
            <a:off x="665320" y="4581128"/>
            <a:ext cx="7945279" cy="1471172"/>
          </a:xfrm>
          <a:prstGeom prst="rect">
            <a:avLst/>
          </a:prstGeom>
          <a:noFill/>
        </p:spPr>
        <p:txBody>
          <a:bodyPr wrap="square" rtlCol="0">
            <a:spAutoFit/>
          </a:bodyPr>
          <a:lstStyle/>
          <a:p>
            <a:pPr marL="342900" indent="-342900" algn="just" eaLnBrk="1" hangingPunct="1">
              <a:lnSpc>
                <a:spcPct val="150000"/>
              </a:lnSpc>
              <a:spcBef>
                <a:spcPct val="20000"/>
              </a:spcBef>
              <a:buChar char="•"/>
            </a:pPr>
            <a:r>
              <a:rPr lang="en-US" altLang="zh-CN" sz="1400" b="1" dirty="0">
                <a:latin typeface="+mj-lt"/>
              </a:rPr>
              <a:t>The pulse shape is time-bounded with </a:t>
            </a:r>
            <a:r>
              <a:rPr lang="en-US" altLang="zh-CN" sz="1400" b="1" i="1" dirty="0">
                <a:latin typeface="+mj-lt"/>
              </a:rPr>
              <a:t>L</a:t>
            </a:r>
            <a:r>
              <a:rPr lang="en-US" altLang="zh-CN" sz="1400" b="1" dirty="0">
                <a:latin typeface="+mj-lt"/>
              </a:rPr>
              <a:t> = 3 chips.</a:t>
            </a:r>
          </a:p>
          <a:p>
            <a:pPr marL="342900" indent="-342900" algn="just" eaLnBrk="1" hangingPunct="1">
              <a:lnSpc>
                <a:spcPct val="150000"/>
              </a:lnSpc>
              <a:spcBef>
                <a:spcPct val="20000"/>
              </a:spcBef>
              <a:buChar char="•"/>
            </a:pPr>
            <a:r>
              <a:rPr lang="en-US" altLang="zh-CN" sz="1400" b="1" dirty="0">
                <a:latin typeface="+mj-lt"/>
              </a:rPr>
              <a:t>Both the Gaussian pulse shape and the Kaiser-window pulse shape are with no </a:t>
            </a:r>
            <a:r>
              <a:rPr lang="en-US" altLang="en-US" sz="1400" b="1" dirty="0">
                <a:latin typeface="+mj-lt"/>
              </a:rPr>
              <a:t>precursor and </a:t>
            </a:r>
            <a:r>
              <a:rPr lang="en-US" altLang="en-US" sz="1400" b="1" dirty="0" err="1">
                <a:latin typeface="+mj-lt"/>
              </a:rPr>
              <a:t>postcursor</a:t>
            </a:r>
            <a:r>
              <a:rPr lang="en-US" altLang="en-US" sz="1400" b="1" dirty="0">
                <a:latin typeface="+mj-lt"/>
              </a:rPr>
              <a:t>.</a:t>
            </a:r>
          </a:p>
          <a:p>
            <a:pPr marL="342900" indent="-342900" algn="just" eaLnBrk="1" hangingPunct="1">
              <a:lnSpc>
                <a:spcPct val="150000"/>
              </a:lnSpc>
              <a:spcBef>
                <a:spcPct val="20000"/>
              </a:spcBef>
              <a:buChar char="•"/>
            </a:pPr>
            <a:r>
              <a:rPr lang="en-US" altLang="zh-CN" sz="1400" b="1" kern="0" dirty="0">
                <a:latin typeface="+mj-lt"/>
              </a:rPr>
              <a:t>The spectrum of the Gaussian pulse shape and Kaiser pulse shape are almost the same.</a:t>
            </a:r>
            <a:endParaRPr lang="zh-CN" altLang="en-US" sz="1400" b="1" dirty="0">
              <a:latin typeface="+mj-lt"/>
            </a:endParaRPr>
          </a:p>
        </p:txBody>
      </p:sp>
      <p:pic>
        <p:nvPicPr>
          <p:cNvPr id="8" name="图片 7"/>
          <p:cNvPicPr>
            <a:picLocks noChangeAspect="1"/>
          </p:cNvPicPr>
          <p:nvPr/>
        </p:nvPicPr>
        <p:blipFill>
          <a:blip r:embed="rId3"/>
          <a:stretch>
            <a:fillRect/>
          </a:stretch>
        </p:blipFill>
        <p:spPr>
          <a:xfrm>
            <a:off x="0" y="1684752"/>
            <a:ext cx="4718239" cy="2758543"/>
          </a:xfrm>
          <a:prstGeom prst="rect">
            <a:avLst/>
          </a:prstGeom>
        </p:spPr>
      </p:pic>
      <p:pic>
        <p:nvPicPr>
          <p:cNvPr id="2" name="图片 1"/>
          <p:cNvPicPr>
            <a:picLocks noChangeAspect="1"/>
          </p:cNvPicPr>
          <p:nvPr/>
        </p:nvPicPr>
        <p:blipFill>
          <a:blip r:embed="rId4"/>
          <a:stretch>
            <a:fillRect/>
          </a:stretch>
        </p:blipFill>
        <p:spPr>
          <a:xfrm>
            <a:off x="4450588" y="1670398"/>
            <a:ext cx="4650060" cy="2718682"/>
          </a:xfrm>
          <a:prstGeom prst="rect">
            <a:avLst/>
          </a:prstGeom>
        </p:spPr>
      </p:pic>
      <p:sp>
        <p:nvSpPr>
          <p:cNvPr id="13" name="Date Placeholder 1"/>
          <p:cNvSpPr>
            <a:spLocks noGrp="1"/>
          </p:cNvSpPr>
          <p:nvPr>
            <p:ph type="dt" sz="half" idx="10"/>
          </p:nvPr>
        </p:nvSpPr>
        <p:spPr>
          <a:xfrm>
            <a:off x="685800" y="378281"/>
            <a:ext cx="1600200" cy="215444"/>
          </a:xfrm>
        </p:spPr>
        <p:txBody>
          <a:bodyPr/>
          <a:lstStyle/>
          <a:p>
            <a:r>
              <a:rPr lang="en-US" altLang="zh-CN" dirty="0"/>
              <a:t>Sept 2022</a:t>
            </a:r>
            <a:endParaRPr lang="en-US" altLang="en-US" dirty="0"/>
          </a:p>
        </p:txBody>
      </p:sp>
      <p:sp>
        <p:nvSpPr>
          <p:cNvPr id="9" name="Rectangle 2">
            <a:extLst>
              <a:ext uri="{FF2B5EF4-FFF2-40B4-BE49-F238E27FC236}">
                <a16:creationId xmlns:a16="http://schemas.microsoft.com/office/drawing/2014/main" id="{B47068E7-3245-4FC0-9971-06073C9231F7}"/>
              </a:ext>
            </a:extLst>
          </p:cNvPr>
          <p:cNvSpPr>
            <a:spLocks noGrp="1" noChangeArrowheads="1"/>
          </p:cNvSpPr>
          <p:nvPr>
            <p:ph type="title"/>
          </p:nvPr>
        </p:nvSpPr>
        <p:spPr>
          <a:xfrm>
            <a:off x="685800" y="345976"/>
            <a:ext cx="8062664" cy="1066800"/>
          </a:xfrm>
          <a:ln/>
        </p:spPr>
        <p:txBody>
          <a:bodyPr/>
          <a:lstStyle/>
          <a:p>
            <a:r>
              <a:rPr lang="en-US" altLang="en-US" sz="3200" b="1" dirty="0">
                <a:solidFill>
                  <a:schemeClr val="tx1"/>
                </a:solidFill>
              </a:rPr>
              <a:t>Sensing pulse shapes</a:t>
            </a:r>
          </a:p>
        </p:txBody>
      </p:sp>
    </p:spTree>
    <p:extLst>
      <p:ext uri="{BB962C8B-B14F-4D97-AF65-F5344CB8AC3E}">
        <p14:creationId xmlns:p14="http://schemas.microsoft.com/office/powerpoint/2010/main" val="837562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dirty="0"/>
              <a:t>Slide </a:t>
            </a:r>
            <a:fld id="{825FF3E2-E949-4C4C-AB9C-2EE82B1DF989}" type="slidenum">
              <a:rPr lang="en-US" altLang="en-US"/>
              <a:pPr/>
              <a:t>8</a:t>
            </a:fld>
            <a:endParaRPr lang="en-US" altLang="en-US" dirty="0"/>
          </a:p>
        </p:txBody>
      </p:sp>
      <p:sp>
        <p:nvSpPr>
          <p:cNvPr id="11" name="Footer Placeholder 2"/>
          <p:cNvSpPr>
            <a:spLocks noGrp="1"/>
          </p:cNvSpPr>
          <p:nvPr>
            <p:ph type="ftr" sz="quarter" idx="11"/>
          </p:nvPr>
        </p:nvSpPr>
        <p:spPr>
          <a:xfrm>
            <a:off x="5004048" y="6475413"/>
            <a:ext cx="3606552" cy="184666"/>
          </a:xfrm>
        </p:spPr>
        <p:txBody>
          <a:bodyPr/>
          <a:lstStyle/>
          <a:p>
            <a:r>
              <a:rPr lang="en-US" altLang="en-US" dirty="0" err="1"/>
              <a:t>Xiaohui</a:t>
            </a:r>
            <a:r>
              <a:rPr lang="en-US" altLang="en-US" dirty="0"/>
              <a:t> Peng, Huawei</a:t>
            </a:r>
          </a:p>
        </p:txBody>
      </p:sp>
      <p:sp>
        <p:nvSpPr>
          <p:cNvPr id="4" name="文本框 3"/>
          <p:cNvSpPr txBox="1"/>
          <p:nvPr/>
        </p:nvSpPr>
        <p:spPr>
          <a:xfrm>
            <a:off x="1477944" y="667464"/>
            <a:ext cx="6324972" cy="523220"/>
          </a:xfrm>
          <a:prstGeom prst="rect">
            <a:avLst/>
          </a:prstGeom>
          <a:noFill/>
        </p:spPr>
        <p:txBody>
          <a:bodyPr wrap="square" rtlCol="0">
            <a:spAutoFit/>
          </a:bodyPr>
          <a:lstStyle/>
          <a:p>
            <a:pPr algn="ctr" eaLnBrk="1" hangingPunct="1"/>
            <a:r>
              <a:rPr lang="en-US" altLang="zh-CN" sz="2800" b="1" kern="0" dirty="0">
                <a:latin typeface="+mj-lt"/>
                <a:ea typeface="+mj-ea"/>
                <a:cs typeface="+mj-cs"/>
              </a:rPr>
              <a:t>Pulse shape impact on ranging accuracy</a:t>
            </a:r>
            <a:endParaRPr lang="zh-CN" altLang="en-US" sz="2800" b="1" kern="0" dirty="0">
              <a:latin typeface="+mj-lt"/>
              <a:ea typeface="+mj-ea"/>
              <a:cs typeface="+mj-cs"/>
            </a:endParaRPr>
          </a:p>
        </p:txBody>
      </p:sp>
      <mc:AlternateContent xmlns:mc="http://schemas.openxmlformats.org/markup-compatibility/2006" xmlns:a14="http://schemas.microsoft.com/office/drawing/2010/main">
        <mc:Choice Requires="a14">
          <p:sp>
            <p:nvSpPr>
              <p:cNvPr id="17" name="Rectangle 3"/>
              <p:cNvSpPr txBox="1">
                <a:spLocks noChangeArrowheads="1"/>
              </p:cNvSpPr>
              <p:nvPr/>
            </p:nvSpPr>
            <p:spPr bwMode="auto">
              <a:xfrm>
                <a:off x="323528" y="1282561"/>
                <a:ext cx="8359080" cy="5192852"/>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50000"/>
                  </a:lnSpc>
                </a:pPr>
                <a:r>
                  <a:rPr lang="en-US" altLang="zh-CN" sz="1800" b="1" dirty="0">
                    <a:latin typeface="+mj-lt"/>
                  </a:rPr>
                  <a:t>CRLB (Cramer-Rao Lower Bound): </a:t>
                </a:r>
                <a:r>
                  <a:rPr lang="en-US" altLang="zh-CN" sz="1800" dirty="0">
                    <a:latin typeface="+mj-lt"/>
                    <a:ea typeface="宋体" panose="02010600030101010101" pitchFamily="2" charset="-122"/>
                  </a:rPr>
                  <a:t>It sets a lower bound on the mean-squared-error (MSE) of an unbiased estimator, and maximum likelihood(ML) estimators can achieve this bound asymptotically under certain conditions. </a:t>
                </a:r>
              </a:p>
              <a:p>
                <a:pPr marL="0" indent="0" algn="just">
                  <a:lnSpc>
                    <a:spcPct val="150000"/>
                  </a:lnSpc>
                  <a:buNone/>
                </a:pPr>
                <a:endParaRPr lang="en-US" altLang="zh-CN" sz="1800" dirty="0">
                  <a:latin typeface="+mj-lt"/>
                  <a:ea typeface="宋体" panose="02010600030101010101" pitchFamily="2" charset="-122"/>
                </a:endParaRPr>
              </a:p>
              <a:p>
                <a:pPr algn="just">
                  <a:lnSpc>
                    <a:spcPct val="150000"/>
                  </a:lnSpc>
                </a:pPr>
                <a:r>
                  <a:rPr lang="en-US" altLang="zh-CN" sz="1800" b="1" dirty="0">
                    <a:latin typeface="+mj-lt"/>
                  </a:rPr>
                  <a:t>ZZLB (</a:t>
                </a:r>
                <a:r>
                  <a:rPr lang="en-US" altLang="zh-CN" sz="1800" b="1" dirty="0" err="1">
                    <a:latin typeface="+mj-lt"/>
                  </a:rPr>
                  <a:t>Ziv-Zakai</a:t>
                </a:r>
                <a:r>
                  <a:rPr lang="en-US" altLang="zh-CN" sz="1800" b="1" dirty="0">
                    <a:latin typeface="+mj-lt"/>
                  </a:rPr>
                  <a:t> Lower Bound): </a:t>
                </a:r>
                <a:r>
                  <a:rPr lang="en-US" altLang="zh-CN" sz="1800" dirty="0">
                    <a:solidFill>
                      <a:srgbClr val="FF0000"/>
                    </a:solidFill>
                    <a:latin typeface="+mj-lt"/>
                    <a:ea typeface="宋体" panose="02010600030101010101" pitchFamily="2" charset="-122"/>
                  </a:rPr>
                  <a:t>The CRLB can yield quite tight limits on time-delay or range estimation in high SNR scenarios</a:t>
                </a:r>
                <a:r>
                  <a:rPr lang="en-US" altLang="zh-CN" sz="1800" dirty="0">
                    <a:latin typeface="+mj-lt"/>
                    <a:ea typeface="宋体" panose="02010600030101010101" pitchFamily="2" charset="-122"/>
                  </a:rPr>
                  <a:t>. However, for moderate and low SNRs, The CRLB may result in a loose limit for MSEs of unbiased time-delay estimators. Unlike the CRLB, the ZZLB can provide tight limits for a wide range of SNRs.</a:t>
                </a:r>
              </a:p>
              <a:p>
                <a:pPr algn="just">
                  <a:lnSpc>
                    <a:spcPct val="150000"/>
                  </a:lnSpc>
                </a:pPr>
                <a:endParaRPr lang="en-US" altLang="zh-CN" sz="1800" dirty="0">
                  <a:latin typeface="+mj-lt"/>
                  <a:ea typeface="宋体" panose="02010600030101010101" pitchFamily="2" charset="-122"/>
                </a:endParaRPr>
              </a:p>
              <a:p>
                <a:pPr marL="0" indent="0" algn="just">
                  <a:lnSpc>
                    <a:spcPct val="150000"/>
                  </a:lnSpc>
                  <a:buNone/>
                </a:pPr>
                <a:r>
                  <a:rPr lang="en-US" altLang="zh-CN" sz="1800" dirty="0">
                    <a:latin typeface="+mj-lt"/>
                    <a:ea typeface="宋体" panose="02010600030101010101" pitchFamily="2" charset="-122"/>
                  </a:rPr>
                  <a:t>Where Q(.) is the Gaussian Q-function and </a:t>
                </a:r>
                <a14:m>
                  <m:oMath xmlns:m="http://schemas.openxmlformats.org/officeDocument/2006/math">
                    <m:sSub>
                      <m:sSubPr>
                        <m:ctrlPr>
                          <a:rPr lang="en-US" altLang="zh-CN" sz="1800" b="0" i="1" smtClean="0">
                            <a:latin typeface="Cambria Math" panose="02040503050406030204" pitchFamily="18" charset="0"/>
                            <a:ea typeface="宋体" panose="02010600030101010101" pitchFamily="2" charset="-122"/>
                          </a:rPr>
                        </m:ctrlPr>
                      </m:sSubPr>
                      <m:e>
                        <m:r>
                          <a:rPr lang="en-US" altLang="zh-CN" sz="1800" b="0" i="1" smtClean="0">
                            <a:latin typeface="Cambria Math" panose="02040503050406030204" pitchFamily="18" charset="0"/>
                            <a:ea typeface="宋体" panose="02010600030101010101" pitchFamily="2" charset="-122"/>
                          </a:rPr>
                          <m:t>𝜌</m:t>
                        </m:r>
                      </m:e>
                      <m:sub>
                        <m:r>
                          <a:rPr lang="en-US" altLang="zh-CN" sz="1800" b="0" i="1" smtClean="0">
                            <a:latin typeface="Cambria Math" panose="02040503050406030204" pitchFamily="18" charset="0"/>
                            <a:ea typeface="宋体" panose="02010600030101010101" pitchFamily="2" charset="-122"/>
                          </a:rPr>
                          <m:t>𝑝</m:t>
                        </m:r>
                      </m:sub>
                    </m:sSub>
                    <m:r>
                      <a:rPr lang="en-US" altLang="zh-CN" sz="1800" b="0" i="1" smtClean="0">
                        <a:latin typeface="Cambria Math" panose="02040503050406030204" pitchFamily="18" charset="0"/>
                        <a:ea typeface="宋体" panose="02010600030101010101" pitchFamily="2" charset="-122"/>
                      </a:rPr>
                      <m:t>(</m:t>
                    </m:r>
                    <m:r>
                      <a:rPr lang="en-US" altLang="zh-CN" sz="1800" b="0" i="1" smtClean="0">
                        <a:latin typeface="Cambria Math" panose="02040503050406030204" pitchFamily="18" charset="0"/>
                        <a:ea typeface="宋体" panose="02010600030101010101" pitchFamily="2" charset="-122"/>
                      </a:rPr>
                      <m:t>𝑧</m:t>
                    </m:r>
                    <m:r>
                      <a:rPr lang="en-US" altLang="zh-CN" sz="1800" b="0" i="1" smtClean="0">
                        <a:latin typeface="Cambria Math" panose="02040503050406030204" pitchFamily="18" charset="0"/>
                        <a:ea typeface="宋体" panose="02010600030101010101" pitchFamily="2" charset="-122"/>
                      </a:rPr>
                      <m:t>)</m:t>
                    </m:r>
                  </m:oMath>
                </a14:m>
                <a:r>
                  <a:rPr lang="en-US" altLang="zh-CN" sz="1800" dirty="0">
                    <a:latin typeface="+mj-lt"/>
                    <a:ea typeface="宋体" panose="02010600030101010101" pitchFamily="2" charset="-122"/>
                  </a:rPr>
                  <a:t> is the autocorrelation function of </a:t>
                </a:r>
                <a:r>
                  <a:rPr lang="en-US" altLang="zh-CN" sz="1800" i="1" dirty="0">
                    <a:latin typeface="+mj-lt"/>
                    <a:ea typeface="宋体" panose="02010600030101010101" pitchFamily="2" charset="-122"/>
                  </a:rPr>
                  <a:t>p</a:t>
                </a:r>
                <a:r>
                  <a:rPr lang="en-US" altLang="zh-CN" sz="1800" dirty="0">
                    <a:latin typeface="+mj-lt"/>
                    <a:ea typeface="宋体" panose="02010600030101010101" pitchFamily="2" charset="-122"/>
                  </a:rPr>
                  <a:t>(</a:t>
                </a:r>
                <a:r>
                  <a:rPr lang="en-US" altLang="zh-CN" sz="1800" i="1" dirty="0">
                    <a:latin typeface="+mj-lt"/>
                    <a:ea typeface="宋体" panose="02010600030101010101" pitchFamily="2" charset="-122"/>
                  </a:rPr>
                  <a:t>t</a:t>
                </a:r>
                <a:r>
                  <a:rPr lang="en-US" altLang="zh-CN" sz="1800" dirty="0">
                    <a:latin typeface="+mj-lt"/>
                    <a:ea typeface="宋体" panose="02010600030101010101" pitchFamily="2" charset="-122"/>
                  </a:rPr>
                  <a:t>). [0,</a:t>
                </a:r>
                <a:r>
                  <a:rPr lang="en-US" altLang="zh-CN" sz="1800" i="1" dirty="0">
                    <a:latin typeface="+mj-lt"/>
                    <a:ea typeface="宋体" panose="02010600030101010101" pitchFamily="2" charset="-122"/>
                  </a:rPr>
                  <a:t>Ta</a:t>
                </a:r>
                <a:r>
                  <a:rPr lang="en-US" altLang="zh-CN" sz="1800" dirty="0">
                    <a:latin typeface="+mj-lt"/>
                    <a:ea typeface="宋体" panose="02010600030101010101" pitchFamily="2" charset="-122"/>
                  </a:rPr>
                  <a:t>] denote the </a:t>
                </a:r>
                <a:r>
                  <a:rPr lang="en-US" altLang="zh-CN" sz="1800" i="1" dirty="0">
                    <a:latin typeface="+mj-lt"/>
                    <a:ea typeface="宋体" panose="02010600030101010101" pitchFamily="2" charset="-122"/>
                  </a:rPr>
                  <a:t>a prior</a:t>
                </a:r>
                <a:r>
                  <a:rPr lang="en-US" altLang="zh-CN" sz="1800" dirty="0">
                    <a:latin typeface="+mj-lt"/>
                    <a:ea typeface="宋体" panose="02010600030101010101" pitchFamily="2" charset="-122"/>
                  </a:rPr>
                  <a:t> interval for the estimation problem. </a:t>
                </a:r>
              </a:p>
            </p:txBody>
          </p:sp>
        </mc:Choice>
        <mc:Fallback xmlns="">
          <p:sp>
            <p:nvSpPr>
              <p:cNvPr id="17" name="Rectangle 3"/>
              <p:cNvSpPr txBox="1">
                <a:spLocks noRot="1" noChangeAspect="1" noMove="1" noResize="1" noEditPoints="1" noAdjustHandles="1" noChangeArrowheads="1" noChangeShapeType="1" noTextEdit="1"/>
              </p:cNvSpPr>
              <p:nvPr/>
            </p:nvSpPr>
            <p:spPr bwMode="auto">
              <a:xfrm>
                <a:off x="323528" y="1282561"/>
                <a:ext cx="8359080" cy="5192852"/>
              </a:xfrm>
              <a:prstGeom prst="rect">
                <a:avLst/>
              </a:prstGeom>
              <a:blipFill>
                <a:blip r:embed="rId3"/>
                <a:stretch>
                  <a:fillRect l="-584" r="-656" b="-2700"/>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 name="文本框 2"/>
              <p:cNvSpPr txBox="1"/>
              <p:nvPr/>
            </p:nvSpPr>
            <p:spPr>
              <a:xfrm>
                <a:off x="1578243" y="2497959"/>
                <a:ext cx="3240360" cy="59644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sz="1600" b="0" i="1" smtClean="0">
                          <a:latin typeface="Cambria Math" panose="02040503050406030204" pitchFamily="18" charset="0"/>
                        </a:rPr>
                        <m:t>𝐶𝑅𝐿𝐵</m:t>
                      </m:r>
                      <m:r>
                        <a:rPr lang="en-US" altLang="zh-CN" sz="1600" b="0" i="1" smtClean="0">
                          <a:latin typeface="Cambria Math" panose="02040503050406030204" pitchFamily="18" charset="0"/>
                        </a:rPr>
                        <m:t>=</m:t>
                      </m:r>
                      <m:f>
                        <m:fPr>
                          <m:ctrlPr>
                            <a:rPr lang="en-US" altLang="zh-CN" sz="1600" b="0" i="1" smtClean="0">
                              <a:latin typeface="Cambria Math" panose="02040503050406030204" pitchFamily="18" charset="0"/>
                            </a:rPr>
                          </m:ctrlPr>
                        </m:fPr>
                        <m:num>
                          <m:r>
                            <a:rPr lang="en-US" altLang="zh-CN" sz="1600" b="0" i="1" smtClean="0">
                              <a:latin typeface="Cambria Math" panose="02040503050406030204" pitchFamily="18" charset="0"/>
                            </a:rPr>
                            <m:t>1</m:t>
                          </m:r>
                        </m:num>
                        <m:den>
                          <m:r>
                            <a:rPr lang="en-US" altLang="zh-CN" sz="1600" b="0" i="1" smtClean="0">
                              <a:latin typeface="Cambria Math" panose="02040503050406030204" pitchFamily="18" charset="0"/>
                            </a:rPr>
                            <m:t>8</m:t>
                          </m:r>
                          <m:sSup>
                            <m:sSupPr>
                              <m:ctrlPr>
                                <a:rPr lang="en-US" altLang="zh-CN" sz="1600" b="0" i="1" smtClean="0">
                                  <a:latin typeface="Cambria Math" panose="02040503050406030204" pitchFamily="18" charset="0"/>
                                </a:rPr>
                              </m:ctrlPr>
                            </m:sSupPr>
                            <m:e>
                              <m:r>
                                <a:rPr lang="en-US" altLang="zh-CN" sz="1600" b="0" i="1" smtClean="0">
                                  <a:latin typeface="Cambria Math" panose="02040503050406030204" pitchFamily="18" charset="0"/>
                                </a:rPr>
                                <m:t>𝜋</m:t>
                              </m:r>
                            </m:e>
                            <m:sup>
                              <m:r>
                                <a:rPr lang="en-US" altLang="zh-CN" sz="1600" b="0" i="1" smtClean="0">
                                  <a:latin typeface="Cambria Math" panose="02040503050406030204" pitchFamily="18" charset="0"/>
                                </a:rPr>
                                <m:t>2</m:t>
                              </m:r>
                            </m:sup>
                          </m:sSup>
                          <m:sSup>
                            <m:sSupPr>
                              <m:ctrlPr>
                                <a:rPr lang="en-US" altLang="zh-CN" sz="1600" b="0" i="1" smtClean="0">
                                  <a:latin typeface="Cambria Math" panose="02040503050406030204" pitchFamily="18" charset="0"/>
                                </a:rPr>
                              </m:ctrlPr>
                            </m:sSupPr>
                            <m:e>
                              <m:r>
                                <a:rPr lang="en-US" altLang="zh-CN" sz="1600" b="0" i="1" smtClean="0">
                                  <a:latin typeface="Cambria Math" panose="02040503050406030204" pitchFamily="18" charset="0"/>
                                </a:rPr>
                                <m:t>𝛽</m:t>
                              </m:r>
                            </m:e>
                            <m:sup>
                              <m:r>
                                <a:rPr lang="en-US" altLang="zh-CN" sz="1600" b="0" i="1" smtClean="0">
                                  <a:latin typeface="Cambria Math" panose="02040503050406030204" pitchFamily="18" charset="0"/>
                                </a:rPr>
                                <m:t>2</m:t>
                              </m:r>
                            </m:sup>
                          </m:sSup>
                          <m:r>
                            <a:rPr lang="en-US" altLang="zh-CN" sz="1600" b="0" i="1" smtClean="0">
                              <a:latin typeface="Cambria Math" panose="02040503050406030204" pitchFamily="18" charset="0"/>
                            </a:rPr>
                            <m:t>𝑆𝑁𝑅</m:t>
                          </m:r>
                        </m:den>
                      </m:f>
                    </m:oMath>
                  </m:oMathPara>
                </a14:m>
                <a:endParaRPr lang="zh-CN" altLang="en-US" sz="1600" dirty="0"/>
              </a:p>
            </p:txBody>
          </p:sp>
        </mc:Choice>
        <mc:Fallback xmlns="">
          <p:sp>
            <p:nvSpPr>
              <p:cNvPr id="3" name="文本框 2"/>
              <p:cNvSpPr txBox="1">
                <a:spLocks noRot="1" noChangeAspect="1" noMove="1" noResize="1" noEditPoints="1" noAdjustHandles="1" noChangeArrowheads="1" noChangeShapeType="1" noTextEdit="1"/>
              </p:cNvSpPr>
              <p:nvPr/>
            </p:nvSpPr>
            <p:spPr>
              <a:xfrm>
                <a:off x="1578243" y="2497959"/>
                <a:ext cx="3240360" cy="596445"/>
              </a:xfrm>
              <a:prstGeom prst="rect">
                <a:avLst/>
              </a:prstGeom>
              <a:blipFill rotWithShape="0">
                <a:blip r:embed="rId4"/>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9" name="文本框 18"/>
              <p:cNvSpPr txBox="1"/>
              <p:nvPr/>
            </p:nvSpPr>
            <p:spPr>
              <a:xfrm>
                <a:off x="4573426" y="2422856"/>
                <a:ext cx="3240360" cy="777713"/>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US" altLang="zh-CN" sz="1600" b="0" i="1" smtClean="0">
                              <a:latin typeface="Cambria Math" panose="02040503050406030204" pitchFamily="18" charset="0"/>
                            </a:rPr>
                          </m:ctrlPr>
                        </m:sSupPr>
                        <m:e>
                          <m:r>
                            <a:rPr lang="en-US" altLang="zh-CN" sz="1600" b="0" i="1" smtClean="0">
                              <a:latin typeface="Cambria Math" panose="02040503050406030204" pitchFamily="18" charset="0"/>
                            </a:rPr>
                            <m:t>𝛽</m:t>
                          </m:r>
                        </m:e>
                        <m:sup>
                          <m:r>
                            <a:rPr lang="en-US" altLang="zh-CN" sz="1600" b="0" i="1" smtClean="0">
                              <a:latin typeface="Cambria Math" panose="02040503050406030204" pitchFamily="18" charset="0"/>
                            </a:rPr>
                            <m:t>2</m:t>
                          </m:r>
                        </m:sup>
                      </m:sSup>
                      <m:r>
                        <a:rPr lang="en-US" altLang="zh-CN" sz="1600" b="0" i="1" smtClean="0">
                          <a:latin typeface="Cambria Math" panose="02040503050406030204" pitchFamily="18" charset="0"/>
                        </a:rPr>
                        <m:t>=</m:t>
                      </m:r>
                      <m:f>
                        <m:fPr>
                          <m:ctrlPr>
                            <a:rPr lang="en-US" altLang="zh-CN" sz="1600" b="0" i="1" smtClean="0">
                              <a:latin typeface="Cambria Math" panose="02040503050406030204" pitchFamily="18" charset="0"/>
                            </a:rPr>
                          </m:ctrlPr>
                        </m:fPr>
                        <m:num>
                          <m:nary>
                            <m:naryPr>
                              <m:ctrlPr>
                                <a:rPr lang="en-US" altLang="zh-CN" sz="1600" b="0" i="1" smtClean="0">
                                  <a:latin typeface="Cambria Math" panose="02040503050406030204" pitchFamily="18" charset="0"/>
                                </a:rPr>
                              </m:ctrlPr>
                            </m:naryPr>
                            <m:sub>
                              <m:r>
                                <m:rPr>
                                  <m:brk m:alnAt="23"/>
                                </m:rPr>
                                <a:rPr lang="en-US" altLang="zh-CN" sz="1600" b="0" i="1" smtClean="0">
                                  <a:latin typeface="Cambria Math" panose="02040503050406030204" pitchFamily="18" charset="0"/>
                                </a:rPr>
                                <m:t>−</m:t>
                              </m:r>
                              <m:r>
                                <a:rPr lang="en-US" altLang="zh-CN" sz="1600" b="0" i="1" smtClean="0">
                                  <a:latin typeface="Cambria Math" panose="02040503050406030204" pitchFamily="18" charset="0"/>
                                  <a:ea typeface="Cambria Math" panose="02040503050406030204" pitchFamily="18" charset="0"/>
                                </a:rPr>
                                <m:t>∞</m:t>
                              </m:r>
                            </m:sub>
                            <m:sup>
                              <m:r>
                                <a:rPr lang="en-US" altLang="zh-CN" sz="1600" b="0" i="1" smtClean="0">
                                  <a:latin typeface="Cambria Math" panose="02040503050406030204" pitchFamily="18" charset="0"/>
                                </a:rPr>
                                <m:t>+</m:t>
                              </m:r>
                              <m:r>
                                <a:rPr lang="en-US" altLang="zh-CN" sz="1600" b="0" i="1" smtClean="0">
                                  <a:latin typeface="Cambria Math" panose="02040503050406030204" pitchFamily="18" charset="0"/>
                                  <a:ea typeface="Cambria Math" panose="02040503050406030204" pitchFamily="18" charset="0"/>
                                </a:rPr>
                                <m:t>∞</m:t>
                              </m:r>
                            </m:sup>
                            <m:e>
                              <m:sSup>
                                <m:sSupPr>
                                  <m:ctrlPr>
                                    <a:rPr lang="en-US" altLang="zh-CN" sz="1600" b="0" i="1" smtClean="0">
                                      <a:latin typeface="Cambria Math" panose="02040503050406030204" pitchFamily="18" charset="0"/>
                                    </a:rPr>
                                  </m:ctrlPr>
                                </m:sSupPr>
                                <m:e>
                                  <m:r>
                                    <a:rPr lang="en-US" altLang="zh-CN" sz="1600" b="0" i="1" smtClean="0">
                                      <a:latin typeface="Cambria Math" panose="02040503050406030204" pitchFamily="18" charset="0"/>
                                    </a:rPr>
                                    <m:t>𝑓</m:t>
                                  </m:r>
                                </m:e>
                                <m:sup>
                                  <m:r>
                                    <a:rPr lang="en-US" altLang="zh-CN" sz="1600" b="0" i="1" smtClean="0">
                                      <a:latin typeface="Cambria Math" panose="02040503050406030204" pitchFamily="18" charset="0"/>
                                    </a:rPr>
                                    <m:t>2</m:t>
                                  </m:r>
                                </m:sup>
                              </m:sSup>
                              <m:d>
                                <m:dPr>
                                  <m:begChr m:val="|"/>
                                  <m:endChr m:val="|"/>
                                  <m:ctrlPr>
                                    <a:rPr lang="en-US" altLang="zh-CN" sz="1600" b="0" i="1" smtClean="0">
                                      <a:latin typeface="Cambria Math" panose="02040503050406030204" pitchFamily="18" charset="0"/>
                                    </a:rPr>
                                  </m:ctrlPr>
                                </m:dPr>
                                <m:e>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𝑆</m:t>
                                      </m:r>
                                    </m:e>
                                    <m:sub>
                                      <m:r>
                                        <a:rPr lang="en-US" altLang="zh-CN" sz="1600" b="0" i="1" smtClean="0">
                                          <a:latin typeface="Cambria Math" panose="02040503050406030204" pitchFamily="18" charset="0"/>
                                        </a:rPr>
                                        <m:t>𝑝</m:t>
                                      </m:r>
                                    </m:sub>
                                  </m:sSub>
                                  <m:r>
                                    <a:rPr lang="en-US" altLang="zh-CN" sz="1600" b="0" i="1" smtClean="0">
                                      <a:latin typeface="Cambria Math" panose="02040503050406030204" pitchFamily="18" charset="0"/>
                                    </a:rPr>
                                    <m:t>(</m:t>
                                  </m:r>
                                  <m:r>
                                    <a:rPr lang="en-US" altLang="zh-CN" sz="1600" b="0" i="1" smtClean="0">
                                      <a:latin typeface="Cambria Math" panose="02040503050406030204" pitchFamily="18" charset="0"/>
                                    </a:rPr>
                                    <m:t>𝑓</m:t>
                                  </m:r>
                                  <m:r>
                                    <a:rPr lang="en-US" altLang="zh-CN" sz="1600" b="0" i="1" smtClean="0">
                                      <a:latin typeface="Cambria Math" panose="02040503050406030204" pitchFamily="18" charset="0"/>
                                    </a:rPr>
                                    <m:t>)</m:t>
                                  </m:r>
                                </m:e>
                              </m:d>
                              <m:r>
                                <a:rPr lang="en-US" altLang="zh-CN" sz="1600" b="0" i="1" smtClean="0">
                                  <a:latin typeface="Cambria Math" panose="02040503050406030204" pitchFamily="18" charset="0"/>
                                </a:rPr>
                                <m:t>𝑑𝑓</m:t>
                              </m:r>
                            </m:e>
                          </m:nary>
                        </m:num>
                        <m:den>
                          <m:nary>
                            <m:naryPr>
                              <m:ctrlPr>
                                <a:rPr lang="en-US" altLang="zh-CN" sz="1600" i="1">
                                  <a:latin typeface="Cambria Math" panose="02040503050406030204" pitchFamily="18" charset="0"/>
                                </a:rPr>
                              </m:ctrlPr>
                            </m:naryPr>
                            <m:sub>
                              <m:r>
                                <m:rPr>
                                  <m:brk m:alnAt="23"/>
                                </m:rPr>
                                <a:rPr lang="en-US" altLang="zh-CN" sz="1600" i="1">
                                  <a:latin typeface="Cambria Math" panose="02040503050406030204" pitchFamily="18" charset="0"/>
                                </a:rPr>
                                <m:t>−</m:t>
                              </m:r>
                              <m:r>
                                <a:rPr lang="en-US" altLang="zh-CN" sz="1600" i="1">
                                  <a:latin typeface="Cambria Math" panose="02040503050406030204" pitchFamily="18" charset="0"/>
                                  <a:ea typeface="Cambria Math" panose="02040503050406030204" pitchFamily="18" charset="0"/>
                                </a:rPr>
                                <m:t>∞</m:t>
                              </m:r>
                            </m:sub>
                            <m:sup>
                              <m:r>
                                <a:rPr lang="en-US" altLang="zh-CN" sz="1600" i="1">
                                  <a:latin typeface="Cambria Math" panose="02040503050406030204" pitchFamily="18" charset="0"/>
                                </a:rPr>
                                <m:t>+</m:t>
                              </m:r>
                              <m:r>
                                <a:rPr lang="en-US" altLang="zh-CN" sz="1600" i="1">
                                  <a:latin typeface="Cambria Math" panose="02040503050406030204" pitchFamily="18" charset="0"/>
                                  <a:ea typeface="Cambria Math" panose="02040503050406030204" pitchFamily="18" charset="0"/>
                                </a:rPr>
                                <m:t>∞</m:t>
                              </m:r>
                            </m:sup>
                            <m:e>
                              <m:d>
                                <m:dPr>
                                  <m:begChr m:val="|"/>
                                  <m:endChr m:val="|"/>
                                  <m:ctrlPr>
                                    <a:rPr lang="en-US" altLang="zh-CN" sz="1600" i="1">
                                      <a:latin typeface="Cambria Math" panose="02040503050406030204" pitchFamily="18" charset="0"/>
                                    </a:rPr>
                                  </m:ctrlPr>
                                </m:dPr>
                                <m:e>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𝑆</m:t>
                                      </m:r>
                                    </m:e>
                                    <m:sub>
                                      <m:r>
                                        <a:rPr lang="en-US" altLang="zh-CN" sz="1600" b="0" i="1" smtClean="0">
                                          <a:latin typeface="Cambria Math" panose="02040503050406030204" pitchFamily="18" charset="0"/>
                                        </a:rPr>
                                        <m:t>𝑝</m:t>
                                      </m:r>
                                    </m:sub>
                                  </m:sSub>
                                  <m:r>
                                    <a:rPr lang="en-US" altLang="zh-CN" sz="1600" i="1">
                                      <a:latin typeface="Cambria Math" panose="02040503050406030204" pitchFamily="18" charset="0"/>
                                    </a:rPr>
                                    <m:t>(</m:t>
                                  </m:r>
                                  <m:r>
                                    <a:rPr lang="en-US" altLang="zh-CN" sz="1600" i="1">
                                      <a:latin typeface="Cambria Math" panose="02040503050406030204" pitchFamily="18" charset="0"/>
                                    </a:rPr>
                                    <m:t>𝑓</m:t>
                                  </m:r>
                                  <m:r>
                                    <a:rPr lang="en-US" altLang="zh-CN" sz="1600" i="1">
                                      <a:latin typeface="Cambria Math" panose="02040503050406030204" pitchFamily="18" charset="0"/>
                                    </a:rPr>
                                    <m:t>)</m:t>
                                  </m:r>
                                </m:e>
                              </m:d>
                              <m:r>
                                <a:rPr lang="en-US" altLang="zh-CN" sz="1600" i="1">
                                  <a:latin typeface="Cambria Math" panose="02040503050406030204" pitchFamily="18" charset="0"/>
                                </a:rPr>
                                <m:t>𝑑𝑓</m:t>
                              </m:r>
                            </m:e>
                          </m:nary>
                        </m:den>
                      </m:f>
                    </m:oMath>
                  </m:oMathPara>
                </a14:m>
                <a:endParaRPr lang="zh-CN" altLang="en-US" sz="1600" dirty="0"/>
              </a:p>
            </p:txBody>
          </p:sp>
        </mc:Choice>
        <mc:Fallback xmlns="">
          <p:sp>
            <p:nvSpPr>
              <p:cNvPr id="19" name="文本框 18"/>
              <p:cNvSpPr txBox="1">
                <a:spLocks noRot="1" noChangeAspect="1" noMove="1" noResize="1" noEditPoints="1" noAdjustHandles="1" noChangeArrowheads="1" noChangeShapeType="1" noTextEdit="1"/>
              </p:cNvSpPr>
              <p:nvPr/>
            </p:nvSpPr>
            <p:spPr>
              <a:xfrm>
                <a:off x="4573426" y="2422856"/>
                <a:ext cx="3240360" cy="777713"/>
              </a:xfrm>
              <a:prstGeom prst="rect">
                <a:avLst/>
              </a:prstGeom>
              <a:blipFill rotWithShape="0">
                <a:blip r:embed="rId5"/>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0" name="文本框 19"/>
              <p:cNvSpPr txBox="1"/>
              <p:nvPr/>
            </p:nvSpPr>
            <p:spPr>
              <a:xfrm>
                <a:off x="971600" y="5119646"/>
                <a:ext cx="3735126" cy="64607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sz="1600" b="0" i="1" smtClean="0">
                          <a:latin typeface="Cambria Math" panose="02040503050406030204" pitchFamily="18" charset="0"/>
                        </a:rPr>
                        <m:t>𝑍𝑍𝐿𝐵</m:t>
                      </m:r>
                      <m:r>
                        <a:rPr lang="en-US" altLang="zh-CN" sz="1600" b="0" i="1" smtClean="0">
                          <a:latin typeface="Cambria Math" panose="02040503050406030204" pitchFamily="18" charset="0"/>
                        </a:rPr>
                        <m:t>=</m:t>
                      </m:r>
                      <m:f>
                        <m:fPr>
                          <m:ctrlPr>
                            <a:rPr lang="en-US" altLang="zh-CN" sz="1600" b="0" i="1" smtClean="0">
                              <a:latin typeface="Cambria Math" panose="02040503050406030204" pitchFamily="18" charset="0"/>
                            </a:rPr>
                          </m:ctrlPr>
                        </m:fPr>
                        <m:num>
                          <m:r>
                            <a:rPr lang="en-US" altLang="zh-CN" sz="1600" b="0" i="1" smtClean="0">
                              <a:latin typeface="Cambria Math" panose="02040503050406030204" pitchFamily="18" charset="0"/>
                            </a:rPr>
                            <m:t>1</m:t>
                          </m:r>
                        </m:num>
                        <m:den>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𝑇</m:t>
                              </m:r>
                            </m:e>
                            <m:sub>
                              <m:r>
                                <a:rPr lang="en-US" altLang="zh-CN" sz="1600" b="0" i="1" smtClean="0">
                                  <a:latin typeface="Cambria Math" panose="02040503050406030204" pitchFamily="18" charset="0"/>
                                </a:rPr>
                                <m:t>𝑎</m:t>
                              </m:r>
                            </m:sub>
                          </m:sSub>
                        </m:den>
                      </m:f>
                      <m:nary>
                        <m:naryPr>
                          <m:ctrlPr>
                            <a:rPr lang="en-US" altLang="zh-CN" sz="1600" b="0" i="1" smtClean="0">
                              <a:latin typeface="Cambria Math" panose="02040503050406030204" pitchFamily="18" charset="0"/>
                            </a:rPr>
                          </m:ctrlPr>
                        </m:naryPr>
                        <m:sub>
                          <m:r>
                            <m:rPr>
                              <m:brk m:alnAt="23"/>
                            </m:rPr>
                            <a:rPr lang="en-US" altLang="zh-CN" sz="1600" b="0" i="1" smtClean="0">
                              <a:latin typeface="Cambria Math" panose="02040503050406030204" pitchFamily="18" charset="0"/>
                            </a:rPr>
                            <m:t>0</m:t>
                          </m:r>
                        </m:sub>
                        <m:sup>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𝑇</m:t>
                              </m:r>
                            </m:e>
                            <m:sub>
                              <m:r>
                                <a:rPr lang="en-US" altLang="zh-CN" sz="1600" b="0" i="1" smtClean="0">
                                  <a:latin typeface="Cambria Math" panose="02040503050406030204" pitchFamily="18" charset="0"/>
                                </a:rPr>
                                <m:t>𝑎</m:t>
                              </m:r>
                            </m:sub>
                          </m:sSub>
                        </m:sup>
                        <m:e>
                          <m:r>
                            <a:rPr lang="en-US" altLang="zh-CN" sz="1600" b="0" i="1" smtClean="0">
                              <a:latin typeface="Cambria Math" panose="02040503050406030204" pitchFamily="18" charset="0"/>
                            </a:rPr>
                            <m:t>𝑧</m:t>
                          </m:r>
                          <m:r>
                            <a:rPr lang="en-US" altLang="zh-CN" sz="1600" b="0" i="1" smtClean="0">
                              <a:latin typeface="Cambria Math" panose="02040503050406030204" pitchFamily="18" charset="0"/>
                            </a:rPr>
                            <m:t>∗</m:t>
                          </m:r>
                          <m:d>
                            <m:dPr>
                              <m:ctrlPr>
                                <a:rPr lang="en-US" altLang="zh-CN" sz="1600" b="0" i="1" smtClean="0">
                                  <a:latin typeface="Cambria Math" panose="02040503050406030204" pitchFamily="18" charset="0"/>
                                </a:rPr>
                              </m:ctrlPr>
                            </m:dPr>
                            <m:e>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𝑇</m:t>
                                  </m:r>
                                </m:e>
                                <m:sub>
                                  <m:r>
                                    <a:rPr lang="en-US" altLang="zh-CN" sz="1600" b="0" i="1" smtClean="0">
                                      <a:latin typeface="Cambria Math" panose="02040503050406030204" pitchFamily="18" charset="0"/>
                                    </a:rPr>
                                    <m:t>𝑎</m:t>
                                  </m:r>
                                </m:sub>
                              </m:sSub>
                              <m:r>
                                <a:rPr lang="en-US" altLang="zh-CN" sz="1600" b="0" i="1" smtClean="0">
                                  <a:latin typeface="Cambria Math" panose="02040503050406030204" pitchFamily="18" charset="0"/>
                                </a:rPr>
                                <m:t>−</m:t>
                              </m:r>
                              <m:r>
                                <a:rPr lang="en-US" altLang="zh-CN" sz="1600" b="0" i="1" smtClean="0">
                                  <a:latin typeface="Cambria Math" panose="02040503050406030204" pitchFamily="18" charset="0"/>
                                </a:rPr>
                                <m:t>𝑧</m:t>
                              </m:r>
                            </m:e>
                          </m:d>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m:t>
                              </m:r>
                              <m:r>
                                <a:rPr lang="en-US" altLang="zh-CN" sz="1600" b="0" i="1" smtClean="0">
                                  <a:latin typeface="Cambria Math" panose="02040503050406030204" pitchFamily="18" charset="0"/>
                                </a:rPr>
                                <m:t>𝑃</m:t>
                              </m:r>
                            </m:e>
                            <m:sub>
                              <m:r>
                                <a:rPr lang="en-US" altLang="zh-CN" sz="1600" b="0" i="1" smtClean="0">
                                  <a:latin typeface="Cambria Math" panose="02040503050406030204" pitchFamily="18" charset="0"/>
                                </a:rPr>
                                <m:t>𝑚𝑖𝑛</m:t>
                              </m:r>
                            </m:sub>
                          </m:sSub>
                          <m:d>
                            <m:dPr>
                              <m:ctrlPr>
                                <a:rPr lang="en-US" altLang="zh-CN" sz="1600" b="0" i="1" smtClean="0">
                                  <a:latin typeface="Cambria Math" panose="02040503050406030204" pitchFamily="18" charset="0"/>
                                </a:rPr>
                              </m:ctrlPr>
                            </m:dPr>
                            <m:e>
                              <m:r>
                                <a:rPr lang="en-US" altLang="zh-CN" sz="1600" b="0" i="1" smtClean="0">
                                  <a:latin typeface="Cambria Math" panose="02040503050406030204" pitchFamily="18" charset="0"/>
                                </a:rPr>
                                <m:t>𝑧</m:t>
                              </m:r>
                            </m:e>
                          </m:d>
                          <m:r>
                            <a:rPr lang="en-US" altLang="zh-CN" sz="1600" b="0" i="1" smtClean="0">
                              <a:latin typeface="Cambria Math" panose="02040503050406030204" pitchFamily="18" charset="0"/>
                            </a:rPr>
                            <m:t>𝑑𝑧</m:t>
                          </m:r>
                        </m:e>
                      </m:nary>
                    </m:oMath>
                  </m:oMathPara>
                </a14:m>
                <a:endParaRPr lang="zh-CN" altLang="en-US" sz="1600" dirty="0"/>
              </a:p>
            </p:txBody>
          </p:sp>
        </mc:Choice>
        <mc:Fallback xmlns="">
          <p:sp>
            <p:nvSpPr>
              <p:cNvPr id="20" name="文本框 19"/>
              <p:cNvSpPr txBox="1">
                <a:spLocks noRot="1" noChangeAspect="1" noMove="1" noResize="1" noEditPoints="1" noAdjustHandles="1" noChangeArrowheads="1" noChangeShapeType="1" noTextEdit="1"/>
              </p:cNvSpPr>
              <p:nvPr/>
            </p:nvSpPr>
            <p:spPr>
              <a:xfrm>
                <a:off x="971600" y="5119646"/>
                <a:ext cx="3735126" cy="646074"/>
              </a:xfrm>
              <a:prstGeom prst="rect">
                <a:avLst/>
              </a:prstGeom>
              <a:blipFill rotWithShape="0">
                <a:blip r:embed="rId6"/>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1" name="文本框 20"/>
              <p:cNvSpPr txBox="1"/>
              <p:nvPr/>
            </p:nvSpPr>
            <p:spPr>
              <a:xfrm>
                <a:off x="4851104" y="5102306"/>
                <a:ext cx="3240360" cy="64556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𝑃</m:t>
                          </m:r>
                        </m:e>
                        <m:sub>
                          <m:r>
                            <a:rPr lang="en-US" altLang="zh-CN" sz="1600" b="0" i="1" smtClean="0">
                              <a:latin typeface="Cambria Math" panose="02040503050406030204" pitchFamily="18" charset="0"/>
                            </a:rPr>
                            <m:t>𝑚𝑖𝑛</m:t>
                          </m:r>
                        </m:sub>
                      </m:sSub>
                      <m:r>
                        <a:rPr lang="en-US" altLang="zh-CN" sz="1600" b="0" i="1" smtClean="0">
                          <a:latin typeface="Cambria Math" panose="02040503050406030204" pitchFamily="18" charset="0"/>
                        </a:rPr>
                        <m:t>=</m:t>
                      </m:r>
                      <m:r>
                        <a:rPr lang="en-US" altLang="zh-CN" sz="1600" b="0" i="1" smtClean="0">
                          <a:latin typeface="Cambria Math" panose="02040503050406030204" pitchFamily="18" charset="0"/>
                        </a:rPr>
                        <m:t>𝑄</m:t>
                      </m:r>
                      <m:d>
                        <m:dPr>
                          <m:ctrlPr>
                            <a:rPr lang="en-US" altLang="zh-CN" sz="1600" b="0" i="1" smtClean="0">
                              <a:latin typeface="Cambria Math" panose="02040503050406030204" pitchFamily="18" charset="0"/>
                            </a:rPr>
                          </m:ctrlPr>
                        </m:dPr>
                        <m:e>
                          <m:rad>
                            <m:radPr>
                              <m:degHide m:val="on"/>
                              <m:ctrlPr>
                                <a:rPr lang="en-US" altLang="zh-CN" sz="1600" b="0" i="1" smtClean="0">
                                  <a:latin typeface="Cambria Math" panose="02040503050406030204" pitchFamily="18" charset="0"/>
                                </a:rPr>
                              </m:ctrlPr>
                            </m:radPr>
                            <m:deg/>
                            <m:e>
                              <m:r>
                                <a:rPr lang="en-US" altLang="zh-CN" sz="1600" b="0" i="1" smtClean="0">
                                  <a:latin typeface="Cambria Math" panose="02040503050406030204" pitchFamily="18" charset="0"/>
                                </a:rPr>
                                <m:t>𝑆𝑁𝑅</m:t>
                              </m:r>
                              <m:d>
                                <m:dPr>
                                  <m:ctrlPr>
                                    <a:rPr lang="en-US" altLang="zh-CN" sz="1600" b="0" i="1" smtClean="0">
                                      <a:latin typeface="Cambria Math" panose="02040503050406030204" pitchFamily="18" charset="0"/>
                                    </a:rPr>
                                  </m:ctrlPr>
                                </m:dPr>
                                <m:e>
                                  <m:r>
                                    <a:rPr lang="en-US" altLang="zh-CN" sz="1600" b="0" i="1" smtClean="0">
                                      <a:latin typeface="Cambria Math" panose="02040503050406030204" pitchFamily="18" charset="0"/>
                                    </a:rPr>
                                    <m:t>1−</m:t>
                                  </m:r>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𝜌</m:t>
                                      </m:r>
                                    </m:e>
                                    <m:sub>
                                      <m:r>
                                        <a:rPr lang="en-US" altLang="zh-CN" sz="1600" b="0" i="1" smtClean="0">
                                          <a:latin typeface="Cambria Math" panose="02040503050406030204" pitchFamily="18" charset="0"/>
                                        </a:rPr>
                                        <m:t>𝑝</m:t>
                                      </m:r>
                                    </m:sub>
                                  </m:sSub>
                                  <m:d>
                                    <m:dPr>
                                      <m:ctrlPr>
                                        <a:rPr lang="en-US" altLang="zh-CN" sz="1600" b="0" i="1" smtClean="0">
                                          <a:latin typeface="Cambria Math" panose="02040503050406030204" pitchFamily="18" charset="0"/>
                                        </a:rPr>
                                      </m:ctrlPr>
                                    </m:dPr>
                                    <m:e>
                                      <m:r>
                                        <a:rPr lang="en-US" altLang="zh-CN" sz="1600" b="0" i="1" smtClean="0">
                                          <a:latin typeface="Cambria Math" panose="02040503050406030204" pitchFamily="18" charset="0"/>
                                        </a:rPr>
                                        <m:t>𝑧</m:t>
                                      </m:r>
                                    </m:e>
                                  </m:d>
                                </m:e>
                              </m:d>
                            </m:e>
                          </m:rad>
                        </m:e>
                      </m:d>
                    </m:oMath>
                  </m:oMathPara>
                </a14:m>
                <a:endParaRPr lang="zh-CN" altLang="en-US" sz="1600" dirty="0"/>
              </a:p>
            </p:txBody>
          </p:sp>
        </mc:Choice>
        <mc:Fallback xmlns="">
          <p:sp>
            <p:nvSpPr>
              <p:cNvPr id="21" name="文本框 20"/>
              <p:cNvSpPr txBox="1">
                <a:spLocks noRot="1" noChangeAspect="1" noMove="1" noResize="1" noEditPoints="1" noAdjustHandles="1" noChangeArrowheads="1" noChangeShapeType="1" noTextEdit="1"/>
              </p:cNvSpPr>
              <p:nvPr/>
            </p:nvSpPr>
            <p:spPr>
              <a:xfrm>
                <a:off x="4851104" y="5102306"/>
                <a:ext cx="3240360" cy="645561"/>
              </a:xfrm>
              <a:prstGeom prst="rect">
                <a:avLst/>
              </a:prstGeom>
              <a:blipFill rotWithShape="0">
                <a:blip r:embed="rId7"/>
                <a:stretch>
                  <a:fillRect/>
                </a:stretch>
              </a:blipFill>
            </p:spPr>
            <p:txBody>
              <a:bodyPr/>
              <a:lstStyle/>
              <a:p>
                <a:r>
                  <a:rPr lang="zh-CN" altLang="en-US">
                    <a:noFill/>
                  </a:rPr>
                  <a:t> </a:t>
                </a:r>
              </a:p>
            </p:txBody>
          </p:sp>
        </mc:Fallback>
      </mc:AlternateContent>
      <p:sp>
        <p:nvSpPr>
          <p:cNvPr id="13" name="Date Placeholder 1"/>
          <p:cNvSpPr>
            <a:spLocks noGrp="1"/>
          </p:cNvSpPr>
          <p:nvPr>
            <p:ph type="dt" sz="half" idx="10"/>
          </p:nvPr>
        </p:nvSpPr>
        <p:spPr>
          <a:xfrm>
            <a:off x="685800" y="378281"/>
            <a:ext cx="1600200" cy="215444"/>
          </a:xfrm>
        </p:spPr>
        <p:txBody>
          <a:bodyPr/>
          <a:lstStyle/>
          <a:p>
            <a:r>
              <a:rPr lang="en-US" altLang="zh-CN" dirty="0"/>
              <a:t>Sept 2022</a:t>
            </a:r>
            <a:endParaRPr lang="en-US" altLang="en-US" dirty="0"/>
          </a:p>
        </p:txBody>
      </p:sp>
    </p:spTree>
    <p:extLst>
      <p:ext uri="{BB962C8B-B14F-4D97-AF65-F5344CB8AC3E}">
        <p14:creationId xmlns:p14="http://schemas.microsoft.com/office/powerpoint/2010/main" val="2273920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dirty="0"/>
              <a:t>Slide </a:t>
            </a:r>
            <a:fld id="{825FF3E2-E949-4C4C-AB9C-2EE82B1DF989}" type="slidenum">
              <a:rPr lang="en-US" altLang="en-US"/>
              <a:pPr/>
              <a:t>9</a:t>
            </a:fld>
            <a:endParaRPr lang="en-US" altLang="en-US" dirty="0"/>
          </a:p>
        </p:txBody>
      </p:sp>
      <p:sp>
        <p:nvSpPr>
          <p:cNvPr id="11" name="Footer Placeholder 2"/>
          <p:cNvSpPr>
            <a:spLocks noGrp="1"/>
          </p:cNvSpPr>
          <p:nvPr>
            <p:ph type="ftr" sz="quarter" idx="11"/>
          </p:nvPr>
        </p:nvSpPr>
        <p:spPr>
          <a:xfrm>
            <a:off x="5004048" y="6475413"/>
            <a:ext cx="3606552" cy="184666"/>
          </a:xfrm>
        </p:spPr>
        <p:txBody>
          <a:bodyPr/>
          <a:lstStyle/>
          <a:p>
            <a:r>
              <a:rPr lang="en-US" altLang="en-US" dirty="0" err="1"/>
              <a:t>Xiaohui</a:t>
            </a:r>
            <a:r>
              <a:rPr lang="en-US" altLang="en-US" dirty="0"/>
              <a:t> Peng, Huawei</a:t>
            </a:r>
          </a:p>
        </p:txBody>
      </p:sp>
      <p:sp>
        <p:nvSpPr>
          <p:cNvPr id="4" name="文本框 3"/>
          <p:cNvSpPr txBox="1"/>
          <p:nvPr/>
        </p:nvSpPr>
        <p:spPr>
          <a:xfrm>
            <a:off x="1477944" y="667464"/>
            <a:ext cx="6324972" cy="523220"/>
          </a:xfrm>
          <a:prstGeom prst="rect">
            <a:avLst/>
          </a:prstGeom>
          <a:noFill/>
        </p:spPr>
        <p:txBody>
          <a:bodyPr wrap="square" rtlCol="0">
            <a:spAutoFit/>
          </a:bodyPr>
          <a:lstStyle/>
          <a:p>
            <a:pPr algn="ctr" eaLnBrk="1" hangingPunct="1"/>
            <a:r>
              <a:rPr lang="en-US" altLang="zh-CN" sz="2800" b="1" kern="0" dirty="0">
                <a:latin typeface="+mj-lt"/>
                <a:ea typeface="+mj-ea"/>
                <a:cs typeface="+mj-cs"/>
              </a:rPr>
              <a:t>Pulse shape impact on ranging accuracy</a:t>
            </a:r>
            <a:endParaRPr lang="zh-CN" altLang="en-US" sz="2800" b="1" kern="0" dirty="0">
              <a:latin typeface="+mj-lt"/>
              <a:ea typeface="+mj-ea"/>
              <a:cs typeface="+mj-cs"/>
            </a:endParaRPr>
          </a:p>
        </p:txBody>
      </p:sp>
      <p:sp>
        <p:nvSpPr>
          <p:cNvPr id="5" name="文本框 4"/>
          <p:cNvSpPr txBox="1"/>
          <p:nvPr/>
        </p:nvSpPr>
        <p:spPr>
          <a:xfrm>
            <a:off x="753114" y="4647220"/>
            <a:ext cx="7774632" cy="1828193"/>
          </a:xfrm>
          <a:prstGeom prst="rect">
            <a:avLst/>
          </a:prstGeom>
          <a:noFill/>
        </p:spPr>
        <p:txBody>
          <a:bodyPr wrap="square" rtlCol="0">
            <a:spAutoFit/>
          </a:bodyPr>
          <a:lstStyle/>
          <a:p>
            <a:pPr marL="342900" indent="-342900" algn="just" eaLnBrk="1" hangingPunct="1">
              <a:lnSpc>
                <a:spcPct val="150000"/>
              </a:lnSpc>
              <a:spcBef>
                <a:spcPct val="20000"/>
              </a:spcBef>
              <a:buChar char="•"/>
            </a:pPr>
            <a:r>
              <a:rPr lang="en-US" altLang="zh-CN" b="1" dirty="0">
                <a:latin typeface="+mj-lt"/>
              </a:rPr>
              <a:t>For high SNR condition, the time-delay RMSE (root mean square error) of the sensing pulse shape  is about 28% larger than the 5th order Butterworth pulse shape in term of CRLB.</a:t>
            </a:r>
          </a:p>
          <a:p>
            <a:pPr marL="342900" indent="-342900" algn="just" eaLnBrk="1" hangingPunct="1">
              <a:lnSpc>
                <a:spcPct val="150000"/>
              </a:lnSpc>
              <a:spcBef>
                <a:spcPct val="20000"/>
              </a:spcBef>
              <a:buChar char="•"/>
            </a:pPr>
            <a:r>
              <a:rPr lang="en-US" altLang="zh-CN" b="1" dirty="0">
                <a:latin typeface="+mj-lt"/>
              </a:rPr>
              <a:t>For low SNR condition, the time-delay RMSE (root mean square error) of the sensing pulse shape and the 5th order Butterworth pulse shape are almost the same in term of ZZLB.</a:t>
            </a:r>
          </a:p>
          <a:p>
            <a:pPr marL="342900" indent="-342900" algn="just" eaLnBrk="1" hangingPunct="1">
              <a:lnSpc>
                <a:spcPct val="150000"/>
              </a:lnSpc>
              <a:spcBef>
                <a:spcPct val="20000"/>
              </a:spcBef>
              <a:buChar char="•"/>
            </a:pPr>
            <a:r>
              <a:rPr lang="en-US" altLang="zh-CN" b="1" dirty="0"/>
              <a:t>The time-delay RMSE (root mean square error) of </a:t>
            </a:r>
            <a:r>
              <a:rPr lang="en-US" altLang="zh-CN" b="1" dirty="0">
                <a:latin typeface="+mj-lt"/>
              </a:rPr>
              <a:t>the Gaussian pulse shape and the Kaiser pulse shape are almost the same either in terms of CRLB or ZZLB.</a:t>
            </a:r>
            <a:endParaRPr lang="zh-CN" altLang="en-US" b="1" dirty="0">
              <a:latin typeface="+mj-lt"/>
            </a:endParaRPr>
          </a:p>
        </p:txBody>
      </p:sp>
      <p:pic>
        <p:nvPicPr>
          <p:cNvPr id="3" name="图片 2"/>
          <p:cNvPicPr>
            <a:picLocks noChangeAspect="1"/>
          </p:cNvPicPr>
          <p:nvPr/>
        </p:nvPicPr>
        <p:blipFill>
          <a:blip r:embed="rId3"/>
          <a:stretch>
            <a:fillRect/>
          </a:stretch>
        </p:blipFill>
        <p:spPr>
          <a:xfrm>
            <a:off x="1873415" y="980728"/>
            <a:ext cx="5040560" cy="3774840"/>
          </a:xfrm>
          <a:prstGeom prst="rect">
            <a:avLst/>
          </a:prstGeom>
        </p:spPr>
      </p:pic>
      <p:sp>
        <p:nvSpPr>
          <p:cNvPr id="9" name="Date Placeholder 1"/>
          <p:cNvSpPr>
            <a:spLocks noGrp="1"/>
          </p:cNvSpPr>
          <p:nvPr>
            <p:ph type="dt" sz="half" idx="10"/>
          </p:nvPr>
        </p:nvSpPr>
        <p:spPr>
          <a:xfrm>
            <a:off x="685800" y="378281"/>
            <a:ext cx="1600200" cy="215444"/>
          </a:xfrm>
        </p:spPr>
        <p:txBody>
          <a:bodyPr/>
          <a:lstStyle/>
          <a:p>
            <a:r>
              <a:rPr lang="en-US" altLang="zh-CN" dirty="0"/>
              <a:t>Sept 2022</a:t>
            </a:r>
            <a:endParaRPr lang="en-US" altLang="en-US" dirty="0"/>
          </a:p>
        </p:txBody>
      </p:sp>
    </p:spTree>
    <p:extLst>
      <p:ext uri="{BB962C8B-B14F-4D97-AF65-F5344CB8AC3E}">
        <p14:creationId xmlns:p14="http://schemas.microsoft.com/office/powerpoint/2010/main" val="3914782771"/>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1571</Words>
  <Application>Microsoft Office PowerPoint</Application>
  <PresentationFormat>全屏显示(4:3)</PresentationFormat>
  <Paragraphs>208</Paragraphs>
  <Slides>11</Slides>
  <Notes>8</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11</vt:i4>
      </vt:variant>
    </vt:vector>
  </HeadingPairs>
  <TitlesOfParts>
    <vt:vector size="19" baseType="lpstr">
      <vt:lpstr>ＭＳ Ｐゴシック</vt:lpstr>
      <vt:lpstr>宋体</vt:lpstr>
      <vt:lpstr>Arial</vt:lpstr>
      <vt:lpstr>Calibri</vt:lpstr>
      <vt:lpstr>Cambria Math</vt:lpstr>
      <vt:lpstr>Times New Roman</vt:lpstr>
      <vt:lpstr>Wingdings</vt:lpstr>
      <vt:lpstr>IEEE-P802_15</vt:lpstr>
      <vt:lpstr>PowerPoint 演示文稿</vt:lpstr>
      <vt:lpstr>PowerPoint 演示文稿</vt:lpstr>
      <vt:lpstr>Related Submissions</vt:lpstr>
      <vt:lpstr>Recap</vt:lpstr>
      <vt:lpstr>Motivation</vt:lpstr>
      <vt:lpstr>Sensing pulse shapes</vt:lpstr>
      <vt:lpstr>Sensing pulse shapes</vt:lpstr>
      <vt:lpstr>PowerPoint 演示文稿</vt:lpstr>
      <vt:lpstr>PowerPoint 演示文稿</vt:lpstr>
      <vt:lpstr>Summary</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2022-09-12T07:06:43Z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(3)CBxQYyGLf+Qw3nLGaF1hZeE+eTIHZffn7BrEODKNQcp/7YUzMYdJ1zsxPzhALeZqmSGdm9Uk
3W82fCQ+7/ENjP0NwOz7d/P9TzOa6efQM1BVuN42gp7eWE2ljpEvcrQEje5Zrdtr5u6dtheD
rVgcLVYqPkd7hjUzI+hM0Me+aVT3F/FD4Qjs1T+eN+PDyJ7iCjn2hEu/M+9RvEXf9/hv+WIC
W3lxrOAsH/1CcX2e+h</vt:lpwstr>
  </property>
  <property fmtid="{D5CDD505-2E9C-101B-9397-08002B2CF9AE}" pid="3" name="_2015_ms_pID_7253431">
    <vt:lpwstr>yA+YAEBH+wfzfJO/s8L23jHsCIiQgAgscH0my8OLhCZUDIHD8JiXIj
Or5rDKjpxX0PeXxN88H2VN5YmD5/EBHLBh254pY95ZAJXF3q0hlJS7ppSzu2UkA/EE3LSfJh
36MtwpI3K2VpjceDQIJVa5JPAQ0oBTePQkEeb13owsJymKhQTwR0ShK7yuNQ/iOUuMF1VJLI
6hdObHYqpexi8JnvMNspt1auv96S3/lkxVAw</vt:lpwstr>
  </property>
  <property fmtid="{D5CDD505-2E9C-101B-9397-08002B2CF9AE}" pid="4" name="_2015_ms_pID_7253432">
    <vt:lpwstr>LA==</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1662515377</vt:lpwstr>
  </property>
</Properties>
</file>