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561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561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802-15-22-0478-00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F20F818F-C7A2-47EB-9698-36BCE86DF901}"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Sep 2022</a:t>
            </a:r>
            <a:endParaRPr b="0" lang="en-US" sz="1400" spc="-1" strike="noStrike">
              <a:latin typeface="Arial"/>
            </a:endParaRPr>
          </a:p>
        </p:txBody>
      </p:sp>
      <p:sp>
        <p:nvSpPr>
          <p:cNvPr id="8" name="PlaceHolder 9"/>
          <p:cNvSpPr>
            <a:spLocks noGrp="1"/>
          </p:cNvSpPr>
          <p:nvPr>
            <p:ph type="title"/>
          </p:nvPr>
        </p:nvSpPr>
        <p:spPr>
          <a:xfrm>
            <a:off x="457200" y="561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152280" y="609480"/>
            <a:ext cx="8978040" cy="461268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802.15.4 Document Structure Issues</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Date Submitted: 11th of September, 2022</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September TG4me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Comments about the 802.15.4 document structure issues.</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List of modes we have</a:t>
            </a:r>
            <a:endParaRPr b="0" lang="en-US" sz="4400" spc="-1" strike="noStrike">
              <a:latin typeface="Arial"/>
            </a:endParaRPr>
          </a:p>
        </p:txBody>
      </p:sp>
      <p:sp>
        <p:nvSpPr>
          <p:cNvPr id="64" name="TextShape 2"/>
          <p:cNvSpPr txBox="1"/>
          <p:nvPr/>
        </p:nvSpPr>
        <p:spPr>
          <a:xfrm>
            <a:off x="457200" y="1604520"/>
            <a:ext cx="8229240" cy="3977280"/>
          </a:xfrm>
          <a:prstGeom prst="rect">
            <a:avLst/>
          </a:prstGeom>
          <a:noFill/>
          <a:ln w="0">
            <a:noFill/>
          </a:ln>
        </p:spPr>
        <p:txBody>
          <a:bodyPr lIns="0" rIns="0" tIns="0" bIns="0">
            <a:normAutofit fontScale="30000"/>
          </a:bodyPr>
          <a:p>
            <a:pPr marL="432000" indent="-324000">
              <a:spcBef>
                <a:spcPts val="1417"/>
              </a:spcBef>
              <a:buClr>
                <a:srgbClr val="000000"/>
              </a:buClr>
              <a:buSzPct val="45000"/>
              <a:buFont typeface="Wingdings" charset="2"/>
              <a:buChar char=""/>
            </a:pPr>
            <a:r>
              <a:rPr b="0" lang="en-US" sz="3200" spc="-1" strike="noStrike">
                <a:latin typeface="Arial"/>
              </a:rPr>
              <a:t>Superframes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DSME</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TSCH</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TMCTP</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MPM</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LECIM</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PCA</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LE</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RCCN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GTS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CSL</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RIT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I-RIT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TVWS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List of modes we have</a:t>
            </a:r>
            <a:endParaRPr b="0" lang="en-US" sz="4400" spc="-1" strike="noStrike">
              <a:latin typeface="Arial"/>
            </a:endParaRPr>
          </a:p>
        </p:txBody>
      </p:sp>
      <p:sp>
        <p:nvSpPr>
          <p:cNvPr id="66" name="TextShape 2"/>
          <p:cNvSpPr txBox="1"/>
          <p:nvPr/>
        </p:nvSpPr>
        <p:spPr>
          <a:xfrm>
            <a:off x="457200" y="1604520"/>
            <a:ext cx="8229240" cy="3977280"/>
          </a:xfrm>
          <a:prstGeom prst="rect">
            <a:avLst/>
          </a:prstGeom>
          <a:noFill/>
          <a:ln w="0">
            <a:noFill/>
          </a:ln>
        </p:spPr>
        <p:txBody>
          <a:bodyPr lIns="0" rIns="0" tIns="0" bIns="0">
            <a:normAutofit fontScale="21000"/>
          </a:bodyPr>
          <a:p>
            <a:pPr marL="432000" indent="-324000">
              <a:spcBef>
                <a:spcPts val="1417"/>
              </a:spcBef>
              <a:buClr>
                <a:srgbClr val="000000"/>
              </a:buClr>
              <a:buSzPct val="45000"/>
              <a:buFont typeface="Wingdings" charset="2"/>
              <a:buChar char=""/>
            </a:pPr>
            <a:r>
              <a:rPr b="0" lang="en-US" sz="3200" spc="-1" strike="noStrike">
                <a:latin typeface="Arial"/>
              </a:rPr>
              <a:t>Superframes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DSME – deterministic and synchronous </a:t>
            </a:r>
            <a:r>
              <a:rPr b="0" lang="en-US" sz="3200" spc="-1" strike="noStrike">
                <a:latin typeface="Arial"/>
              </a:rPr>
              <a:t>multichannel extension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TSCH – timeslotted channel hopping</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TMCTP – TVWS multichannel cluster tree </a:t>
            </a:r>
            <a:r>
              <a:rPr b="0" lang="en-US" sz="3200" spc="-1" strike="noStrike">
                <a:latin typeface="Arial"/>
              </a:rPr>
              <a:t>PAN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MPM – multi-PHY management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LECIM – low-energy, critical infrastructure </a:t>
            </a:r>
            <a:r>
              <a:rPr b="0" lang="en-US" sz="3200" spc="-1" strike="noStrike">
                <a:latin typeface="Arial"/>
              </a:rPr>
              <a:t>monitoring</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PCA – priority channel access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LE – low energy</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RCCN – rail communications and control </a:t>
            </a:r>
            <a:r>
              <a:rPr b="0" lang="en-US" sz="3200" spc="-1" strike="noStrike">
                <a:latin typeface="Arial"/>
              </a:rPr>
              <a:t>network</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GTS – guaranteed timeslot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CSL – coordinated sampled listing</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RIT – receiver initiated transmission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I-RIT – implicit receiver initiated </a:t>
            </a:r>
            <a:r>
              <a:rPr b="0" lang="en-US" sz="3200" spc="-1" strike="noStrike">
                <a:latin typeface="Arial"/>
              </a:rPr>
              <a:t>transmission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TVWS – television white space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Comments</a:t>
            </a:r>
            <a:endParaRPr b="0" lang="en-US" sz="4400" spc="-1" strike="noStrike">
              <a:latin typeface="Arial"/>
            </a:endParaRPr>
          </a:p>
        </p:txBody>
      </p:sp>
      <p:sp>
        <p:nvSpPr>
          <p:cNvPr id="68" name="TextShape 2"/>
          <p:cNvSpPr txBox="1"/>
          <p:nvPr/>
        </p:nvSpPr>
        <p:spPr>
          <a:xfrm>
            <a:off x="457200" y="1604520"/>
            <a:ext cx="8229240" cy="397728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Comments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Questions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457200" y="273600"/>
            <a:ext cx="8218080" cy="1133640"/>
          </a:xfrm>
          <a:prstGeom prst="rect">
            <a:avLst/>
          </a:prstGeom>
          <a:noFill/>
          <a:ln w="0">
            <a:noFill/>
          </a:ln>
        </p:spPr>
        <p:style>
          <a:lnRef idx="0"/>
          <a:fillRef idx="0"/>
          <a:effectRef idx="0"/>
          <a:fontRef idx="minor"/>
        </p:style>
      </p:sp>
      <p:sp>
        <p:nvSpPr>
          <p:cNvPr id="48" name="CustomShape 2"/>
          <p:cNvSpPr/>
          <p:nvPr/>
        </p:nvSpPr>
        <p:spPr>
          <a:xfrm>
            <a:off x="457200" y="2373840"/>
            <a:ext cx="8218080" cy="243648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Issues in the IEEE Std 802.15.4 Document Structure</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September 11, 2022</a:t>
            </a: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IEEE 802.15.4.</a:t>
            </a:r>
            <a:endParaRPr b="0" lang="en-US" sz="4400" spc="-1" strike="noStrike">
              <a:latin typeface="Arial"/>
            </a:endParaRPr>
          </a:p>
        </p:txBody>
      </p:sp>
      <p:sp>
        <p:nvSpPr>
          <p:cNvPr id="50" name="TextShape 2"/>
          <p:cNvSpPr txBox="1"/>
          <p:nvPr/>
        </p:nvSpPr>
        <p:spPr>
          <a:xfrm>
            <a:off x="457200" y="1604520"/>
            <a:ext cx="8229240" cy="3977280"/>
          </a:xfrm>
          <a:prstGeom prst="rect">
            <a:avLst/>
          </a:prstGeom>
          <a:noFill/>
          <a:ln w="0">
            <a:noFill/>
          </a:ln>
        </p:spPr>
        <p:txBody>
          <a:bodyPr lIns="0" rIns="0" tIns="0" bIns="0">
            <a:normAutofit fontScale="68000"/>
          </a:bodyPr>
          <a:p>
            <a:pPr marL="432000" indent="-324000">
              <a:spcBef>
                <a:spcPts val="1417"/>
              </a:spcBef>
              <a:buClr>
                <a:srgbClr val="000000"/>
              </a:buClr>
              <a:buSzPct val="45000"/>
              <a:buFont typeface="Wingdings" charset="2"/>
              <a:buChar char=""/>
            </a:pPr>
            <a:r>
              <a:rPr b="0" lang="en-US" sz="3200" spc="-1" strike="noStrike">
                <a:latin typeface="Arial"/>
              </a:rPr>
              <a:t>The current 802.15.4 has lots of options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Quite a few of those options are </a:t>
            </a:r>
            <a:r>
              <a:rPr b="0" lang="en-US" sz="3200" spc="-1" strike="noStrike">
                <a:latin typeface="Arial"/>
              </a:rPr>
              <a:t>orthogonal</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My description of IEEE 802.15.4 has been </a:t>
            </a:r>
            <a:r>
              <a:rPr b="0" lang="en-US" sz="3200" spc="-1" strike="noStrike">
                <a:latin typeface="Arial"/>
              </a:rPr>
              <a:t>that it is toolbox having about 50 tools, </a:t>
            </a:r>
            <a:r>
              <a:rPr b="0" lang="en-US" sz="3200" spc="-1" strike="noStrike">
                <a:latin typeface="Arial"/>
              </a:rPr>
              <a:t>and each implementor picks 3-4 tools, and </a:t>
            </a:r>
            <a:r>
              <a:rPr b="0" lang="en-US" sz="3200" spc="-1" strike="noStrike">
                <a:latin typeface="Arial"/>
              </a:rPr>
              <a:t>throws all other away. Then he uses those </a:t>
            </a:r>
            <a:r>
              <a:rPr b="0" lang="en-US" sz="3200" spc="-1" strike="noStrike">
                <a:latin typeface="Arial"/>
              </a:rPr>
              <a:t>tools in certain way, and gets his network.</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Anybody picking different set of tools, or </a:t>
            </a:r>
            <a:r>
              <a:rPr b="0" lang="en-US" sz="3200" spc="-1" strike="noStrike">
                <a:latin typeface="Arial"/>
              </a:rPr>
              <a:t>using them differently will get different </a:t>
            </a:r>
            <a:r>
              <a:rPr b="0" lang="en-US" sz="3200" spc="-1" strike="noStrike">
                <a:latin typeface="Arial"/>
              </a:rPr>
              <a:t>network.</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Current document structure</a:t>
            </a:r>
            <a:endParaRPr b="0" lang="en-US" sz="4400" spc="-1" strike="noStrike">
              <a:latin typeface="Arial"/>
            </a:endParaRPr>
          </a:p>
        </p:txBody>
      </p:sp>
      <p:sp>
        <p:nvSpPr>
          <p:cNvPr id="52" name="TextShape 2"/>
          <p:cNvSpPr txBox="1"/>
          <p:nvPr/>
        </p:nvSpPr>
        <p:spPr>
          <a:xfrm>
            <a:off x="457200" y="1604520"/>
            <a:ext cx="8229240" cy="3977280"/>
          </a:xfrm>
          <a:prstGeom prst="rect">
            <a:avLst/>
          </a:prstGeom>
          <a:noFill/>
          <a:ln w="0">
            <a:noFill/>
          </a:ln>
        </p:spPr>
        <p:txBody>
          <a:bodyPr lIns="0" rIns="0" tIns="0" bIns="0">
            <a:normAutofit fontScale="30000"/>
          </a:bodyPr>
          <a:p>
            <a:pPr marL="432000" indent="-324000">
              <a:spcBef>
                <a:spcPts val="1417"/>
              </a:spcBef>
              <a:buClr>
                <a:srgbClr val="000000"/>
              </a:buClr>
              <a:buSzPct val="45000"/>
              <a:buFont typeface="Wingdings" charset="2"/>
              <a:buChar char=""/>
            </a:pPr>
            <a:r>
              <a:rPr b="0" lang="en-US" sz="3200" spc="-1" strike="noStrike">
                <a:latin typeface="Arial"/>
              </a:rPr>
              <a:t>The current document structure does not really reflect this view. </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It assumes that everybody implements everything, as everything is mixed together. </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i.e., inside 5.7.1 Superframe structure we have 5.7.1.1 Beacon superframe, 5.7.1.2 DSME multi-superframe structure, 5.7.1.3 Slotframes (from TSCH), 5.7.1.4 TMCTP superframe.</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Similarly in 6.2 Channel Access.</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This makes it hard for implementor to find where the tool he picked is defined, as it is all over the document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Does anybody think there is a implementation that implements EVERYTHING defined in IEEE Std 802.15.4?</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TSCH example</a:t>
            </a:r>
            <a:endParaRPr b="0" lang="en-US" sz="4400" spc="-1" strike="noStrike">
              <a:latin typeface="Arial"/>
            </a:endParaRPr>
          </a:p>
        </p:txBody>
      </p:sp>
      <p:sp>
        <p:nvSpPr>
          <p:cNvPr id="54" name="TextShape 2"/>
          <p:cNvSpPr txBox="1"/>
          <p:nvPr/>
        </p:nvSpPr>
        <p:spPr>
          <a:xfrm>
            <a:off x="457200" y="1604520"/>
            <a:ext cx="8229240" cy="3977280"/>
          </a:xfrm>
          <a:prstGeom prst="rect">
            <a:avLst/>
          </a:prstGeom>
          <a:noFill/>
          <a:ln w="0">
            <a:noFill/>
          </a:ln>
        </p:spPr>
        <p:txBody>
          <a:bodyPr lIns="0" rIns="0" tIns="0" bIns="0">
            <a:normAutofit fontScale="33000"/>
          </a:bodyPr>
          <a:p>
            <a:pPr marL="432000" indent="-324000">
              <a:spcBef>
                <a:spcPts val="1417"/>
              </a:spcBef>
              <a:buClr>
                <a:srgbClr val="000000"/>
              </a:buClr>
              <a:buSzPct val="45000"/>
              <a:buFont typeface="Wingdings" charset="2"/>
              <a:buChar char=""/>
            </a:pPr>
            <a:r>
              <a:rPr b="0" lang="en-US" sz="3200" spc="-1" strike="noStrike">
                <a:latin typeface="Arial"/>
              </a:rPr>
              <a:t>Someone implement TSCH needs to read </a:t>
            </a:r>
            <a:r>
              <a:rPr b="0" lang="en-US" sz="3200" spc="-1" strike="noStrike">
                <a:latin typeface="Arial"/>
              </a:rPr>
              <a:t>following sections in section 6:</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6.2.5.2 TSCH CCA Algorithm, 6.2.5.3 TSCH </a:t>
            </a:r>
            <a:r>
              <a:rPr b="0" lang="en-US" sz="2800" spc="-1" strike="noStrike">
                <a:latin typeface="Arial"/>
              </a:rPr>
              <a:t>CSMA-CA retransmission algorithm, 6.2.6 </a:t>
            </a:r>
            <a:r>
              <a:rPr b="0" lang="en-US" sz="2800" spc="-1" strike="noStrike">
                <a:latin typeface="Arial"/>
              </a:rPr>
              <a:t>TSCH slotframe structure, 6.2.10 Channel </a:t>
            </a:r>
            <a:r>
              <a:rPr b="0" lang="en-US" sz="2800" spc="-1" strike="noStrike">
                <a:latin typeface="Arial"/>
              </a:rPr>
              <a:t>hopping, 6.3.1.3 Active and passive channel </a:t>
            </a:r>
            <a:r>
              <a:rPr b="0" lang="en-US" sz="2800" spc="-1" strike="noStrike">
                <a:latin typeface="Arial"/>
              </a:rPr>
              <a:t>scan, 6.3.3.4 Realignment in a PAN, 6.3.4 </a:t>
            </a:r>
            <a:r>
              <a:rPr b="0" lang="en-US" sz="2800" spc="-1" strike="noStrike">
                <a:latin typeface="Arial"/>
              </a:rPr>
              <a:t>Beacon generation, 6.3.6 TSCH PAN </a:t>
            </a:r>
            <a:r>
              <a:rPr b="0" lang="en-US" sz="2800" spc="-1" strike="noStrike">
                <a:latin typeface="Arial"/>
              </a:rPr>
              <a:t>formation, 6.4.1 Association, 6.4.2 </a:t>
            </a:r>
            <a:r>
              <a:rPr b="0" lang="en-US" sz="2800" spc="-1" strike="noStrike">
                <a:latin typeface="Arial"/>
              </a:rPr>
              <a:t>Disassociation, 6.5.4 Synchronization in TSCH </a:t>
            </a:r>
            <a:r>
              <a:rPr b="0" lang="en-US" sz="2800" spc="-1" strike="noStrike">
                <a:latin typeface="Arial"/>
              </a:rPr>
              <a:t>PAN, 6.6 Transaction handling, 6.7.1 </a:t>
            </a:r>
            <a:r>
              <a:rPr b="0" lang="en-US" sz="2800" spc="-1" strike="noStrike">
                <a:latin typeface="Arial"/>
              </a:rPr>
              <a:t>Transmission, 6.7.4.3 Acknowledgement, </a:t>
            </a:r>
            <a:r>
              <a:rPr b="0" lang="en-US" sz="2800" spc="-1" strike="noStrike">
                <a:latin typeface="Arial"/>
              </a:rPr>
              <a:t>6.7.4.4 Retransmissions, 6.7.5 Transmission </a:t>
            </a:r>
            <a:r>
              <a:rPr b="0" lang="en-US" sz="2800" spc="-1" strike="noStrike">
                <a:latin typeface="Arial"/>
              </a:rPr>
              <a:t>timing restrictions, 6.7.6 Guard time, 6.16.2.10 </a:t>
            </a:r>
            <a:r>
              <a:rPr b="0" lang="en-US" sz="2800" spc="-1" strike="noStrike">
                <a:latin typeface="Arial"/>
              </a:rPr>
              <a:t>Average Access Delay.</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In addition to that there is of course all </a:t>
            </a:r>
            <a:r>
              <a:rPr b="0" lang="en-US" sz="3200" spc="-1" strike="noStrike">
                <a:latin typeface="Arial"/>
              </a:rPr>
              <a:t>TSCH related IEs in section 7, and TSCH </a:t>
            </a:r>
            <a:r>
              <a:rPr b="0" lang="en-US" sz="3200" spc="-1" strike="noStrike">
                <a:latin typeface="Arial"/>
              </a:rPr>
              <a:t>related MLME calls in section 8.2.19 and </a:t>
            </a:r>
            <a:r>
              <a:rPr b="0" lang="en-US" sz="3200" spc="-1" strike="noStrike">
                <a:latin typeface="Arial"/>
              </a:rPr>
              <a:t>MAC PIB entries in 8.4.3.3.</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Issues in that structure</a:t>
            </a:r>
            <a:endParaRPr b="0" lang="en-US" sz="4400" spc="-1" strike="noStrike">
              <a:latin typeface="Arial"/>
            </a:endParaRPr>
          </a:p>
        </p:txBody>
      </p:sp>
      <p:sp>
        <p:nvSpPr>
          <p:cNvPr id="56" name="TextShape 2"/>
          <p:cNvSpPr txBox="1"/>
          <p:nvPr/>
        </p:nvSpPr>
        <p:spPr>
          <a:xfrm>
            <a:off x="457200" y="1604520"/>
            <a:ext cx="8229240" cy="397728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Anybody implementing TSCH needs to find all those locations in the document to be able to make sure he properly implements them.</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Everybody not implementing TSCH needs to skip over that text related to the TSCH in those generic sections.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Better way to structure document</a:t>
            </a:r>
            <a:endParaRPr b="0" lang="en-US" sz="4400" spc="-1" strike="noStrike">
              <a:latin typeface="Arial"/>
            </a:endParaRPr>
          </a:p>
        </p:txBody>
      </p:sp>
      <p:sp>
        <p:nvSpPr>
          <p:cNvPr id="58" name="TextShape 2"/>
          <p:cNvSpPr txBox="1"/>
          <p:nvPr/>
        </p:nvSpPr>
        <p:spPr>
          <a:xfrm>
            <a:off x="457200" y="1604520"/>
            <a:ext cx="8229240" cy="3977280"/>
          </a:xfrm>
          <a:prstGeom prst="rect">
            <a:avLst/>
          </a:prstGeom>
          <a:noFill/>
          <a:ln w="0">
            <a:noFill/>
          </a:ln>
        </p:spPr>
        <p:txBody>
          <a:bodyPr lIns="0" rIns="0" tIns="0" bIns="0">
            <a:normAutofit fontScale="32000"/>
          </a:bodyPr>
          <a:p>
            <a:pPr marL="432000" indent="-324000">
              <a:spcBef>
                <a:spcPts val="1417"/>
              </a:spcBef>
              <a:buClr>
                <a:srgbClr val="000000"/>
              </a:buClr>
              <a:buSzPct val="45000"/>
              <a:buFont typeface="Wingdings" charset="2"/>
              <a:buChar char=""/>
            </a:pPr>
            <a:r>
              <a:rPr b="0" lang="en-US" sz="3200" spc="-1" strike="noStrike">
                <a:latin typeface="Arial"/>
              </a:rPr>
              <a:t>We should move each of those separate modes to separate section, and </a:t>
            </a:r>
            <a:r>
              <a:rPr b="0" lang="en-US" sz="3200" spc="-1" strike="noStrike">
                <a:latin typeface="Arial"/>
              </a:rPr>
              <a:t>try to move as much of the text related to it in that one location.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This would allow anybody not implementing that feature, simply skip the </a:t>
            </a:r>
            <a:r>
              <a:rPr b="0" lang="en-US" sz="3200" spc="-1" strike="noStrike">
                <a:latin typeface="Arial"/>
              </a:rPr>
              <a:t>whole subsection.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Those implementing that feature would have all special prosessing rules in </a:t>
            </a:r>
            <a:r>
              <a:rPr b="0" lang="en-US" sz="3200" spc="-1" strike="noStrike">
                <a:latin typeface="Arial"/>
              </a:rPr>
              <a:t>one place.</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The generic processing rules parts of the document would be shorter and </a:t>
            </a:r>
            <a:r>
              <a:rPr b="0" lang="en-US" sz="3200" spc="-1" strike="noStrike">
                <a:latin typeface="Arial"/>
              </a:rPr>
              <a:t>more understandable as they would not be full of “if TSCH do this, if </a:t>
            </a:r>
            <a:r>
              <a:rPr b="0" lang="en-US" sz="3200" spc="-1" strike="noStrike">
                <a:latin typeface="Arial"/>
              </a:rPr>
              <a:t>LECIM do that, if LE don’t do anything, if something else do what was left </a:t>
            </a:r>
            <a:r>
              <a:rPr b="0" lang="en-US" sz="3200" spc="-1" strike="noStrike">
                <a:latin typeface="Arial"/>
              </a:rPr>
              <a:t>when all of those if statements are filtered out”.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Problems</a:t>
            </a:r>
            <a:endParaRPr b="0" lang="en-US" sz="4400" spc="-1" strike="noStrike">
              <a:latin typeface="Arial"/>
            </a:endParaRPr>
          </a:p>
        </p:txBody>
      </p:sp>
      <p:sp>
        <p:nvSpPr>
          <p:cNvPr id="60" name="TextShape 2"/>
          <p:cNvSpPr txBox="1"/>
          <p:nvPr/>
        </p:nvSpPr>
        <p:spPr>
          <a:xfrm>
            <a:off x="457200" y="1604520"/>
            <a:ext cx="8229240" cy="397728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Doing this will cause HUGE amount of </a:t>
            </a:r>
            <a:r>
              <a:rPr b="0" lang="en-US" sz="3200" spc="-1" strike="noStrike">
                <a:latin typeface="Arial"/>
              </a:rPr>
              <a:t>changes in the document, as we would be </a:t>
            </a:r>
            <a:r>
              <a:rPr b="0" lang="en-US" sz="3200" spc="-1" strike="noStrike">
                <a:latin typeface="Arial"/>
              </a:rPr>
              <a:t>moving LOTS of text around. Quite a lot of </a:t>
            </a:r>
            <a:r>
              <a:rPr b="0" lang="en-US" sz="3200" spc="-1" strike="noStrike">
                <a:latin typeface="Arial"/>
              </a:rPr>
              <a:t>text can be moved without modifications, </a:t>
            </a:r>
            <a:r>
              <a:rPr b="0" lang="en-US" sz="3200" spc="-1" strike="noStrike">
                <a:latin typeface="Arial"/>
              </a:rPr>
              <a:t>but sometimes the text needs to be </a:t>
            </a:r>
            <a:r>
              <a:rPr b="0" lang="en-US" sz="3200" spc="-1" strike="noStrike">
                <a:latin typeface="Arial"/>
              </a:rPr>
              <a:t>modified at the same time.</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Keeping track of changes between 2020 </a:t>
            </a:r>
            <a:r>
              <a:rPr b="0" lang="en-US" sz="3200" spc="-1" strike="noStrike">
                <a:latin typeface="Arial"/>
              </a:rPr>
              <a:t>version and new revesion would be hard.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TextShape 1"/>
          <p:cNvSpPr txBox="1"/>
          <p:nvPr/>
        </p:nvSpPr>
        <p:spPr>
          <a:xfrm>
            <a:off x="457200" y="561600"/>
            <a:ext cx="8229240" cy="1144800"/>
          </a:xfrm>
          <a:prstGeom prst="rect">
            <a:avLst/>
          </a:prstGeom>
          <a:noFill/>
          <a:ln w="0">
            <a:noFill/>
          </a:ln>
        </p:spPr>
        <p:txBody>
          <a:bodyPr lIns="0" rIns="0" tIns="0" bIns="0" anchor="ctr">
            <a:noAutofit/>
          </a:bodyPr>
          <a:p>
            <a:pPr algn="ctr"/>
            <a:r>
              <a:rPr b="0" lang="en-US" sz="4400" spc="-1" strike="noStrike">
                <a:latin typeface="Arial"/>
              </a:rPr>
              <a:t>Planning required</a:t>
            </a:r>
            <a:endParaRPr b="0" lang="en-US" sz="4400" spc="-1" strike="noStrike">
              <a:latin typeface="Arial"/>
            </a:endParaRPr>
          </a:p>
        </p:txBody>
      </p:sp>
      <p:sp>
        <p:nvSpPr>
          <p:cNvPr id="62" name="TextShape 2"/>
          <p:cNvSpPr txBox="1"/>
          <p:nvPr/>
        </p:nvSpPr>
        <p:spPr>
          <a:xfrm>
            <a:off x="457200" y="1604520"/>
            <a:ext cx="8229240" cy="3977280"/>
          </a:xfrm>
          <a:prstGeom prst="rect">
            <a:avLst/>
          </a:prstGeom>
          <a:noFill/>
          <a:ln w="0">
            <a:noFill/>
          </a:ln>
        </p:spPr>
        <p:txBody>
          <a:bodyPr lIns="0" rIns="0" tIns="0" bIns="0">
            <a:normAutofit fontScale="20000"/>
          </a:bodyPr>
          <a:p>
            <a:pPr marL="432000" indent="-324000">
              <a:spcBef>
                <a:spcPts val="1417"/>
              </a:spcBef>
              <a:buClr>
                <a:srgbClr val="000000"/>
              </a:buClr>
              <a:buSzPct val="45000"/>
              <a:buFont typeface="Wingdings" charset="2"/>
              <a:buChar char=""/>
            </a:pPr>
            <a:r>
              <a:rPr b="0" lang="en-US" sz="3200" spc="-1" strike="noStrike">
                <a:latin typeface="Arial"/>
              </a:rPr>
              <a:t>We should plan a document structure for </a:t>
            </a:r>
            <a:r>
              <a:rPr b="0" lang="en-US" sz="3200" spc="-1" strike="noStrike">
                <a:latin typeface="Arial"/>
              </a:rPr>
              <a:t>those features. This should be about the </a:t>
            </a:r>
            <a:r>
              <a:rPr b="0" lang="en-US" sz="3200" spc="-1" strike="noStrike">
                <a:latin typeface="Arial"/>
              </a:rPr>
              <a:t>same structure we have for generic </a:t>
            </a:r>
            <a:r>
              <a:rPr b="0" lang="en-US" sz="3200" spc="-1" strike="noStrike">
                <a:latin typeface="Arial"/>
              </a:rPr>
              <a:t>section.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Something like:</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Channel Access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Starting and maintaining PANs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Association and disassociation</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Synchronization</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Transmission</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Reception</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Special features</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This same format would be followed for </a:t>
            </a:r>
            <a:r>
              <a:rPr b="0" lang="en-US" sz="3200" spc="-1" strike="noStrike">
                <a:latin typeface="Arial"/>
              </a:rPr>
              <a:t>each feature, moving special processing </a:t>
            </a:r>
            <a:r>
              <a:rPr b="0" lang="en-US" sz="3200" spc="-1" strike="noStrike">
                <a:latin typeface="Arial"/>
              </a:rPr>
              <a:t>of that feature from generic parts there.</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i.e. the Association and diassociation section </a:t>
            </a:r>
            <a:r>
              <a:rPr b="0" lang="en-US" sz="2800" spc="-1" strike="noStrike">
                <a:latin typeface="Arial"/>
              </a:rPr>
              <a:t>of TSCH subsection would say that </a:t>
            </a:r>
            <a:r>
              <a:rPr b="0" lang="en-US" sz="2800" spc="-1" strike="noStrike">
                <a:latin typeface="Arial"/>
              </a:rPr>
              <a:t>association is optional for TSCH, and </a:t>
            </a:r>
            <a:r>
              <a:rPr b="0" lang="en-US" sz="2800" spc="-1" strike="noStrike">
                <a:latin typeface="Arial"/>
              </a:rPr>
              <a:t>Disassociation requires special processing </a:t>
            </a:r>
            <a:r>
              <a:rPr b="0" lang="en-US" sz="2800" spc="-1" strike="noStrike">
                <a:latin typeface="Arial"/>
              </a:rPr>
              <a:t>because time source neighbours...</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We could also move the IEs and MLME </a:t>
            </a:r>
            <a:r>
              <a:rPr b="0" lang="en-US" sz="3200" spc="-1" strike="noStrike">
                <a:latin typeface="Arial"/>
              </a:rPr>
              <a:t>calls specific to this feature inside this </a:t>
            </a:r>
            <a:r>
              <a:rPr b="0" lang="en-US" sz="3200" spc="-1" strike="noStrike">
                <a:latin typeface="Arial"/>
              </a:rPr>
              <a:t>section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3459</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2022-09-11T21:44:17Z</dcterms:modified>
  <cp:revision>131</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