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_rels/presentation.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8520" cy="199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802-15-22-0477-00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4760" cy="29124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4760" cy="29124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287BCAA2-3E6A-4574-99DC-D27DA9C3D751}"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4760" cy="29124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0320" cy="199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Sep 2022</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45000"/>
              <a:buFont typeface="Wingdings"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45000"/>
              <a:buFont typeface="Wingdings"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152280" y="609480"/>
            <a:ext cx="8977680" cy="461232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802.15.4 Privacy Addresses</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Date Submitted: 11th of September, 2022</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September WNG meeting</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Discussion about the Privacy Addresses in the IEEE Std 802.15.4</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3" name="CustomShape 1"/>
          <p:cNvSpPr/>
          <p:nvPr/>
        </p:nvSpPr>
        <p:spPr>
          <a:xfrm>
            <a:off x="457200" y="561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latin typeface="Arial"/>
              </a:rPr>
              <a:t>Other possible attacks</a:t>
            </a:r>
            <a:endParaRPr b="0" lang="en-US" sz="4400" spc="-1" strike="noStrike">
              <a:latin typeface="Arial"/>
            </a:endParaRPr>
          </a:p>
        </p:txBody>
      </p:sp>
      <p:sp>
        <p:nvSpPr>
          <p:cNvPr id="64"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27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Probing attack</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Attacker sends a packet to your stable extended address and observes whether you respond to it</a:t>
            </a:r>
            <a:endParaRPr b="0" lang="en-US" sz="28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Probing beacons are another problem</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Attacker sends a “known” beacon and observes whether device react to that.</a:t>
            </a:r>
            <a:endParaRPr b="0" lang="en-US" sz="28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Traffic patterns are another way to track, but that is outside the scope here.</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There are always ways to track, we want to limit correlation and tracking of the persons.</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Ranging can offer even more ways of tracking, and may offer much better ways to track</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Track the exact location of your smartwatch while you are going through the shelves in the shop, and see how long you stay next to each item, trying to find out what interests you and what does not.</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CustomShape 1"/>
          <p:cNvSpPr/>
          <p:nvPr/>
        </p:nvSpPr>
        <p:spPr>
          <a:xfrm>
            <a:off x="457200" y="561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latin typeface="Arial"/>
              </a:rPr>
              <a:t>Related work</a:t>
            </a:r>
            <a:endParaRPr b="0" lang="en-US" sz="4400" spc="-1" strike="noStrike">
              <a:latin typeface="Arial"/>
            </a:endParaRPr>
          </a:p>
        </p:txBody>
      </p:sp>
      <p:sp>
        <p:nvSpPr>
          <p:cNvPr id="66"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64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802.11 </a:t>
            </a:r>
            <a:r>
              <a:rPr b="0" lang="en-US" sz="3200" spc="-1" strike="noStrike">
                <a:latin typeface="Arial"/>
              </a:rPr>
              <a:t>is also </a:t>
            </a:r>
            <a:r>
              <a:rPr b="0" lang="en-US" sz="3200" spc="-1" strike="noStrike">
                <a:latin typeface="Arial"/>
              </a:rPr>
              <a:t>workin</a:t>
            </a:r>
            <a:r>
              <a:rPr b="0" lang="en-US" sz="3200" spc="-1" strike="noStrike">
                <a:latin typeface="Arial"/>
              </a:rPr>
              <a:t>g to </a:t>
            </a:r>
            <a:r>
              <a:rPr b="0" lang="en-US" sz="3200" spc="-1" strike="noStrike">
                <a:latin typeface="Arial"/>
              </a:rPr>
              <a:t>solve </a:t>
            </a:r>
            <a:r>
              <a:rPr b="0" lang="en-US" sz="3200" spc="-1" strike="noStrike">
                <a:latin typeface="Arial"/>
              </a:rPr>
              <a:t>these </a:t>
            </a:r>
            <a:r>
              <a:rPr b="0" lang="en-US" sz="3200" spc="-1" strike="noStrike">
                <a:latin typeface="Arial"/>
              </a:rPr>
              <a:t>issues</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11-22-</a:t>
            </a:r>
            <a:r>
              <a:rPr b="0" lang="en-US" sz="3200" spc="-1" strike="noStrike">
                <a:latin typeface="Arial"/>
              </a:rPr>
              <a:t>1306 </a:t>
            </a:r>
            <a:r>
              <a:rPr b="0" lang="en-US" sz="3200" spc="-1" strike="noStrike">
                <a:latin typeface="Arial"/>
              </a:rPr>
              <a:t>for </a:t>
            </a:r>
            <a:r>
              <a:rPr b="0" lang="en-US" sz="3200" spc="-1" strike="noStrike">
                <a:latin typeface="Arial"/>
              </a:rPr>
              <a:t>beaco</a:t>
            </a:r>
            <a:r>
              <a:rPr b="0" lang="en-US" sz="3200" spc="-1" strike="noStrike">
                <a:latin typeface="Arial"/>
              </a:rPr>
              <a:t>n and </a:t>
            </a:r>
            <a:r>
              <a:rPr b="0" lang="en-US" sz="3200" spc="-1" strike="noStrike">
                <a:latin typeface="Arial"/>
              </a:rPr>
              <a:t>discov</a:t>
            </a:r>
            <a:r>
              <a:rPr b="0" lang="en-US" sz="3200" spc="-1" strike="noStrike">
                <a:latin typeface="Arial"/>
              </a:rPr>
              <a:t>ery </a:t>
            </a:r>
            <a:r>
              <a:rPr b="0" lang="en-US" sz="3200" spc="-1" strike="noStrike">
                <a:latin typeface="Arial"/>
              </a:rPr>
              <a:t>protect</a:t>
            </a:r>
            <a:r>
              <a:rPr b="0" lang="en-US" sz="3200" spc="-1" strike="noStrike">
                <a:latin typeface="Arial"/>
              </a:rPr>
              <a:t>ion</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11-22-</a:t>
            </a:r>
            <a:r>
              <a:rPr b="0" lang="en-US" sz="3200" spc="-1" strike="noStrike">
                <a:latin typeface="Arial"/>
              </a:rPr>
              <a:t>0114 </a:t>
            </a:r>
            <a:r>
              <a:rPr b="0" lang="en-US" sz="3200" spc="-1" strike="noStrike">
                <a:latin typeface="Arial"/>
              </a:rPr>
              <a:t>for </a:t>
            </a:r>
            <a:r>
              <a:rPr b="0" lang="en-US" sz="3200" spc="-1" strike="noStrike">
                <a:latin typeface="Arial"/>
              </a:rPr>
              <a:t>pre-</a:t>
            </a:r>
            <a:r>
              <a:rPr b="0" lang="en-US" sz="3200" spc="-1" strike="noStrike">
                <a:latin typeface="Arial"/>
              </a:rPr>
              <a:t>calcul</a:t>
            </a:r>
            <a:r>
              <a:rPr b="0" lang="en-US" sz="3200" spc="-1" strike="noStrike">
                <a:latin typeface="Arial"/>
              </a:rPr>
              <a:t>ated </a:t>
            </a:r>
            <a:r>
              <a:rPr b="0" lang="en-US" sz="3200" spc="-1" strike="noStrike">
                <a:latin typeface="Arial"/>
              </a:rPr>
              <a:t>MAC </a:t>
            </a:r>
            <a:r>
              <a:rPr b="0" lang="en-US" sz="3200" spc="-1" strike="noStrike">
                <a:latin typeface="Arial"/>
              </a:rPr>
              <a:t>addres</a:t>
            </a:r>
            <a:r>
              <a:rPr b="0" lang="en-US" sz="3200" spc="-1" strike="noStrike">
                <a:latin typeface="Arial"/>
              </a:rPr>
              <a:t>ses</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latin typeface="Arial"/>
              </a:rPr>
              <a:t>802.11 </a:t>
            </a:r>
            <a:r>
              <a:rPr b="0" lang="en-US" sz="3200" spc="-1" strike="noStrike">
                <a:latin typeface="Arial"/>
              </a:rPr>
              <a:t>Requir</a:t>
            </a:r>
            <a:r>
              <a:rPr b="0" lang="en-US" sz="3200" spc="-1" strike="noStrike">
                <a:latin typeface="Arial"/>
              </a:rPr>
              <a:t>ement</a:t>
            </a:r>
            <a:r>
              <a:rPr b="0" lang="en-US" sz="3200" spc="-1" strike="noStrike">
                <a:latin typeface="Arial"/>
              </a:rPr>
              <a:t>s are </a:t>
            </a:r>
            <a:r>
              <a:rPr b="0" lang="en-US" sz="3200" spc="-1" strike="noStrike">
                <a:latin typeface="Arial"/>
              </a:rPr>
              <a:t>listed </a:t>
            </a:r>
            <a:r>
              <a:rPr b="0" lang="en-US" sz="3200" spc="-1" strike="noStrike">
                <a:latin typeface="Arial"/>
              </a:rPr>
              <a:t>in 11-</a:t>
            </a:r>
            <a:r>
              <a:rPr b="0" lang="en-US" sz="3200" spc="-1" strike="noStrike">
                <a:latin typeface="Arial"/>
              </a:rPr>
              <a:t>21-</a:t>
            </a:r>
            <a:r>
              <a:rPr b="0" lang="en-US" sz="3200" spc="-1" strike="noStrike">
                <a:latin typeface="Arial"/>
              </a:rPr>
              <a:t>1848</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This is </a:t>
            </a:r>
            <a:r>
              <a:rPr b="0" lang="en-US" sz="3200" spc="-1" strike="noStrike">
                <a:latin typeface="Arial"/>
              </a:rPr>
              <a:t>proble</a:t>
            </a:r>
            <a:r>
              <a:rPr b="0" lang="en-US" sz="3200" spc="-1" strike="noStrike">
                <a:latin typeface="Arial"/>
              </a:rPr>
              <a:t>m we </a:t>
            </a:r>
            <a:r>
              <a:rPr b="0" lang="en-US" sz="3200" spc="-1" strike="noStrike">
                <a:latin typeface="Arial"/>
              </a:rPr>
              <a:t>should </a:t>
            </a:r>
            <a:r>
              <a:rPr b="0" lang="en-US" sz="3200" spc="-1" strike="noStrike">
                <a:latin typeface="Arial"/>
              </a:rPr>
              <a:t>try to </a:t>
            </a:r>
            <a:r>
              <a:rPr b="0" lang="en-US" sz="3200" spc="-1" strike="noStrike">
                <a:latin typeface="Arial"/>
              </a:rPr>
              <a:t>solve </a:t>
            </a:r>
            <a:r>
              <a:rPr b="0" lang="en-US" sz="3200" spc="-1" strike="noStrike">
                <a:latin typeface="Arial"/>
              </a:rPr>
              <a:t>jointly </a:t>
            </a:r>
            <a:r>
              <a:rPr b="0" lang="en-US" sz="3200" spc="-1" strike="noStrike">
                <a:latin typeface="Arial"/>
              </a:rPr>
              <a:t>with </a:t>
            </a:r>
            <a:r>
              <a:rPr b="0" lang="en-US" sz="3200" spc="-1" strike="noStrike">
                <a:latin typeface="Arial"/>
              </a:rPr>
              <a:t>802.11</a:t>
            </a:r>
            <a:r>
              <a:rPr b="0" lang="en-US" sz="3200" spc="-1" strike="noStrike">
                <a:latin typeface="Arial"/>
              </a:rPr>
              <a:t>.</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 name="CustomShape 1"/>
          <p:cNvSpPr/>
          <p:nvPr/>
        </p:nvSpPr>
        <p:spPr>
          <a:xfrm>
            <a:off x="457200" y="561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latin typeface="Arial"/>
              </a:rPr>
              <a:t>What should we do</a:t>
            </a:r>
            <a:endParaRPr b="0" lang="en-US" sz="4400" spc="-1" strike="noStrike">
              <a:latin typeface="Arial"/>
            </a:endParaRPr>
          </a:p>
        </p:txBody>
      </p:sp>
      <p:sp>
        <p:nvSpPr>
          <p:cNvPr id="68"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We should start Study group to form a PAR to define what kind of changes or extensions are needed to support privacy addressing in the IEEE Std 802.15.4.</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CustomShape 1"/>
          <p:cNvSpPr/>
          <p:nvPr/>
        </p:nvSpPr>
        <p:spPr>
          <a:xfrm>
            <a:off x="457200" y="273600"/>
            <a:ext cx="8217720" cy="1133280"/>
          </a:xfrm>
          <a:prstGeom prst="rect">
            <a:avLst/>
          </a:prstGeom>
          <a:noFill/>
          <a:ln w="0">
            <a:noFill/>
          </a:ln>
        </p:spPr>
        <p:style>
          <a:lnRef idx="0"/>
          <a:fillRef idx="0"/>
          <a:effectRef idx="0"/>
          <a:fontRef idx="minor"/>
        </p:style>
      </p:sp>
      <p:sp>
        <p:nvSpPr>
          <p:cNvPr id="48" name="CustomShape 2"/>
          <p:cNvSpPr/>
          <p:nvPr/>
        </p:nvSpPr>
        <p:spPr>
          <a:xfrm>
            <a:off x="457200" y="2617560"/>
            <a:ext cx="8217720" cy="194904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Privacy Addresses in IEEE Std 802.15.4</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fi-FI" sz="3200" spc="-1" strike="noStrike">
                <a:solidFill>
                  <a:srgbClr val="000000"/>
                </a:solidFill>
                <a:latin typeface="Arial"/>
                <a:ea typeface="DejaVu Sans"/>
              </a:rPr>
              <a:t>September 11, 2022</a:t>
            </a:r>
            <a:endParaRPr b="0" lang="en-US" sz="3200" spc="-1" strike="noStrike">
              <a:latin typeface="Arial"/>
            </a:endParaRPr>
          </a:p>
          <a:p>
            <a:pPr algn="ctr">
              <a:lnSpc>
                <a:spcPct val="100000"/>
              </a:lnSpc>
            </a:pPr>
            <a:r>
              <a:rPr b="0" lang="fi-FI" sz="3200" spc="-1" strike="noStrike">
                <a:solidFill>
                  <a:srgbClr val="000000"/>
                </a:solidFill>
                <a:latin typeface="Arial"/>
                <a:ea typeface="DejaVu Sans"/>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CustomShape 1"/>
          <p:cNvSpPr/>
          <p:nvPr/>
        </p:nvSpPr>
        <p:spPr>
          <a:xfrm>
            <a:off x="457200" y="561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latin typeface="Arial"/>
              </a:rPr>
              <a:t>Problem</a:t>
            </a:r>
            <a:endParaRPr b="0" lang="en-US" sz="4400" spc="-1" strike="noStrike">
              <a:latin typeface="Arial"/>
            </a:endParaRPr>
          </a:p>
        </p:txBody>
      </p:sp>
      <p:sp>
        <p:nvSpPr>
          <p:cNvPr id="50"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Using static addresses allows efficient way to track people.</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People = we do not care that much of machines, tracking of people is the issue</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Efficient way = There is always ways to track, we want to make it hard enough that it is too expensive to track everybody</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CustomShape 1"/>
          <p:cNvSpPr/>
          <p:nvPr/>
        </p:nvSpPr>
        <p:spPr>
          <a:xfrm>
            <a:off x="457200" y="561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latin typeface="Arial"/>
              </a:rPr>
              <a:t>History</a:t>
            </a:r>
            <a:endParaRPr b="0" lang="en-US" sz="4400" spc="-1" strike="noStrike">
              <a:latin typeface="Arial"/>
            </a:endParaRPr>
          </a:p>
        </p:txBody>
      </p:sp>
      <p:sp>
        <p:nvSpPr>
          <p:cNvPr id="52"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Why this has not been a real issue before</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Quite a lot of IEEE 802.15.4 use has been IoT, industrial, or non-mobile devices.</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If the light fixture is in static location, there is no point of tracking that.</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Even if the device moves around inside the industrial facility it quite often is not tied to specific person.</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CustomShape 1"/>
          <p:cNvSpPr/>
          <p:nvPr/>
        </p:nvSpPr>
        <p:spPr>
          <a:xfrm>
            <a:off x="457200" y="561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latin typeface="Arial"/>
              </a:rPr>
              <a:t>What has changed</a:t>
            </a:r>
            <a:endParaRPr b="0" lang="en-US" sz="4400" spc="-1" strike="noStrike">
              <a:latin typeface="Arial"/>
            </a:endParaRPr>
          </a:p>
        </p:txBody>
      </p:sp>
      <p:sp>
        <p:nvSpPr>
          <p:cNvPr id="54"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89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We are putting more and more 802.15.4 radios to mobile devices, moving with people</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Phones</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Remote controls for devices</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Sensors in body</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Sensors in vechiles (Cars, Bikes etc)</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Trackers in the handbags, luggage</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CustomShape 1"/>
          <p:cNvSpPr/>
          <p:nvPr/>
        </p:nvSpPr>
        <p:spPr>
          <a:xfrm>
            <a:off x="457200" y="561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latin typeface="Arial"/>
              </a:rPr>
              <a:t>Types of addressing</a:t>
            </a:r>
            <a:endParaRPr b="0" lang="en-US" sz="4400" spc="-1" strike="noStrike">
              <a:latin typeface="Arial"/>
            </a:endParaRPr>
          </a:p>
        </p:txBody>
      </p:sp>
      <p:sp>
        <p:nvSpPr>
          <p:cNvPr id="56"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56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Extended addresses</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64-bit MAC addresses</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Global</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Stable</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24-bit CID, 40-bit device part</a:t>
            </a:r>
            <a:endParaRPr b="0" lang="en-US" sz="28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Short addresses</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16-bit</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Allocted by coordinator during association</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Local to the network</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Temporary</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CustomShape 1"/>
          <p:cNvSpPr/>
          <p:nvPr/>
        </p:nvSpPr>
        <p:spPr>
          <a:xfrm>
            <a:off x="457200" y="509040"/>
            <a:ext cx="8228880" cy="1249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latin typeface="Arial"/>
              </a:rPr>
              <a:t>Why short addresses are not enough</a:t>
            </a:r>
            <a:endParaRPr b="0" lang="en-US" sz="4400" spc="-1" strike="noStrike">
              <a:latin typeface="Arial"/>
            </a:endParaRPr>
          </a:p>
        </p:txBody>
      </p:sp>
      <p:sp>
        <p:nvSpPr>
          <p:cNvPr id="58"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64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We used to say short addresses solves the privacy issues, as they are not stable and can be changed.</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Good in theory, bad in practice</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There are still stable extended address in devices for joining etc</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Devices will respond to their extended address, and might use it in certain cases, i.e., devices use both short and extended addresses at the same time. </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They are mostly meant to save bytes over the air.</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CustomShape 1"/>
          <p:cNvSpPr/>
          <p:nvPr/>
        </p:nvSpPr>
        <p:spPr>
          <a:xfrm>
            <a:off x="457200" y="509040"/>
            <a:ext cx="8228880" cy="1249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latin typeface="Arial"/>
              </a:rPr>
              <a:t>Why we can do better than for example 802.11</a:t>
            </a:r>
            <a:endParaRPr b="0" lang="en-US" sz="4400" spc="-1" strike="noStrike">
              <a:latin typeface="Arial"/>
            </a:endParaRPr>
          </a:p>
        </p:txBody>
      </p:sp>
      <p:sp>
        <p:nvSpPr>
          <p:cNvPr id="60"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59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Use of 64-bit addressing allows us to have lots of bits to play around</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We could allocate one 24-bit CID for “privacy addresses” and randomly generate lower 40-bit to generate temporary random extended address</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400" spc="-1" strike="noStrike">
                <a:latin typeface="Arial"/>
              </a:rPr>
              <a:t>Our networks are usually small (few dozen devices in same network)</a:t>
            </a:r>
            <a:endParaRPr b="0" lang="en-US" sz="24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400" spc="-1" strike="noStrike">
                <a:latin typeface="Arial"/>
              </a:rPr>
              <a:t>Meaning that even if the devices change addresses every hour, the probability of collisions is extremely low</a:t>
            </a:r>
            <a:endParaRPr b="0" lang="en-US" sz="24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400" spc="-1" strike="noStrike">
                <a:latin typeface="Arial"/>
              </a:rPr>
              <a:t>If we want to have probability of collision down to one in million (2</a:t>
            </a:r>
            <a:r>
              <a:rPr b="0" lang="en-US" sz="2400" spc="-1" strike="noStrike" baseline="33000">
                <a:latin typeface="Arial"/>
              </a:rPr>
              <a:t>-20</a:t>
            </a:r>
            <a:r>
              <a:rPr b="0" lang="en-US" sz="2400" spc="-1" strike="noStrike">
                <a:latin typeface="Arial"/>
              </a:rPr>
              <a:t>) we can still have more than </a:t>
            </a:r>
            <a:r>
              <a:rPr b="0" lang="en-US" sz="2400" spc="-1" strike="noStrike">
                <a:latin typeface="URW Bookman"/>
                <a:ea typeface="URW Bookman"/>
              </a:rPr>
              <a:t>√(</a:t>
            </a:r>
            <a:r>
              <a:rPr b="0" lang="en-US" sz="2400" spc="-1" strike="noStrike">
                <a:latin typeface="Arial"/>
                <a:ea typeface="URW Bookman"/>
              </a:rPr>
              <a:t>2</a:t>
            </a:r>
            <a:r>
              <a:rPr b="0" lang="en-US" sz="2400" spc="-1" strike="noStrike">
                <a:latin typeface="URW Bookman"/>
                <a:ea typeface="URW Bookman"/>
              </a:rPr>
              <a:t>×</a:t>
            </a:r>
            <a:r>
              <a:rPr b="0" lang="en-US" sz="2400" spc="-1" strike="noStrike">
                <a:latin typeface="Arial"/>
                <a:ea typeface="URW Bookman"/>
              </a:rPr>
              <a:t>2</a:t>
            </a:r>
            <a:r>
              <a:rPr b="0" lang="en-US" sz="2400" spc="-1" strike="noStrike" baseline="33000">
                <a:latin typeface="Arial"/>
                <a:ea typeface="URW Bookman"/>
              </a:rPr>
              <a:t>40</a:t>
            </a:r>
            <a:r>
              <a:rPr b="0" lang="en-US" sz="2400" spc="-1" strike="noStrike">
                <a:latin typeface="URW Bookman"/>
                <a:ea typeface="URW Bookman"/>
              </a:rPr>
              <a:t>×2</a:t>
            </a:r>
            <a:r>
              <a:rPr b="0" lang="en-US" sz="2400" spc="-1" strike="noStrike" baseline="33000">
                <a:latin typeface="URW Bookman"/>
                <a:ea typeface="URW Bookman"/>
              </a:rPr>
              <a:t>-20</a:t>
            </a:r>
            <a:r>
              <a:rPr b="0" lang="en-US" sz="2400" spc="-1" strike="noStrike">
                <a:latin typeface="URW Bookman"/>
                <a:ea typeface="URW Bookman"/>
              </a:rPr>
              <a:t>) = √(</a:t>
            </a:r>
            <a:r>
              <a:rPr b="0" lang="en-US" sz="2400" spc="-1" strike="noStrike">
                <a:latin typeface="Arial"/>
                <a:ea typeface="URW Bookman"/>
              </a:rPr>
              <a:t>2</a:t>
            </a:r>
            <a:r>
              <a:rPr b="0" lang="en-US" sz="2400" spc="-1" strike="noStrike" baseline="33000">
                <a:latin typeface="Arial"/>
                <a:ea typeface="URW Bookman"/>
              </a:rPr>
              <a:t>1+40</a:t>
            </a:r>
            <a:r>
              <a:rPr b="0" lang="en-US" sz="2400" spc="-1" strike="noStrike" baseline="33000">
                <a:latin typeface="URW Bookman"/>
                <a:ea typeface="URW Bookman"/>
              </a:rPr>
              <a:t>-20</a:t>
            </a:r>
            <a:r>
              <a:rPr b="0" lang="en-US" sz="2400" spc="-1" strike="noStrike">
                <a:latin typeface="URW Bookman"/>
                <a:ea typeface="URW Bookman"/>
              </a:rPr>
              <a:t>) = √(</a:t>
            </a:r>
            <a:r>
              <a:rPr b="0" lang="en-US" sz="2400" spc="-1" strike="noStrike">
                <a:latin typeface="Arial"/>
                <a:ea typeface="URW Bookman"/>
              </a:rPr>
              <a:t>2</a:t>
            </a:r>
            <a:r>
              <a:rPr b="0" lang="en-US" sz="2400" spc="-1" strike="noStrike" baseline="33000">
                <a:latin typeface="URW Bookman"/>
                <a:ea typeface="URW Bookman"/>
              </a:rPr>
              <a:t>21</a:t>
            </a:r>
            <a:r>
              <a:rPr b="0" lang="en-US" sz="2400" spc="-1" strike="noStrike">
                <a:latin typeface="URW Bookman"/>
                <a:ea typeface="URW Bookman"/>
              </a:rPr>
              <a:t>) = </a:t>
            </a:r>
            <a:r>
              <a:rPr b="0" lang="en-US" sz="2400" spc="-1" strike="noStrike">
                <a:latin typeface="Arial"/>
                <a:ea typeface="URW Bookman"/>
              </a:rPr>
              <a:t>2</a:t>
            </a:r>
            <a:r>
              <a:rPr b="0" lang="en-US" sz="2400" spc="-1" strike="noStrike" baseline="33000">
                <a:latin typeface="URW Bookman"/>
                <a:ea typeface="URW Bookman"/>
              </a:rPr>
              <a:t>10.5</a:t>
            </a:r>
            <a:r>
              <a:rPr b="0" lang="en-US" sz="2400" spc="-1" strike="noStrike">
                <a:latin typeface="Arial"/>
                <a:ea typeface="URW Bookman"/>
              </a:rPr>
              <a:t> = more than 10</a:t>
            </a:r>
            <a:r>
              <a:rPr b="0" lang="en-US" sz="2400" spc="-1" strike="noStrike">
                <a:latin typeface="Arial"/>
              </a:rPr>
              <a:t>00 devices in network.</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CustomShape 1"/>
          <p:cNvSpPr/>
          <p:nvPr/>
        </p:nvSpPr>
        <p:spPr>
          <a:xfrm>
            <a:off x="457200" y="561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latin typeface="Arial"/>
              </a:rPr>
              <a:t>Issues of changing addresses</a:t>
            </a:r>
            <a:endParaRPr b="0" lang="en-US" sz="4400" spc="-1" strike="noStrike">
              <a:latin typeface="Arial"/>
            </a:endParaRPr>
          </a:p>
        </p:txBody>
      </p:sp>
      <p:sp>
        <p:nvSpPr>
          <p:cNvPr id="62"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49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Devices often do not have other identity to use</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Beacons are recognized by the addresses</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Security context is tied to the extended address.</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If we change extended address, we might need to recreate security keys etc. </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We need to reset frame counter to zero, as this is new device (and not doing so would allow attackers to track us by tracking frame counters).</a:t>
            </a:r>
            <a:endParaRPr b="0" lang="en-US" sz="28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2800" spc="-1" strike="noStrike">
                <a:latin typeface="Arial"/>
              </a:rPr>
              <a:t>We most likely need a method of “moving” security context from the previous extended address to new one.</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3457</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2022-09-13T10:00:27Z</dcterms:modified>
  <cp:revision>131</cp:revision>
  <dc:subject>IEEE 802.15.9ma</dc:subject>
  <dc:title>Closing for November</dc:title>
</cp:coreProperties>
</file>

<file path=docProps/custom.xml><?xml version="1.0" encoding="utf-8"?>
<Properties xmlns="http://schemas.openxmlformats.org/officeDocument/2006/custom-properties" xmlns:vt="http://schemas.openxmlformats.org/officeDocument/2006/docPropsVTypes"/>
</file>