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359" r:id="rId2"/>
    <p:sldId id="360" r:id="rId3"/>
    <p:sldId id="389" r:id="rId4"/>
    <p:sldId id="418" r:id="rId5"/>
    <p:sldId id="416" r:id="rId6"/>
    <p:sldId id="417" r:id="rId7"/>
    <p:sldId id="414" r:id="rId8"/>
    <p:sldId id="419" r:id="rId9"/>
    <p:sldId id="422" r:id="rId10"/>
    <p:sldId id="423" r:id="rId11"/>
    <p:sldId id="415" r:id="rId12"/>
    <p:sldId id="420" r:id="rId13"/>
    <p:sldId id="421" r:id="rId14"/>
    <p:sldId id="424" r:id="rId15"/>
    <p:sldId id="328"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5156" autoAdjust="0"/>
  </p:normalViewPr>
  <p:slideViewPr>
    <p:cSldViewPr>
      <p:cViewPr varScale="1">
        <p:scale>
          <a:sx n="110" d="100"/>
          <a:sy n="110" d="100"/>
        </p:scale>
        <p:origin x="1650"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页眉占位符 1">
            <a:extLst>
              <a:ext uri="{FF2B5EF4-FFF2-40B4-BE49-F238E27FC236}">
                <a16:creationId xmlns:a16="http://schemas.microsoft.com/office/drawing/2014/main" xmlns="" id="{79803F9C-7343-4DC5-9B7B-AA6164F63558}"/>
              </a:ext>
            </a:extLst>
          </p:cNvPr>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zh-CN" alt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xmlns=""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xmlns=""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xmlns=""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xmlns=""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xmlns=""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xmlns=""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r>
              <a:rPr lang="en-US" altLang="en-US"/>
              <a:t>&lt;month year&gt;</a:t>
            </a:r>
            <a:endParaRPr lang="en-US" altLang="en-US" dirty="0"/>
          </a:p>
        </p:txBody>
      </p:sp>
      <p:sp>
        <p:nvSpPr>
          <p:cNvPr id="5" name="页脚占位符 4"/>
          <p:cNvSpPr>
            <a:spLocks noGrp="1"/>
          </p:cNvSpPr>
          <p:nvPr>
            <p:ph type="ftr" sz="quarter" idx="11"/>
          </p:nvPr>
        </p:nvSpPr>
        <p:spPr/>
        <p:txBody>
          <a:bodyPr/>
          <a:lstStyle/>
          <a:p>
            <a:pPr lvl="4"/>
            <a:r>
              <a:rPr lang="en-US" altLang="en-US"/>
              <a:t>&lt;author&gt;, &lt;company&gt;</a:t>
            </a:r>
            <a:endParaRPr lang="en-US" altLang="en-US" dirty="0"/>
          </a:p>
        </p:txBody>
      </p:sp>
      <p:sp>
        <p:nvSpPr>
          <p:cNvPr id="6" name="灯片编号占位符 5"/>
          <p:cNvSpPr>
            <a:spLocks noGrp="1"/>
          </p:cNvSpPr>
          <p:nvPr>
            <p:ph type="sldNum" sz="quarter" idx="12"/>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166865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0"/>
          </p:nvPr>
        </p:nvSpPr>
        <p:spPr/>
        <p:txBody>
          <a:bodyPr/>
          <a:lstStyle/>
          <a:p>
            <a:r>
              <a:rPr lang="en-US" altLang="en-US"/>
              <a:t>&lt;month year&gt;</a:t>
            </a:r>
            <a:endParaRPr lang="en-US" altLang="en-US" dirty="0"/>
          </a:p>
        </p:txBody>
      </p:sp>
      <p:sp>
        <p:nvSpPr>
          <p:cNvPr id="5" name="页脚占位符 4"/>
          <p:cNvSpPr>
            <a:spLocks noGrp="1"/>
          </p:cNvSpPr>
          <p:nvPr>
            <p:ph type="ftr" sz="quarter" idx="11"/>
          </p:nvPr>
        </p:nvSpPr>
        <p:spPr/>
        <p:txBody>
          <a:bodyPr/>
          <a:lstStyle/>
          <a:p>
            <a:pPr lvl="4"/>
            <a:r>
              <a:rPr lang="en-US" altLang="en-US"/>
              <a:t>&lt;author&gt;, &lt;company&gt;</a:t>
            </a:r>
            <a:endParaRPr lang="en-US" altLang="en-US" dirty="0"/>
          </a:p>
        </p:txBody>
      </p:sp>
      <p:sp>
        <p:nvSpPr>
          <p:cNvPr id="6" name="灯片编号占位符 5"/>
          <p:cNvSpPr>
            <a:spLocks noGrp="1"/>
          </p:cNvSpPr>
          <p:nvPr>
            <p:ph type="sldNum" sz="quarter" idx="12"/>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285296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
        <p:nvSpPr>
          <p:cNvPr id="7" name="标题 6">
            <a:extLst>
              <a:ext uri="{FF2B5EF4-FFF2-40B4-BE49-F238E27FC236}">
                <a16:creationId xmlns:a16="http://schemas.microsoft.com/office/drawing/2014/main" xmlns="" id="{DA7C78EB-EFFC-4450-89CB-9FBD1F4E0CE7}"/>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1268760"/>
            <a:ext cx="5111750" cy="4857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Chenchen Liu,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a:t>
            </a:r>
            <a:r>
              <a:rPr lang="en-US" altLang="en-US" sz="1400" b="1" baseline="0" dirty="0" smtClean="0"/>
              <a:t>15-</a:t>
            </a:r>
            <a:r>
              <a:rPr lang="en-US" altLang="zh-CN" sz="1400" b="1" baseline="0" dirty="0" smtClean="0"/>
              <a:t>22</a:t>
            </a:r>
            <a:r>
              <a:rPr lang="en-US" altLang="en-US" sz="1400" b="1" baseline="0" dirty="0" smtClean="0"/>
              <a:t>-0476-</a:t>
            </a:r>
            <a:r>
              <a:rPr lang="en-US" altLang="zh-CN" sz="1400" b="1" baseline="0" dirty="0" smtClean="0"/>
              <a:t>02</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ieeexplore.ieee.org/stamp/stamp.jsp?tp=&amp;arnumber=105528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More on NB considerations for NBA-MMS UWB</a:t>
            </a:r>
            <a:endParaRPr lang="en-US" altLang="en-US" sz="1600" dirty="0">
              <a:latin typeface="+mj-lt"/>
            </a:endParaRPr>
          </a:p>
          <a:p>
            <a:pPr algn="just" eaLnBrk="1" hangingPunct="1">
              <a:spcBef>
                <a:spcPct val="0"/>
              </a:spcBef>
              <a:buClrTx/>
              <a:buFontTx/>
              <a:buNone/>
              <a:defRPr/>
            </a:pPr>
            <a:r>
              <a:rPr lang="en-US" altLang="en-US" sz="1600" b="1" dirty="0">
                <a:latin typeface="+mj-lt"/>
              </a:rPr>
              <a:t>Source:</a:t>
            </a:r>
            <a:r>
              <a:rPr lang="en-US" altLang="en-US" sz="1600" dirty="0">
                <a:latin typeface="+mj-lt"/>
              </a:rPr>
              <a:t> 	Bin Qian, Chenchen Liu,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[NB, UWB</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ext uri="{D42A27DB-BD31-4B8C-83A1-F6EECF244321}">
                <p14:modId xmlns:p14="http://schemas.microsoft.com/office/powerpoint/2010/main" val="1695589462"/>
              </p:ext>
            </p:extLst>
          </p:nvPr>
        </p:nvGraphicFramePr>
        <p:xfrm>
          <a:off x="539560" y="1268760"/>
          <a:ext cx="8071040" cy="4464489"/>
        </p:xfrm>
        <a:graphic>
          <a:graphicData uri="http://schemas.openxmlformats.org/drawingml/2006/table">
            <a:tbl>
              <a:tblPr firstRow="1" bandRow="1">
                <a:tableStyleId>{C083E6E3-FA7D-4D7B-A595-EF9225AFEA82}</a:tableStyleId>
              </a:tblPr>
              <a:tblGrid>
                <a:gridCol w="2088224">
                  <a:extLst>
                    <a:ext uri="{9D8B030D-6E8A-4147-A177-3AD203B41FA5}">
                      <a16:colId xmlns:a16="http://schemas.microsoft.com/office/drawing/2014/main" xmlns="" val="20000"/>
                    </a:ext>
                  </a:extLst>
                </a:gridCol>
                <a:gridCol w="373926">
                  <a:extLst>
                    <a:ext uri="{9D8B030D-6E8A-4147-A177-3AD203B41FA5}">
                      <a16:colId xmlns:a16="http://schemas.microsoft.com/office/drawing/2014/main" xmlns="" val="20001"/>
                    </a:ext>
                  </a:extLst>
                </a:gridCol>
                <a:gridCol w="373926">
                  <a:extLst>
                    <a:ext uri="{9D8B030D-6E8A-4147-A177-3AD203B41FA5}">
                      <a16:colId xmlns:a16="http://schemas.microsoft.com/office/drawing/2014/main" xmlns="" val="20002"/>
                    </a:ext>
                  </a:extLst>
                </a:gridCol>
                <a:gridCol w="373926">
                  <a:extLst>
                    <a:ext uri="{9D8B030D-6E8A-4147-A177-3AD203B41FA5}">
                      <a16:colId xmlns:a16="http://schemas.microsoft.com/office/drawing/2014/main" xmlns="" val="20003"/>
                    </a:ext>
                  </a:extLst>
                </a:gridCol>
                <a:gridCol w="373926">
                  <a:extLst>
                    <a:ext uri="{9D8B030D-6E8A-4147-A177-3AD203B41FA5}">
                      <a16:colId xmlns:a16="http://schemas.microsoft.com/office/drawing/2014/main" xmlns="" val="20004"/>
                    </a:ext>
                  </a:extLst>
                </a:gridCol>
                <a:gridCol w="373926">
                  <a:extLst>
                    <a:ext uri="{9D8B030D-6E8A-4147-A177-3AD203B41FA5}">
                      <a16:colId xmlns:a16="http://schemas.microsoft.com/office/drawing/2014/main" xmlns="" val="20005"/>
                    </a:ext>
                  </a:extLst>
                </a:gridCol>
                <a:gridCol w="373926">
                  <a:extLst>
                    <a:ext uri="{9D8B030D-6E8A-4147-A177-3AD203B41FA5}">
                      <a16:colId xmlns:a16="http://schemas.microsoft.com/office/drawing/2014/main" xmlns="" val="20006"/>
                    </a:ext>
                  </a:extLst>
                </a:gridCol>
                <a:gridCol w="373926">
                  <a:extLst>
                    <a:ext uri="{9D8B030D-6E8A-4147-A177-3AD203B41FA5}">
                      <a16:colId xmlns:a16="http://schemas.microsoft.com/office/drawing/2014/main" xmlns="" val="20007"/>
                    </a:ext>
                  </a:extLst>
                </a:gridCol>
                <a:gridCol w="373926">
                  <a:extLst>
                    <a:ext uri="{9D8B030D-6E8A-4147-A177-3AD203B41FA5}">
                      <a16:colId xmlns:a16="http://schemas.microsoft.com/office/drawing/2014/main" xmlns="" val="20008"/>
                    </a:ext>
                  </a:extLst>
                </a:gridCol>
                <a:gridCol w="373926">
                  <a:extLst>
                    <a:ext uri="{9D8B030D-6E8A-4147-A177-3AD203B41FA5}">
                      <a16:colId xmlns:a16="http://schemas.microsoft.com/office/drawing/2014/main" xmlns="" val="20009"/>
                    </a:ext>
                  </a:extLst>
                </a:gridCol>
                <a:gridCol w="373926">
                  <a:extLst>
                    <a:ext uri="{9D8B030D-6E8A-4147-A177-3AD203B41FA5}">
                      <a16:colId xmlns:a16="http://schemas.microsoft.com/office/drawing/2014/main" xmlns="" val="20010"/>
                    </a:ext>
                  </a:extLst>
                </a:gridCol>
                <a:gridCol w="373926">
                  <a:extLst>
                    <a:ext uri="{9D8B030D-6E8A-4147-A177-3AD203B41FA5}">
                      <a16:colId xmlns:a16="http://schemas.microsoft.com/office/drawing/2014/main" xmlns="" val="20011"/>
                    </a:ext>
                  </a:extLst>
                </a:gridCol>
                <a:gridCol w="373926">
                  <a:extLst>
                    <a:ext uri="{9D8B030D-6E8A-4147-A177-3AD203B41FA5}">
                      <a16:colId xmlns:a16="http://schemas.microsoft.com/office/drawing/2014/main" xmlns="" val="20012"/>
                    </a:ext>
                  </a:extLst>
                </a:gridCol>
                <a:gridCol w="373926">
                  <a:extLst>
                    <a:ext uri="{9D8B030D-6E8A-4147-A177-3AD203B41FA5}">
                      <a16:colId xmlns:a16="http://schemas.microsoft.com/office/drawing/2014/main" xmlns="" val="20013"/>
                    </a:ext>
                  </a:extLst>
                </a:gridCol>
                <a:gridCol w="373926">
                  <a:extLst>
                    <a:ext uri="{9D8B030D-6E8A-4147-A177-3AD203B41FA5}">
                      <a16:colId xmlns:a16="http://schemas.microsoft.com/office/drawing/2014/main" xmlns="" val="20014"/>
                    </a:ext>
                  </a:extLst>
                </a:gridCol>
                <a:gridCol w="373926">
                  <a:extLst>
                    <a:ext uri="{9D8B030D-6E8A-4147-A177-3AD203B41FA5}">
                      <a16:colId xmlns:a16="http://schemas.microsoft.com/office/drawing/2014/main" xmlns="" val="20015"/>
                    </a:ext>
                  </a:extLst>
                </a:gridCol>
                <a:gridCol w="373926">
                  <a:extLst>
                    <a:ext uri="{9D8B030D-6E8A-4147-A177-3AD203B41FA5}">
                      <a16:colId xmlns:a16="http://schemas.microsoft.com/office/drawing/2014/main" xmlns="" val="20016"/>
                    </a:ext>
                  </a:extLst>
                </a:gridCol>
              </a:tblGrid>
              <a:tr h="262617">
                <a:tc>
                  <a:txBody>
                    <a:bodyPr/>
                    <a:lstStyle/>
                    <a:p>
                      <a:pPr algn="ctr"/>
                      <a:r>
                        <a:rPr lang="en-US" altLang="zh-CN" sz="1000" dirty="0">
                          <a:latin typeface="+mj-lt"/>
                        </a:rPr>
                        <a:t>Symbol-to-chip</a:t>
                      </a:r>
                      <a:r>
                        <a:rPr lang="en-US" altLang="zh-CN" sz="1000" baseline="0" dirty="0">
                          <a:latin typeface="+mj-lt"/>
                        </a:rPr>
                        <a:t> Mapping sequence</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62617">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62617">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62617">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62617">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62617">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62617">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62617">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62617">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62617">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62617">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62617">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62617">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62617">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62617">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62617">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62617">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467544" y="439738"/>
            <a:ext cx="8280920" cy="1066800"/>
          </a:xfrm>
        </p:spPr>
        <p:txBody>
          <a:bodyPr/>
          <a:lstStyle/>
          <a:p>
            <a:r>
              <a:rPr lang="en-US" altLang="zh-CN" sz="2300" dirty="0"/>
              <a:t>Hamming Distance of Proposed 32-length Symbol-to-chip Mapping </a:t>
            </a:r>
            <a:endParaRPr lang="zh-CN" altLang="en-US" sz="2300" dirty="0"/>
          </a:p>
        </p:txBody>
      </p:sp>
      <p:sp>
        <p:nvSpPr>
          <p:cNvPr id="9" name="矩形 8"/>
          <p:cNvSpPr/>
          <p:nvPr/>
        </p:nvSpPr>
        <p:spPr>
          <a:xfrm>
            <a:off x="686780" y="5812580"/>
            <a:ext cx="7846640" cy="757130"/>
          </a:xfrm>
          <a:prstGeom prst="rect">
            <a:avLst/>
          </a:prstGeom>
        </p:spPr>
        <p:txBody>
          <a:bodyPr wrap="square">
            <a:spAutoFit/>
          </a:bodyPr>
          <a:lstStyle/>
          <a:p>
            <a:pPr marL="285750" indent="-285750">
              <a:lnSpc>
                <a:spcPct val="120000"/>
              </a:lnSpc>
              <a:buFont typeface="Wingdings" panose="05000000000000000000" pitchFamily="2" charset="2"/>
              <a:buChar char="n"/>
            </a:pPr>
            <a:r>
              <a:rPr lang="en-US" altLang="zh-CN" sz="1800" dirty="0">
                <a:latin typeface="+mj-lt"/>
              </a:rPr>
              <a:t>The minimum </a:t>
            </a:r>
            <a:r>
              <a:rPr lang="en-US" altLang="zh-CN" sz="1800" dirty="0"/>
              <a:t>Hamming distance of proposed 32-length symbol-to-chip mapping is 16, which achieves the theoretical limit</a:t>
            </a:r>
          </a:p>
        </p:txBody>
      </p:sp>
    </p:spTree>
    <p:extLst>
      <p:ext uri="{BB962C8B-B14F-4D97-AF65-F5344CB8AC3E}">
        <p14:creationId xmlns:p14="http://schemas.microsoft.com/office/powerpoint/2010/main" val="2914149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11560" y="656793"/>
            <a:ext cx="7772400" cy="543114"/>
          </a:xfrm>
        </p:spPr>
        <p:txBody>
          <a:bodyPr/>
          <a:lstStyle/>
          <a:p>
            <a:r>
              <a:rPr lang="en-US" altLang="zh-CN" dirty="0"/>
              <a:t>Hamming Distance Improvement </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11560" y="1423844"/>
                <a:ext cx="7772400" cy="4824536"/>
              </a:xfrm>
            </p:spPr>
            <p:txBody>
              <a:bodyPr/>
              <a:lstStyle/>
              <a:p>
                <a:pPr algn="just">
                  <a:lnSpc>
                    <a:spcPct val="180000"/>
                  </a:lnSpc>
                  <a:buFont typeface="Wingdings" panose="05000000000000000000" pitchFamily="2" charset="2"/>
                  <a:buChar char="n"/>
                </a:pPr>
                <a:r>
                  <a:rPr lang="en-US" altLang="zh-CN" sz="1600" dirty="0">
                    <a:latin typeface="+mj-lt"/>
                  </a:rPr>
                  <a:t>The minimum Hamming distance could be improved from 12 to 16 by applying the proposed symbol-to-chip mapping to achieve better packet error rate performance</a:t>
                </a:r>
              </a:p>
              <a:p>
                <a:pPr algn="just">
                  <a:lnSpc>
                    <a:spcPct val="180000"/>
                  </a:lnSpc>
                  <a:buFont typeface="Wingdings" panose="05000000000000000000" pitchFamily="2" charset="2"/>
                  <a:buChar char="n"/>
                </a:pPr>
                <a:r>
                  <a:rPr lang="en-US" altLang="zh-CN" sz="1600" dirty="0">
                    <a:latin typeface="+mj-lt"/>
                  </a:rPr>
                  <a:t>Simulation setting</a:t>
                </a:r>
              </a:p>
              <a:p>
                <a:pPr lvl="1" algn="just">
                  <a:lnSpc>
                    <a:spcPct val="180000"/>
                  </a:lnSpc>
                  <a:buFont typeface="Wingdings" panose="05000000000000000000" pitchFamily="2" charset="2"/>
                  <a:buChar char="Ø"/>
                </a:pPr>
                <a:r>
                  <a:rPr lang="en-US" altLang="zh-CN" sz="1600" dirty="0">
                    <a:latin typeface="+mj-lt"/>
                    <a:ea typeface="+mn-ea"/>
                    <a:cs typeface="+mn-cs"/>
                  </a:rPr>
                  <a:t>Coherent demodulator with hard decision</a:t>
                </a:r>
              </a:p>
              <a:p>
                <a:pPr lvl="1" algn="just">
                  <a:lnSpc>
                    <a:spcPct val="180000"/>
                  </a:lnSpc>
                  <a:buFont typeface="Wingdings" panose="05000000000000000000" pitchFamily="2" charset="2"/>
                  <a:buChar char="Ø"/>
                </a:pPr>
                <a:r>
                  <a:rPr lang="en-US" altLang="zh-CN" sz="1600" dirty="0">
                    <a:latin typeface="+mj-lt"/>
                    <a:ea typeface="+mn-ea"/>
                    <a:cs typeface="+mn-cs"/>
                  </a:rPr>
                  <a:t>4 samples per chip</a:t>
                </a:r>
              </a:p>
              <a:p>
                <a:pPr lvl="1" algn="just">
                  <a:lnSpc>
                    <a:spcPct val="180000"/>
                  </a:lnSpc>
                  <a:buFont typeface="Wingdings" panose="05000000000000000000" pitchFamily="2" charset="2"/>
                  <a:buChar char="Ø"/>
                </a:pPr>
                <a:r>
                  <a:rPr lang="en-US" altLang="zh-CN" sz="1600" dirty="0">
                    <a:latin typeface="+mj-lt"/>
                    <a:ea typeface="+mn-ea"/>
                    <a:cs typeface="+mn-cs"/>
                  </a:rPr>
                  <a:t>Payload size is 64 bytes</a:t>
                </a:r>
              </a:p>
              <a:p>
                <a:pPr lvl="1" algn="just">
                  <a:lnSpc>
                    <a:spcPct val="180000"/>
                  </a:lnSpc>
                  <a:buFont typeface="Wingdings" panose="05000000000000000000" pitchFamily="2" charset="2"/>
                  <a:buChar char="Ø"/>
                </a:pPr>
                <a:r>
                  <a:rPr lang="en-US" altLang="zh-CN" sz="1600" dirty="0">
                    <a:latin typeface="+mj-lt"/>
                    <a:ea typeface="+mn-ea"/>
                    <a:cs typeface="+mn-cs"/>
                  </a:rPr>
                  <a:t>In the case of </a:t>
                </a:r>
                <a:r>
                  <a:rPr lang="en-US" altLang="zh-CN" sz="1600" dirty="0" err="1">
                    <a:latin typeface="+mj-lt"/>
                    <a:ea typeface="+mn-ea"/>
                    <a:cs typeface="+mn-cs"/>
                  </a:rPr>
                  <a:t>Rician</a:t>
                </a:r>
                <a:r>
                  <a:rPr lang="en-US" altLang="zh-CN" sz="1600" dirty="0">
                    <a:latin typeface="+mj-lt"/>
                    <a:ea typeface="+mn-ea"/>
                    <a:cs typeface="+mn-cs"/>
                  </a:rPr>
                  <a:t> fading, The delay times considered are [0, 1, 5, 10] </a:t>
                </a:r>
                <a14:m>
                  <m:oMath xmlns:m="http://schemas.openxmlformats.org/officeDocument/2006/math">
                    <m:r>
                      <a:rPr lang="zh-CN" altLang="en-US" sz="1600">
                        <a:latin typeface="Cambria Math" panose="02040503050406030204" pitchFamily="18" charset="0"/>
                        <a:ea typeface="+mn-ea"/>
                        <a:cs typeface="+mn-cs"/>
                      </a:rPr>
                      <m:t>𝜇</m:t>
                    </m:r>
                  </m:oMath>
                </a14:m>
                <a:r>
                  <a:rPr lang="en-US" altLang="zh-CN" sz="1600" dirty="0">
                    <a:latin typeface="+mj-lt"/>
                    <a:ea typeface="+mn-ea"/>
                    <a:cs typeface="+mn-cs"/>
                  </a:rPr>
                  <a:t>sec., with gains of [0, -2, -3, -5] dB, and the </a:t>
                </a:r>
                <a14:m>
                  <m:oMath xmlns:m="http://schemas.openxmlformats.org/officeDocument/2006/math">
                    <m:r>
                      <a:rPr lang="en-US" altLang="zh-CN" sz="1600">
                        <a:latin typeface="Cambria Math" panose="02040503050406030204" pitchFamily="18" charset="0"/>
                        <a:ea typeface="+mn-ea"/>
                        <a:cs typeface="+mn-cs"/>
                      </a:rPr>
                      <m:t>𝑘</m:t>
                    </m:r>
                  </m:oMath>
                </a14:m>
                <a:r>
                  <a:rPr lang="en-US" altLang="zh-CN" sz="1600" dirty="0">
                    <a:latin typeface="+mj-lt"/>
                    <a:ea typeface="+mn-ea"/>
                    <a:cs typeface="+mn-cs"/>
                  </a:rPr>
                  <a:t>-factor is set to one [5]. The perfect channel estimation is assumed.</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11560" y="1423844"/>
                <a:ext cx="7772400" cy="4824536"/>
              </a:xfrm>
              <a:blipFill rotWithShape="0">
                <a:blip r:embed="rId2"/>
                <a:stretch>
                  <a:fillRect l="-314" r="-471"/>
                </a:stretch>
              </a:blipFill>
            </p:spPr>
            <p:txBody>
              <a:bodyPr/>
              <a:lstStyle/>
              <a:p>
                <a:r>
                  <a:rPr lang="zh-CN" altLang="en-US">
                    <a:noFill/>
                  </a:rPr>
                  <a:t> </a:t>
                </a:r>
              </a:p>
            </p:txBody>
          </p:sp>
        </mc:Fallback>
      </mc:AlternateContent>
      <p:sp>
        <p:nvSpPr>
          <p:cNvPr id="10" name="文本框 9"/>
          <p:cNvSpPr txBox="1"/>
          <p:nvPr/>
        </p:nvSpPr>
        <p:spPr>
          <a:xfrm>
            <a:off x="611560" y="5988948"/>
            <a:ext cx="8350696"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[5] </a:t>
            </a:r>
            <a:r>
              <a:rPr lang="en-US" altLang="zh-CN" dirty="0" err="1">
                <a:solidFill>
                  <a:schemeClr val="tx1"/>
                </a:solidFill>
                <a:cs typeface="Times New Roman" panose="02020603050405020304" pitchFamily="18" charset="0"/>
              </a:rPr>
              <a:t>Asmas</a:t>
            </a:r>
            <a:r>
              <a:rPr lang="en-US" altLang="zh-CN" dirty="0">
                <a:solidFill>
                  <a:schemeClr val="tx1"/>
                </a:solidFill>
                <a:cs typeface="Times New Roman" panose="02020603050405020304" pitchFamily="18" charset="0"/>
              </a:rPr>
              <a:t> M. </a:t>
            </a:r>
            <a:r>
              <a:rPr lang="en-US" altLang="zh-CN" dirty="0" err="1">
                <a:solidFill>
                  <a:schemeClr val="tx1"/>
                </a:solidFill>
                <a:cs typeface="Times New Roman" panose="02020603050405020304" pitchFamily="18" charset="0"/>
              </a:rPr>
              <a:t>Romia</a:t>
            </a:r>
            <a:r>
              <a:rPr lang="en-US" altLang="zh-CN" dirty="0">
                <a:solidFill>
                  <a:schemeClr val="tx1"/>
                </a:solidFill>
                <a:cs typeface="Times New Roman" panose="02020603050405020304" pitchFamily="18" charset="0"/>
              </a:rPr>
              <a:t>, et.al , “Optimization of Recursive Least Square-based Adaptive Linear Equalizer for </a:t>
            </a:r>
            <a:r>
              <a:rPr lang="en-US" altLang="zh-CN" dirty="0" err="1">
                <a:solidFill>
                  <a:schemeClr val="tx1"/>
                </a:solidFill>
                <a:cs typeface="Times New Roman" panose="02020603050405020304" pitchFamily="18" charset="0"/>
              </a:rPr>
              <a:t>ZigBee</a:t>
            </a:r>
            <a:r>
              <a:rPr lang="en-US" altLang="zh-CN" dirty="0">
                <a:solidFill>
                  <a:schemeClr val="tx1"/>
                </a:solidFill>
                <a:cs typeface="Times New Roman" panose="02020603050405020304" pitchFamily="18" charset="0"/>
              </a:rPr>
              <a:t> Transceiver”, </a:t>
            </a:r>
            <a:r>
              <a:rPr lang="en-US" altLang="zh-CN" i="1" dirty="0">
                <a:solidFill>
                  <a:schemeClr val="tx1"/>
                </a:solidFill>
                <a:cs typeface="Times New Roman" panose="02020603050405020304" pitchFamily="18" charset="0"/>
              </a:rPr>
              <a:t>Wireless Personal Communications</a:t>
            </a:r>
            <a:r>
              <a:rPr lang="en-US" altLang="zh-CN" dirty="0">
                <a:solidFill>
                  <a:schemeClr val="tx1"/>
                </a:solidFill>
                <a:cs typeface="Times New Roman" panose="02020603050405020304" pitchFamily="18" charset="0"/>
              </a:rPr>
              <a:t>, 2018, </a:t>
            </a:r>
            <a:r>
              <a:rPr lang="en-US" altLang="zh-CN" dirty="0">
                <a:cs typeface="Times New Roman" panose="02020603050405020304" pitchFamily="18" charset="0"/>
              </a:rPr>
              <a:t>https://link.springer.com/article/10.1007/s11277-018-5961-5</a:t>
            </a:r>
            <a:endParaRPr lang="zh-CN" altLang="en-US"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1802633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611560" y="656793"/>
            <a:ext cx="7772400" cy="543114"/>
          </a:xfrm>
        </p:spPr>
        <p:txBody>
          <a:bodyPr/>
          <a:lstStyle/>
          <a:p>
            <a:r>
              <a:rPr lang="en-US" altLang="zh-CN" dirty="0"/>
              <a:t>Hamming Distance Improvement </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85800" y="5254296"/>
                <a:ext cx="7772400" cy="938972"/>
              </a:xfrm>
            </p:spPr>
            <p:txBody>
              <a:bodyPr/>
              <a:lstStyle/>
              <a:p>
                <a:pPr algn="just">
                  <a:lnSpc>
                    <a:spcPct val="110000"/>
                  </a:lnSpc>
                  <a:buFont typeface="Wingdings" panose="05000000000000000000" pitchFamily="2" charset="2"/>
                  <a:buChar char="n"/>
                </a:pPr>
                <a:r>
                  <a:rPr lang="en-US" altLang="zh-CN" sz="1400" dirty="0">
                    <a:latin typeface="+mj-lt"/>
                  </a:rPr>
                  <a:t>Proposed symbol-to-chip mapping achieve 0.5dB and 2dB gain at </a:t>
                </a:r>
                <a14:m>
                  <m:oMath xmlns:m="http://schemas.openxmlformats.org/officeDocument/2006/math">
                    <m:r>
                      <m:rPr>
                        <m:sty m:val="p"/>
                      </m:rPr>
                      <a:rPr lang="en-US" altLang="zh-CN" sz="1400" dirty="0" smtClean="0">
                        <a:latin typeface="Cambria Math" panose="02040503050406030204" pitchFamily="18" charset="0"/>
                      </a:rPr>
                      <m:t>P</m:t>
                    </m:r>
                    <m:r>
                      <m:rPr>
                        <m:sty m:val="p"/>
                      </m:rPr>
                      <a:rPr lang="en-US" altLang="zh-CN" sz="1400">
                        <a:latin typeface="Cambria Math" panose="02040503050406030204" pitchFamily="18" charset="0"/>
                      </a:rPr>
                      <m:t>ER</m:t>
                    </m:r>
                    <m:r>
                      <a:rPr lang="en-US" altLang="zh-CN" sz="1400" i="1">
                        <a:latin typeface="Cambria Math" panose="02040503050406030204" pitchFamily="18" charset="0"/>
                      </a:rPr>
                      <m:t>=</m:t>
                    </m:r>
                    <m:sSup>
                      <m:sSupPr>
                        <m:ctrlPr>
                          <a:rPr lang="en-US" altLang="zh-CN" sz="1400" i="1">
                            <a:latin typeface="Cambria Math" panose="02040503050406030204" pitchFamily="18" charset="0"/>
                          </a:rPr>
                        </m:ctrlPr>
                      </m:sSupPr>
                      <m:e>
                        <m:r>
                          <a:rPr lang="en-US" altLang="zh-CN" sz="1400" i="1">
                            <a:latin typeface="Cambria Math" panose="02040503050406030204" pitchFamily="18" charset="0"/>
                          </a:rPr>
                          <m:t>10</m:t>
                        </m:r>
                      </m:e>
                      <m:sup>
                        <m:r>
                          <a:rPr lang="en-US" altLang="zh-CN" sz="1400" i="1">
                            <a:latin typeface="Cambria Math" panose="02040503050406030204" pitchFamily="18" charset="0"/>
                          </a:rPr>
                          <m:t>−</m:t>
                        </m:r>
                        <m:r>
                          <a:rPr lang="en-US" altLang="zh-CN" sz="1400" b="0" i="1" smtClean="0">
                            <a:latin typeface="Cambria Math" panose="02040503050406030204" pitchFamily="18" charset="0"/>
                          </a:rPr>
                          <m:t>2</m:t>
                        </m:r>
                      </m:sup>
                    </m:sSup>
                  </m:oMath>
                </a14:m>
                <a:r>
                  <a:rPr lang="en-US" altLang="zh-CN" sz="1400" dirty="0">
                    <a:latin typeface="+mj-lt"/>
                    <a:ea typeface="+mn-ea"/>
                    <a:cs typeface="+mn-cs"/>
                  </a:rPr>
                  <a:t> for the AWGN and </a:t>
                </a:r>
                <a:r>
                  <a:rPr lang="en-US" altLang="zh-CN" sz="1400" dirty="0" err="1">
                    <a:latin typeface="+mj-lt"/>
                    <a:ea typeface="+mn-ea"/>
                    <a:cs typeface="+mn-cs"/>
                  </a:rPr>
                  <a:t>Rician</a:t>
                </a:r>
                <a:r>
                  <a:rPr lang="en-US" altLang="zh-CN" sz="1400" dirty="0">
                    <a:latin typeface="+mj-lt"/>
                    <a:ea typeface="+mn-ea"/>
                    <a:cs typeface="+mn-cs"/>
                  </a:rPr>
                  <a:t> channel, respectively</a:t>
                </a: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85800" y="5254296"/>
                <a:ext cx="7772400" cy="938972"/>
              </a:xfrm>
              <a:blipFill rotWithShape="0">
                <a:blip r:embed="rId2"/>
                <a:stretch>
                  <a:fillRect l="-157" t="-649" r="-235"/>
                </a:stretch>
              </a:blipFill>
            </p:spPr>
            <p:txBody>
              <a:bodyPr/>
              <a:lstStyle/>
              <a:p>
                <a:r>
                  <a:rPr lang="zh-CN" altLang="en-US">
                    <a:noFill/>
                  </a:rPr>
                  <a:t> </a:t>
                </a:r>
              </a:p>
            </p:txBody>
          </p:sp>
        </mc:Fallback>
      </mc:AlternateContent>
      <p:sp>
        <p:nvSpPr>
          <p:cNvPr id="9" name="文本框 8"/>
          <p:cNvSpPr txBox="1"/>
          <p:nvPr/>
        </p:nvSpPr>
        <p:spPr>
          <a:xfrm>
            <a:off x="2123728" y="1428673"/>
            <a:ext cx="1105219" cy="276999"/>
          </a:xfrm>
          <a:prstGeom prst="rect">
            <a:avLst/>
          </a:prstGeom>
          <a:noFill/>
        </p:spPr>
        <p:txBody>
          <a:bodyPr wrap="square" rtlCol="0">
            <a:spAutoFit/>
          </a:bodyPr>
          <a:lstStyle/>
          <a:p>
            <a:r>
              <a:rPr lang="en-US" altLang="zh-CN" dirty="0"/>
              <a:t>AWGN</a:t>
            </a:r>
            <a:endParaRPr lang="zh-CN" altLang="en-US" dirty="0"/>
          </a:p>
        </p:txBody>
      </p:sp>
      <p:sp>
        <p:nvSpPr>
          <p:cNvPr id="10" name="文本框 9"/>
          <p:cNvSpPr txBox="1"/>
          <p:nvPr/>
        </p:nvSpPr>
        <p:spPr>
          <a:xfrm>
            <a:off x="6263680" y="1446962"/>
            <a:ext cx="1332656" cy="276999"/>
          </a:xfrm>
          <a:prstGeom prst="rect">
            <a:avLst/>
          </a:prstGeom>
          <a:noFill/>
        </p:spPr>
        <p:txBody>
          <a:bodyPr wrap="square" rtlCol="0">
            <a:spAutoFit/>
          </a:bodyPr>
          <a:lstStyle/>
          <a:p>
            <a:r>
              <a:rPr lang="en-US" altLang="zh-CN" dirty="0" err="1"/>
              <a:t>Rician</a:t>
            </a:r>
            <a:endParaRPr lang="zh-CN" altLang="en-US" dirty="0"/>
          </a:p>
        </p:txBody>
      </p:sp>
      <p:pic>
        <p:nvPicPr>
          <p:cNvPr id="16" name="图片 15"/>
          <p:cNvPicPr>
            <a:picLocks noChangeAspect="1"/>
          </p:cNvPicPr>
          <p:nvPr/>
        </p:nvPicPr>
        <p:blipFill>
          <a:blip r:embed="rId3"/>
          <a:stretch>
            <a:fillRect/>
          </a:stretch>
        </p:blipFill>
        <p:spPr>
          <a:xfrm>
            <a:off x="285761" y="1658289"/>
            <a:ext cx="4286239" cy="3411090"/>
          </a:xfrm>
          <a:prstGeom prst="rect">
            <a:avLst/>
          </a:prstGeom>
        </p:spPr>
      </p:pic>
      <p:cxnSp>
        <p:nvCxnSpPr>
          <p:cNvPr id="12" name="直接连接符 11"/>
          <p:cNvCxnSpPr/>
          <p:nvPr/>
        </p:nvCxnSpPr>
        <p:spPr bwMode="auto">
          <a:xfrm>
            <a:off x="685800" y="2924944"/>
            <a:ext cx="3733428"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7" name="图片 16"/>
          <p:cNvPicPr>
            <a:picLocks noChangeAspect="1"/>
          </p:cNvPicPr>
          <p:nvPr/>
        </p:nvPicPr>
        <p:blipFill>
          <a:blip r:embed="rId4"/>
          <a:stretch>
            <a:fillRect/>
          </a:stretch>
        </p:blipFill>
        <p:spPr>
          <a:xfrm>
            <a:off x="4499992" y="1705672"/>
            <a:ext cx="4244222" cy="3367643"/>
          </a:xfrm>
          <a:prstGeom prst="rect">
            <a:avLst/>
          </a:prstGeom>
        </p:spPr>
      </p:pic>
      <p:cxnSp>
        <p:nvCxnSpPr>
          <p:cNvPr id="18" name="直接连接符 17"/>
          <p:cNvCxnSpPr/>
          <p:nvPr/>
        </p:nvCxnSpPr>
        <p:spPr bwMode="auto">
          <a:xfrm>
            <a:off x="4932040" y="4653136"/>
            <a:ext cx="3733428"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40457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86003"/>
            <a:ext cx="7772400" cy="1066800"/>
          </a:xfrm>
        </p:spPr>
        <p:txBody>
          <a:bodyPr/>
          <a:lstStyle/>
          <a:p>
            <a:r>
              <a:rPr lang="en-US" altLang="zh-CN" dirty="0"/>
              <a:t>NB Configuration Indication</a:t>
            </a:r>
            <a:endParaRPr lang="zh-CN" altLang="en-US" dirty="0"/>
          </a:p>
        </p:txBody>
      </p:sp>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内容占位符 2"/>
          <p:cNvSpPr>
            <a:spLocks noGrp="1"/>
          </p:cNvSpPr>
          <p:nvPr>
            <p:ph idx="1"/>
          </p:nvPr>
        </p:nvSpPr>
        <p:spPr>
          <a:xfrm>
            <a:off x="660373" y="1412776"/>
            <a:ext cx="7772400" cy="4824536"/>
          </a:xfrm>
        </p:spPr>
        <p:txBody>
          <a:bodyPr/>
          <a:lstStyle/>
          <a:p>
            <a:pPr algn="just">
              <a:lnSpc>
                <a:spcPct val="150000"/>
              </a:lnSpc>
              <a:buFont typeface="Wingdings" panose="05000000000000000000" pitchFamily="2" charset="2"/>
              <a:buChar char="n"/>
            </a:pPr>
            <a:r>
              <a:rPr lang="en-US" altLang="zh-CN" sz="1600" dirty="0">
                <a:latin typeface="+mj-lt"/>
              </a:rPr>
              <a:t>There</a:t>
            </a:r>
            <a:r>
              <a:rPr lang="en-US" altLang="zh-CN" sz="1600" dirty="0">
                <a:latin typeface="+mj-lt"/>
              </a:rPr>
              <a:t> are five possible configurations for NB </a:t>
            </a: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endParaRPr lang="en-US" altLang="zh-CN" sz="1400" dirty="0">
              <a:latin typeface="+mj-lt"/>
            </a:endParaRPr>
          </a:p>
          <a:p>
            <a:pPr algn="just">
              <a:lnSpc>
                <a:spcPct val="150000"/>
              </a:lnSpc>
              <a:buFont typeface="Wingdings" panose="05000000000000000000" pitchFamily="2" charset="2"/>
              <a:buChar char="n"/>
            </a:pPr>
            <a:r>
              <a:rPr lang="en-US" altLang="zh-CN" sz="1600" dirty="0">
                <a:latin typeface="+mj-lt"/>
              </a:rPr>
              <a:t>However, there is no clear indication of different configurations for </a:t>
            </a:r>
            <a:r>
              <a:rPr lang="en-US" altLang="zh-CN" sz="1600" dirty="0" smtClean="0">
                <a:latin typeface="+mj-lt"/>
              </a:rPr>
              <a:t>NB</a:t>
            </a:r>
          </a:p>
          <a:p>
            <a:pPr algn="just">
              <a:lnSpc>
                <a:spcPct val="150000"/>
              </a:lnSpc>
              <a:buFont typeface="Wingdings" panose="05000000000000000000" pitchFamily="2" charset="2"/>
              <a:buChar char="n"/>
            </a:pPr>
            <a:r>
              <a:rPr lang="en-US" altLang="zh-CN" sz="1600" dirty="0">
                <a:latin typeface="+mj-lt"/>
              </a:rPr>
              <a:t>The current PHR can not be used to indicate the configurations</a:t>
            </a:r>
          </a:p>
          <a:p>
            <a:pPr lvl="1" algn="just">
              <a:lnSpc>
                <a:spcPct val="150000"/>
              </a:lnSpc>
              <a:buFont typeface="Wingdings" panose="05000000000000000000" pitchFamily="2" charset="2"/>
              <a:buChar char="Ø"/>
            </a:pPr>
            <a:r>
              <a:rPr lang="en-US" altLang="zh-CN" sz="1400" dirty="0">
                <a:latin typeface="+mj-lt"/>
                <a:ea typeface="+mn-ea"/>
                <a:cs typeface="+mn-cs"/>
              </a:rPr>
              <a:t>The spreading factor of PHR is variable </a:t>
            </a:r>
          </a:p>
          <a:p>
            <a:pPr lvl="1" algn="just">
              <a:lnSpc>
                <a:spcPct val="150000"/>
              </a:lnSpc>
              <a:buFont typeface="Wingdings" panose="05000000000000000000" pitchFamily="2" charset="2"/>
              <a:buChar char="Ø"/>
            </a:pPr>
            <a:r>
              <a:rPr lang="en-US" altLang="zh-CN" sz="1400" dirty="0">
                <a:latin typeface="+mj-lt"/>
                <a:ea typeface="+mn-ea"/>
                <a:cs typeface="+mn-cs"/>
              </a:rPr>
              <a:t>The length of PHR is limited and the content of PHR is used to express the payload size</a:t>
            </a:r>
          </a:p>
          <a:p>
            <a:pPr marL="0" indent="0" algn="just">
              <a:lnSpc>
                <a:spcPct val="160000"/>
              </a:lnSpc>
              <a:buNone/>
            </a:pPr>
            <a:endParaRPr lang="en-US" altLang="zh-CN" sz="1600" dirty="0">
              <a:latin typeface="+mj-lt"/>
            </a:endParaRP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p:pic>
        <p:nvPicPr>
          <p:cNvPr id="8" name="图片 7"/>
          <p:cNvPicPr>
            <a:picLocks noChangeAspect="1"/>
          </p:cNvPicPr>
          <p:nvPr/>
        </p:nvPicPr>
        <p:blipFill>
          <a:blip r:embed="rId2"/>
          <a:stretch>
            <a:fillRect/>
          </a:stretch>
        </p:blipFill>
        <p:spPr>
          <a:xfrm>
            <a:off x="660373" y="1794190"/>
            <a:ext cx="8376630" cy="2871465"/>
          </a:xfrm>
          <a:prstGeom prst="rect">
            <a:avLst/>
          </a:prstGeom>
        </p:spPr>
      </p:pic>
    </p:spTree>
    <p:extLst>
      <p:ext uri="{BB962C8B-B14F-4D97-AF65-F5344CB8AC3E}">
        <p14:creationId xmlns:p14="http://schemas.microsoft.com/office/powerpoint/2010/main" val="1846511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dirty="0"/>
          </a:p>
        </p:txBody>
      </p:sp>
      <p:sp>
        <p:nvSpPr>
          <p:cNvPr id="7" name="标题 1"/>
          <p:cNvSpPr>
            <a:spLocks noGrp="1"/>
          </p:cNvSpPr>
          <p:nvPr>
            <p:ph type="title"/>
          </p:nvPr>
        </p:nvSpPr>
        <p:spPr>
          <a:xfrm>
            <a:off x="685800" y="486003"/>
            <a:ext cx="7772400" cy="1066800"/>
          </a:xfrm>
        </p:spPr>
        <p:txBody>
          <a:bodyPr/>
          <a:lstStyle/>
          <a:p>
            <a:r>
              <a:rPr lang="en-US" altLang="zh-CN" dirty="0"/>
              <a:t>NB Configuration Indication</a:t>
            </a:r>
            <a:endParaRPr lang="zh-CN" altLang="en-US" dirty="0"/>
          </a:p>
        </p:txBody>
      </p:sp>
      <p:sp>
        <p:nvSpPr>
          <p:cNvPr id="8" name="内容占位符 2"/>
          <p:cNvSpPr>
            <a:spLocks noGrp="1"/>
          </p:cNvSpPr>
          <p:nvPr>
            <p:ph idx="1"/>
          </p:nvPr>
        </p:nvSpPr>
        <p:spPr>
          <a:xfrm>
            <a:off x="657862" y="1402373"/>
            <a:ext cx="7772400" cy="4824536"/>
          </a:xfrm>
        </p:spPr>
        <p:txBody>
          <a:bodyPr/>
          <a:lstStyle/>
          <a:p>
            <a:pPr algn="just">
              <a:lnSpc>
                <a:spcPct val="160000"/>
              </a:lnSpc>
              <a:buFont typeface="Wingdings" panose="05000000000000000000" pitchFamily="2" charset="2"/>
              <a:buChar char="n"/>
            </a:pPr>
            <a:r>
              <a:rPr lang="en-US" altLang="zh-CN" sz="1400" dirty="0" smtClean="0">
                <a:latin typeface="+mj-lt"/>
              </a:rPr>
              <a:t>Two </a:t>
            </a:r>
            <a:r>
              <a:rPr lang="en-US" altLang="zh-CN" sz="1400" dirty="0">
                <a:latin typeface="+mj-lt"/>
              </a:rPr>
              <a:t>options </a:t>
            </a:r>
            <a:r>
              <a:rPr lang="en-US" altLang="zh-CN" sz="1400" dirty="0" smtClean="0">
                <a:latin typeface="+mj-lt"/>
              </a:rPr>
              <a:t>could be used for NB configuration indication</a:t>
            </a:r>
            <a:endParaRPr lang="en-US" altLang="zh-CN" sz="1400" dirty="0">
              <a:latin typeface="+mj-lt"/>
            </a:endParaRPr>
          </a:p>
          <a:p>
            <a:pPr lvl="1" algn="just">
              <a:lnSpc>
                <a:spcPct val="160000"/>
              </a:lnSpc>
              <a:buFont typeface="Wingdings" panose="05000000000000000000" pitchFamily="2" charset="2"/>
              <a:buChar char="Ø"/>
            </a:pPr>
            <a:r>
              <a:rPr lang="en-US" altLang="zh-CN" sz="1400" dirty="0">
                <a:latin typeface="+mj-lt"/>
              </a:rPr>
              <a:t>Option 1: </a:t>
            </a:r>
            <a:r>
              <a:rPr lang="en-US" altLang="zh-CN" sz="1400" dirty="0" smtClean="0">
                <a:latin typeface="+mj-lt"/>
              </a:rPr>
              <a:t>Out-of-band signaling </a:t>
            </a:r>
          </a:p>
          <a:p>
            <a:pPr lvl="2" algn="just">
              <a:lnSpc>
                <a:spcPct val="160000"/>
              </a:lnSpc>
              <a:buFont typeface="Arial" panose="020B0604020202020204" pitchFamily="34" charset="0"/>
              <a:buChar char="•"/>
            </a:pPr>
            <a:r>
              <a:rPr lang="en-US" altLang="zh-CN" sz="1400" dirty="0">
                <a:latin typeface="+mj-lt"/>
                <a:ea typeface="+mn-ea"/>
                <a:cs typeface="+mn-cs"/>
              </a:rPr>
              <a:t>The SFD shall be formatted as in Figure 12-3 in IEEE 802.15.4-2020</a:t>
            </a:r>
          </a:p>
          <a:p>
            <a:pPr lvl="1" algn="just">
              <a:lnSpc>
                <a:spcPct val="160000"/>
              </a:lnSpc>
              <a:buFont typeface="Wingdings" panose="05000000000000000000" pitchFamily="2" charset="2"/>
              <a:buChar char="Ø"/>
            </a:pPr>
            <a:r>
              <a:rPr lang="en-US" altLang="zh-CN" sz="1400" dirty="0" smtClean="0">
                <a:latin typeface="+mj-lt"/>
              </a:rPr>
              <a:t>Option 2: In-band signaling based on SFD</a:t>
            </a:r>
            <a:endParaRPr lang="en-US" altLang="zh-CN" sz="1400" dirty="0">
              <a:latin typeface="+mj-lt"/>
            </a:endParaRPr>
          </a:p>
          <a:p>
            <a:pPr lvl="2" algn="just">
              <a:lnSpc>
                <a:spcPct val="160000"/>
              </a:lnSpc>
              <a:buFont typeface="Arial" panose="020B0604020202020204" pitchFamily="34" charset="0"/>
              <a:buChar char="•"/>
            </a:pPr>
            <a:r>
              <a:rPr lang="en-US" altLang="zh-CN" sz="1400" dirty="0" smtClean="0">
                <a:latin typeface="+mj-lt"/>
                <a:ea typeface="+mn-ea"/>
                <a:cs typeface="+mn-cs"/>
              </a:rPr>
              <a:t>The following SFDs shall be used to indicate different NB configurations as follows</a:t>
            </a:r>
          </a:p>
          <a:p>
            <a:pPr lvl="2" algn="just">
              <a:lnSpc>
                <a:spcPct val="160000"/>
              </a:lnSpc>
              <a:buFont typeface="Arial" panose="020B0604020202020204" pitchFamily="34" charset="0"/>
              <a:buChar char="•"/>
            </a:pPr>
            <a:endParaRPr lang="en-US" altLang="zh-CN" sz="1400" dirty="0">
              <a:latin typeface="+mj-lt"/>
              <a:ea typeface="+mn-ea"/>
              <a:cs typeface="+mn-cs"/>
            </a:endParaRPr>
          </a:p>
          <a:p>
            <a:pPr lvl="2" algn="just">
              <a:lnSpc>
                <a:spcPct val="160000"/>
              </a:lnSpc>
              <a:buFont typeface="Arial" panose="020B0604020202020204" pitchFamily="34" charset="0"/>
              <a:buChar char="•"/>
            </a:pPr>
            <a:endParaRPr lang="en-US" altLang="zh-CN" sz="1400" dirty="0" smtClean="0">
              <a:latin typeface="+mj-lt"/>
              <a:ea typeface="+mn-ea"/>
              <a:cs typeface="+mn-cs"/>
            </a:endParaRPr>
          </a:p>
          <a:p>
            <a:pPr lvl="2" algn="just">
              <a:lnSpc>
                <a:spcPct val="160000"/>
              </a:lnSpc>
              <a:buFont typeface="Arial" panose="020B0604020202020204" pitchFamily="34" charset="0"/>
              <a:buChar char="•"/>
            </a:pPr>
            <a:endParaRPr lang="en-US" altLang="zh-CN" sz="1400" dirty="0">
              <a:latin typeface="+mj-lt"/>
              <a:ea typeface="+mn-ea"/>
              <a:cs typeface="+mn-cs"/>
            </a:endParaRPr>
          </a:p>
          <a:p>
            <a:pPr lvl="2" algn="just">
              <a:lnSpc>
                <a:spcPct val="160000"/>
              </a:lnSpc>
              <a:buFont typeface="Arial" panose="020B0604020202020204" pitchFamily="34" charset="0"/>
              <a:buChar char="•"/>
            </a:pPr>
            <a:endParaRPr lang="en-US" altLang="zh-CN" sz="1400" dirty="0" smtClean="0">
              <a:latin typeface="+mj-lt"/>
              <a:ea typeface="+mn-ea"/>
              <a:cs typeface="+mn-cs"/>
            </a:endParaRPr>
          </a:p>
          <a:p>
            <a:pPr lvl="2" algn="just">
              <a:lnSpc>
                <a:spcPct val="160000"/>
              </a:lnSpc>
              <a:buFont typeface="Arial" panose="020B0604020202020204" pitchFamily="34" charset="0"/>
              <a:buChar char="•"/>
            </a:pPr>
            <a:endParaRPr lang="en-US" altLang="zh-CN" sz="1400" dirty="0">
              <a:latin typeface="+mj-lt"/>
              <a:ea typeface="+mn-ea"/>
              <a:cs typeface="+mn-cs"/>
            </a:endParaRPr>
          </a:p>
          <a:p>
            <a:pPr lvl="2" algn="just">
              <a:lnSpc>
                <a:spcPct val="160000"/>
              </a:lnSpc>
              <a:buFont typeface="Arial" panose="020B0604020202020204" pitchFamily="34" charset="0"/>
              <a:buChar char="•"/>
            </a:pPr>
            <a:endParaRPr lang="en-US" altLang="zh-CN" sz="1400" dirty="0" smtClean="0">
              <a:latin typeface="+mj-lt"/>
            </a:endParaRPr>
          </a:p>
          <a:p>
            <a:pPr lvl="2" algn="just">
              <a:lnSpc>
                <a:spcPct val="160000"/>
              </a:lnSpc>
              <a:buFont typeface="Arial" panose="020B0604020202020204" pitchFamily="34" charset="0"/>
              <a:buChar char="•"/>
            </a:pPr>
            <a:r>
              <a:rPr lang="en-US" altLang="zh-CN" sz="1400" dirty="0" smtClean="0">
                <a:latin typeface="+mj-lt"/>
              </a:rPr>
              <a:t>The </a:t>
            </a:r>
            <a:r>
              <a:rPr lang="en-US" altLang="zh-CN" sz="1400" dirty="0">
                <a:latin typeface="+mj-lt"/>
              </a:rPr>
              <a:t>set of SFDs is chosen such that the minimum Hamming distance among different SFDs after performing the symbol-to-chip mapping within the set is maximized</a:t>
            </a:r>
          </a:p>
          <a:p>
            <a:pPr lvl="1" algn="just">
              <a:lnSpc>
                <a:spcPct val="110000"/>
              </a:lnSpc>
              <a:buFont typeface="Wingdings" panose="05000000000000000000" pitchFamily="2" charset="2"/>
              <a:buChar char="Ø"/>
            </a:pPr>
            <a:endParaRPr lang="en-US" altLang="zh-CN" sz="1400" dirty="0">
              <a:latin typeface="+mj-lt"/>
              <a:ea typeface="+mn-ea"/>
              <a:cs typeface="+mn-cs"/>
            </a:endParaRPr>
          </a:p>
          <a:p>
            <a:pPr lvl="2" algn="just">
              <a:lnSpc>
                <a:spcPct val="110000"/>
              </a:lnSpc>
              <a:buFont typeface="Arial" panose="020B0604020202020204" pitchFamily="34" charset="0"/>
              <a:buChar char="•"/>
            </a:pPr>
            <a:endParaRPr lang="en-US" altLang="zh-CN" sz="10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lvl="1" algn="just">
              <a:lnSpc>
                <a:spcPct val="110000"/>
              </a:lnSpc>
              <a:buFont typeface="Times New Roman" panose="02020603050405020304" pitchFamily="18" charset="0"/>
              <a:buChar char="­"/>
            </a:pPr>
            <a:endParaRPr lang="en-US" altLang="zh-CN" sz="1400" dirty="0">
              <a:latin typeface="+mj-lt"/>
            </a:endParaRPr>
          </a:p>
          <a:p>
            <a:pPr marL="457200" lvl="1" indent="0" algn="just">
              <a:lnSpc>
                <a:spcPct val="110000"/>
              </a:lnSpc>
              <a:buNone/>
            </a:pPr>
            <a:endParaRPr lang="en-US" altLang="zh-CN" sz="1400" dirty="0">
              <a:latin typeface="+mj-lt"/>
            </a:endParaRPr>
          </a:p>
        </p:txBody>
      </p:sp>
      <p:graphicFrame>
        <p:nvGraphicFramePr>
          <p:cNvPr id="2" name="表格 1"/>
          <p:cNvGraphicFramePr>
            <a:graphicFrameLocks noGrp="1"/>
          </p:cNvGraphicFramePr>
          <p:nvPr>
            <p:extLst>
              <p:ext uri="{D42A27DB-BD31-4B8C-83A1-F6EECF244321}">
                <p14:modId xmlns:p14="http://schemas.microsoft.com/office/powerpoint/2010/main" val="962579691"/>
              </p:ext>
            </p:extLst>
          </p:nvPr>
        </p:nvGraphicFramePr>
        <p:xfrm>
          <a:off x="1747520" y="3429000"/>
          <a:ext cx="5725160" cy="2194560"/>
        </p:xfrm>
        <a:graphic>
          <a:graphicData uri="http://schemas.openxmlformats.org/drawingml/2006/table">
            <a:tbl>
              <a:tblPr firstRow="1" firstCol="1" bandRow="1"/>
              <a:tblGrid>
                <a:gridCol w="2862580"/>
                <a:gridCol w="2862580"/>
              </a:tblGrid>
              <a:tr h="197485">
                <a:tc>
                  <a:txBody>
                    <a:bodyPr/>
                    <a:lstStyle/>
                    <a:p>
                      <a:pPr algn="ctr">
                        <a:spcAft>
                          <a:spcPts val="0"/>
                        </a:spcAft>
                      </a:pPr>
                      <a:r>
                        <a:rPr lang="en-US" sz="1200" dirty="0">
                          <a:solidFill>
                            <a:schemeClr val="tx1"/>
                          </a:solidFill>
                          <a:latin typeface="+mj-lt"/>
                          <a:ea typeface="+mn-ea"/>
                          <a:cs typeface="+mn-cs"/>
                        </a:rPr>
                        <a:t>SFD</a:t>
                      </a:r>
                      <a:endParaRPr lang="zh-CN" sz="1200" dirty="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NB Config #</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Data Rate</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005">
                <a:tc>
                  <a:txBody>
                    <a:bodyPr/>
                    <a:lstStyle/>
                    <a:p>
                      <a:pPr algn="ctr">
                        <a:spcAft>
                          <a:spcPts val="0"/>
                        </a:spcAft>
                      </a:pPr>
                      <a:r>
                        <a:rPr lang="en-US" sz="1200">
                          <a:solidFill>
                            <a:schemeClr val="tx1"/>
                          </a:solidFill>
                          <a:latin typeface="+mj-lt"/>
                          <a:ea typeface="+mn-ea"/>
                          <a:cs typeface="+mn-cs"/>
                        </a:rPr>
                        <a:t>1 1 1 0 0 1 0 1</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(Figure 12-3 in IEEE 802.15.4-2020)</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#1</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250kbps</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7485">
                <a:tc>
                  <a:txBody>
                    <a:bodyPr/>
                    <a:lstStyle/>
                    <a:p>
                      <a:pPr algn="ctr">
                        <a:spcAft>
                          <a:spcPts val="0"/>
                        </a:spcAft>
                      </a:pPr>
                      <a:r>
                        <a:rPr lang="en-US" sz="1200">
                          <a:solidFill>
                            <a:schemeClr val="tx1"/>
                          </a:solidFill>
                          <a:latin typeface="+mj-lt"/>
                          <a:ea typeface="+mn-ea"/>
                          <a:cs typeface="+mn-cs"/>
                        </a:rPr>
                        <a:t>1 0 0 0 1 0 1 0</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#2</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500kbps</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005">
                <a:tc>
                  <a:txBody>
                    <a:bodyPr/>
                    <a:lstStyle/>
                    <a:p>
                      <a:pPr algn="ctr">
                        <a:spcAft>
                          <a:spcPts val="0"/>
                        </a:spcAft>
                      </a:pPr>
                      <a:r>
                        <a:rPr lang="en-US" sz="1200">
                          <a:solidFill>
                            <a:schemeClr val="tx1"/>
                          </a:solidFill>
                          <a:latin typeface="+mj-lt"/>
                          <a:ea typeface="+mn-ea"/>
                          <a:cs typeface="+mn-cs"/>
                        </a:rPr>
                        <a:t>0 1 0 0 1 0 0 1</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#3</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1000kbps</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07950">
                <a:tc>
                  <a:txBody>
                    <a:bodyPr/>
                    <a:lstStyle/>
                    <a:p>
                      <a:pPr algn="ctr">
                        <a:spcAft>
                          <a:spcPts val="0"/>
                        </a:spcAft>
                      </a:pPr>
                      <a:r>
                        <a:rPr lang="en-US" sz="1200">
                          <a:solidFill>
                            <a:schemeClr val="tx1"/>
                          </a:solidFill>
                          <a:latin typeface="+mj-lt"/>
                          <a:ea typeface="+mn-ea"/>
                          <a:cs typeface="+mn-cs"/>
                        </a:rPr>
                        <a:t>0 0 1 0 1 0 1 1</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a:solidFill>
                            <a:schemeClr val="tx1"/>
                          </a:solidFill>
                          <a:latin typeface="+mj-lt"/>
                          <a:ea typeface="+mn-ea"/>
                          <a:cs typeface="+mn-cs"/>
                        </a:rPr>
                        <a:t>#4</a:t>
                      </a:r>
                      <a:endParaRPr lang="zh-CN" sz="1200">
                        <a:solidFill>
                          <a:schemeClr val="tx1"/>
                        </a:solidFill>
                        <a:latin typeface="+mj-lt"/>
                        <a:ea typeface="+mn-ea"/>
                        <a:cs typeface="+mn-cs"/>
                      </a:endParaRPr>
                    </a:p>
                    <a:p>
                      <a:pPr algn="ctr">
                        <a:spcAft>
                          <a:spcPts val="0"/>
                        </a:spcAft>
                      </a:pPr>
                      <a:r>
                        <a:rPr lang="en-US" sz="1200">
                          <a:solidFill>
                            <a:schemeClr val="tx1"/>
                          </a:solidFill>
                          <a:latin typeface="+mj-lt"/>
                          <a:ea typeface="+mn-ea"/>
                          <a:cs typeface="+mn-cs"/>
                        </a:rPr>
                        <a:t>250kbps</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0005">
                <a:tc>
                  <a:txBody>
                    <a:bodyPr/>
                    <a:lstStyle/>
                    <a:p>
                      <a:pPr algn="ctr">
                        <a:spcAft>
                          <a:spcPts val="0"/>
                        </a:spcAft>
                      </a:pPr>
                      <a:r>
                        <a:rPr lang="en-US" sz="1200">
                          <a:solidFill>
                            <a:schemeClr val="tx1"/>
                          </a:solidFill>
                          <a:latin typeface="+mj-lt"/>
                          <a:ea typeface="+mn-ea"/>
                          <a:cs typeface="+mn-cs"/>
                        </a:rPr>
                        <a:t>1 0 1 0 0 0 0 1</a:t>
                      </a:r>
                      <a:endParaRPr lang="zh-CN" sz="120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a:solidFill>
                            <a:schemeClr val="tx1"/>
                          </a:solidFill>
                          <a:latin typeface="+mj-lt"/>
                          <a:ea typeface="+mn-ea"/>
                          <a:cs typeface="+mn-cs"/>
                        </a:rPr>
                        <a:t>#5</a:t>
                      </a:r>
                      <a:endParaRPr lang="zh-CN" sz="1200" dirty="0">
                        <a:solidFill>
                          <a:schemeClr val="tx1"/>
                        </a:solidFill>
                        <a:latin typeface="+mj-lt"/>
                        <a:ea typeface="+mn-ea"/>
                        <a:cs typeface="+mn-cs"/>
                      </a:endParaRPr>
                    </a:p>
                    <a:p>
                      <a:pPr algn="ctr">
                        <a:spcAft>
                          <a:spcPts val="0"/>
                        </a:spcAft>
                      </a:pPr>
                      <a:r>
                        <a:rPr lang="en-US" sz="1200" dirty="0">
                          <a:solidFill>
                            <a:schemeClr val="tx1"/>
                          </a:solidFill>
                          <a:latin typeface="+mj-lt"/>
                          <a:ea typeface="+mn-ea"/>
                          <a:cs typeface="+mn-cs"/>
                        </a:rPr>
                        <a:t>1000kbps</a:t>
                      </a:r>
                      <a:endParaRPr lang="zh-CN" sz="1200" dirty="0">
                        <a:solidFill>
                          <a:schemeClr val="tx1"/>
                        </a:solidFill>
                        <a:latin typeface="+mj-lt"/>
                        <a:ea typeface="+mn-ea"/>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12820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References</a:t>
            </a:r>
          </a:p>
        </p:txBody>
      </p:sp>
      <p:sp>
        <p:nvSpPr>
          <p:cNvPr id="7" name="Rectangle 2"/>
          <p:cNvSpPr txBox="1">
            <a:spLocks noChangeArrowheads="1"/>
          </p:cNvSpPr>
          <p:nvPr/>
        </p:nvSpPr>
        <p:spPr bwMode="auto">
          <a:xfrm>
            <a:off x="685800" y="1556792"/>
            <a:ext cx="777240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30000"/>
              </a:lnSpc>
              <a:buNone/>
            </a:pPr>
            <a:r>
              <a:rPr lang="en-US" altLang="zh-CN" sz="1800" b="1" dirty="0">
                <a:latin typeface="+mj-lt"/>
                <a:ea typeface="+mj-ea"/>
                <a:cs typeface="Calibri" panose="020F0502020204030204" pitchFamily="34" charset="0"/>
              </a:rPr>
              <a:t>[1] 15-22-0064-04ab Potentials of narrowband assisted UWB</a:t>
            </a:r>
          </a:p>
          <a:p>
            <a:pPr marL="0" indent="0" algn="just">
              <a:buNone/>
            </a:pPr>
            <a:r>
              <a:rPr lang="en-US" altLang="zh-CN" sz="1800" b="1" dirty="0">
                <a:latin typeface="+mj-lt"/>
                <a:ea typeface="+mj-ea"/>
                <a:cs typeface="Calibri" panose="020F0502020204030204" pitchFamily="34" charset="0"/>
              </a:rPr>
              <a:t>[2] David C. Rife, et.al , “Single-tone Parameter Estimation from Discrete-time Observations”, IEEE Trans. Inform. Theory, </a:t>
            </a:r>
            <a:r>
              <a:rPr lang="en-US" altLang="zh-CN" sz="1800" b="1" dirty="0" err="1">
                <a:latin typeface="+mj-lt"/>
                <a:ea typeface="+mj-ea"/>
                <a:cs typeface="Calibri" panose="020F0502020204030204" pitchFamily="34" charset="0"/>
              </a:rPr>
              <a:t>vol</a:t>
            </a:r>
            <a:r>
              <a:rPr lang="en-US" altLang="zh-CN" sz="1800" b="1" dirty="0">
                <a:latin typeface="+mj-lt"/>
                <a:ea typeface="+mj-ea"/>
                <a:cs typeface="Calibri" panose="020F0502020204030204" pitchFamily="34" charset="0"/>
              </a:rPr>
              <a:t> 20, no. 5, 1974, </a:t>
            </a:r>
            <a:r>
              <a:rPr lang="en-US" altLang="zh-CN" sz="1800" b="1" dirty="0">
                <a:latin typeface="+mj-lt"/>
                <a:ea typeface="+mj-ea"/>
                <a:cs typeface="Calibri" panose="020F0502020204030204" pitchFamily="34" charset="0"/>
                <a:hlinkClick r:id="rId2"/>
              </a:rPr>
              <a:t>https://ieeexplore.ieee.org/stamp/stamp.jsp?tp=&amp;arnumber=1055282</a:t>
            </a:r>
            <a:endParaRPr lang="en-US" altLang="zh-CN" sz="1800" b="1" dirty="0">
              <a:latin typeface="+mj-lt"/>
              <a:ea typeface="+mj-ea"/>
              <a:cs typeface="Calibri" panose="020F0502020204030204" pitchFamily="34" charset="0"/>
            </a:endParaRPr>
          </a:p>
          <a:p>
            <a:pPr marL="0" indent="0" algn="just">
              <a:buNone/>
            </a:pPr>
            <a:r>
              <a:rPr lang="en-US" altLang="zh-CN" sz="1800" b="1" dirty="0">
                <a:latin typeface="+mj-lt"/>
                <a:ea typeface="+mj-ea"/>
                <a:cs typeface="Calibri" panose="020F0502020204030204" pitchFamily="34" charset="0"/>
              </a:rPr>
              <a:t>[3] </a:t>
            </a:r>
            <a:r>
              <a:rPr lang="en-US" altLang="zh-CN" sz="1800" b="1" dirty="0" err="1">
                <a:latin typeface="+mj-lt"/>
                <a:ea typeface="+mj-ea"/>
                <a:cs typeface="Calibri" panose="020F0502020204030204" pitchFamily="34" charset="0"/>
              </a:rPr>
              <a:t>Shengchen</a:t>
            </a:r>
            <a:r>
              <a:rPr lang="en-US" altLang="zh-CN" sz="1800" b="1" dirty="0">
                <a:latin typeface="+mj-lt"/>
                <a:ea typeface="+mj-ea"/>
                <a:cs typeface="Calibri" panose="020F0502020204030204" pitchFamily="34" charset="0"/>
              </a:rPr>
              <a:t> Dai, et.al , “A Robust Demodulator for OQPSK-DSSS System”, 2014. [Online] https://link.springer.com/content/pdf/10.1007/s00034-014-9844-z.pdf</a:t>
            </a:r>
          </a:p>
          <a:p>
            <a:pPr marL="0" indent="0" algn="just">
              <a:buNone/>
            </a:pPr>
            <a:r>
              <a:rPr lang="en-US" altLang="zh-CN" sz="1800" b="1" dirty="0">
                <a:latin typeface="+mj-lt"/>
                <a:ea typeface="+mj-ea"/>
                <a:cs typeface="Calibri" panose="020F0502020204030204" pitchFamily="34" charset="0"/>
              </a:rPr>
              <a:t>[4] 15-22-0420-04ab NB considerations for NBA-MMS UWB</a:t>
            </a:r>
          </a:p>
          <a:p>
            <a:pPr marL="0" indent="0" algn="just">
              <a:buNone/>
            </a:pPr>
            <a:r>
              <a:rPr lang="en-US" altLang="zh-CN" sz="1800" b="1" dirty="0">
                <a:latin typeface="+mj-lt"/>
                <a:ea typeface="+mj-ea"/>
                <a:cs typeface="Calibri" panose="020F0502020204030204" pitchFamily="34" charset="0"/>
              </a:rPr>
              <a:t>[5] </a:t>
            </a:r>
            <a:r>
              <a:rPr lang="en-US" altLang="zh-CN" sz="1800" b="1" dirty="0" err="1">
                <a:latin typeface="+mj-lt"/>
                <a:ea typeface="+mj-ea"/>
                <a:cs typeface="Calibri" panose="020F0502020204030204" pitchFamily="34" charset="0"/>
              </a:rPr>
              <a:t>Asmas</a:t>
            </a:r>
            <a:r>
              <a:rPr lang="en-US" altLang="zh-CN" sz="1800" b="1" dirty="0">
                <a:latin typeface="+mj-lt"/>
                <a:ea typeface="+mj-ea"/>
                <a:cs typeface="Calibri" panose="020F0502020204030204" pitchFamily="34" charset="0"/>
              </a:rPr>
              <a:t> M. </a:t>
            </a:r>
            <a:r>
              <a:rPr lang="en-US" altLang="zh-CN" sz="1800" b="1" dirty="0" err="1">
                <a:latin typeface="+mj-lt"/>
                <a:ea typeface="+mj-ea"/>
                <a:cs typeface="Calibri" panose="020F0502020204030204" pitchFamily="34" charset="0"/>
              </a:rPr>
              <a:t>Romia</a:t>
            </a:r>
            <a:r>
              <a:rPr lang="en-US" altLang="zh-CN" sz="1800" b="1" dirty="0">
                <a:latin typeface="+mj-lt"/>
                <a:ea typeface="+mj-ea"/>
                <a:cs typeface="Calibri" panose="020F0502020204030204" pitchFamily="34" charset="0"/>
              </a:rPr>
              <a:t>, et.al , “Optimization of Recursive Least Square-based Adaptive Linear Equalizer for </a:t>
            </a:r>
            <a:r>
              <a:rPr lang="en-US" altLang="zh-CN" sz="1800" b="1" dirty="0" err="1">
                <a:latin typeface="+mj-lt"/>
                <a:ea typeface="+mj-ea"/>
                <a:cs typeface="Calibri" panose="020F0502020204030204" pitchFamily="34" charset="0"/>
              </a:rPr>
              <a:t>ZigBee</a:t>
            </a:r>
            <a:r>
              <a:rPr lang="en-US" altLang="zh-CN" sz="1800" b="1" dirty="0">
                <a:latin typeface="+mj-lt"/>
                <a:ea typeface="+mj-ea"/>
                <a:cs typeface="Calibri" panose="020F0502020204030204" pitchFamily="34" charset="0"/>
              </a:rPr>
              <a:t> Transceiver”, Wireless Personal Communications, 2018, https://link.springer.com/article/10.1007/s11277-018-5961-5</a:t>
            </a:r>
            <a:endParaRPr lang="zh-CN" altLang="en-US" sz="1800" b="1" dirty="0">
              <a:latin typeface="+mj-lt"/>
              <a:ea typeface="+mj-ea"/>
              <a:cs typeface="Calibri" panose="020F0502020204030204" pitchFamily="34" charset="0"/>
            </a:endParaRPr>
          </a:p>
          <a:p>
            <a:pPr marL="0" indent="0" algn="just">
              <a:buNone/>
            </a:pPr>
            <a:endParaRPr lang="zh-CN" altLang="en-US"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p:txBody>
      </p:sp>
      <p:sp>
        <p:nvSpPr>
          <p:cNvPr id="2" name="日期占位符 1"/>
          <p:cNvSpPr>
            <a:spLocks noGrp="1"/>
          </p:cNvSpPr>
          <p:nvPr>
            <p:ph type="dt" sz="half" idx="10"/>
          </p:nvPr>
        </p:nvSpPr>
        <p:spPr/>
        <p:txBody>
          <a:bodyPr/>
          <a:lstStyle/>
          <a:p>
            <a:r>
              <a:rPr lang="en-US" altLang="zh-CN" dirty="0"/>
              <a:t>September 2022</a:t>
            </a:r>
            <a:endParaRPr lang="en-US" altLang="en-US" dirty="0"/>
          </a:p>
        </p:txBody>
      </p:sp>
      <p:sp>
        <p:nvSpPr>
          <p:cNvPr id="3" name="灯片编号占位符 2"/>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dirty="0"/>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a:t>Bin Qian, Chenchen Liu</a:t>
            </a:r>
            <a:r>
              <a:rPr lang="en-US" altLang="zh-CN" dirty="0"/>
              <a:t>,</a:t>
            </a:r>
            <a:r>
              <a:rPr lang="en-US" altLang="en-US" dirty="0"/>
              <a:t> Huawei</a:t>
            </a:r>
          </a:p>
        </p:txBody>
      </p:sp>
    </p:spTree>
    <p:extLst>
      <p:ext uri="{BB962C8B-B14F-4D97-AF65-F5344CB8AC3E}">
        <p14:creationId xmlns:p14="http://schemas.microsoft.com/office/powerpoint/2010/main" val="36234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xmlns="" id="{E1963027-458B-4B5A-887A-DC0895FB5029}"/>
              </a:ext>
            </a:extLst>
          </p:cNvPr>
          <p:cNvGraphicFramePr>
            <a:graphicFrameLocks noGrp="1"/>
          </p:cNvGraphicFramePr>
          <p:nvPr>
            <p:extLst>
              <p:ext uri="{D42A27DB-BD31-4B8C-83A1-F6EECF244321}">
                <p14:modId xmlns:p14="http://schemas.microsoft.com/office/powerpoint/2010/main" val="4192720265"/>
              </p:ext>
            </p:extLst>
          </p:nvPr>
        </p:nvGraphicFramePr>
        <p:xfrm>
          <a:off x="467544" y="908720"/>
          <a:ext cx="8280920" cy="5634518"/>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xmlns="" val="1745747388"/>
                    </a:ext>
                  </a:extLst>
                </a:gridCol>
                <a:gridCol w="4369363">
                  <a:extLst>
                    <a:ext uri="{9D8B030D-6E8A-4147-A177-3AD203B41FA5}">
                      <a16:colId xmlns:a16="http://schemas.microsoft.com/office/drawing/2014/main" xmlns=""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16017004"/>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33634715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12880846"/>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2292747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40271940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77014046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13926360"/>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006555623"/>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228600" indent="-228600" algn="just">
                        <a:lnSpc>
                          <a:spcPct val="107000"/>
                        </a:lnSpc>
                        <a:spcAft>
                          <a:spcPts val="800"/>
                        </a:spcAft>
                        <a:buAutoNum type="arabicPeriod"/>
                      </a:pP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Improved symbol-to-chip mapping to assist the CFO estimation and </a:t>
                      </a:r>
                      <a:r>
                        <a:rPr lang="en-US" altLang="zh-CN" sz="1200" baseline="0" dirty="0">
                          <a:effectLst/>
                          <a:latin typeface="Times New Roman" panose="02020603050405020304" pitchFamily="18" charset="0"/>
                          <a:ea typeface="Calibri" panose="020F0502020204030204" pitchFamily="34" charset="0"/>
                          <a:cs typeface="Times New Roman" panose="02020603050405020304" pitchFamily="18" charset="0"/>
                        </a:rPr>
                        <a:t>achieve better error performance</a:t>
                      </a:r>
                      <a:endParaRPr lang="en-US" sz="1200" baseline="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indent="-228600" algn="just">
                        <a:lnSpc>
                          <a:spcPct val="107000"/>
                        </a:lnSpc>
                        <a:spcAft>
                          <a:spcPts val="800"/>
                        </a:spcAft>
                        <a:buAutoNum type="arabicPeriod"/>
                      </a:pP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NB configuration indication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40993491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8912419"/>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76344013"/>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86346622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379458668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1951843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3200" dirty="0"/>
              <a:t>NB Background</a:t>
            </a:r>
            <a:endParaRPr lang="zh-CN" altLang="en-US" sz="3200" dirty="0"/>
          </a:p>
        </p:txBody>
      </p:sp>
      <p:sp>
        <p:nvSpPr>
          <p:cNvPr id="3" name="内容占位符 2"/>
          <p:cNvSpPr>
            <a:spLocks noGrp="1"/>
          </p:cNvSpPr>
          <p:nvPr>
            <p:ph idx="1"/>
          </p:nvPr>
        </p:nvSpPr>
        <p:spPr>
          <a:xfrm>
            <a:off x="838200" y="1262100"/>
            <a:ext cx="7772400" cy="4903204"/>
          </a:xfrm>
        </p:spPr>
        <p:txBody>
          <a:bodyPr/>
          <a:lstStyle/>
          <a:p>
            <a:pPr>
              <a:lnSpc>
                <a:spcPct val="130000"/>
              </a:lnSpc>
              <a:buFont typeface="Wingdings" panose="05000000000000000000" pitchFamily="2" charset="2"/>
              <a:buChar char="n"/>
            </a:pPr>
            <a:r>
              <a:rPr lang="en-US" altLang="zh-CN" sz="1400" dirty="0">
                <a:latin typeface="+mj-lt"/>
              </a:rPr>
              <a:t>The tight clock synchronization between NB and UWB could be used by NB to provide initial CFO to UWB </a:t>
            </a:r>
          </a:p>
          <a:p>
            <a:pPr>
              <a:lnSpc>
                <a:spcPct val="130000"/>
              </a:lnSpc>
              <a:buFont typeface="Wingdings" panose="05000000000000000000" pitchFamily="2" charset="2"/>
              <a:buChar char="n"/>
            </a:pPr>
            <a:r>
              <a:rPr lang="en-US" altLang="zh-CN" sz="1400" dirty="0">
                <a:latin typeface="+mj-lt"/>
              </a:rPr>
              <a:t>In [1], the PPDU formats in Clause 12 of IEEE 802.15.4-2020 are recommended as the NB candidate</a:t>
            </a: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endParaRPr lang="en-US" altLang="zh-CN" sz="1400" dirty="0">
              <a:latin typeface="+mj-lt"/>
            </a:endParaRPr>
          </a:p>
          <a:p>
            <a:pPr>
              <a:lnSpc>
                <a:spcPct val="130000"/>
              </a:lnSpc>
              <a:buFont typeface="Wingdings" panose="05000000000000000000" pitchFamily="2" charset="2"/>
              <a:buChar char="n"/>
            </a:pPr>
            <a:r>
              <a:rPr lang="en-US" altLang="zh-CN" sz="1400" dirty="0">
                <a:latin typeface="+mj-lt"/>
              </a:rPr>
              <a:t>Clause 21 in IEEE 802.15.4-2020 introduces a pilot insertion method </a:t>
            </a:r>
          </a:p>
          <a:p>
            <a:pPr lvl="1">
              <a:lnSpc>
                <a:spcPct val="130000"/>
              </a:lnSpc>
              <a:buFont typeface="Wingdings" panose="05000000000000000000" pitchFamily="2" charset="2"/>
              <a:buChar char="Ø"/>
            </a:pPr>
            <a:r>
              <a:rPr lang="en-US" altLang="zh-CN" sz="1400" dirty="0">
                <a:latin typeface="+mj-lt"/>
              </a:rPr>
              <a:t>Periodic insertion of known chip sequences (pilots) into the stream of PSDU chips shall be used to assist the CFO estimation or phase tracking during receive, taking the finite coherence time of the radio channel into account</a:t>
            </a:r>
          </a:p>
          <a:p>
            <a:pPr>
              <a:lnSpc>
                <a:spcPct val="130000"/>
              </a:lnSpc>
              <a:buFont typeface="Wingdings" panose="05000000000000000000" pitchFamily="2" charset="2"/>
              <a:buChar char="n"/>
            </a:pPr>
            <a:endParaRPr lang="en-US" altLang="zh-CN" sz="1400" dirty="0">
              <a:latin typeface="+mj-lt"/>
            </a:endParaRPr>
          </a:p>
          <a:p>
            <a:pPr marL="0" indent="0">
              <a:lnSpc>
                <a:spcPct val="130000"/>
              </a:lnSpc>
              <a:buNone/>
            </a:pPr>
            <a:endParaRPr lang="en-US" altLang="zh-CN" sz="1400" dirty="0">
              <a:latin typeface="+mj-lt"/>
            </a:endParaRPr>
          </a:p>
          <a:p>
            <a:pPr marL="0" indent="0">
              <a:lnSpc>
                <a:spcPct val="130000"/>
              </a:lnSpc>
              <a:buNone/>
            </a:pPr>
            <a:endParaRPr lang="en-US" altLang="zh-CN" sz="1800" dirty="0">
              <a:latin typeface="+mj-lt"/>
            </a:endParaRPr>
          </a:p>
          <a:p>
            <a:pPr marL="0" indent="0">
              <a:lnSpc>
                <a:spcPct val="130000"/>
              </a:lnSpc>
              <a:buNone/>
            </a:pPr>
            <a:endParaRPr lang="en-US" altLang="zh-CN" sz="1800" dirty="0">
              <a:latin typeface="+mj-lt"/>
            </a:endParaRPr>
          </a:p>
          <a:p>
            <a:pPr>
              <a:lnSpc>
                <a:spcPct val="130000"/>
              </a:lnSpc>
              <a:buFont typeface="Wingdings" panose="05000000000000000000" pitchFamily="2" charset="2"/>
              <a:buChar char="n"/>
            </a:pPr>
            <a:endParaRPr lang="zh-CN" altLang="en-US" sz="1800" dirty="0">
              <a:latin typeface="+mj-lt"/>
            </a:endParaRPr>
          </a:p>
        </p:txBody>
      </p:sp>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834" y="2328900"/>
            <a:ext cx="7434194" cy="741824"/>
          </a:xfrm>
          <a:prstGeom prst="rect">
            <a:avLst/>
          </a:prstGeom>
        </p:spPr>
      </p:pic>
      <p:pic>
        <p:nvPicPr>
          <p:cNvPr id="8" name="图片 7"/>
          <p:cNvPicPr>
            <a:picLocks noChangeAspect="1"/>
          </p:cNvPicPr>
          <p:nvPr/>
        </p:nvPicPr>
        <p:blipFill>
          <a:blip r:embed="rId3"/>
          <a:stretch>
            <a:fillRect/>
          </a:stretch>
        </p:blipFill>
        <p:spPr>
          <a:xfrm>
            <a:off x="2123728" y="4383005"/>
            <a:ext cx="4166220" cy="1937353"/>
          </a:xfrm>
          <a:prstGeom prst="rect">
            <a:avLst/>
          </a:prstGeom>
        </p:spPr>
      </p:pic>
    </p:spTree>
    <p:extLst>
      <p:ext uri="{BB962C8B-B14F-4D97-AF65-F5344CB8AC3E}">
        <p14:creationId xmlns:p14="http://schemas.microsoft.com/office/powerpoint/2010/main" val="1257099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439738"/>
            <a:ext cx="7772400" cy="1066800"/>
          </a:xfrm>
        </p:spPr>
        <p:txBody>
          <a:bodyPr/>
          <a:lstStyle/>
          <a:p>
            <a:r>
              <a:rPr lang="en-US" altLang="zh-CN" sz="3200" dirty="0"/>
              <a:t>Symbol-to-chip Mapping</a:t>
            </a:r>
            <a:endParaRPr lang="zh-CN" altLang="en-US" sz="3200" dirty="0"/>
          </a:p>
        </p:txBody>
      </p:sp>
      <mc:AlternateContent xmlns:mc="http://schemas.openxmlformats.org/markup-compatibility/2006" xmlns:a14="http://schemas.microsoft.com/office/drawing/2010/main">
        <mc:Choice Requires="a14">
          <p:graphicFrame>
            <p:nvGraphicFramePr>
              <p:cNvPr id="9" name="表格 8"/>
              <p:cNvGraphicFramePr>
                <a:graphicFrameLocks noGrp="1"/>
              </p:cNvGraphicFramePr>
              <p:nvPr>
                <p:extLst>
                  <p:ext uri="{D42A27DB-BD31-4B8C-83A1-F6EECF244321}">
                    <p14:modId xmlns:p14="http://schemas.microsoft.com/office/powerpoint/2010/main" val="3109246004"/>
                  </p:ext>
                </p:extLst>
              </p:nvPr>
            </p:nvGraphicFramePr>
            <p:xfrm>
              <a:off x="395536" y="1412776"/>
              <a:ext cx="8496944" cy="4824532"/>
            </p:xfrm>
            <a:graphic>
              <a:graphicData uri="http://schemas.openxmlformats.org/drawingml/2006/table">
                <a:tbl>
                  <a:tblPr firstRow="1" bandRow="1">
                    <a:tableStyleId>{C083E6E3-FA7D-4D7B-A595-EF9225AFEA82}</a:tableStyleId>
                  </a:tblPr>
                  <a:tblGrid>
                    <a:gridCol w="1162740">
                      <a:extLst>
                        <a:ext uri="{9D8B030D-6E8A-4147-A177-3AD203B41FA5}">
                          <a16:colId xmlns:a16="http://schemas.microsoft.com/office/drawing/2014/main" xmlns="" val="20000"/>
                        </a:ext>
                      </a:extLst>
                    </a:gridCol>
                    <a:gridCol w="2581676">
                      <a:extLst>
                        <a:ext uri="{9D8B030D-6E8A-4147-A177-3AD203B41FA5}">
                          <a16:colId xmlns:a16="http://schemas.microsoft.com/office/drawing/2014/main" xmlns="" val="20001"/>
                        </a:ext>
                      </a:extLst>
                    </a:gridCol>
                    <a:gridCol w="4752528">
                      <a:extLst>
                        <a:ext uri="{9D8B030D-6E8A-4147-A177-3AD203B41FA5}">
                          <a16:colId xmlns:a16="http://schemas.microsoft.com/office/drawing/2014/main" xmlns="" val="20002"/>
                        </a:ext>
                      </a:extLst>
                    </a:gridCol>
                  </a:tblGrid>
                  <a:tr h="283796">
                    <a:tc>
                      <a:txBody>
                        <a:bodyPr/>
                        <a:lstStyle/>
                        <a:p>
                          <a:pPr algn="ctr"/>
                          <a:r>
                            <a:rPr lang="en-US" altLang="zh-CN" sz="1000" b="0" dirty="0">
                              <a:latin typeface="+mj-lt"/>
                            </a:rPr>
                            <a:t>Data symbol</a:t>
                          </a:r>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latin typeface="+mj-lt"/>
                            </a:rPr>
                            <a:t>16-length</a:t>
                          </a:r>
                          <a:r>
                            <a:rPr lang="en-US" altLang="zh-CN" sz="1000" b="0" baseline="0" dirty="0">
                              <a:latin typeface="+mj-lt"/>
                            </a:rPr>
                            <a:t> Chip value </a:t>
                          </a:r>
                          <a14:m>
                            <m:oMath xmlns:m="http://schemas.openxmlformats.org/officeDocument/2006/math">
                              <m:d>
                                <m:dPr>
                                  <m:ctrlPr>
                                    <a:rPr lang="en-US" altLang="zh-CN" sz="1000" b="0" i="1" smtClean="0">
                                      <a:latin typeface="Cambria Math" panose="02040503050406030204" pitchFamily="18" charset="0"/>
                                    </a:rPr>
                                  </m:ctrlPr>
                                </m:dPr>
                                <m:e>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0</m:t>
                                      </m:r>
                                    </m:sub>
                                  </m:sSub>
                                  <m:r>
                                    <a:rPr lang="en-US" altLang="zh-CN" sz="1000" b="0" i="1" smtClean="0">
                                      <a:latin typeface="Cambria Math" panose="02040503050406030204" pitchFamily="18" charset="0"/>
                                    </a:rPr>
                                    <m:t>,</m:t>
                                  </m:r>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1</m:t>
                                      </m:r>
                                    </m:sub>
                                  </m:sSub>
                                  <m:r>
                                    <a:rPr lang="en-US" altLang="zh-CN" sz="1000" b="0" i="1" smtClean="0">
                                      <a:latin typeface="Cambria Math" panose="02040503050406030204" pitchFamily="18" charset="0"/>
                                    </a:rPr>
                                    <m:t>,</m:t>
                                  </m:r>
                                  <m:r>
                                    <a:rPr lang="en-US" altLang="zh-CN" sz="1000" b="0" i="1" smtClean="0">
                                      <a:latin typeface="Cambria Math" panose="02040503050406030204" pitchFamily="18" charset="0"/>
                                      <a:ea typeface="Cambria Math" panose="02040503050406030204" pitchFamily="18" charset="0"/>
                                    </a:rPr>
                                    <m:t>⋯</m:t>
                                  </m:r>
                                  <m:sSub>
                                    <m:sSubPr>
                                      <m:ctrlPr>
                                        <a:rPr lang="en-US" altLang="zh-CN" sz="1000" b="0" i="1" smtClean="0">
                                          <a:latin typeface="Cambria Math" panose="02040503050406030204" pitchFamily="18" charset="0"/>
                                          <a:ea typeface="Cambria Math" panose="02040503050406030204" pitchFamily="18" charset="0"/>
                                        </a:rPr>
                                      </m:ctrlPr>
                                    </m:sSubPr>
                                    <m:e>
                                      <m:r>
                                        <a:rPr lang="en-US" altLang="zh-CN" sz="1000" b="0" i="1" smtClean="0">
                                          <a:latin typeface="Cambria Math" panose="02040503050406030204" pitchFamily="18" charset="0"/>
                                          <a:ea typeface="Cambria Math" panose="02040503050406030204" pitchFamily="18" charset="0"/>
                                        </a:rPr>
                                        <m:t>𝑐</m:t>
                                      </m:r>
                                    </m:e>
                                    <m:sub>
                                      <m:r>
                                        <a:rPr lang="en-US" altLang="zh-CN" sz="1000" b="0" i="1" smtClean="0">
                                          <a:latin typeface="Cambria Math" panose="02040503050406030204" pitchFamily="18" charset="0"/>
                                          <a:ea typeface="Cambria Math" panose="02040503050406030204" pitchFamily="18" charset="0"/>
                                        </a:rPr>
                                        <m:t>15</m:t>
                                      </m:r>
                                    </m:sub>
                                  </m:sSub>
                                </m:e>
                              </m:d>
                            </m:oMath>
                          </a14:m>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b="0" dirty="0">
                              <a:latin typeface="+mj-lt"/>
                            </a:rPr>
                            <a:t>32-length Chip values </a:t>
                          </a:r>
                          <a14:m>
                            <m:oMath xmlns:m="http://schemas.openxmlformats.org/officeDocument/2006/math">
                              <m:d>
                                <m:dPr>
                                  <m:ctrlPr>
                                    <a:rPr lang="en-US" altLang="zh-CN" sz="1000" b="0" i="1" smtClean="0">
                                      <a:latin typeface="Cambria Math" panose="02040503050406030204" pitchFamily="18" charset="0"/>
                                    </a:rPr>
                                  </m:ctrlPr>
                                </m:dPr>
                                <m:e>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0</m:t>
                                      </m:r>
                                    </m:sub>
                                  </m:sSub>
                                  <m:r>
                                    <a:rPr lang="en-US" altLang="zh-CN" sz="1000" b="0" i="1" smtClean="0">
                                      <a:latin typeface="Cambria Math" panose="02040503050406030204" pitchFamily="18" charset="0"/>
                                    </a:rPr>
                                    <m:t>,</m:t>
                                  </m:r>
                                  <m:sSub>
                                    <m:sSubPr>
                                      <m:ctrlPr>
                                        <a:rPr lang="en-US" altLang="zh-CN" sz="1000" b="0" i="1" smtClean="0">
                                          <a:latin typeface="Cambria Math" panose="02040503050406030204" pitchFamily="18" charset="0"/>
                                        </a:rPr>
                                      </m:ctrlPr>
                                    </m:sSubPr>
                                    <m:e>
                                      <m:r>
                                        <a:rPr lang="en-US" altLang="zh-CN" sz="1000" b="0" i="1" smtClean="0">
                                          <a:latin typeface="Cambria Math" panose="02040503050406030204" pitchFamily="18" charset="0"/>
                                        </a:rPr>
                                        <m:t>𝑐</m:t>
                                      </m:r>
                                    </m:e>
                                    <m:sub>
                                      <m:r>
                                        <a:rPr lang="en-US" altLang="zh-CN" sz="1000" b="0" i="1" smtClean="0">
                                          <a:latin typeface="Cambria Math" panose="02040503050406030204" pitchFamily="18" charset="0"/>
                                        </a:rPr>
                                        <m:t>1</m:t>
                                      </m:r>
                                    </m:sub>
                                  </m:sSub>
                                  <m:r>
                                    <a:rPr lang="en-US" altLang="zh-CN" sz="1000" b="0" i="1" smtClean="0">
                                      <a:latin typeface="Cambria Math" panose="02040503050406030204" pitchFamily="18" charset="0"/>
                                    </a:rPr>
                                    <m:t>,</m:t>
                                  </m:r>
                                  <m:r>
                                    <a:rPr lang="en-US" altLang="zh-CN" sz="1000" b="0" i="1" smtClean="0">
                                      <a:latin typeface="Cambria Math" panose="02040503050406030204" pitchFamily="18" charset="0"/>
                                      <a:ea typeface="Cambria Math" panose="02040503050406030204" pitchFamily="18" charset="0"/>
                                    </a:rPr>
                                    <m:t>⋯</m:t>
                                  </m:r>
                                  <m:sSub>
                                    <m:sSubPr>
                                      <m:ctrlPr>
                                        <a:rPr lang="en-US" altLang="zh-CN" sz="1000" b="0" i="1" smtClean="0">
                                          <a:latin typeface="Cambria Math" panose="02040503050406030204" pitchFamily="18" charset="0"/>
                                          <a:ea typeface="Cambria Math" panose="02040503050406030204" pitchFamily="18" charset="0"/>
                                        </a:rPr>
                                      </m:ctrlPr>
                                    </m:sSubPr>
                                    <m:e>
                                      <m:r>
                                        <a:rPr lang="en-US" altLang="zh-CN" sz="1000" b="0" i="1" smtClean="0">
                                          <a:latin typeface="Cambria Math" panose="02040503050406030204" pitchFamily="18" charset="0"/>
                                          <a:ea typeface="Cambria Math" panose="02040503050406030204" pitchFamily="18" charset="0"/>
                                        </a:rPr>
                                        <m:t>𝑐</m:t>
                                      </m:r>
                                    </m:e>
                                    <m:sub>
                                      <m:r>
                                        <a:rPr lang="en-US" altLang="zh-CN" sz="1000" b="0" i="1" smtClean="0">
                                          <a:latin typeface="Cambria Math" panose="02040503050406030204" pitchFamily="18" charset="0"/>
                                          <a:ea typeface="Cambria Math" panose="02040503050406030204" pitchFamily="18" charset="0"/>
                                        </a:rPr>
                                        <m:t>31</m:t>
                                      </m:r>
                                    </m:sub>
                                  </m:sSub>
                                </m:e>
                              </m:d>
                            </m:oMath>
                          </a14:m>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83796">
                    <a:tc>
                      <a:txBody>
                        <a:bodyPr/>
                        <a:lstStyle/>
                        <a:p>
                          <a:pPr algn="ctr"/>
                          <a:r>
                            <a:rPr lang="en-US" altLang="zh-CN" sz="1000" dirty="0">
                              <a:latin typeface="+mj-lt"/>
                            </a:rPr>
                            <a:t>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1  1  1  1  1  1  1  1  1  1  1  1  1  1  1  1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chemeClr val="tx1"/>
                              </a:solidFill>
                              <a:effectLst/>
                              <a:latin typeface="+mj-lt"/>
                              <a:ea typeface="+mn-ea"/>
                              <a:cs typeface="+mn-cs"/>
                            </a:rPr>
                            <a:t>1  1  0  0  1  0  1  0  1  0  0  1  0  0  0  0  1  1  0  0  1  0  1  0  0  1  1  0  1  1  1  1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83796">
                    <a:tc>
                      <a:txBody>
                        <a:bodyPr/>
                        <a:lstStyle/>
                        <a:p>
                          <a:pPr algn="ctr"/>
                          <a:r>
                            <a:rPr lang="en-US" altLang="zh-CN" sz="1000" dirty="0">
                              <a:latin typeface="+mj-lt"/>
                            </a:rPr>
                            <a:t>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1  0  1  0  1  0  1  0  1  0  1  0  1  0  1  0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chemeClr val="tx1"/>
                              </a:solidFill>
                              <a:effectLst/>
                              <a:latin typeface="+mj-lt"/>
                              <a:ea typeface="+mn-ea"/>
                              <a:cs typeface="+mn-cs"/>
                            </a:rPr>
                            <a:t>1  0  1  0  1  1  0  0  1  1  1  1  0  1  1  0  1  0  1  0  1  1  0  0  0  0  0  0  1  0  0  1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83796">
                    <a:tc>
                      <a:txBody>
                        <a:bodyPr/>
                        <a:lstStyle/>
                        <a:p>
                          <a:pPr algn="ctr"/>
                          <a:r>
                            <a:rPr lang="en-US" altLang="zh-CN" sz="1000" dirty="0">
                              <a:latin typeface="+mj-lt"/>
                            </a:rPr>
                            <a:t>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1  1  0  0  1  1  0  0  1  1  0  0  1  1  0  0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1  0  0  1  0  0  0  0  1  1  0  0  1  0  1  0  1  0  0  1  0  0  0  0  0  0  1  1  0  1  0  1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83796">
                    <a:tc>
                      <a:txBody>
                        <a:bodyPr/>
                        <a:lstStyle/>
                        <a:p>
                          <a:pPr algn="ctr"/>
                          <a:r>
                            <a:rPr lang="en-US" altLang="zh-CN" sz="1000" dirty="0">
                              <a:latin typeface="+mj-lt"/>
                            </a:rPr>
                            <a:t>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1  0  0  1  1  0  0  1  1  0  0  1  1  0  0  1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1  1  1  1  0  1  1  0  1  0  1  0  1  1  0  0  1  1  1  1  0  1  1  0  0  1  0  1  0  0  1  1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83796">
                    <a:tc>
                      <a:txBody>
                        <a:bodyPr/>
                        <a:lstStyle/>
                        <a:p>
                          <a:pPr algn="ctr"/>
                          <a:r>
                            <a:rPr lang="en-US" altLang="zh-CN" sz="1000" dirty="0">
                              <a:latin typeface="+mj-lt"/>
                            </a:rPr>
                            <a:t>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1  1  1  1  0  0  0  0  1  1  1  1  0  0  0  0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1  0  0  1  1  1  1  1  0  0  1  1  1  0  1  0  1  0  0  1  1  1  1  1  1  1  0  0  0  1  0  1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83796">
                    <a:tc>
                      <a:txBody>
                        <a:bodyPr/>
                        <a:lstStyle/>
                        <a:p>
                          <a:pPr algn="ctr"/>
                          <a:r>
                            <a:rPr lang="en-US" altLang="zh-CN" sz="1000" dirty="0">
                              <a:latin typeface="+mj-lt"/>
                            </a:rPr>
                            <a:t>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1  0  1  0  0  1  0  1  1  0  1  0  0  1  0  1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1  1  1  1  1  0  0  1  0  1  0  1  1  1  0  0  1  1  1  1  1  0  0  1  1  0  1  0  0  0  1  1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83796">
                    <a:tc>
                      <a:txBody>
                        <a:bodyPr/>
                        <a:lstStyle/>
                        <a:p>
                          <a:pPr algn="ctr"/>
                          <a:r>
                            <a:rPr lang="en-US" altLang="zh-CN" sz="1000" dirty="0">
                              <a:latin typeface="+mj-lt"/>
                            </a:rPr>
                            <a:t>6</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1  1  0  0  0  0  1  1  1  1  0  0  0  0  1  1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1  1  0  0  0  1  0  1  0  1  1  0  0  0  0  0  1  1  0  0  0  1  0  1  1  0  0  1  1  1  1  1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83796">
                    <a:tc>
                      <a:txBody>
                        <a:bodyPr/>
                        <a:lstStyle/>
                        <a:p>
                          <a:pPr algn="ctr"/>
                          <a:r>
                            <a:rPr lang="en-US" altLang="zh-CN" sz="1000" dirty="0">
                              <a:latin typeface="+mj-lt"/>
                            </a:rPr>
                            <a:t>7</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1  0  0  1  0  1  1  0  1  0  0  1  0  1  1  0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1  0  1  0  0  0  1  1  0  0  0  0  0  1  1  0  1  0  1  0  0  0  1  1  1  1  1  1  1  0  0  1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83796">
                    <a:tc>
                      <a:txBody>
                        <a:bodyPr/>
                        <a:lstStyle/>
                        <a:p>
                          <a:pPr algn="ctr"/>
                          <a:r>
                            <a:rPr lang="en-US" altLang="zh-CN" sz="1000" dirty="0">
                              <a:latin typeface="+mj-lt"/>
                            </a:rPr>
                            <a:t>8</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1  1  1  1  1  1  1  1  0  0  0  0  0  0  0  0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1  0  0  1  1  1  1  1  1  1  0  0  0  1  0  1  0  1  1  0  0  0  0  0  1  1  0  0  0  1  0  1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83796">
                    <a:tc>
                      <a:txBody>
                        <a:bodyPr/>
                        <a:lstStyle/>
                        <a:p>
                          <a:pPr algn="ctr"/>
                          <a:r>
                            <a:rPr lang="en-US" altLang="zh-CN" sz="1000" dirty="0">
                              <a:latin typeface="+mj-lt"/>
                            </a:rPr>
                            <a:t>9</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1  0  1  0  1  0  1  0  0  1  0  1  0  1  0  1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1  1  1  1  1  0  0  1  1  0  1  0  0  0  1  1  0  0  0  0  0  1  1  0  1  0  1  0  0  0  1  1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83796">
                    <a:tc>
                      <a:txBody>
                        <a:bodyPr/>
                        <a:lstStyle/>
                        <a:p>
                          <a:pPr algn="ctr"/>
                          <a:r>
                            <a:rPr lang="en-US" altLang="zh-CN" sz="1000" dirty="0">
                              <a:latin typeface="+mj-lt"/>
                            </a:rPr>
                            <a:t>10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1  1  0  0  1  1  0  0  0  0  1  1  0  0  1  1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1  1  0  0  0  1  0  1  1  0  0  1  1  1  1  1  0  0  1  1  1  0  1  0  1  0  0  1  1  1  1  1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83796">
                    <a:tc>
                      <a:txBody>
                        <a:bodyPr/>
                        <a:lstStyle/>
                        <a:p>
                          <a:pPr algn="ctr"/>
                          <a:r>
                            <a:rPr lang="en-US" altLang="zh-CN" sz="1000" dirty="0">
                              <a:latin typeface="+mj-lt"/>
                            </a:rPr>
                            <a:t>11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1  0  0  1  1  0  0  1  0  1  1  0  0  1  1  0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1  0  1  0  0  0  1  1  1  1  1  1  1  0  0  1  0  1  0  1  1  1  0  0  1  1  1  1  1  0  0  1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83796">
                    <a:tc>
                      <a:txBody>
                        <a:bodyPr/>
                        <a:lstStyle/>
                        <a:p>
                          <a:pPr algn="ctr"/>
                          <a:r>
                            <a:rPr lang="en-US" altLang="zh-CN" sz="1000" dirty="0">
                              <a:latin typeface="+mj-lt"/>
                            </a:rPr>
                            <a:t>12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1  1  1  1  0  0  0  0  0  0  0  0  1  1  1  1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1  1  0  0  1  0  1  0  0  1  1  0  1  1  1  1  0  0  1  1  0  1  0  1  0  1  1  0  1  1  1  1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83796">
                    <a:tc>
                      <a:txBody>
                        <a:bodyPr/>
                        <a:lstStyle/>
                        <a:p>
                          <a:pPr algn="ctr"/>
                          <a:r>
                            <a:rPr lang="en-US" altLang="zh-CN" sz="1000" dirty="0">
                              <a:latin typeface="+mj-lt"/>
                            </a:rPr>
                            <a:t>13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1  0  1  0  0  1  0  1  0  1  0  1  1  0  1  0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1  0  1  0  1  1  0  0  0  0  0  0  1  0  0  1  0  1  0  1  0  0  1  1  0  0  0  0  1  0  0  1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83796">
                    <a:tc>
                      <a:txBody>
                        <a:bodyPr/>
                        <a:lstStyle/>
                        <a:p>
                          <a:pPr algn="ctr"/>
                          <a:r>
                            <a:rPr lang="en-US" altLang="zh-CN" sz="1000" dirty="0">
                              <a:latin typeface="+mj-lt"/>
                            </a:rPr>
                            <a:t>14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1  1  0  0  0  0  1  1  0  0  1  1  1  1  0  0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1  0  0  1  0  0  0  0  0  0  1  1  0  1  0  1  0  1  1  0  1  1  1  1  0  0  1  1  0  1  0  1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83796">
                    <a:tc>
                      <a:txBody>
                        <a:bodyPr/>
                        <a:lstStyle/>
                        <a:p>
                          <a:pPr algn="ctr"/>
                          <a:r>
                            <a:rPr lang="en-US" altLang="zh-CN" sz="1000" dirty="0">
                              <a:latin typeface="+mj-lt"/>
                            </a:rPr>
                            <a:t>15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a:solidFill>
                                <a:schemeClr val="tx1"/>
                              </a:solidFill>
                              <a:effectLst/>
                              <a:latin typeface="+mj-lt"/>
                              <a:ea typeface="宋体" panose="02010600030101010101" pitchFamily="2" charset="-122"/>
                              <a:cs typeface="Times New Roman" panose="02020603050405020304" pitchFamily="18" charset="0"/>
                            </a:rPr>
                            <a:t>1  0  0  1  0  1  1  0  0  1  1  0  1  0  0  1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1  1  1  1  0  1  1  0  0  1  0  1  0  0  1  1  0  0  0  0  1  0  0  1  0  1  0  1  0  0  1  1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mc:Choice>
        <mc:Fallback xmlns="">
          <p:graphicFrame>
            <p:nvGraphicFramePr>
              <p:cNvPr id="9" name="表格 8"/>
              <p:cNvGraphicFramePr>
                <a:graphicFrameLocks noGrp="1"/>
              </p:cNvGraphicFramePr>
              <p:nvPr>
                <p:extLst>
                  <p:ext uri="{D42A27DB-BD31-4B8C-83A1-F6EECF244321}">
                    <p14:modId xmlns:p14="http://schemas.microsoft.com/office/powerpoint/2010/main" val="3109246004"/>
                  </p:ext>
                </p:extLst>
              </p:nvPr>
            </p:nvGraphicFramePr>
            <p:xfrm>
              <a:off x="395536" y="1412776"/>
              <a:ext cx="8496944" cy="4824532"/>
            </p:xfrm>
            <a:graphic>
              <a:graphicData uri="http://schemas.openxmlformats.org/drawingml/2006/table">
                <a:tbl>
                  <a:tblPr firstRow="1" bandRow="1">
                    <a:tableStyleId>{C083E6E3-FA7D-4D7B-A595-EF9225AFEA82}</a:tableStyleId>
                  </a:tblPr>
                  <a:tblGrid>
                    <a:gridCol w="1162740"/>
                    <a:gridCol w="2581676"/>
                    <a:gridCol w="4752528"/>
                  </a:tblGrid>
                  <a:tr h="283796">
                    <a:tc>
                      <a:txBody>
                        <a:bodyPr/>
                        <a:lstStyle/>
                        <a:p>
                          <a:pPr algn="ctr"/>
                          <a:r>
                            <a:rPr lang="en-US" altLang="zh-CN" sz="1000" b="0" dirty="0" smtClean="0">
                              <a:latin typeface="+mj-lt"/>
                            </a:rPr>
                            <a:t>Data symbol</a:t>
                          </a:r>
                          <a:endParaRPr lang="zh-CN" altLang="en-US" sz="10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45283" t="-2128" r="-184434" b="-1595745"/>
                          </a:stretch>
                        </a:blipFill>
                      </a:tcPr>
                    </a:tc>
                    <a:tc>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rotWithShape="0">
                          <a:blip r:embed="rId2"/>
                          <a:stretch>
                            <a:fillRect l="-78974" t="-2128" r="-256" b="-1595745"/>
                          </a:stretch>
                        </a:blipFill>
                      </a:tcPr>
                    </a:tc>
                  </a:tr>
                  <a:tr h="283796">
                    <a:tc>
                      <a:txBody>
                        <a:bodyPr/>
                        <a:lstStyle/>
                        <a:p>
                          <a:pPr algn="ctr"/>
                          <a:r>
                            <a:rPr lang="en-US" altLang="zh-CN" sz="1000" dirty="0" smtClean="0">
                              <a:latin typeface="+mj-lt"/>
                            </a:rPr>
                            <a:t>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1  1  1  1  1  1  1  1  1  1  1  1  1  1  1  1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smtClean="0">
                              <a:solidFill>
                                <a:schemeClr val="tx1"/>
                              </a:solidFill>
                              <a:effectLst/>
                              <a:latin typeface="+mj-lt"/>
                              <a:ea typeface="+mn-ea"/>
                              <a:cs typeface="+mn-cs"/>
                            </a:rPr>
                            <a:t>1  1  0  0  1  0  1  0  1  0  0  1  0  0  0  0  1  1  0  0  1  0  1  0  0  1  1  0  1  1  1  1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1  0  1  0  1  0  1  0  1  0  1  0  1  0  1  0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smtClean="0">
                              <a:solidFill>
                                <a:schemeClr val="tx1"/>
                              </a:solidFill>
                              <a:effectLst/>
                              <a:latin typeface="+mj-lt"/>
                              <a:ea typeface="+mn-ea"/>
                              <a:cs typeface="+mn-cs"/>
                            </a:rPr>
                            <a:t>1  0  1  0  1  1  0  0  1  1  1  1  0  1  1  0  1  0  1  0  1  1  0  0  0  0  0  0  1  0  0  1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1  1  0  0  1  1  0  0  1  1  0  0  1  1  0  0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1  0  0  1  0  0  0  0  1  1  0  0  1  0  1  0  1  0  0  1  0  0  0  0  0  0  1  1  0  1  0  1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1  0  0  1  1  0  0  1  1  0  0  1  1  0  0  1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1  1  1  1  0  1  1  0  1  0  1  0  1  1  0  0  1  1  1  1  0  1  1  0  0  1  0  1  0  0  1  1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1  1  1  1  0  0  0  0  1  1  1  1  0  0  0  0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1  0  0  1  1  1  1  1  0  0  1  1  1  0  1  0  1  0  0  1  1  1  1  1  1  1  0  0  0  1  0  1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1  0  1  0  0  1  0  1  1  0  1  0  0  1  0  1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1  1  1  1  1  0  0  1  0  1  0  1  1  1  0  0  1  1  1  1  1  0  0  1  1  0  1  0  0  0  1  1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6</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1  1  0  0  0  0  1  1  1  1  0  0  0  0  1  1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1  1  0  0  0  1  0  1  0  1  1  0  0  0  0  0  1  1  0  0  0  1  0  1  1  0  0  1  1  1  1  1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7</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1  0  0  1  0  1  1  0  1  0  0  1  0  1  1  0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1  0  1  0  0  0  1  1  0  0  0  0  0  1  1  0  1  0  1  0  0  0  1  1  1  1  1  1  1  0  0  1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8</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1  1  1  1  1  1  1  1  0  0  0  0  0  0  0  0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1  0  0  1  1  1  1  1  1  1  0  0  0  1  0  1  0  1  1  0  0  0  0  0  1  1  0  0  0  1  0  1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9</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1  0  1  0  1  0  1  0  0  1  0  1  0  1  0  1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1  1  1  1  1  0  0  1  1  0  1  0  0  0  1  1  0  0  0  0  0  1  1  0  1  0  1  0  0  0  1  1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10</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1  1  0  0  1  1  0  0  0  0  1  1  0  0  1  1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1  1  0  0  0  1  0  1  1  0  0  1  1  1  1  1  0  0  1  1  1  0  1  0  1  0  0  1  1  1  1  1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11</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1  0  0  1  1  0  0  1  0  1  1  0  0  1  1  0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1  0  1  0  0  0  1  1  1  1  1  1  1  0  0  1  0  1  0  1  1  1  0  0  1  1  1  1  1  0  0  1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12</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1  1  1  1  0  0  0  0  0  0  0  0  1  1  1  1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1  1  0  0  1  0  1  0  0  1  1  0  1  1  1  1  0  0  1  1  0  1  0  1  0  1  1  0  1  1  1  1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13</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1  0  1  0  0  1  0  1  0  1  0  1  1  0  1  0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1  0  1  0  1  1  0  0  0  0  0  0  1  0  0  1  0  1  0  1  0  0  1  1  0  0  0  0  1  0  0  1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14</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1  1  0  0  0  0  1  1  0  0  1  1  1  1  0  0</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1  0  0  1  0  0  0  0  0  0  1  1  0  1  0  1  0  1  1  0  1  1  1  1  0  0  1  1  0  1  0  1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796">
                    <a:tc>
                      <a:txBody>
                        <a:bodyPr/>
                        <a:lstStyle/>
                        <a:p>
                          <a:pPr algn="ctr"/>
                          <a:r>
                            <a:rPr lang="en-US" altLang="zh-CN" sz="1000" dirty="0" smtClean="0">
                              <a:latin typeface="+mj-lt"/>
                            </a:rPr>
                            <a:t>15</a:t>
                          </a:r>
                          <a:endParaRPr lang="zh-CN" altLang="en-US" sz="1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00" dirty="0" smtClean="0">
                              <a:solidFill>
                                <a:schemeClr val="tx1"/>
                              </a:solidFill>
                              <a:effectLst/>
                              <a:latin typeface="+mj-lt"/>
                              <a:ea typeface="宋体" panose="02010600030101010101" pitchFamily="2" charset="-122"/>
                              <a:cs typeface="Times New Roman" panose="02020603050405020304" pitchFamily="18" charset="0"/>
                            </a:rPr>
                            <a:t>1  0  0  1  0  1  1  0  0  1  1  0  1  0  0  1</a:t>
                          </a:r>
                          <a:endParaRPr lang="zh-CN" altLang="en-US" sz="1000" kern="100" dirty="0">
                            <a:solidFill>
                              <a:schemeClr val="tx1"/>
                            </a:solidFill>
                            <a:effectLst/>
                            <a:latin typeface="+mj-lt"/>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000" kern="100" dirty="0">
                              <a:effectLst/>
                              <a:latin typeface="+mj-lt"/>
                              <a:ea typeface="宋体" panose="02010600030101010101" pitchFamily="2" charset="-122"/>
                              <a:cs typeface="Times New Roman" panose="02020603050405020304" pitchFamily="18" charset="0"/>
                            </a:rPr>
                            <a:t>1  1  1  1  0  1  1  0  0  1  0  1  0  0  1  1  0  0  0  0  1  0  0  1  0  1  0  1  0  0  1  1</a:t>
                          </a:r>
                          <a:endParaRPr lang="zh-CN" sz="1000" kern="100" dirty="0">
                            <a:effectLst/>
                            <a:latin typeface="+mj-lt"/>
                            <a:ea typeface="宋体" panose="02010600030101010101" pitchFamily="2" charset="-122"/>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79175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a:t>
            </a:r>
            <a:endParaRPr lang="zh-CN" altLang="en-US" dirty="0"/>
          </a:p>
        </p:txBody>
      </p:sp>
      <p:sp>
        <p:nvSpPr>
          <p:cNvPr id="9" name="内容占位符 2"/>
          <p:cNvSpPr>
            <a:spLocks noGrp="1"/>
          </p:cNvSpPr>
          <p:nvPr>
            <p:ph idx="1"/>
          </p:nvPr>
        </p:nvSpPr>
        <p:spPr>
          <a:xfrm>
            <a:off x="681256" y="1340768"/>
            <a:ext cx="7772400" cy="4824536"/>
          </a:xfrm>
        </p:spPr>
        <p:txBody>
          <a:bodyPr/>
          <a:lstStyle/>
          <a:p>
            <a:pPr algn="just">
              <a:lnSpc>
                <a:spcPct val="140000"/>
              </a:lnSpc>
              <a:buFont typeface="Wingdings" panose="05000000000000000000" pitchFamily="2" charset="2"/>
              <a:buChar char="n"/>
            </a:pPr>
            <a:r>
              <a:rPr lang="en-US" altLang="zh-CN" sz="1400" dirty="0">
                <a:latin typeface="+mj-lt"/>
              </a:rPr>
              <a:t>Current symbol-to-chip mapping: only preamble symbols could be used to estimate CFO</a:t>
            </a:r>
          </a:p>
          <a:p>
            <a:pPr algn="just">
              <a:lnSpc>
                <a:spcPct val="140000"/>
              </a:lnSpc>
              <a:buFont typeface="Wingdings" panose="05000000000000000000" pitchFamily="2" charset="2"/>
              <a:buChar char="n"/>
            </a:pPr>
            <a:r>
              <a:rPr lang="en-US" altLang="zh-CN" sz="1400" dirty="0">
                <a:latin typeface="+mj-lt"/>
              </a:rPr>
              <a:t>Proposed symbol-to-chip mapping: both preamble symbols and samples at some specific locations could be used to estimate CFO</a:t>
            </a:r>
          </a:p>
          <a:p>
            <a:pPr lvl="1" algn="just">
              <a:lnSpc>
                <a:spcPct val="140000"/>
              </a:lnSpc>
              <a:buFont typeface="Wingdings" panose="05000000000000000000" pitchFamily="2" charset="2"/>
              <a:buChar char="Ø"/>
            </a:pPr>
            <a:r>
              <a:rPr lang="en-US" altLang="zh-CN" sz="1400" dirty="0">
                <a:latin typeface="+mj-lt"/>
              </a:rPr>
              <a:t>32-length symbol-to-chip mapping: the first chip value and last chip value of all symbols are the same such that all samples within the area marked by the red arrow could be treated as pilots</a:t>
            </a: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lvl="1" algn="just">
              <a:lnSpc>
                <a:spcPct val="140000"/>
              </a:lnSpc>
              <a:buFont typeface="Wingdings" panose="05000000000000000000" pitchFamily="2" charset="2"/>
              <a:buChar char="Ø"/>
            </a:pPr>
            <a:r>
              <a:rPr lang="en-US" altLang="zh-CN" sz="1400" dirty="0">
                <a:latin typeface="+mj-lt"/>
              </a:rPr>
              <a:t>16-length symbol-to-chip mapping of payload: the first chip value of all symbols are the same and odd symbols use normal chip sequence while even symbols use reversed chip sequence</a:t>
            </a:r>
          </a:p>
          <a:p>
            <a:pPr marL="457200" lvl="1" indent="0" algn="just">
              <a:lnSpc>
                <a:spcPct val="140000"/>
              </a:lnSpc>
              <a:buNone/>
            </a:pPr>
            <a:endParaRPr lang="en-US" altLang="zh-CN" sz="1400" dirty="0">
              <a:latin typeface="+mj-lt"/>
            </a:endParaRPr>
          </a:p>
          <a:p>
            <a:pPr lvl="1" algn="just">
              <a:lnSpc>
                <a:spcPct val="140000"/>
              </a:lnSpc>
              <a:buFont typeface="Wingdings" panose="05000000000000000000" pitchFamily="2" charset="2"/>
              <a:buChar char="Ø"/>
            </a:pPr>
            <a:endParaRPr lang="en-US" altLang="zh-CN" sz="14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p:txBody>
      </p:sp>
      <p:pic>
        <p:nvPicPr>
          <p:cNvPr id="13" name="图片 12"/>
          <p:cNvPicPr>
            <a:picLocks noChangeAspect="1"/>
          </p:cNvPicPr>
          <p:nvPr/>
        </p:nvPicPr>
        <p:blipFill>
          <a:blip r:embed="rId2"/>
          <a:stretch>
            <a:fillRect/>
          </a:stretch>
        </p:blipFill>
        <p:spPr>
          <a:xfrm>
            <a:off x="1085080" y="3233900"/>
            <a:ext cx="6830117" cy="1262656"/>
          </a:xfrm>
          <a:prstGeom prst="rect">
            <a:avLst/>
          </a:prstGeom>
        </p:spPr>
      </p:pic>
      <p:pic>
        <p:nvPicPr>
          <p:cNvPr id="2" name="图片 1"/>
          <p:cNvPicPr>
            <a:picLocks noChangeAspect="1"/>
          </p:cNvPicPr>
          <p:nvPr/>
        </p:nvPicPr>
        <p:blipFill>
          <a:blip r:embed="rId3"/>
          <a:stretch>
            <a:fillRect/>
          </a:stretch>
        </p:blipFill>
        <p:spPr>
          <a:xfrm>
            <a:off x="1110949" y="5228290"/>
            <a:ext cx="6804248" cy="1247123"/>
          </a:xfrm>
          <a:prstGeom prst="rect">
            <a:avLst/>
          </a:prstGeom>
        </p:spPr>
      </p:pic>
    </p:spTree>
    <p:extLst>
      <p:ext uri="{BB962C8B-B14F-4D97-AF65-F5344CB8AC3E}">
        <p14:creationId xmlns:p14="http://schemas.microsoft.com/office/powerpoint/2010/main" val="399820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a:t>Bin Qian, Chenchen Liu, Huawei</a:t>
            </a:r>
            <a:endParaRPr lang="en-US" altLang="en-US" dirty="0"/>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 </a:t>
            </a:r>
            <a:endParaRPr lang="zh-CN" altLang="en-US" dirty="0"/>
          </a:p>
        </p:txBody>
      </p:sp>
      <mc:AlternateContent xmlns:mc="http://schemas.openxmlformats.org/markup-compatibility/2006" xmlns:a14="http://schemas.microsoft.com/office/drawing/2010/main">
        <mc:Choice Requires="a14">
          <p:sp>
            <p:nvSpPr>
              <p:cNvPr id="9" name="内容占位符 2"/>
              <p:cNvSpPr>
                <a:spLocks noGrp="1"/>
              </p:cNvSpPr>
              <p:nvPr>
                <p:ph idx="1"/>
              </p:nvPr>
            </p:nvSpPr>
            <p:spPr>
              <a:xfrm>
                <a:off x="681256" y="1124744"/>
                <a:ext cx="7772400" cy="4413178"/>
              </a:xfrm>
            </p:spPr>
            <p:txBody>
              <a:bodyPr/>
              <a:lstStyle/>
              <a:p>
                <a:pPr algn="just">
                  <a:lnSpc>
                    <a:spcPct val="170000"/>
                  </a:lnSpc>
                  <a:buFont typeface="Wingdings" panose="05000000000000000000" pitchFamily="2" charset="2"/>
                  <a:buChar char="n"/>
                </a:pPr>
                <a:r>
                  <a:rPr lang="en-US" altLang="zh-CN" sz="1400" dirty="0">
                    <a:latin typeface="+mj-lt"/>
                  </a:rPr>
                  <a:t>Cramer-Rao Lower Bound (CRLB) is used to measure the performance of CFO estimation. For the CFO estimator, the variance of CRLB is given by [2]</a:t>
                </a:r>
              </a:p>
              <a:p>
                <a:pPr lvl="1" algn="just">
                  <a:lnSpc>
                    <a:spcPct val="170000"/>
                  </a:lnSpc>
                  <a:buFont typeface="Wingdings" panose="05000000000000000000" pitchFamily="2" charset="2"/>
                  <a:buChar char="Ø"/>
                </a:pPr>
                <a:endParaRPr lang="en-US" altLang="zh-CN" sz="1400" dirty="0">
                  <a:latin typeface="+mj-lt"/>
                </a:endParaRPr>
              </a:p>
              <a:p>
                <a:pPr lvl="1" algn="just">
                  <a:lnSpc>
                    <a:spcPct val="170000"/>
                  </a:lnSpc>
                  <a:buFont typeface="Wingdings" panose="05000000000000000000" pitchFamily="2" charset="2"/>
                  <a:buChar char="Ø"/>
                </a:pPr>
                <a14:m>
                  <m:oMath xmlns:m="http://schemas.openxmlformats.org/officeDocument/2006/math">
                    <m:sSub>
                      <m:sSubPr>
                        <m:ctrlPr>
                          <a:rPr lang="en-US" altLang="zh-CN" sz="1400" i="1" smtClean="0">
                            <a:latin typeface="Cambria Math" panose="02040503050406030204" pitchFamily="18" charset="0"/>
                          </a:rPr>
                        </m:ctrlPr>
                      </m:sSubPr>
                      <m:e>
                        <m:r>
                          <a:rPr lang="en-US" altLang="zh-CN" sz="1400" b="0" i="1" smtClean="0">
                            <a:latin typeface="Cambria Math" panose="02040503050406030204" pitchFamily="18" charset="0"/>
                          </a:rPr>
                          <m:t>𝑇</m:t>
                        </m:r>
                      </m:e>
                      <m:sub>
                        <m:r>
                          <a:rPr lang="en-US" altLang="zh-CN" sz="1400" b="0" i="1" smtClean="0">
                            <a:latin typeface="Cambria Math" panose="02040503050406030204" pitchFamily="18" charset="0"/>
                          </a:rPr>
                          <m:t>𝑜</m:t>
                        </m:r>
                      </m:sub>
                    </m:sSub>
                  </m:oMath>
                </a14:m>
                <a:r>
                  <a:rPr lang="en-US" altLang="zh-CN" sz="1400" dirty="0">
                    <a:latin typeface="+mj-lt"/>
                  </a:rPr>
                  <a:t>: observation interval</a:t>
                </a:r>
              </a:p>
              <a:p>
                <a:pPr lvl="1" algn="just">
                  <a:lnSpc>
                    <a:spcPct val="170000"/>
                  </a:lnSpc>
                  <a:buFont typeface="Wingdings" panose="05000000000000000000" pitchFamily="2" charset="2"/>
                  <a:buChar char="Ø"/>
                </a:pPr>
                <a14:m>
                  <m:oMath xmlns:m="http://schemas.openxmlformats.org/officeDocument/2006/math">
                    <m:r>
                      <a:rPr lang="en-US" altLang="zh-CN" sz="1400" i="1">
                        <a:latin typeface="Cambria Math" panose="02040503050406030204" pitchFamily="18" charset="0"/>
                      </a:rPr>
                      <m:t>𝑁</m:t>
                    </m:r>
                  </m:oMath>
                </a14:m>
                <a:r>
                  <a:rPr lang="en-US" altLang="zh-CN" sz="1400" dirty="0">
                    <a:latin typeface="+mj-lt"/>
                  </a:rPr>
                  <a:t>: the number of observations used by CFO estimation</a:t>
                </a:r>
              </a:p>
              <a:p>
                <a:pPr algn="just">
                  <a:lnSpc>
                    <a:spcPct val="170000"/>
                  </a:lnSpc>
                  <a:buFont typeface="Wingdings" panose="05000000000000000000" pitchFamily="2" charset="2"/>
                  <a:buChar char="n"/>
                </a:pPr>
                <a:r>
                  <a:rPr lang="en-US" altLang="zh-CN" sz="1400" dirty="0">
                    <a:latin typeface="+mj-lt"/>
                  </a:rPr>
                  <a:t>Simulation setting: AWGN with CFO = 2 KHz or 40 KHz, 4 samples per chip, coherent demodulator with hard decision, payload size is 64 bytes</a:t>
                </a:r>
              </a:p>
              <a:p>
                <a:pPr>
                  <a:lnSpc>
                    <a:spcPct val="170000"/>
                  </a:lnSpc>
                  <a:buFont typeface="Wingdings" panose="05000000000000000000" pitchFamily="2" charset="2"/>
                  <a:buChar char="n"/>
                </a:pPr>
                <a:r>
                  <a:rPr lang="en-US" altLang="zh-CN" sz="1400" dirty="0">
                    <a:latin typeface="+mj-lt"/>
                  </a:rPr>
                  <a:t>Receiver architecture</a:t>
                </a:r>
              </a:p>
              <a:p>
                <a:pPr lvl="1">
                  <a:lnSpc>
                    <a:spcPct val="170000"/>
                  </a:lnSpc>
                  <a:buFont typeface="Wingdings" panose="05000000000000000000" pitchFamily="2" charset="2"/>
                  <a:buChar char="Ø"/>
                </a:pPr>
                <a:r>
                  <a:rPr lang="en-US" altLang="zh-CN" sz="1400" dirty="0">
                    <a:latin typeface="+mj-lt"/>
                  </a:rPr>
                  <a:t>More information could be found in https://ww2.mathworks.cn/help/comm/ug/recovery-of-ieee-802-15-4-oqpsk-signals.html</a:t>
                </a:r>
              </a:p>
              <a:p>
                <a:pPr algn="just">
                  <a:lnSpc>
                    <a:spcPct val="140000"/>
                  </a:lnSpc>
                  <a:buFont typeface="Wingdings" panose="05000000000000000000" pitchFamily="2" charset="2"/>
                  <a:buChar char="n"/>
                </a:pPr>
                <a:endParaRPr lang="en-US" altLang="zh-CN" sz="1400" dirty="0">
                  <a:latin typeface="+mj-lt"/>
                </a:endParaRPr>
              </a:p>
              <a:p>
                <a:pPr marL="0" indent="0" algn="just">
                  <a:lnSpc>
                    <a:spcPct val="140000"/>
                  </a:lnSpc>
                  <a:buNone/>
                </a:pPr>
                <a:endParaRPr lang="en-US" altLang="zh-CN" sz="1800" dirty="0">
                  <a:latin typeface="+mj-lt"/>
                </a:endParaRPr>
              </a:p>
            </p:txBody>
          </p:sp>
        </mc:Choice>
        <mc:Fallback xmlns="">
          <p:sp>
            <p:nvSpPr>
              <p:cNvPr id="9" name="内容占位符 2"/>
              <p:cNvSpPr>
                <a:spLocks noGrp="1" noRot="1" noChangeAspect="1" noMove="1" noResize="1" noEditPoints="1" noAdjustHandles="1" noChangeArrowheads="1" noChangeShapeType="1" noTextEdit="1"/>
              </p:cNvSpPr>
              <p:nvPr>
                <p:ph idx="1"/>
              </p:nvPr>
            </p:nvSpPr>
            <p:spPr>
              <a:xfrm>
                <a:off x="681256" y="1124744"/>
                <a:ext cx="7772400" cy="4413178"/>
              </a:xfrm>
              <a:blipFill rotWithShape="0">
                <a:blip r:embed="rId2"/>
                <a:stretch>
                  <a:fillRect l="-157" r="-235"/>
                </a:stretch>
              </a:blipFill>
            </p:spPr>
            <p:txBody>
              <a:bodyPr/>
              <a:lstStyle/>
              <a:p>
                <a:r>
                  <a:rPr lang="zh-CN" altLang="en-US">
                    <a:noFill/>
                  </a:rPr>
                  <a:t> </a:t>
                </a:r>
              </a:p>
            </p:txBody>
          </p:sp>
        </mc:Fallback>
      </mc:AlternateContent>
      <p:sp>
        <p:nvSpPr>
          <p:cNvPr id="8" name="文本框 7"/>
          <p:cNvSpPr txBox="1"/>
          <p:nvPr/>
        </p:nvSpPr>
        <p:spPr>
          <a:xfrm>
            <a:off x="611560" y="5988948"/>
            <a:ext cx="8350696"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[2] David C. </a:t>
            </a:r>
            <a:r>
              <a:rPr lang="en-US" altLang="zh-CN" dirty="0">
                <a:cs typeface="Times New Roman" panose="02020603050405020304" pitchFamily="18" charset="0"/>
              </a:rPr>
              <a:t>Rife</a:t>
            </a:r>
            <a:r>
              <a:rPr lang="en-US" altLang="zh-CN" dirty="0">
                <a:solidFill>
                  <a:schemeClr val="tx1"/>
                </a:solidFill>
                <a:cs typeface="Times New Roman" panose="02020603050405020304" pitchFamily="18" charset="0"/>
              </a:rPr>
              <a:t>, et.al , “Single-tone Parameter Estimation from Discrete-time Observations”, IEEE Trans. </a:t>
            </a:r>
            <a:r>
              <a:rPr lang="en-US" altLang="zh-CN" i="1" dirty="0">
                <a:solidFill>
                  <a:schemeClr val="tx1"/>
                </a:solidFill>
                <a:cs typeface="Times New Roman" panose="02020603050405020304" pitchFamily="18" charset="0"/>
              </a:rPr>
              <a:t>Inform. Theory</a:t>
            </a:r>
            <a:r>
              <a:rPr lang="en-US" altLang="zh-CN" dirty="0">
                <a:solidFill>
                  <a:schemeClr val="tx1"/>
                </a:solidFill>
                <a:cs typeface="Times New Roman" panose="02020603050405020304" pitchFamily="18" charset="0"/>
              </a:rPr>
              <a:t>, </a:t>
            </a:r>
            <a:r>
              <a:rPr lang="en-US" altLang="zh-CN" dirty="0" err="1">
                <a:solidFill>
                  <a:schemeClr val="tx1"/>
                </a:solidFill>
                <a:cs typeface="Times New Roman" panose="02020603050405020304" pitchFamily="18" charset="0"/>
              </a:rPr>
              <a:t>vol</a:t>
            </a:r>
            <a:r>
              <a:rPr lang="en-US" altLang="zh-CN" dirty="0">
                <a:solidFill>
                  <a:schemeClr val="tx1"/>
                </a:solidFill>
                <a:cs typeface="Times New Roman" panose="02020603050405020304" pitchFamily="18" charset="0"/>
              </a:rPr>
              <a:t> 20, no. 5, 1974, </a:t>
            </a:r>
            <a:r>
              <a:rPr lang="en-US" altLang="zh-CN" dirty="0">
                <a:cs typeface="Times New Roman" panose="02020603050405020304" pitchFamily="18" charset="0"/>
              </a:rPr>
              <a:t>https://ieeexplore.ieee.org/stamp/stamp.jsp?tp=&amp;arnumber=1055282</a:t>
            </a:r>
            <a:endParaRPr lang="zh-CN" altLang="en-US" dirty="0">
              <a:solidFill>
                <a:schemeClr val="tx1"/>
              </a:solidFill>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文本框 1"/>
              <p:cNvSpPr txBox="1"/>
              <p:nvPr/>
            </p:nvSpPr>
            <p:spPr>
              <a:xfrm>
                <a:off x="3088298" y="1982050"/>
                <a:ext cx="2513380" cy="3847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𝑣𝑎𝑟</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𝐶𝐹𝑂</m:t>
                          </m:r>
                        </m:e>
                      </m:d>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3</m:t>
                          </m:r>
                        </m:num>
                        <m:den>
                          <m:r>
                            <a:rPr lang="en-US" altLang="zh-CN" b="0" i="1" smtClean="0">
                              <a:latin typeface="Cambria Math" panose="02040503050406030204" pitchFamily="18" charset="0"/>
                            </a:rPr>
                            <m:t>2</m:t>
                          </m:r>
                          <m:sSup>
                            <m:sSupPr>
                              <m:ctrlPr>
                                <a:rPr lang="en-US" altLang="zh-CN" b="0" i="1" smtClean="0">
                                  <a:latin typeface="Cambria Math" panose="02040503050406030204" pitchFamily="18" charset="0"/>
                                </a:rPr>
                              </m:ctrlPr>
                            </m:sSupPr>
                            <m:e>
                              <m:r>
                                <a:rPr lang="zh-CN" altLang="en-US" b="0" i="1" smtClean="0">
                                  <a:latin typeface="Cambria Math" panose="02040503050406030204" pitchFamily="18" charset="0"/>
                                </a:rPr>
                                <m:t>𝜋</m:t>
                              </m:r>
                            </m:e>
                            <m:sup>
                              <m:r>
                                <a:rPr lang="en-US" altLang="zh-CN" b="0" i="1" smtClean="0">
                                  <a:latin typeface="Cambria Math" panose="02040503050406030204" pitchFamily="18" charset="0"/>
                                </a:rPr>
                                <m:t>2</m:t>
                              </m:r>
                            </m:sup>
                          </m:sSup>
                          <m:f>
                            <m:fPr>
                              <m:type m:val="lin"/>
                              <m:ctrlPr>
                                <a:rPr lang="en-US" altLang="zh-CN" b="0" i="1" smtClean="0">
                                  <a:latin typeface="Cambria Math" panose="02040503050406030204" pitchFamily="18" charset="0"/>
                                </a:rPr>
                              </m:ctrlPr>
                            </m:fPr>
                            <m:num>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𝐸</m:t>
                                  </m:r>
                                </m:e>
                                <m:sub>
                                  <m:r>
                                    <a:rPr lang="en-US" altLang="zh-CN" b="0" i="1" smtClean="0">
                                      <a:latin typeface="Cambria Math" panose="02040503050406030204" pitchFamily="18" charset="0"/>
                                    </a:rPr>
                                    <m:t>𝑏</m:t>
                                  </m:r>
                                </m:sub>
                              </m:sSub>
                            </m:num>
                            <m:den>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𝑁</m:t>
                                  </m:r>
                                </m:e>
                                <m:sub>
                                  <m:r>
                                    <a:rPr lang="en-US" altLang="zh-CN" b="0" i="1" smtClean="0">
                                      <a:latin typeface="Cambria Math" panose="02040503050406030204" pitchFamily="18" charset="0"/>
                                    </a:rPr>
                                    <m:t>0</m:t>
                                  </m:r>
                                </m:sub>
                              </m:sSub>
                            </m:den>
                          </m:f>
                          <m:sSubSup>
                            <m:sSubSupPr>
                              <m:ctrlPr>
                                <a:rPr lang="en-US" altLang="zh-CN" b="0" i="1" smtClean="0">
                                  <a:latin typeface="Cambria Math" panose="02040503050406030204" pitchFamily="18" charset="0"/>
                                </a:rPr>
                              </m:ctrlPr>
                            </m:sSubSupPr>
                            <m:e>
                              <m:r>
                                <a:rPr lang="en-US" altLang="zh-CN" b="0" i="1" smtClean="0">
                                  <a:latin typeface="Cambria Math" panose="02040503050406030204" pitchFamily="18" charset="0"/>
                                </a:rPr>
                                <m:t>𝑇</m:t>
                              </m:r>
                            </m:e>
                            <m:sub>
                              <m:r>
                                <a:rPr lang="en-US" altLang="zh-CN" b="0" i="1" smtClean="0">
                                  <a:latin typeface="Cambria Math" panose="02040503050406030204" pitchFamily="18" charset="0"/>
                                </a:rPr>
                                <m:t>𝑜</m:t>
                              </m:r>
                            </m:sub>
                            <m:sup>
                              <m:r>
                                <a:rPr lang="en-US" altLang="zh-CN" b="0" i="1" smtClean="0">
                                  <a:latin typeface="Cambria Math" panose="02040503050406030204" pitchFamily="18" charset="0"/>
                                </a:rPr>
                                <m:t>2</m:t>
                              </m:r>
                            </m:sup>
                          </m:sSubSup>
                          <m:r>
                            <a:rPr lang="en-US" altLang="zh-CN" b="0" i="1" smtClean="0">
                              <a:latin typeface="Cambria Math" panose="02040503050406030204" pitchFamily="18" charset="0"/>
                            </a:rPr>
                            <m:t>𝑁</m:t>
                          </m:r>
                          <m:d>
                            <m:dPr>
                              <m:ctrlPr>
                                <a:rPr lang="en-US" altLang="zh-CN" b="0" i="1" smtClean="0">
                                  <a:latin typeface="Cambria Math" panose="02040503050406030204" pitchFamily="18" charset="0"/>
                                </a:rPr>
                              </m:ctrlPr>
                            </m:dPr>
                            <m:e>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𝑁</m:t>
                                  </m:r>
                                </m:e>
                                <m:sup>
                                  <m:r>
                                    <a:rPr lang="en-US" altLang="zh-CN" b="0" i="1" smtClean="0">
                                      <a:latin typeface="Cambria Math" panose="02040503050406030204" pitchFamily="18" charset="0"/>
                                    </a:rPr>
                                    <m:t>2</m:t>
                                  </m:r>
                                </m:sup>
                              </m:sSup>
                              <m:r>
                                <a:rPr lang="en-US" altLang="zh-CN" b="0" i="1" smtClean="0">
                                  <a:latin typeface="Cambria Math" panose="02040503050406030204" pitchFamily="18" charset="0"/>
                                </a:rPr>
                                <m:t>−1</m:t>
                              </m:r>
                            </m:e>
                          </m:d>
                        </m:den>
                      </m:f>
                    </m:oMath>
                  </m:oMathPara>
                </a14:m>
                <a:endParaRPr lang="zh-CN" altLang="en-US" dirty="0"/>
              </a:p>
            </p:txBody>
          </p:sp>
        </mc:Choice>
        <mc:Fallback xmlns="">
          <p:sp>
            <p:nvSpPr>
              <p:cNvPr id="2" name="文本框 1"/>
              <p:cNvSpPr txBox="1">
                <a:spLocks noRot="1" noChangeAspect="1" noMove="1" noResize="1" noEditPoints="1" noAdjustHandles="1" noChangeArrowheads="1" noChangeShapeType="1" noTextEdit="1"/>
              </p:cNvSpPr>
              <p:nvPr/>
            </p:nvSpPr>
            <p:spPr>
              <a:xfrm>
                <a:off x="3088298" y="1982050"/>
                <a:ext cx="2513380" cy="384721"/>
              </a:xfrm>
              <a:prstGeom prst="rect">
                <a:avLst/>
              </a:prstGeom>
              <a:blipFill rotWithShape="0">
                <a:blip r:embed="rId3"/>
                <a:stretch>
                  <a:fillRect l="-485" t="-25397" b="-120635"/>
                </a:stretch>
              </a:blipFill>
            </p:spPr>
            <p:txBody>
              <a:bodyPr/>
              <a:lstStyle/>
              <a:p>
                <a:r>
                  <a:rPr lang="zh-CN" altLang="en-US">
                    <a:noFill/>
                  </a:rPr>
                  <a:t> </a:t>
                </a:r>
              </a:p>
            </p:txBody>
          </p:sp>
        </mc:Fallback>
      </mc:AlternateContent>
      <p:pic>
        <p:nvPicPr>
          <p:cNvPr id="3" name="图片 2"/>
          <p:cNvPicPr>
            <a:picLocks noChangeAspect="1"/>
          </p:cNvPicPr>
          <p:nvPr/>
        </p:nvPicPr>
        <p:blipFill>
          <a:blip r:embed="rId4"/>
          <a:stretch>
            <a:fillRect/>
          </a:stretch>
        </p:blipFill>
        <p:spPr>
          <a:xfrm>
            <a:off x="775928" y="5013176"/>
            <a:ext cx="7668344" cy="907375"/>
          </a:xfrm>
          <a:prstGeom prst="rect">
            <a:avLst/>
          </a:prstGeom>
        </p:spPr>
      </p:pic>
    </p:spTree>
    <p:extLst>
      <p:ext uri="{BB962C8B-B14F-4D97-AF65-F5344CB8AC3E}">
        <p14:creationId xmlns:p14="http://schemas.microsoft.com/office/powerpoint/2010/main" val="362491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CFO Estimation Simulation Results</a:t>
            </a:r>
            <a:endParaRPr lang="zh-CN" altLang="en-US" dirty="0"/>
          </a:p>
        </p:txBody>
      </p:sp>
      <p:sp>
        <p:nvSpPr>
          <p:cNvPr id="8" name="内容占位符 2"/>
          <p:cNvSpPr>
            <a:spLocks noGrp="1"/>
          </p:cNvSpPr>
          <p:nvPr>
            <p:ph idx="1"/>
          </p:nvPr>
        </p:nvSpPr>
        <p:spPr>
          <a:xfrm>
            <a:off x="741366" y="4986863"/>
            <a:ext cx="7772400" cy="856122"/>
          </a:xfrm>
        </p:spPr>
        <p:txBody>
          <a:bodyPr/>
          <a:lstStyle/>
          <a:p>
            <a:pPr algn="just">
              <a:lnSpc>
                <a:spcPct val="140000"/>
              </a:lnSpc>
              <a:buFont typeface="Wingdings" panose="05000000000000000000" pitchFamily="2" charset="2"/>
              <a:buChar char="n"/>
            </a:pPr>
            <a:r>
              <a:rPr lang="en-US" altLang="zh-CN" sz="1400" dirty="0">
                <a:latin typeface="+mj-lt"/>
              </a:rPr>
              <a:t>Proposed symbol-to-chip mapping can assist CFO estimation such that NB can provide more accurate CFO to UWB</a:t>
            </a:r>
          </a:p>
          <a:p>
            <a:pPr algn="just">
              <a:lnSpc>
                <a:spcPct val="140000"/>
              </a:lnSpc>
              <a:buFont typeface="Wingdings" panose="05000000000000000000" pitchFamily="2" charset="2"/>
              <a:buChar char="n"/>
            </a:pPr>
            <a:r>
              <a:rPr lang="en-US" altLang="zh-CN" sz="1400" dirty="0">
                <a:latin typeface="+mj-lt"/>
              </a:rPr>
              <a:t>The CFO estimation method can be found in [3]</a:t>
            </a:r>
          </a:p>
        </p:txBody>
      </p:sp>
      <p:sp>
        <p:nvSpPr>
          <p:cNvPr id="3" name="文本框 2"/>
          <p:cNvSpPr txBox="1"/>
          <p:nvPr/>
        </p:nvSpPr>
        <p:spPr>
          <a:xfrm>
            <a:off x="1403648" y="1268760"/>
            <a:ext cx="2880320" cy="276999"/>
          </a:xfrm>
          <a:prstGeom prst="rect">
            <a:avLst/>
          </a:prstGeom>
          <a:noFill/>
        </p:spPr>
        <p:txBody>
          <a:bodyPr wrap="square" rtlCol="0">
            <a:spAutoFit/>
          </a:bodyPr>
          <a:lstStyle/>
          <a:p>
            <a:r>
              <a:rPr lang="en-US" altLang="zh-CN" dirty="0"/>
              <a:t>Length-32 symbol-to-chip mapping</a:t>
            </a:r>
            <a:endParaRPr lang="zh-CN" altLang="en-US" dirty="0"/>
          </a:p>
        </p:txBody>
      </p:sp>
      <p:sp>
        <p:nvSpPr>
          <p:cNvPr id="10" name="文本框 9"/>
          <p:cNvSpPr txBox="1"/>
          <p:nvPr/>
        </p:nvSpPr>
        <p:spPr>
          <a:xfrm>
            <a:off x="5582424" y="1296353"/>
            <a:ext cx="2880320" cy="276999"/>
          </a:xfrm>
          <a:prstGeom prst="rect">
            <a:avLst/>
          </a:prstGeom>
          <a:noFill/>
        </p:spPr>
        <p:txBody>
          <a:bodyPr wrap="square" rtlCol="0">
            <a:spAutoFit/>
          </a:bodyPr>
          <a:lstStyle/>
          <a:p>
            <a:r>
              <a:rPr lang="en-US" altLang="zh-CN" dirty="0"/>
              <a:t>Length-16 symbol-to-chip mapping</a:t>
            </a:r>
            <a:endParaRPr lang="zh-CN" altLang="en-US" dirty="0"/>
          </a:p>
        </p:txBody>
      </p:sp>
      <p:sp>
        <p:nvSpPr>
          <p:cNvPr id="14" name="文本框 13"/>
          <p:cNvSpPr txBox="1"/>
          <p:nvPr/>
        </p:nvSpPr>
        <p:spPr>
          <a:xfrm>
            <a:off x="685800" y="5985575"/>
            <a:ext cx="8496944" cy="461665"/>
          </a:xfrm>
          <a:prstGeom prst="rect">
            <a:avLst/>
          </a:prstGeom>
          <a:noFill/>
        </p:spPr>
        <p:txBody>
          <a:bodyPr wrap="square" rtlCol="0">
            <a:spAutoFit/>
          </a:bodyPr>
          <a:lstStyle/>
          <a:p>
            <a:r>
              <a:rPr lang="en-US" altLang="zh-CN" dirty="0">
                <a:solidFill>
                  <a:schemeClr val="tx1"/>
                </a:solidFill>
                <a:cs typeface="Times New Roman" panose="02020603050405020304" pitchFamily="18" charset="0"/>
              </a:rPr>
              <a:t>[3] </a:t>
            </a:r>
            <a:r>
              <a:rPr lang="en-US" altLang="zh-CN" dirty="0" err="1">
                <a:solidFill>
                  <a:schemeClr val="tx1"/>
                </a:solidFill>
                <a:cs typeface="Times New Roman" panose="02020603050405020304" pitchFamily="18" charset="0"/>
              </a:rPr>
              <a:t>Shengchen</a:t>
            </a:r>
            <a:r>
              <a:rPr lang="en-US" altLang="zh-CN" dirty="0">
                <a:solidFill>
                  <a:schemeClr val="tx1"/>
                </a:solidFill>
                <a:cs typeface="Times New Roman" panose="02020603050405020304" pitchFamily="18" charset="0"/>
              </a:rPr>
              <a:t> Dai, et.al , “A Robust Demodulator for OQPSK-DSSS System”, 2014. [Online] </a:t>
            </a:r>
            <a:r>
              <a:rPr lang="en-US" altLang="zh-CN" dirty="0">
                <a:cs typeface="Times New Roman" panose="02020603050405020304" pitchFamily="18" charset="0"/>
              </a:rPr>
              <a:t>https://link.springer.com/content/pdf/10.1007/s00034-014-9844-z.pdf</a:t>
            </a:r>
            <a:endParaRPr lang="zh-CN" altLang="en-US" dirty="0">
              <a:solidFill>
                <a:schemeClr val="tx1"/>
              </a:solidFill>
              <a:cs typeface="Times New Roman" panose="02020603050405020304" pitchFamily="18" charset="0"/>
            </a:endParaRPr>
          </a:p>
        </p:txBody>
      </p:sp>
      <p:pic>
        <p:nvPicPr>
          <p:cNvPr id="2" name="图片 1"/>
          <p:cNvPicPr>
            <a:picLocks noChangeAspect="1"/>
          </p:cNvPicPr>
          <p:nvPr/>
        </p:nvPicPr>
        <p:blipFill>
          <a:blip r:embed="rId3"/>
          <a:stretch>
            <a:fillRect/>
          </a:stretch>
        </p:blipFill>
        <p:spPr>
          <a:xfrm>
            <a:off x="364030" y="1556534"/>
            <a:ext cx="4207970" cy="3376984"/>
          </a:xfrm>
          <a:prstGeom prst="rect">
            <a:avLst/>
          </a:prstGeom>
        </p:spPr>
      </p:pic>
      <p:pic>
        <p:nvPicPr>
          <p:cNvPr id="9" name="图片 8"/>
          <p:cNvPicPr>
            <a:picLocks noChangeAspect="1"/>
          </p:cNvPicPr>
          <p:nvPr/>
        </p:nvPicPr>
        <p:blipFill>
          <a:blip r:embed="rId4"/>
          <a:stretch>
            <a:fillRect/>
          </a:stretch>
        </p:blipFill>
        <p:spPr>
          <a:xfrm>
            <a:off x="4572000" y="1589165"/>
            <a:ext cx="4171793" cy="3369525"/>
          </a:xfrm>
          <a:prstGeom prst="rect">
            <a:avLst/>
          </a:prstGeom>
        </p:spPr>
      </p:pic>
    </p:spTree>
    <p:extLst>
      <p:ext uri="{BB962C8B-B14F-4D97-AF65-F5344CB8AC3E}">
        <p14:creationId xmlns:p14="http://schemas.microsoft.com/office/powerpoint/2010/main" val="2961027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404664"/>
            <a:ext cx="7772400" cy="1066800"/>
          </a:xfrm>
        </p:spPr>
        <p:txBody>
          <a:bodyPr/>
          <a:lstStyle/>
          <a:p>
            <a:r>
              <a:rPr lang="en-US" altLang="zh-CN" dirty="0"/>
              <a:t>Residual CFO Affects PER</a:t>
            </a:r>
            <a:endParaRPr lang="zh-CN" altLang="en-US"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723900" y="4803649"/>
                <a:ext cx="7772400" cy="1639776"/>
              </a:xfrm>
            </p:spPr>
            <p:txBody>
              <a:bodyPr/>
              <a:lstStyle/>
              <a:p>
                <a:pPr algn="just">
                  <a:lnSpc>
                    <a:spcPct val="120000"/>
                  </a:lnSpc>
                  <a:buFont typeface="Wingdings" panose="05000000000000000000" pitchFamily="2" charset="2"/>
                  <a:buChar char="n"/>
                </a:pPr>
                <a:r>
                  <a:rPr lang="en-US" altLang="zh-CN" sz="1200" dirty="0">
                    <a:latin typeface="+mj-lt"/>
                  </a:rPr>
                  <a:t>CFO is set to be 2 KHz</a:t>
                </a:r>
              </a:p>
              <a:p>
                <a:pPr algn="just">
                  <a:lnSpc>
                    <a:spcPct val="120000"/>
                  </a:lnSpc>
                  <a:buFont typeface="Wingdings" panose="05000000000000000000" pitchFamily="2" charset="2"/>
                  <a:buChar char="n"/>
                </a:pPr>
                <a:r>
                  <a:rPr lang="en-US" altLang="zh-CN" sz="1200" dirty="0">
                    <a:latin typeface="+mj-lt"/>
                  </a:rPr>
                  <a:t>Proposed length-32 and length-16 symbol-to-chip mapping achieve 1.3dB and 0.5dB gain at </a:t>
                </a:r>
                <a14:m>
                  <m:oMath xmlns:m="http://schemas.openxmlformats.org/officeDocument/2006/math">
                    <m:r>
                      <m:rPr>
                        <m:sty m:val="p"/>
                      </m:rPr>
                      <a:rPr lang="en-US" altLang="zh-CN" sz="1200" dirty="0">
                        <a:latin typeface="Cambria Math" panose="02040503050406030204" pitchFamily="18" charset="0"/>
                      </a:rPr>
                      <m:t>P</m:t>
                    </m:r>
                    <m:r>
                      <m:rPr>
                        <m:sty m:val="p"/>
                      </m:rPr>
                      <a:rPr lang="en-US" altLang="zh-CN" sz="1200">
                        <a:latin typeface="Cambria Math" panose="02040503050406030204" pitchFamily="18" charset="0"/>
                      </a:rPr>
                      <m:t>ER</m:t>
                    </m:r>
                    <m:r>
                      <a:rPr lang="en-US" altLang="zh-CN" sz="1200">
                        <a:latin typeface="Cambria Math" panose="02040503050406030204" pitchFamily="18" charset="0"/>
                      </a:rPr>
                      <m:t>=</m:t>
                    </m:r>
                    <m:sSup>
                      <m:sSupPr>
                        <m:ctrlPr>
                          <a:rPr lang="en-US" altLang="zh-CN" sz="1200" i="1">
                            <a:latin typeface="Cambria Math" panose="02040503050406030204" pitchFamily="18" charset="0"/>
                          </a:rPr>
                        </m:ctrlPr>
                      </m:sSupPr>
                      <m:e>
                        <m:r>
                          <a:rPr lang="en-US" altLang="zh-CN" sz="1200">
                            <a:latin typeface="Cambria Math" panose="02040503050406030204" pitchFamily="18" charset="0"/>
                          </a:rPr>
                          <m:t>10</m:t>
                        </m:r>
                      </m:e>
                      <m:sup>
                        <m:r>
                          <a:rPr lang="en-US" altLang="zh-CN" sz="1200">
                            <a:latin typeface="Cambria Math" panose="02040503050406030204" pitchFamily="18" charset="0"/>
                          </a:rPr>
                          <m:t>−2</m:t>
                        </m:r>
                      </m:sup>
                    </m:sSup>
                  </m:oMath>
                </a14:m>
                <a:r>
                  <a:rPr lang="en-US" altLang="zh-CN" sz="1200" dirty="0">
                    <a:latin typeface="+mj-lt"/>
                  </a:rPr>
                  <a:t> with the residual CFO in the AWGN channel</a:t>
                </a:r>
              </a:p>
              <a:p>
                <a:pPr algn="just">
                  <a:lnSpc>
                    <a:spcPct val="120000"/>
                  </a:lnSpc>
                  <a:buFont typeface="Wingdings" panose="05000000000000000000" pitchFamily="2" charset="2"/>
                  <a:buChar char="n"/>
                </a:pPr>
                <a:r>
                  <a:rPr lang="en-US" altLang="zh-CN" sz="1200" dirty="0">
                    <a:latin typeface="+mj-lt"/>
                  </a:rPr>
                  <a:t>Decision-feedback method (i.e., performing CFO estimation by using the demodulated data) depends on the successful demodulation </a:t>
                </a:r>
              </a:p>
              <a:p>
                <a:pPr lvl="1" algn="just">
                  <a:lnSpc>
                    <a:spcPct val="120000"/>
                  </a:lnSpc>
                  <a:buFont typeface="Wingdings" panose="05000000000000000000" pitchFamily="2" charset="2"/>
                  <a:buChar char="Ø"/>
                </a:pPr>
                <a:r>
                  <a:rPr lang="en-US" altLang="zh-CN" sz="1200" dirty="0">
                    <a:latin typeface="+mj-lt"/>
                  </a:rPr>
                  <a:t>The proposed mapping can better facilitate the decision-feedback method due to higher successful demodulation rate</a:t>
                </a: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723900" y="4803649"/>
                <a:ext cx="7772400" cy="1639776"/>
              </a:xfrm>
              <a:blipFill rotWithShape="0">
                <a:blip r:embed="rId3"/>
                <a:stretch>
                  <a:fillRect b="-7807"/>
                </a:stretch>
              </a:blipFill>
            </p:spPr>
            <p:txBody>
              <a:bodyPr/>
              <a:lstStyle/>
              <a:p>
                <a:r>
                  <a:rPr lang="zh-CN" altLang="en-US">
                    <a:noFill/>
                  </a:rPr>
                  <a:t> </a:t>
                </a:r>
              </a:p>
            </p:txBody>
          </p:sp>
        </mc:Fallback>
      </mc:AlternateContent>
      <p:pic>
        <p:nvPicPr>
          <p:cNvPr id="2" name="图片 1"/>
          <p:cNvPicPr>
            <a:picLocks noChangeAspect="1"/>
          </p:cNvPicPr>
          <p:nvPr/>
        </p:nvPicPr>
        <p:blipFill>
          <a:blip r:embed="rId4"/>
          <a:stretch>
            <a:fillRect/>
          </a:stretch>
        </p:blipFill>
        <p:spPr>
          <a:xfrm>
            <a:off x="2286000" y="1268523"/>
            <a:ext cx="4446240" cy="3535126"/>
          </a:xfrm>
          <a:prstGeom prst="rect">
            <a:avLst/>
          </a:prstGeom>
        </p:spPr>
      </p:pic>
      <p:cxnSp>
        <p:nvCxnSpPr>
          <p:cNvPr id="10" name="直接连接符 9"/>
          <p:cNvCxnSpPr/>
          <p:nvPr/>
        </p:nvCxnSpPr>
        <p:spPr bwMode="auto">
          <a:xfrm>
            <a:off x="2771800" y="2924944"/>
            <a:ext cx="3960440" cy="0"/>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0413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内容占位符 7"/>
          <p:cNvGraphicFramePr>
            <a:graphicFrameLocks noGrp="1"/>
          </p:cNvGraphicFramePr>
          <p:nvPr>
            <p:ph idx="1"/>
            <p:extLst/>
          </p:nvPr>
        </p:nvGraphicFramePr>
        <p:xfrm>
          <a:off x="539560" y="1268760"/>
          <a:ext cx="8071040" cy="4464489"/>
        </p:xfrm>
        <a:graphic>
          <a:graphicData uri="http://schemas.openxmlformats.org/drawingml/2006/table">
            <a:tbl>
              <a:tblPr firstRow="1" bandRow="1">
                <a:tableStyleId>{C083E6E3-FA7D-4D7B-A595-EF9225AFEA82}</a:tableStyleId>
              </a:tblPr>
              <a:tblGrid>
                <a:gridCol w="2088224">
                  <a:extLst>
                    <a:ext uri="{9D8B030D-6E8A-4147-A177-3AD203B41FA5}">
                      <a16:colId xmlns:a16="http://schemas.microsoft.com/office/drawing/2014/main" xmlns="" val="20000"/>
                    </a:ext>
                  </a:extLst>
                </a:gridCol>
                <a:gridCol w="373926">
                  <a:extLst>
                    <a:ext uri="{9D8B030D-6E8A-4147-A177-3AD203B41FA5}">
                      <a16:colId xmlns:a16="http://schemas.microsoft.com/office/drawing/2014/main" xmlns="" val="20001"/>
                    </a:ext>
                  </a:extLst>
                </a:gridCol>
                <a:gridCol w="373926">
                  <a:extLst>
                    <a:ext uri="{9D8B030D-6E8A-4147-A177-3AD203B41FA5}">
                      <a16:colId xmlns:a16="http://schemas.microsoft.com/office/drawing/2014/main" xmlns="" val="20002"/>
                    </a:ext>
                  </a:extLst>
                </a:gridCol>
                <a:gridCol w="373926">
                  <a:extLst>
                    <a:ext uri="{9D8B030D-6E8A-4147-A177-3AD203B41FA5}">
                      <a16:colId xmlns:a16="http://schemas.microsoft.com/office/drawing/2014/main" xmlns="" val="20003"/>
                    </a:ext>
                  </a:extLst>
                </a:gridCol>
                <a:gridCol w="373926">
                  <a:extLst>
                    <a:ext uri="{9D8B030D-6E8A-4147-A177-3AD203B41FA5}">
                      <a16:colId xmlns:a16="http://schemas.microsoft.com/office/drawing/2014/main" xmlns="" val="20004"/>
                    </a:ext>
                  </a:extLst>
                </a:gridCol>
                <a:gridCol w="373926">
                  <a:extLst>
                    <a:ext uri="{9D8B030D-6E8A-4147-A177-3AD203B41FA5}">
                      <a16:colId xmlns:a16="http://schemas.microsoft.com/office/drawing/2014/main" xmlns="" val="20005"/>
                    </a:ext>
                  </a:extLst>
                </a:gridCol>
                <a:gridCol w="373926">
                  <a:extLst>
                    <a:ext uri="{9D8B030D-6E8A-4147-A177-3AD203B41FA5}">
                      <a16:colId xmlns:a16="http://schemas.microsoft.com/office/drawing/2014/main" xmlns="" val="20006"/>
                    </a:ext>
                  </a:extLst>
                </a:gridCol>
                <a:gridCol w="373926">
                  <a:extLst>
                    <a:ext uri="{9D8B030D-6E8A-4147-A177-3AD203B41FA5}">
                      <a16:colId xmlns:a16="http://schemas.microsoft.com/office/drawing/2014/main" xmlns="" val="20007"/>
                    </a:ext>
                  </a:extLst>
                </a:gridCol>
                <a:gridCol w="373926">
                  <a:extLst>
                    <a:ext uri="{9D8B030D-6E8A-4147-A177-3AD203B41FA5}">
                      <a16:colId xmlns:a16="http://schemas.microsoft.com/office/drawing/2014/main" xmlns="" val="20008"/>
                    </a:ext>
                  </a:extLst>
                </a:gridCol>
                <a:gridCol w="373926">
                  <a:extLst>
                    <a:ext uri="{9D8B030D-6E8A-4147-A177-3AD203B41FA5}">
                      <a16:colId xmlns:a16="http://schemas.microsoft.com/office/drawing/2014/main" xmlns="" val="20009"/>
                    </a:ext>
                  </a:extLst>
                </a:gridCol>
                <a:gridCol w="373926">
                  <a:extLst>
                    <a:ext uri="{9D8B030D-6E8A-4147-A177-3AD203B41FA5}">
                      <a16:colId xmlns:a16="http://schemas.microsoft.com/office/drawing/2014/main" xmlns="" val="20010"/>
                    </a:ext>
                  </a:extLst>
                </a:gridCol>
                <a:gridCol w="373926">
                  <a:extLst>
                    <a:ext uri="{9D8B030D-6E8A-4147-A177-3AD203B41FA5}">
                      <a16:colId xmlns:a16="http://schemas.microsoft.com/office/drawing/2014/main" xmlns="" val="20011"/>
                    </a:ext>
                  </a:extLst>
                </a:gridCol>
                <a:gridCol w="373926">
                  <a:extLst>
                    <a:ext uri="{9D8B030D-6E8A-4147-A177-3AD203B41FA5}">
                      <a16:colId xmlns:a16="http://schemas.microsoft.com/office/drawing/2014/main" xmlns="" val="20012"/>
                    </a:ext>
                  </a:extLst>
                </a:gridCol>
                <a:gridCol w="373926">
                  <a:extLst>
                    <a:ext uri="{9D8B030D-6E8A-4147-A177-3AD203B41FA5}">
                      <a16:colId xmlns:a16="http://schemas.microsoft.com/office/drawing/2014/main" xmlns="" val="20013"/>
                    </a:ext>
                  </a:extLst>
                </a:gridCol>
                <a:gridCol w="373926">
                  <a:extLst>
                    <a:ext uri="{9D8B030D-6E8A-4147-A177-3AD203B41FA5}">
                      <a16:colId xmlns:a16="http://schemas.microsoft.com/office/drawing/2014/main" xmlns="" val="20014"/>
                    </a:ext>
                  </a:extLst>
                </a:gridCol>
                <a:gridCol w="373926">
                  <a:extLst>
                    <a:ext uri="{9D8B030D-6E8A-4147-A177-3AD203B41FA5}">
                      <a16:colId xmlns:a16="http://schemas.microsoft.com/office/drawing/2014/main" xmlns="" val="20015"/>
                    </a:ext>
                  </a:extLst>
                </a:gridCol>
                <a:gridCol w="373926">
                  <a:extLst>
                    <a:ext uri="{9D8B030D-6E8A-4147-A177-3AD203B41FA5}">
                      <a16:colId xmlns:a16="http://schemas.microsoft.com/office/drawing/2014/main" xmlns="" val="20016"/>
                    </a:ext>
                  </a:extLst>
                </a:gridCol>
              </a:tblGrid>
              <a:tr h="262617">
                <a:tc>
                  <a:txBody>
                    <a:bodyPr/>
                    <a:lstStyle/>
                    <a:p>
                      <a:pPr algn="ctr"/>
                      <a:r>
                        <a:rPr lang="en-US" altLang="zh-CN" sz="1000" dirty="0">
                          <a:latin typeface="+mj-lt"/>
                        </a:rPr>
                        <a:t>Symbol-to-chip</a:t>
                      </a:r>
                      <a:r>
                        <a:rPr lang="en-US" altLang="zh-CN" sz="1000" baseline="0" dirty="0">
                          <a:latin typeface="+mj-lt"/>
                        </a:rPr>
                        <a:t> Mapping sequence</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62617">
                <a:tc>
                  <a:txBody>
                    <a:bodyPr/>
                    <a:lstStyle/>
                    <a:p>
                      <a:pPr algn="ctr"/>
                      <a:r>
                        <a:rPr lang="en-US" altLang="zh-CN" sz="1000" dirty="0">
                          <a:latin typeface="+mj-lt"/>
                        </a:rPr>
                        <a:t>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62617">
                <a:tc>
                  <a:txBody>
                    <a:bodyPr/>
                    <a:lstStyle/>
                    <a:p>
                      <a:pPr algn="ctr"/>
                      <a:r>
                        <a:rPr lang="en-US" altLang="zh-CN" sz="1000" dirty="0">
                          <a:latin typeface="+mj-lt"/>
                        </a:rPr>
                        <a:t>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62617">
                <a:tc>
                  <a:txBody>
                    <a:bodyPr/>
                    <a:lstStyle/>
                    <a:p>
                      <a:pPr algn="ctr"/>
                      <a:r>
                        <a:rPr lang="en-US" altLang="zh-CN" sz="1000" dirty="0">
                          <a:latin typeface="+mj-lt"/>
                        </a:rPr>
                        <a:t>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62617">
                <a:tc>
                  <a:txBody>
                    <a:bodyPr/>
                    <a:lstStyle/>
                    <a:p>
                      <a:pPr algn="ctr"/>
                      <a:r>
                        <a:rPr lang="en-US" altLang="zh-CN" sz="1000" dirty="0">
                          <a:latin typeface="+mj-lt"/>
                        </a:rPr>
                        <a:t>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62617">
                <a:tc>
                  <a:txBody>
                    <a:bodyPr/>
                    <a:lstStyle/>
                    <a:p>
                      <a:pPr algn="ctr"/>
                      <a:r>
                        <a:rPr lang="en-US" altLang="zh-CN" sz="1000" dirty="0">
                          <a:latin typeface="+mj-lt"/>
                        </a:rPr>
                        <a:t>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62617">
                <a:tc>
                  <a:txBody>
                    <a:bodyPr/>
                    <a:lstStyle/>
                    <a:p>
                      <a:pPr algn="ctr"/>
                      <a:r>
                        <a:rPr lang="en-US" altLang="zh-CN" sz="1000" dirty="0">
                          <a:latin typeface="+mj-lt"/>
                        </a:rPr>
                        <a:t>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62617">
                <a:tc>
                  <a:txBody>
                    <a:bodyPr/>
                    <a:lstStyle/>
                    <a:p>
                      <a:pPr algn="ctr"/>
                      <a:r>
                        <a:rPr lang="en-US" altLang="zh-CN" sz="1000" dirty="0">
                          <a:latin typeface="+mj-lt"/>
                        </a:rPr>
                        <a:t>7</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62617">
                <a:tc>
                  <a:txBody>
                    <a:bodyPr/>
                    <a:lstStyle/>
                    <a:p>
                      <a:pPr algn="ctr"/>
                      <a:r>
                        <a:rPr lang="en-US" altLang="zh-CN" sz="1000" dirty="0">
                          <a:latin typeface="+mj-lt"/>
                        </a:rPr>
                        <a:t>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62617">
                <a:tc>
                  <a:txBody>
                    <a:bodyPr/>
                    <a:lstStyle/>
                    <a:p>
                      <a:pPr algn="ctr"/>
                      <a:r>
                        <a:rPr lang="en-US" altLang="zh-CN" sz="1000" dirty="0">
                          <a:latin typeface="+mj-lt"/>
                        </a:rPr>
                        <a:t>9</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62617">
                <a:tc>
                  <a:txBody>
                    <a:bodyPr/>
                    <a:lstStyle/>
                    <a:p>
                      <a:pPr algn="ctr"/>
                      <a:r>
                        <a:rPr lang="en-US" altLang="zh-CN" sz="1000" dirty="0">
                          <a:latin typeface="+mj-lt"/>
                        </a:rPr>
                        <a:t>10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62617">
                <a:tc>
                  <a:txBody>
                    <a:bodyPr/>
                    <a:lstStyle/>
                    <a:p>
                      <a:pPr algn="ctr"/>
                      <a:r>
                        <a:rPr lang="en-US" altLang="zh-CN" sz="1000" dirty="0">
                          <a:latin typeface="+mj-lt"/>
                        </a:rPr>
                        <a:t>11</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62617">
                <a:tc>
                  <a:txBody>
                    <a:bodyPr/>
                    <a:lstStyle/>
                    <a:p>
                      <a:pPr algn="ctr"/>
                      <a:r>
                        <a:rPr lang="en-US" altLang="zh-CN" sz="1000" dirty="0">
                          <a:latin typeface="+mj-lt"/>
                        </a:rPr>
                        <a:t>12</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62617">
                <a:tc>
                  <a:txBody>
                    <a:bodyPr/>
                    <a:lstStyle/>
                    <a:p>
                      <a:pPr algn="ctr"/>
                      <a:r>
                        <a:rPr lang="en-US" altLang="zh-CN" sz="1000" dirty="0">
                          <a:latin typeface="+mj-lt"/>
                        </a:rPr>
                        <a:t>13</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62617">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62617">
                <a:tc>
                  <a:txBody>
                    <a:bodyPr/>
                    <a:lstStyle/>
                    <a:p>
                      <a:pPr algn="ctr"/>
                      <a:r>
                        <a:rPr lang="en-US" altLang="zh-CN" sz="1000" dirty="0">
                          <a:latin typeface="+mj-lt"/>
                        </a:rPr>
                        <a:t>15</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62617">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solidFill>
                            <a:srgbClr val="FF0000"/>
                          </a:solidFill>
                          <a:latin typeface="+mj-lt"/>
                        </a:rPr>
                        <a:t>12</a:t>
                      </a:r>
                      <a:endParaRPr lang="zh-CN" altLang="en-US" sz="100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14</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00" kern="1200" dirty="0">
                          <a:solidFill>
                            <a:srgbClr val="FF0000"/>
                          </a:solidFill>
                          <a:latin typeface="+mj-lt"/>
                          <a:ea typeface="+mn-ea"/>
                          <a:cs typeface="+mn-cs"/>
                        </a:rPr>
                        <a:t>12</a:t>
                      </a:r>
                      <a:endParaRPr lang="zh-CN" altLang="en-US" sz="1000" kern="1200" dirty="0">
                        <a:solidFill>
                          <a:srgbClr val="FF0000"/>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20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18</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16</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00" dirty="0">
                          <a:latin typeface="+mj-lt"/>
                        </a:rPr>
                        <a:t>0</a:t>
                      </a:r>
                      <a:endParaRPr lang="zh-CN" altLang="en-US" sz="10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p:sp>
        <p:nvSpPr>
          <p:cNvPr id="4" name="日期占位符 3"/>
          <p:cNvSpPr>
            <a:spLocks noGrp="1"/>
          </p:cNvSpPr>
          <p:nvPr>
            <p:ph type="dt" sz="half" idx="10"/>
          </p:nvPr>
        </p:nvSpPr>
        <p:spPr/>
        <p:txBody>
          <a:bodyPr/>
          <a:lstStyle/>
          <a:p>
            <a:r>
              <a:rPr lang="en-US" altLang="zh-CN" dirty="0"/>
              <a:t>September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Chenchen Liu</a:t>
            </a:r>
            <a:r>
              <a:rPr lang="en-US" altLang="zh-CN" dirty="0"/>
              <a:t>,</a:t>
            </a:r>
            <a:r>
              <a:rPr lang="en-US" altLang="en-US" dirty="0"/>
              <a:t>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539560" y="439738"/>
            <a:ext cx="8071040" cy="1066800"/>
          </a:xfrm>
        </p:spPr>
        <p:txBody>
          <a:bodyPr/>
          <a:lstStyle/>
          <a:p>
            <a:r>
              <a:rPr lang="en-US" altLang="zh-CN" sz="2300" dirty="0"/>
              <a:t>Hamming Distance of Current 32-length Symbol-to-chip Mapping </a:t>
            </a:r>
            <a:endParaRPr lang="zh-CN" altLang="en-US" sz="2300" dirty="0"/>
          </a:p>
        </p:txBody>
      </p:sp>
      <p:sp>
        <p:nvSpPr>
          <p:cNvPr id="9" name="矩形 8"/>
          <p:cNvSpPr/>
          <p:nvPr/>
        </p:nvSpPr>
        <p:spPr>
          <a:xfrm>
            <a:off x="686780" y="5812580"/>
            <a:ext cx="7846640" cy="395749"/>
          </a:xfrm>
          <a:prstGeom prst="rect">
            <a:avLst/>
          </a:prstGeom>
        </p:spPr>
        <p:txBody>
          <a:bodyPr wrap="square">
            <a:spAutoFit/>
          </a:bodyPr>
          <a:lstStyle/>
          <a:p>
            <a:pPr marL="285750" indent="-285750">
              <a:lnSpc>
                <a:spcPct val="120000"/>
              </a:lnSpc>
              <a:buFont typeface="Wingdings" panose="05000000000000000000" pitchFamily="2" charset="2"/>
              <a:buChar char="n"/>
            </a:pPr>
            <a:r>
              <a:rPr lang="en-US" altLang="zh-CN" sz="1800" dirty="0">
                <a:latin typeface="+mj-lt"/>
              </a:rPr>
              <a:t>The minimum </a:t>
            </a:r>
            <a:r>
              <a:rPr lang="en-US" altLang="zh-CN" sz="1800" dirty="0"/>
              <a:t>Hamming distance 12 is far from the theoretical limit</a:t>
            </a:r>
          </a:p>
        </p:txBody>
      </p:sp>
    </p:spTree>
    <p:extLst>
      <p:ext uri="{BB962C8B-B14F-4D97-AF65-F5344CB8AC3E}">
        <p14:creationId xmlns:p14="http://schemas.microsoft.com/office/powerpoint/2010/main" val="180771543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2586</Words>
  <Application>Microsoft Office PowerPoint</Application>
  <PresentationFormat>全屏显示(4:3)</PresentationFormat>
  <Paragraphs>862</Paragraphs>
  <Slides>15</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 Unicode MS</vt:lpstr>
      <vt:lpstr>MS PGothic</vt:lpstr>
      <vt:lpstr>宋体</vt:lpstr>
      <vt:lpstr>Arial</vt:lpstr>
      <vt:lpstr>Calibri</vt:lpstr>
      <vt:lpstr>Cambria Math</vt:lpstr>
      <vt:lpstr>Times New Roman</vt:lpstr>
      <vt:lpstr>Wingdings</vt:lpstr>
      <vt:lpstr>IEEE-P802_15</vt:lpstr>
      <vt:lpstr>PowerPoint 演示文稿</vt:lpstr>
      <vt:lpstr>PowerPoint 演示文稿</vt:lpstr>
      <vt:lpstr>NB Background</vt:lpstr>
      <vt:lpstr>Symbol-to-chip Mapping</vt:lpstr>
      <vt:lpstr>CFO Estimation</vt:lpstr>
      <vt:lpstr>CFO Estimation </vt:lpstr>
      <vt:lpstr>CFO Estimation Simulation Results</vt:lpstr>
      <vt:lpstr>Residual CFO Affects PER</vt:lpstr>
      <vt:lpstr>Hamming Distance of Current 32-length Symbol-to-chip Mapping </vt:lpstr>
      <vt:lpstr>Hamming Distance of Proposed 32-length Symbol-to-chip Mapping </vt:lpstr>
      <vt:lpstr>Hamming Distance Improvement </vt:lpstr>
      <vt:lpstr>Hamming Distance Improvement </vt:lpstr>
      <vt:lpstr>NB Configuration Indication</vt:lpstr>
      <vt:lpstr>NB Configuration Indication</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2022-11-01T08:52:32Z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(3)t+R0Et9GymrSdGi8hN5+NliTNBviWjz9kM/+xubZae+uJgP9Pp08+zjIixVL/L3wUSg40zQH
GvCPoByWk+8XMaVZEuThi9eEncfExKowUHXr6HfSSAJTfa8wM4u0nzo+u2Fbwpry4nk7JQ+W
9+qj/31EwzNXCwKMRmkobH/bA5qziUYTQYCXs5yKFZYIN5tOd8BORt4cQ9oydNZr2mst8nzB
mjK5Ts1kuHZQ7SqtHe</vt:lpwstr>
  </property>
  <property fmtid="{D5CDD505-2E9C-101B-9397-08002B2CF9AE}" pid="3" name="_2015_ms_pID_7253431">
    <vt:lpwstr>zLIw+xd79HIeY2koi/NYuuM+IeftSRa642EWTaUMnUCWLZ8vUuSkWh
Qr0OOVyWMu6mwHVwiyP6sIeLoO82NzHy6d09gK0IlENfo+byfKDtIu24xkZ1VWYpCP4cg0An
AfVU+vxwTVsqHXPfO+Wm7R2cpPEmOMFFeDYDGAoPVVWZMiBlX2NtHEDa96yZmjeIj9QlcbZW
kbfXxSX3nct7b4Zt7iWJNCGacfygiAiufZAw</vt:lpwstr>
  </property>
  <property fmtid="{D5CDD505-2E9C-101B-9397-08002B2CF9AE}" pid="4" name="_2015_ms_pID_7253432">
    <vt:lpwstr>/sxihoxCVAlEMYgpYLMaaik=</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