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7"/>
  </p:notesMasterIdLst>
  <p:handoutMasterIdLst>
    <p:handoutMasterId r:id="rId18"/>
  </p:handoutMasterIdLst>
  <p:sldIdLst>
    <p:sldId id="359" r:id="rId2"/>
    <p:sldId id="360" r:id="rId3"/>
    <p:sldId id="389" r:id="rId4"/>
    <p:sldId id="418" r:id="rId5"/>
    <p:sldId id="416" r:id="rId6"/>
    <p:sldId id="417" r:id="rId7"/>
    <p:sldId id="414" r:id="rId8"/>
    <p:sldId id="419" r:id="rId9"/>
    <p:sldId id="422" r:id="rId10"/>
    <p:sldId id="423" r:id="rId11"/>
    <p:sldId id="415" r:id="rId12"/>
    <p:sldId id="420" r:id="rId13"/>
    <p:sldId id="421" r:id="rId14"/>
    <p:sldId id="424" r:id="rId15"/>
    <p:sldId id="32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5156" autoAdjust="0"/>
  </p:normalViewPr>
  <p:slideViewPr>
    <p:cSldViewPr>
      <p:cViewPr varScale="1">
        <p:scale>
          <a:sx n="72" d="100"/>
          <a:sy n="72" d="100"/>
        </p:scale>
        <p:origin x="919" y="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7" d="100"/>
          <a:sy n="57" d="100"/>
        </p:scale>
        <p:origin x="2311" y="31"/>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页眉占位符 1">
            <a:extLst>
              <a:ext uri="{FF2B5EF4-FFF2-40B4-BE49-F238E27FC236}">
                <a16:creationId xmlns:a16="http://schemas.microsoft.com/office/drawing/2014/main" id="{79803F9C-7343-4DC5-9B7B-AA6164F63558}"/>
              </a:ext>
            </a:extLst>
          </p:cNvPr>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zh-CN" alt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28061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r>
              <a:rPr lang="en-US" altLang="en-US"/>
              <a:t>&lt;month year&gt;</a:t>
            </a:r>
            <a:endParaRPr lang="en-US" altLang="en-US" dirty="0"/>
          </a:p>
        </p:txBody>
      </p:sp>
      <p:sp>
        <p:nvSpPr>
          <p:cNvPr id="5" name="页脚占位符 4"/>
          <p:cNvSpPr>
            <a:spLocks noGrp="1"/>
          </p:cNvSpPr>
          <p:nvPr>
            <p:ph type="ftr" sz="quarter" idx="11"/>
          </p:nvPr>
        </p:nvSpPr>
        <p:spPr/>
        <p:txBody>
          <a:bodyPr/>
          <a:lstStyle/>
          <a:p>
            <a:pPr lvl="4"/>
            <a:r>
              <a:rPr lang="en-US" altLang="en-US"/>
              <a:t>&lt;author&gt;, &lt;company&gt;</a:t>
            </a:r>
            <a:endParaRPr lang="en-US" altLang="en-US" dirty="0"/>
          </a:p>
        </p:txBody>
      </p:sp>
      <p:sp>
        <p:nvSpPr>
          <p:cNvPr id="6" name="灯片编号占位符 5"/>
          <p:cNvSpPr>
            <a:spLocks noGrp="1"/>
          </p:cNvSpPr>
          <p:nvPr>
            <p:ph type="sldNum" sz="quarter" idx="12"/>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1166865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r>
              <a:rPr lang="en-US" altLang="en-US"/>
              <a:t>&lt;month year&gt;</a:t>
            </a:r>
            <a:endParaRPr lang="en-US" altLang="en-US" dirty="0"/>
          </a:p>
        </p:txBody>
      </p:sp>
      <p:sp>
        <p:nvSpPr>
          <p:cNvPr id="5" name="页脚占位符 4"/>
          <p:cNvSpPr>
            <a:spLocks noGrp="1"/>
          </p:cNvSpPr>
          <p:nvPr>
            <p:ph type="ftr" sz="quarter" idx="11"/>
          </p:nvPr>
        </p:nvSpPr>
        <p:spPr/>
        <p:txBody>
          <a:bodyPr/>
          <a:lstStyle/>
          <a:p>
            <a:pPr lvl="4"/>
            <a:r>
              <a:rPr lang="en-US" altLang="en-US"/>
              <a:t>&lt;author&gt;, &lt;company&gt;</a:t>
            </a:r>
            <a:endParaRPr lang="en-US" altLang="en-US" dirty="0"/>
          </a:p>
        </p:txBody>
      </p:sp>
      <p:sp>
        <p:nvSpPr>
          <p:cNvPr id="6" name="灯片编号占位符 5"/>
          <p:cNvSpPr>
            <a:spLocks noGrp="1"/>
          </p:cNvSpPr>
          <p:nvPr>
            <p:ph type="sldNum" sz="quarter" idx="12"/>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1285296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Xiaohui</a:t>
            </a:r>
            <a:r>
              <a:rPr lang="en-US" altLang="en-US" dirty="0"/>
              <a:t>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Bin Qian, Chenchen Liu,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
        <p:nvSpPr>
          <p:cNvPr id="7" name="标题 6">
            <a:extLst>
              <a:ext uri="{FF2B5EF4-FFF2-40B4-BE49-F238E27FC236}">
                <a16:creationId xmlns:a16="http://schemas.microsoft.com/office/drawing/2014/main" id="{DA7C78EB-EFFC-4450-89CB-9FBD1F4E0CE7}"/>
              </a:ext>
            </a:extLst>
          </p:cNvPr>
          <p:cNvSpPr>
            <a:spLocks noGrp="1"/>
          </p:cNvSpPr>
          <p:nvPr>
            <p:ph type="title"/>
          </p:nvPr>
        </p:nvSpPr>
        <p:spPr/>
        <p:txBody>
          <a:bodyPr/>
          <a:lstStyle/>
          <a:p>
            <a:r>
              <a:rPr lang="zh-CN" altLang="en-US"/>
              <a:t>单击此处编辑母版标题样式</a:t>
            </a:r>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Xiaohui Peng,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Xiaohui Peng,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Bin Qian, Chenchen Liu,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268760"/>
            <a:ext cx="5111750" cy="485740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September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Bin Qian, Chenchen Liu,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a:t>
            </a:r>
            <a:r>
              <a:rPr lang="en-US" altLang="zh-CN" sz="1400" b="1" baseline="0" dirty="0"/>
              <a:t>22</a:t>
            </a:r>
            <a:r>
              <a:rPr lang="en-US" altLang="en-US" sz="1400" b="1" baseline="0" dirty="0"/>
              <a:t>-0476-</a:t>
            </a:r>
            <a:r>
              <a:rPr lang="en-US" altLang="zh-CN" sz="1400" b="1" baseline="0" dirty="0"/>
              <a:t>00</a:t>
            </a:r>
            <a:r>
              <a:rPr lang="en-US" altLang="en-US" sz="1400" b="1" baseline="0" dirty="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ieeexplore.ieee.org/stamp/stamp.jsp?tp=&amp;arnumber=105528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395536" y="908720"/>
            <a:ext cx="8424936" cy="388016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More on NB considerations for NBA-MMS UWB</a:t>
            </a:r>
            <a:endParaRPr lang="en-US" altLang="en-US" sz="1600" dirty="0">
              <a:latin typeface="+mj-lt"/>
            </a:endParaRPr>
          </a:p>
          <a:p>
            <a:pPr algn="just" eaLnBrk="1" hangingPunct="1">
              <a:spcBef>
                <a:spcPct val="0"/>
              </a:spcBef>
              <a:buClrTx/>
              <a:buFontTx/>
              <a:buNone/>
              <a:defRPr/>
            </a:pPr>
            <a:r>
              <a:rPr lang="en-US" altLang="en-US" sz="1600" b="1" dirty="0">
                <a:latin typeface="+mj-lt"/>
              </a:rPr>
              <a:t>Source:</a:t>
            </a:r>
            <a:r>
              <a:rPr lang="en-US" altLang="en-US" sz="1600" dirty="0">
                <a:latin typeface="+mj-lt"/>
              </a:rPr>
              <a:t> 	Bin Qian, Chenchen Liu, David </a:t>
            </a:r>
            <a:r>
              <a:rPr lang="en-US" altLang="en-US" sz="1600" dirty="0" err="1">
                <a:latin typeface="+mj-lt"/>
              </a:rPr>
              <a:t>Xun</a:t>
            </a:r>
            <a:r>
              <a:rPr lang="en-US" altLang="en-US" sz="1600" dirty="0">
                <a:latin typeface="+mj-lt"/>
              </a:rPr>
              <a:t> Yang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[NB, UWB</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1325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内容占位符 7"/>
          <p:cNvGraphicFramePr>
            <a:graphicFrameLocks noGrp="1"/>
          </p:cNvGraphicFramePr>
          <p:nvPr>
            <p:ph idx="1"/>
            <p:extLst>
              <p:ext uri="{D42A27DB-BD31-4B8C-83A1-F6EECF244321}">
                <p14:modId xmlns:p14="http://schemas.microsoft.com/office/powerpoint/2010/main" val="1695589462"/>
              </p:ext>
            </p:extLst>
          </p:nvPr>
        </p:nvGraphicFramePr>
        <p:xfrm>
          <a:off x="539560" y="1268760"/>
          <a:ext cx="8071040" cy="4464489"/>
        </p:xfrm>
        <a:graphic>
          <a:graphicData uri="http://schemas.openxmlformats.org/drawingml/2006/table">
            <a:tbl>
              <a:tblPr firstRow="1" bandRow="1">
                <a:tableStyleId>{C083E6E3-FA7D-4D7B-A595-EF9225AFEA82}</a:tableStyleId>
              </a:tblPr>
              <a:tblGrid>
                <a:gridCol w="2088224">
                  <a:extLst>
                    <a:ext uri="{9D8B030D-6E8A-4147-A177-3AD203B41FA5}">
                      <a16:colId xmlns:a16="http://schemas.microsoft.com/office/drawing/2014/main" val="20000"/>
                    </a:ext>
                  </a:extLst>
                </a:gridCol>
                <a:gridCol w="373926">
                  <a:extLst>
                    <a:ext uri="{9D8B030D-6E8A-4147-A177-3AD203B41FA5}">
                      <a16:colId xmlns:a16="http://schemas.microsoft.com/office/drawing/2014/main" val="20001"/>
                    </a:ext>
                  </a:extLst>
                </a:gridCol>
                <a:gridCol w="373926">
                  <a:extLst>
                    <a:ext uri="{9D8B030D-6E8A-4147-A177-3AD203B41FA5}">
                      <a16:colId xmlns:a16="http://schemas.microsoft.com/office/drawing/2014/main" val="20002"/>
                    </a:ext>
                  </a:extLst>
                </a:gridCol>
                <a:gridCol w="373926">
                  <a:extLst>
                    <a:ext uri="{9D8B030D-6E8A-4147-A177-3AD203B41FA5}">
                      <a16:colId xmlns:a16="http://schemas.microsoft.com/office/drawing/2014/main" val="20003"/>
                    </a:ext>
                  </a:extLst>
                </a:gridCol>
                <a:gridCol w="373926">
                  <a:extLst>
                    <a:ext uri="{9D8B030D-6E8A-4147-A177-3AD203B41FA5}">
                      <a16:colId xmlns:a16="http://schemas.microsoft.com/office/drawing/2014/main" val="20004"/>
                    </a:ext>
                  </a:extLst>
                </a:gridCol>
                <a:gridCol w="373926">
                  <a:extLst>
                    <a:ext uri="{9D8B030D-6E8A-4147-A177-3AD203B41FA5}">
                      <a16:colId xmlns:a16="http://schemas.microsoft.com/office/drawing/2014/main" val="20005"/>
                    </a:ext>
                  </a:extLst>
                </a:gridCol>
                <a:gridCol w="373926">
                  <a:extLst>
                    <a:ext uri="{9D8B030D-6E8A-4147-A177-3AD203B41FA5}">
                      <a16:colId xmlns:a16="http://schemas.microsoft.com/office/drawing/2014/main" val="20006"/>
                    </a:ext>
                  </a:extLst>
                </a:gridCol>
                <a:gridCol w="373926">
                  <a:extLst>
                    <a:ext uri="{9D8B030D-6E8A-4147-A177-3AD203B41FA5}">
                      <a16:colId xmlns:a16="http://schemas.microsoft.com/office/drawing/2014/main" val="20007"/>
                    </a:ext>
                  </a:extLst>
                </a:gridCol>
                <a:gridCol w="373926">
                  <a:extLst>
                    <a:ext uri="{9D8B030D-6E8A-4147-A177-3AD203B41FA5}">
                      <a16:colId xmlns:a16="http://schemas.microsoft.com/office/drawing/2014/main" val="20008"/>
                    </a:ext>
                  </a:extLst>
                </a:gridCol>
                <a:gridCol w="373926">
                  <a:extLst>
                    <a:ext uri="{9D8B030D-6E8A-4147-A177-3AD203B41FA5}">
                      <a16:colId xmlns:a16="http://schemas.microsoft.com/office/drawing/2014/main" val="20009"/>
                    </a:ext>
                  </a:extLst>
                </a:gridCol>
                <a:gridCol w="373926">
                  <a:extLst>
                    <a:ext uri="{9D8B030D-6E8A-4147-A177-3AD203B41FA5}">
                      <a16:colId xmlns:a16="http://schemas.microsoft.com/office/drawing/2014/main" val="20010"/>
                    </a:ext>
                  </a:extLst>
                </a:gridCol>
                <a:gridCol w="373926">
                  <a:extLst>
                    <a:ext uri="{9D8B030D-6E8A-4147-A177-3AD203B41FA5}">
                      <a16:colId xmlns:a16="http://schemas.microsoft.com/office/drawing/2014/main" val="20011"/>
                    </a:ext>
                  </a:extLst>
                </a:gridCol>
                <a:gridCol w="373926">
                  <a:extLst>
                    <a:ext uri="{9D8B030D-6E8A-4147-A177-3AD203B41FA5}">
                      <a16:colId xmlns:a16="http://schemas.microsoft.com/office/drawing/2014/main" val="20012"/>
                    </a:ext>
                  </a:extLst>
                </a:gridCol>
                <a:gridCol w="373926">
                  <a:extLst>
                    <a:ext uri="{9D8B030D-6E8A-4147-A177-3AD203B41FA5}">
                      <a16:colId xmlns:a16="http://schemas.microsoft.com/office/drawing/2014/main" val="20013"/>
                    </a:ext>
                  </a:extLst>
                </a:gridCol>
                <a:gridCol w="373926">
                  <a:extLst>
                    <a:ext uri="{9D8B030D-6E8A-4147-A177-3AD203B41FA5}">
                      <a16:colId xmlns:a16="http://schemas.microsoft.com/office/drawing/2014/main" val="20014"/>
                    </a:ext>
                  </a:extLst>
                </a:gridCol>
                <a:gridCol w="373926">
                  <a:extLst>
                    <a:ext uri="{9D8B030D-6E8A-4147-A177-3AD203B41FA5}">
                      <a16:colId xmlns:a16="http://schemas.microsoft.com/office/drawing/2014/main" val="20015"/>
                    </a:ext>
                  </a:extLst>
                </a:gridCol>
                <a:gridCol w="373926">
                  <a:extLst>
                    <a:ext uri="{9D8B030D-6E8A-4147-A177-3AD203B41FA5}">
                      <a16:colId xmlns:a16="http://schemas.microsoft.com/office/drawing/2014/main" val="20016"/>
                    </a:ext>
                  </a:extLst>
                </a:gridCol>
              </a:tblGrid>
              <a:tr h="262617">
                <a:tc>
                  <a:txBody>
                    <a:bodyPr/>
                    <a:lstStyle/>
                    <a:p>
                      <a:pPr algn="ctr"/>
                      <a:r>
                        <a:rPr lang="en-US" altLang="zh-CN" sz="1000" dirty="0">
                          <a:latin typeface="+mj-lt"/>
                        </a:rPr>
                        <a:t>Symbol-to-chip</a:t>
                      </a:r>
                      <a:r>
                        <a:rPr lang="en-US" altLang="zh-CN" sz="1000" baseline="0" dirty="0">
                          <a:latin typeface="+mj-lt"/>
                        </a:rPr>
                        <a:t> Mapping sequence</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7</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9</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2617">
                <a:tc>
                  <a:txBody>
                    <a:bodyPr/>
                    <a:lstStyle/>
                    <a:p>
                      <a:pPr algn="ctr"/>
                      <a:r>
                        <a:rPr lang="en-US" altLang="zh-CN" sz="1000" dirty="0">
                          <a:latin typeface="+mj-lt"/>
                        </a:rPr>
                        <a:t>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62617">
                <a:tc>
                  <a:txBody>
                    <a:bodyPr/>
                    <a:lstStyle/>
                    <a:p>
                      <a:pPr algn="ctr"/>
                      <a:r>
                        <a:rPr lang="en-US" altLang="zh-CN" sz="1000" dirty="0">
                          <a:latin typeface="+mj-lt"/>
                        </a:rPr>
                        <a:t>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62617">
                <a:tc>
                  <a:txBody>
                    <a:bodyPr/>
                    <a:lstStyle/>
                    <a:p>
                      <a:pPr algn="ctr"/>
                      <a:r>
                        <a:rPr lang="en-US" altLang="zh-CN" sz="1000" dirty="0">
                          <a:latin typeface="+mj-lt"/>
                        </a:rPr>
                        <a:t>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62617">
                <a:tc>
                  <a:txBody>
                    <a:bodyPr/>
                    <a:lstStyle/>
                    <a:p>
                      <a:pPr algn="ctr"/>
                      <a:r>
                        <a:rPr lang="en-US" altLang="zh-CN" sz="1000" dirty="0">
                          <a:latin typeface="+mj-lt"/>
                        </a:rPr>
                        <a:t>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62617">
                <a:tc>
                  <a:txBody>
                    <a:bodyPr/>
                    <a:lstStyle/>
                    <a:p>
                      <a:pPr algn="ctr"/>
                      <a:r>
                        <a:rPr lang="en-US" altLang="zh-CN" sz="1000" dirty="0">
                          <a:latin typeface="+mj-lt"/>
                        </a:rPr>
                        <a:t>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62617">
                <a:tc>
                  <a:txBody>
                    <a:bodyPr/>
                    <a:lstStyle/>
                    <a:p>
                      <a:pPr algn="ctr"/>
                      <a:r>
                        <a:rPr lang="en-US" altLang="zh-CN" sz="1000" dirty="0">
                          <a:latin typeface="+mj-lt"/>
                        </a:rPr>
                        <a:t>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62617">
                <a:tc>
                  <a:txBody>
                    <a:bodyPr/>
                    <a:lstStyle/>
                    <a:p>
                      <a:pPr algn="ctr"/>
                      <a:r>
                        <a:rPr lang="en-US" altLang="zh-CN" sz="1000" dirty="0">
                          <a:latin typeface="+mj-lt"/>
                        </a:rPr>
                        <a:t>7</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62617">
                <a:tc>
                  <a:txBody>
                    <a:bodyPr/>
                    <a:lstStyle/>
                    <a:p>
                      <a:pPr algn="ctr"/>
                      <a:r>
                        <a:rPr lang="en-US" altLang="zh-CN" sz="1000" dirty="0">
                          <a:latin typeface="+mj-lt"/>
                        </a:rPr>
                        <a:t>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62617">
                <a:tc>
                  <a:txBody>
                    <a:bodyPr/>
                    <a:lstStyle/>
                    <a:p>
                      <a:pPr algn="ctr"/>
                      <a:r>
                        <a:rPr lang="en-US" altLang="zh-CN" sz="1000" dirty="0">
                          <a:latin typeface="+mj-lt"/>
                        </a:rPr>
                        <a:t>9</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62617">
                <a:tc>
                  <a:txBody>
                    <a:bodyPr/>
                    <a:lstStyle/>
                    <a:p>
                      <a:pPr algn="ctr"/>
                      <a:r>
                        <a:rPr lang="en-US" altLang="zh-CN" sz="1000" dirty="0">
                          <a:latin typeface="+mj-lt"/>
                        </a:rPr>
                        <a:t>10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62617">
                <a:tc>
                  <a:txBody>
                    <a:bodyPr/>
                    <a:lstStyle/>
                    <a:p>
                      <a:pPr algn="ctr"/>
                      <a:r>
                        <a:rPr lang="en-US" altLang="zh-CN" sz="1000" dirty="0">
                          <a:latin typeface="+mj-lt"/>
                        </a:rPr>
                        <a:t>11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62617">
                <a:tc>
                  <a:txBody>
                    <a:bodyPr/>
                    <a:lstStyle/>
                    <a:p>
                      <a:pPr algn="ctr"/>
                      <a:r>
                        <a:rPr lang="en-US" altLang="zh-CN" sz="1000" dirty="0">
                          <a:latin typeface="+mj-lt"/>
                        </a:rPr>
                        <a:t>12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262617">
                <a:tc>
                  <a:txBody>
                    <a:bodyPr/>
                    <a:lstStyle/>
                    <a:p>
                      <a:pPr algn="ctr"/>
                      <a:r>
                        <a:rPr lang="en-US" altLang="zh-CN" sz="1000" dirty="0">
                          <a:latin typeface="+mj-lt"/>
                        </a:rPr>
                        <a:t>13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262617">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262617">
                <a:tc>
                  <a:txBody>
                    <a:bodyPr/>
                    <a:lstStyle/>
                    <a:p>
                      <a:pPr algn="ctr"/>
                      <a:r>
                        <a:rPr lang="en-US" altLang="zh-CN" sz="1000" dirty="0">
                          <a:latin typeface="+mj-lt"/>
                        </a:rPr>
                        <a:t>15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r h="262617">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a:t>
            </a:r>
            <a:r>
              <a:rPr lang="en-US" altLang="zh-CN" dirty="0"/>
              <a:t>,</a:t>
            </a:r>
            <a:r>
              <a:rPr lang="en-US" altLang="en-US" dirty="0"/>
              <a:t>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
        <p:nvSpPr>
          <p:cNvPr id="7" name="标题 1"/>
          <p:cNvSpPr>
            <a:spLocks noGrp="1"/>
          </p:cNvSpPr>
          <p:nvPr>
            <p:ph type="title"/>
          </p:nvPr>
        </p:nvSpPr>
        <p:spPr>
          <a:xfrm>
            <a:off x="467544" y="439738"/>
            <a:ext cx="8280920" cy="1066800"/>
          </a:xfrm>
        </p:spPr>
        <p:txBody>
          <a:bodyPr/>
          <a:lstStyle/>
          <a:p>
            <a:r>
              <a:rPr lang="en-US" altLang="zh-CN" sz="2300" dirty="0"/>
              <a:t>Hamming Distance of Proposed 32-length Symbol-to-chip Mapping </a:t>
            </a:r>
            <a:endParaRPr lang="zh-CN" altLang="en-US" sz="2300" dirty="0"/>
          </a:p>
        </p:txBody>
      </p:sp>
      <p:sp>
        <p:nvSpPr>
          <p:cNvPr id="9" name="矩形 8"/>
          <p:cNvSpPr/>
          <p:nvPr/>
        </p:nvSpPr>
        <p:spPr>
          <a:xfrm>
            <a:off x="686780" y="5812580"/>
            <a:ext cx="7846640" cy="757130"/>
          </a:xfrm>
          <a:prstGeom prst="rect">
            <a:avLst/>
          </a:prstGeom>
        </p:spPr>
        <p:txBody>
          <a:bodyPr wrap="square">
            <a:spAutoFit/>
          </a:bodyPr>
          <a:lstStyle/>
          <a:p>
            <a:pPr marL="285750" indent="-285750">
              <a:lnSpc>
                <a:spcPct val="120000"/>
              </a:lnSpc>
              <a:buFont typeface="Wingdings" panose="05000000000000000000" pitchFamily="2" charset="2"/>
              <a:buChar char="n"/>
            </a:pPr>
            <a:r>
              <a:rPr lang="en-US" altLang="zh-CN" sz="1800" dirty="0">
                <a:latin typeface="+mj-lt"/>
              </a:rPr>
              <a:t>The minimum </a:t>
            </a:r>
            <a:r>
              <a:rPr lang="en-US" altLang="zh-CN" sz="1800" dirty="0"/>
              <a:t>Hamming distance of proposed 32-length symbol-to-chip mapping is 16, which achieves the theoretical limit</a:t>
            </a:r>
          </a:p>
        </p:txBody>
      </p:sp>
    </p:spTree>
    <p:extLst>
      <p:ext uri="{BB962C8B-B14F-4D97-AF65-F5344CB8AC3E}">
        <p14:creationId xmlns:p14="http://schemas.microsoft.com/office/powerpoint/2010/main" val="2914149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dirty="0"/>
          </a:p>
        </p:txBody>
      </p:sp>
      <p:sp>
        <p:nvSpPr>
          <p:cNvPr id="7" name="标题 1"/>
          <p:cNvSpPr>
            <a:spLocks noGrp="1"/>
          </p:cNvSpPr>
          <p:nvPr>
            <p:ph type="title"/>
          </p:nvPr>
        </p:nvSpPr>
        <p:spPr>
          <a:xfrm>
            <a:off x="611560" y="656793"/>
            <a:ext cx="7772400" cy="543114"/>
          </a:xfrm>
        </p:spPr>
        <p:txBody>
          <a:bodyPr/>
          <a:lstStyle/>
          <a:p>
            <a:r>
              <a:rPr lang="en-US" altLang="zh-CN" dirty="0"/>
              <a:t>Hamming Distance Improvement </a:t>
            </a:r>
            <a:endParaRPr lang="zh-CN" altLang="en-US" dirty="0"/>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611560" y="1423844"/>
                <a:ext cx="7772400" cy="4824536"/>
              </a:xfrm>
            </p:spPr>
            <p:txBody>
              <a:bodyPr/>
              <a:lstStyle/>
              <a:p>
                <a:pPr algn="just">
                  <a:lnSpc>
                    <a:spcPct val="180000"/>
                  </a:lnSpc>
                  <a:buFont typeface="Wingdings" panose="05000000000000000000" pitchFamily="2" charset="2"/>
                  <a:buChar char="n"/>
                </a:pPr>
                <a:r>
                  <a:rPr lang="en-US" altLang="zh-CN" sz="1600" dirty="0">
                    <a:latin typeface="+mj-lt"/>
                  </a:rPr>
                  <a:t>The minimum Hamming distance could be improved from 12 to 16 by applying the proposed symbol-to-chip mapping to achieve better packet error rate performance</a:t>
                </a:r>
              </a:p>
              <a:p>
                <a:pPr algn="just">
                  <a:lnSpc>
                    <a:spcPct val="180000"/>
                  </a:lnSpc>
                  <a:buFont typeface="Wingdings" panose="05000000000000000000" pitchFamily="2" charset="2"/>
                  <a:buChar char="n"/>
                </a:pPr>
                <a:r>
                  <a:rPr lang="en-US" altLang="zh-CN" sz="1600" dirty="0">
                    <a:latin typeface="+mj-lt"/>
                  </a:rPr>
                  <a:t>Simulation setting</a:t>
                </a:r>
              </a:p>
              <a:p>
                <a:pPr lvl="1" algn="just">
                  <a:lnSpc>
                    <a:spcPct val="180000"/>
                  </a:lnSpc>
                  <a:buFont typeface="Wingdings" panose="05000000000000000000" pitchFamily="2" charset="2"/>
                  <a:buChar char="Ø"/>
                </a:pPr>
                <a:r>
                  <a:rPr lang="en-US" altLang="zh-CN" sz="1600" dirty="0">
                    <a:latin typeface="+mj-lt"/>
                    <a:ea typeface="+mn-ea"/>
                    <a:cs typeface="+mn-cs"/>
                  </a:rPr>
                  <a:t>Coherent demodulator with hard decision</a:t>
                </a:r>
              </a:p>
              <a:p>
                <a:pPr lvl="1" algn="just">
                  <a:lnSpc>
                    <a:spcPct val="180000"/>
                  </a:lnSpc>
                  <a:buFont typeface="Wingdings" panose="05000000000000000000" pitchFamily="2" charset="2"/>
                  <a:buChar char="Ø"/>
                </a:pPr>
                <a:r>
                  <a:rPr lang="en-US" altLang="zh-CN" sz="1600" dirty="0">
                    <a:latin typeface="+mj-lt"/>
                    <a:ea typeface="+mn-ea"/>
                    <a:cs typeface="+mn-cs"/>
                  </a:rPr>
                  <a:t>4 samples per chip</a:t>
                </a:r>
              </a:p>
              <a:p>
                <a:pPr lvl="1" algn="just">
                  <a:lnSpc>
                    <a:spcPct val="180000"/>
                  </a:lnSpc>
                  <a:buFont typeface="Wingdings" panose="05000000000000000000" pitchFamily="2" charset="2"/>
                  <a:buChar char="Ø"/>
                </a:pPr>
                <a:r>
                  <a:rPr lang="en-US" altLang="zh-CN" sz="1600" dirty="0">
                    <a:latin typeface="+mj-lt"/>
                    <a:ea typeface="+mn-ea"/>
                    <a:cs typeface="+mn-cs"/>
                  </a:rPr>
                  <a:t>Payload size is 64 bytes</a:t>
                </a:r>
              </a:p>
              <a:p>
                <a:pPr lvl="1" algn="just">
                  <a:lnSpc>
                    <a:spcPct val="180000"/>
                  </a:lnSpc>
                  <a:buFont typeface="Wingdings" panose="05000000000000000000" pitchFamily="2" charset="2"/>
                  <a:buChar char="Ø"/>
                </a:pPr>
                <a:r>
                  <a:rPr lang="en-US" altLang="zh-CN" sz="1600" dirty="0">
                    <a:latin typeface="+mj-lt"/>
                    <a:ea typeface="+mn-ea"/>
                    <a:cs typeface="+mn-cs"/>
                  </a:rPr>
                  <a:t>In the case of </a:t>
                </a:r>
                <a:r>
                  <a:rPr lang="en-US" altLang="zh-CN" sz="1600" dirty="0" err="1">
                    <a:latin typeface="+mj-lt"/>
                    <a:ea typeface="+mn-ea"/>
                    <a:cs typeface="+mn-cs"/>
                  </a:rPr>
                  <a:t>Rician</a:t>
                </a:r>
                <a:r>
                  <a:rPr lang="en-US" altLang="zh-CN" sz="1600" dirty="0">
                    <a:latin typeface="+mj-lt"/>
                    <a:ea typeface="+mn-ea"/>
                    <a:cs typeface="+mn-cs"/>
                  </a:rPr>
                  <a:t> fading, The delay times considered are [0, 1, 5, 10] </a:t>
                </a:r>
                <a14:m>
                  <m:oMath xmlns:m="http://schemas.openxmlformats.org/officeDocument/2006/math">
                    <m:r>
                      <a:rPr lang="zh-CN" altLang="en-US" sz="1600">
                        <a:latin typeface="Cambria Math" panose="02040503050406030204" pitchFamily="18" charset="0"/>
                        <a:ea typeface="+mn-ea"/>
                        <a:cs typeface="+mn-cs"/>
                      </a:rPr>
                      <m:t>𝜇</m:t>
                    </m:r>
                  </m:oMath>
                </a14:m>
                <a:r>
                  <a:rPr lang="en-US" altLang="zh-CN" sz="1600" dirty="0">
                    <a:latin typeface="+mj-lt"/>
                    <a:ea typeface="+mn-ea"/>
                    <a:cs typeface="+mn-cs"/>
                  </a:rPr>
                  <a:t>sec., with gains of [0, -2, -3, -5] dB, and the </a:t>
                </a:r>
                <a14:m>
                  <m:oMath xmlns:m="http://schemas.openxmlformats.org/officeDocument/2006/math">
                    <m:r>
                      <a:rPr lang="en-US" altLang="zh-CN" sz="1600">
                        <a:latin typeface="Cambria Math" panose="02040503050406030204" pitchFamily="18" charset="0"/>
                        <a:ea typeface="+mn-ea"/>
                        <a:cs typeface="+mn-cs"/>
                      </a:rPr>
                      <m:t>𝑘</m:t>
                    </m:r>
                  </m:oMath>
                </a14:m>
                <a:r>
                  <a:rPr lang="en-US" altLang="zh-CN" sz="1600" dirty="0">
                    <a:latin typeface="+mj-lt"/>
                    <a:ea typeface="+mn-ea"/>
                    <a:cs typeface="+mn-cs"/>
                  </a:rPr>
                  <a:t>-factor is set to one [5]. The perfect channel estimation is assumed.</a:t>
                </a:r>
              </a:p>
              <a:p>
                <a:pPr lvl="1" algn="just">
                  <a:lnSpc>
                    <a:spcPct val="110000"/>
                  </a:lnSpc>
                  <a:buFont typeface="Wingdings" panose="05000000000000000000" pitchFamily="2" charset="2"/>
                  <a:buChar char="Ø"/>
                </a:pPr>
                <a:endParaRPr lang="en-US" altLang="zh-CN" sz="1400" dirty="0">
                  <a:latin typeface="+mj-lt"/>
                  <a:ea typeface="+mn-ea"/>
                  <a:cs typeface="+mn-cs"/>
                </a:endParaRPr>
              </a:p>
              <a:p>
                <a:pPr lvl="2" algn="just">
                  <a:lnSpc>
                    <a:spcPct val="110000"/>
                  </a:lnSpc>
                  <a:buFont typeface="Arial" panose="020B0604020202020204" pitchFamily="34" charset="0"/>
                  <a:buChar char="•"/>
                </a:pPr>
                <a:endParaRPr lang="en-US" altLang="zh-CN" sz="10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marL="457200" lvl="1" indent="0" algn="just">
                  <a:lnSpc>
                    <a:spcPct val="110000"/>
                  </a:lnSpc>
                  <a:buNone/>
                </a:pPr>
                <a:endParaRPr lang="en-US" altLang="zh-CN" sz="1400" dirty="0">
                  <a:latin typeface="+mj-lt"/>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611560" y="1423844"/>
                <a:ext cx="7772400" cy="4824536"/>
              </a:xfrm>
              <a:blipFill rotWithShape="0">
                <a:blip r:embed="rId2"/>
                <a:stretch>
                  <a:fillRect l="-314" r="-471"/>
                </a:stretch>
              </a:blipFill>
            </p:spPr>
            <p:txBody>
              <a:bodyPr/>
              <a:lstStyle/>
              <a:p>
                <a:r>
                  <a:rPr lang="zh-CN" altLang="en-US">
                    <a:noFill/>
                  </a:rPr>
                  <a:t> </a:t>
                </a:r>
              </a:p>
            </p:txBody>
          </p:sp>
        </mc:Fallback>
      </mc:AlternateContent>
      <p:sp>
        <p:nvSpPr>
          <p:cNvPr id="10" name="文本框 9"/>
          <p:cNvSpPr txBox="1"/>
          <p:nvPr/>
        </p:nvSpPr>
        <p:spPr>
          <a:xfrm>
            <a:off x="611560" y="5988948"/>
            <a:ext cx="8350696" cy="461665"/>
          </a:xfrm>
          <a:prstGeom prst="rect">
            <a:avLst/>
          </a:prstGeom>
          <a:noFill/>
        </p:spPr>
        <p:txBody>
          <a:bodyPr wrap="square" rtlCol="0">
            <a:spAutoFit/>
          </a:bodyPr>
          <a:lstStyle/>
          <a:p>
            <a:r>
              <a:rPr lang="en-US" altLang="zh-CN" dirty="0">
                <a:solidFill>
                  <a:schemeClr val="tx1"/>
                </a:solidFill>
                <a:cs typeface="Times New Roman" panose="02020603050405020304" pitchFamily="18" charset="0"/>
              </a:rPr>
              <a:t>[5] </a:t>
            </a:r>
            <a:r>
              <a:rPr lang="en-US" altLang="zh-CN" dirty="0" err="1">
                <a:solidFill>
                  <a:schemeClr val="tx1"/>
                </a:solidFill>
                <a:cs typeface="Times New Roman" panose="02020603050405020304" pitchFamily="18" charset="0"/>
              </a:rPr>
              <a:t>Asmas</a:t>
            </a:r>
            <a:r>
              <a:rPr lang="en-US" altLang="zh-CN" dirty="0">
                <a:solidFill>
                  <a:schemeClr val="tx1"/>
                </a:solidFill>
                <a:cs typeface="Times New Roman" panose="02020603050405020304" pitchFamily="18" charset="0"/>
              </a:rPr>
              <a:t> M. </a:t>
            </a:r>
            <a:r>
              <a:rPr lang="en-US" altLang="zh-CN" dirty="0" err="1">
                <a:solidFill>
                  <a:schemeClr val="tx1"/>
                </a:solidFill>
                <a:cs typeface="Times New Roman" panose="02020603050405020304" pitchFamily="18" charset="0"/>
              </a:rPr>
              <a:t>Romia</a:t>
            </a:r>
            <a:r>
              <a:rPr lang="en-US" altLang="zh-CN" dirty="0">
                <a:solidFill>
                  <a:schemeClr val="tx1"/>
                </a:solidFill>
                <a:cs typeface="Times New Roman" panose="02020603050405020304" pitchFamily="18" charset="0"/>
              </a:rPr>
              <a:t>, et.al , “Optimization of Recursive Least Square-based Adaptive Linear Equalizer for </a:t>
            </a:r>
            <a:r>
              <a:rPr lang="en-US" altLang="zh-CN" dirty="0" err="1">
                <a:solidFill>
                  <a:schemeClr val="tx1"/>
                </a:solidFill>
                <a:cs typeface="Times New Roman" panose="02020603050405020304" pitchFamily="18" charset="0"/>
              </a:rPr>
              <a:t>ZigBee</a:t>
            </a:r>
            <a:r>
              <a:rPr lang="en-US" altLang="zh-CN" dirty="0">
                <a:solidFill>
                  <a:schemeClr val="tx1"/>
                </a:solidFill>
                <a:cs typeface="Times New Roman" panose="02020603050405020304" pitchFamily="18" charset="0"/>
              </a:rPr>
              <a:t> Transceiver”, </a:t>
            </a:r>
            <a:r>
              <a:rPr lang="en-US" altLang="zh-CN" i="1" dirty="0">
                <a:solidFill>
                  <a:schemeClr val="tx1"/>
                </a:solidFill>
                <a:cs typeface="Times New Roman" panose="02020603050405020304" pitchFamily="18" charset="0"/>
              </a:rPr>
              <a:t>Wireless Personal Communications</a:t>
            </a:r>
            <a:r>
              <a:rPr lang="en-US" altLang="zh-CN" dirty="0">
                <a:solidFill>
                  <a:schemeClr val="tx1"/>
                </a:solidFill>
                <a:cs typeface="Times New Roman" panose="02020603050405020304" pitchFamily="18" charset="0"/>
              </a:rPr>
              <a:t>, 2018, </a:t>
            </a:r>
            <a:r>
              <a:rPr lang="en-US" altLang="zh-CN" dirty="0">
                <a:cs typeface="Times New Roman" panose="02020603050405020304" pitchFamily="18" charset="0"/>
              </a:rPr>
              <a:t>https://link.springer.com/article/10.1007/s11277-018-5961-5</a:t>
            </a:r>
            <a:endParaRPr lang="zh-CN" altLang="en-US"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1802633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dirty="0"/>
          </a:p>
        </p:txBody>
      </p:sp>
      <p:sp>
        <p:nvSpPr>
          <p:cNvPr id="7" name="标题 1"/>
          <p:cNvSpPr>
            <a:spLocks noGrp="1"/>
          </p:cNvSpPr>
          <p:nvPr>
            <p:ph type="title"/>
          </p:nvPr>
        </p:nvSpPr>
        <p:spPr>
          <a:xfrm>
            <a:off x="611560" y="656793"/>
            <a:ext cx="7772400" cy="543114"/>
          </a:xfrm>
        </p:spPr>
        <p:txBody>
          <a:bodyPr/>
          <a:lstStyle/>
          <a:p>
            <a:r>
              <a:rPr lang="en-US" altLang="zh-CN" dirty="0"/>
              <a:t>Hamming Distance Improvement </a:t>
            </a:r>
            <a:endParaRPr lang="zh-CN" altLang="en-US" dirty="0"/>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685800" y="5254296"/>
                <a:ext cx="7772400" cy="938972"/>
              </a:xfrm>
            </p:spPr>
            <p:txBody>
              <a:bodyPr/>
              <a:lstStyle/>
              <a:p>
                <a:pPr algn="just">
                  <a:lnSpc>
                    <a:spcPct val="110000"/>
                  </a:lnSpc>
                  <a:buFont typeface="Wingdings" panose="05000000000000000000" pitchFamily="2" charset="2"/>
                  <a:buChar char="n"/>
                </a:pPr>
                <a:r>
                  <a:rPr lang="en-US" altLang="zh-CN" sz="1400" dirty="0">
                    <a:latin typeface="+mj-lt"/>
                  </a:rPr>
                  <a:t>Proposed symbol-to-chip mapping achieve 0.5dB and 2dB gain at </a:t>
                </a:r>
                <a14:m>
                  <m:oMath xmlns:m="http://schemas.openxmlformats.org/officeDocument/2006/math">
                    <m:r>
                      <m:rPr>
                        <m:sty m:val="p"/>
                      </m:rPr>
                      <a:rPr lang="en-US" altLang="zh-CN" sz="1400" dirty="0" smtClean="0">
                        <a:latin typeface="Cambria Math" panose="02040503050406030204" pitchFamily="18" charset="0"/>
                      </a:rPr>
                      <m:t>P</m:t>
                    </m:r>
                    <m:r>
                      <m:rPr>
                        <m:sty m:val="p"/>
                      </m:rPr>
                      <a:rPr lang="en-US" altLang="zh-CN" sz="1400">
                        <a:latin typeface="Cambria Math" panose="02040503050406030204" pitchFamily="18" charset="0"/>
                      </a:rPr>
                      <m:t>ER</m:t>
                    </m:r>
                    <m:r>
                      <a:rPr lang="en-US" altLang="zh-CN" sz="1400" i="1">
                        <a:latin typeface="Cambria Math" panose="02040503050406030204" pitchFamily="18" charset="0"/>
                      </a:rPr>
                      <m:t>=</m:t>
                    </m:r>
                    <m:sSup>
                      <m:sSupPr>
                        <m:ctrlPr>
                          <a:rPr lang="en-US" altLang="zh-CN" sz="1400" i="1">
                            <a:latin typeface="Cambria Math" panose="02040503050406030204" pitchFamily="18" charset="0"/>
                          </a:rPr>
                        </m:ctrlPr>
                      </m:sSupPr>
                      <m:e>
                        <m:r>
                          <a:rPr lang="en-US" altLang="zh-CN" sz="1400" i="1">
                            <a:latin typeface="Cambria Math" panose="02040503050406030204" pitchFamily="18" charset="0"/>
                          </a:rPr>
                          <m:t>10</m:t>
                        </m:r>
                      </m:e>
                      <m:sup>
                        <m:r>
                          <a:rPr lang="en-US" altLang="zh-CN" sz="1400" i="1">
                            <a:latin typeface="Cambria Math" panose="02040503050406030204" pitchFamily="18" charset="0"/>
                          </a:rPr>
                          <m:t>−</m:t>
                        </m:r>
                        <m:r>
                          <a:rPr lang="en-US" altLang="zh-CN" sz="1400" b="0" i="1" smtClean="0">
                            <a:latin typeface="Cambria Math" panose="02040503050406030204" pitchFamily="18" charset="0"/>
                          </a:rPr>
                          <m:t>2</m:t>
                        </m:r>
                      </m:sup>
                    </m:sSup>
                  </m:oMath>
                </a14:m>
                <a:r>
                  <a:rPr lang="en-US" altLang="zh-CN" sz="1400" dirty="0">
                    <a:latin typeface="+mj-lt"/>
                    <a:ea typeface="+mn-ea"/>
                    <a:cs typeface="+mn-cs"/>
                  </a:rPr>
                  <a:t> for the AWGN and </a:t>
                </a:r>
                <a:r>
                  <a:rPr lang="en-US" altLang="zh-CN" sz="1400" dirty="0" err="1">
                    <a:latin typeface="+mj-lt"/>
                    <a:ea typeface="+mn-ea"/>
                    <a:cs typeface="+mn-cs"/>
                  </a:rPr>
                  <a:t>Rician</a:t>
                </a:r>
                <a:r>
                  <a:rPr lang="en-US" altLang="zh-CN" sz="1400" dirty="0">
                    <a:latin typeface="+mj-lt"/>
                    <a:ea typeface="+mn-ea"/>
                    <a:cs typeface="+mn-cs"/>
                  </a:rPr>
                  <a:t> channel, respectively</a:t>
                </a:r>
              </a:p>
              <a:p>
                <a:pPr lvl="2" algn="just">
                  <a:lnSpc>
                    <a:spcPct val="110000"/>
                  </a:lnSpc>
                  <a:buFont typeface="Arial" panose="020B0604020202020204" pitchFamily="34" charset="0"/>
                  <a:buChar char="•"/>
                </a:pPr>
                <a:endParaRPr lang="en-US" altLang="zh-CN" sz="10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marL="457200" lvl="1" indent="0" algn="just">
                  <a:lnSpc>
                    <a:spcPct val="110000"/>
                  </a:lnSpc>
                  <a:buNone/>
                </a:pPr>
                <a:endParaRPr lang="en-US" altLang="zh-CN" sz="1400" dirty="0">
                  <a:latin typeface="+mj-lt"/>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685800" y="5254296"/>
                <a:ext cx="7772400" cy="938972"/>
              </a:xfrm>
              <a:blipFill rotWithShape="0">
                <a:blip r:embed="rId2"/>
                <a:stretch>
                  <a:fillRect l="-157" t="-649" r="-235"/>
                </a:stretch>
              </a:blipFill>
            </p:spPr>
            <p:txBody>
              <a:bodyPr/>
              <a:lstStyle/>
              <a:p>
                <a:r>
                  <a:rPr lang="zh-CN" altLang="en-US">
                    <a:noFill/>
                  </a:rPr>
                  <a:t> </a:t>
                </a:r>
              </a:p>
            </p:txBody>
          </p:sp>
        </mc:Fallback>
      </mc:AlternateContent>
      <p:sp>
        <p:nvSpPr>
          <p:cNvPr id="9" name="文本框 8"/>
          <p:cNvSpPr txBox="1"/>
          <p:nvPr/>
        </p:nvSpPr>
        <p:spPr>
          <a:xfrm>
            <a:off x="2123728" y="1428673"/>
            <a:ext cx="1105219" cy="276999"/>
          </a:xfrm>
          <a:prstGeom prst="rect">
            <a:avLst/>
          </a:prstGeom>
          <a:noFill/>
        </p:spPr>
        <p:txBody>
          <a:bodyPr wrap="square" rtlCol="0">
            <a:spAutoFit/>
          </a:bodyPr>
          <a:lstStyle/>
          <a:p>
            <a:r>
              <a:rPr lang="en-US" altLang="zh-CN" dirty="0"/>
              <a:t>AWGN</a:t>
            </a:r>
            <a:endParaRPr lang="zh-CN" altLang="en-US" dirty="0"/>
          </a:p>
        </p:txBody>
      </p:sp>
      <p:sp>
        <p:nvSpPr>
          <p:cNvPr id="10" name="文本框 9"/>
          <p:cNvSpPr txBox="1"/>
          <p:nvPr/>
        </p:nvSpPr>
        <p:spPr>
          <a:xfrm>
            <a:off x="6263680" y="1446962"/>
            <a:ext cx="1332656" cy="276999"/>
          </a:xfrm>
          <a:prstGeom prst="rect">
            <a:avLst/>
          </a:prstGeom>
          <a:noFill/>
        </p:spPr>
        <p:txBody>
          <a:bodyPr wrap="square" rtlCol="0">
            <a:spAutoFit/>
          </a:bodyPr>
          <a:lstStyle/>
          <a:p>
            <a:r>
              <a:rPr lang="en-US" altLang="zh-CN" dirty="0" err="1"/>
              <a:t>Rician</a:t>
            </a:r>
            <a:endParaRPr lang="zh-CN" altLang="en-US" dirty="0"/>
          </a:p>
        </p:txBody>
      </p:sp>
      <p:pic>
        <p:nvPicPr>
          <p:cNvPr id="16" name="图片 15"/>
          <p:cNvPicPr>
            <a:picLocks noChangeAspect="1"/>
          </p:cNvPicPr>
          <p:nvPr/>
        </p:nvPicPr>
        <p:blipFill>
          <a:blip r:embed="rId3"/>
          <a:stretch>
            <a:fillRect/>
          </a:stretch>
        </p:blipFill>
        <p:spPr>
          <a:xfrm>
            <a:off x="285761" y="1658289"/>
            <a:ext cx="4286239" cy="3411090"/>
          </a:xfrm>
          <a:prstGeom prst="rect">
            <a:avLst/>
          </a:prstGeom>
        </p:spPr>
      </p:pic>
      <p:cxnSp>
        <p:nvCxnSpPr>
          <p:cNvPr id="12" name="直接连接符 11"/>
          <p:cNvCxnSpPr/>
          <p:nvPr/>
        </p:nvCxnSpPr>
        <p:spPr bwMode="auto">
          <a:xfrm>
            <a:off x="685800" y="2924944"/>
            <a:ext cx="3733428"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7" name="图片 16"/>
          <p:cNvPicPr>
            <a:picLocks noChangeAspect="1"/>
          </p:cNvPicPr>
          <p:nvPr/>
        </p:nvPicPr>
        <p:blipFill>
          <a:blip r:embed="rId4"/>
          <a:stretch>
            <a:fillRect/>
          </a:stretch>
        </p:blipFill>
        <p:spPr>
          <a:xfrm>
            <a:off x="4499992" y="1705672"/>
            <a:ext cx="4244222" cy="3367643"/>
          </a:xfrm>
          <a:prstGeom prst="rect">
            <a:avLst/>
          </a:prstGeom>
        </p:spPr>
      </p:pic>
      <p:cxnSp>
        <p:nvCxnSpPr>
          <p:cNvPr id="18" name="直接连接符 17"/>
          <p:cNvCxnSpPr/>
          <p:nvPr/>
        </p:nvCxnSpPr>
        <p:spPr bwMode="auto">
          <a:xfrm>
            <a:off x="4932040" y="4653136"/>
            <a:ext cx="3733428"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740457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86003"/>
            <a:ext cx="7772400" cy="1066800"/>
          </a:xfrm>
        </p:spPr>
        <p:txBody>
          <a:bodyPr/>
          <a:lstStyle/>
          <a:p>
            <a:r>
              <a:rPr lang="en-US" altLang="zh-CN" dirty="0"/>
              <a:t>NB Configuration Indication</a:t>
            </a:r>
            <a:endParaRPr lang="zh-CN" altLang="en-US" dirty="0"/>
          </a:p>
        </p:txBody>
      </p:sp>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13</a:t>
            </a:fld>
            <a:endParaRPr lang="en-US" altLang="en-US" dirty="0"/>
          </a:p>
        </p:txBody>
      </p:sp>
      <p:sp>
        <p:nvSpPr>
          <p:cNvPr id="7" name="内容占位符 2"/>
          <p:cNvSpPr>
            <a:spLocks noGrp="1"/>
          </p:cNvSpPr>
          <p:nvPr>
            <p:ph idx="1"/>
          </p:nvPr>
        </p:nvSpPr>
        <p:spPr>
          <a:xfrm>
            <a:off x="660373" y="1412776"/>
            <a:ext cx="7772400" cy="4824536"/>
          </a:xfrm>
        </p:spPr>
        <p:txBody>
          <a:bodyPr/>
          <a:lstStyle/>
          <a:p>
            <a:pPr algn="just">
              <a:lnSpc>
                <a:spcPct val="160000"/>
              </a:lnSpc>
              <a:buFont typeface="Wingdings" panose="05000000000000000000" pitchFamily="2" charset="2"/>
              <a:buChar char="n"/>
            </a:pPr>
            <a:r>
              <a:rPr lang="en-US" altLang="zh-CN" sz="1600" dirty="0">
                <a:latin typeface="+mj-lt"/>
              </a:rPr>
              <a:t>There are five possible configurations for NB </a:t>
            </a:r>
          </a:p>
          <a:p>
            <a:pPr algn="just">
              <a:lnSpc>
                <a:spcPct val="160000"/>
              </a:lnSpc>
              <a:buFont typeface="Wingdings" panose="05000000000000000000" pitchFamily="2" charset="2"/>
              <a:buChar char="n"/>
            </a:pPr>
            <a:endParaRPr lang="en-US" altLang="zh-CN" sz="1400" dirty="0">
              <a:latin typeface="+mj-lt"/>
            </a:endParaRPr>
          </a:p>
          <a:p>
            <a:pPr algn="just">
              <a:lnSpc>
                <a:spcPct val="160000"/>
              </a:lnSpc>
              <a:buFont typeface="Wingdings" panose="05000000000000000000" pitchFamily="2" charset="2"/>
              <a:buChar char="n"/>
            </a:pPr>
            <a:endParaRPr lang="en-US" altLang="zh-CN" sz="1400" dirty="0">
              <a:latin typeface="+mj-lt"/>
            </a:endParaRPr>
          </a:p>
          <a:p>
            <a:pPr algn="just">
              <a:lnSpc>
                <a:spcPct val="160000"/>
              </a:lnSpc>
              <a:buFont typeface="Wingdings" panose="05000000000000000000" pitchFamily="2" charset="2"/>
              <a:buChar char="n"/>
            </a:pPr>
            <a:endParaRPr lang="en-US" altLang="zh-CN" sz="1400" dirty="0">
              <a:latin typeface="+mj-lt"/>
            </a:endParaRPr>
          </a:p>
          <a:p>
            <a:pPr algn="just">
              <a:lnSpc>
                <a:spcPct val="160000"/>
              </a:lnSpc>
              <a:buFont typeface="Wingdings" panose="05000000000000000000" pitchFamily="2" charset="2"/>
              <a:buChar char="n"/>
            </a:pPr>
            <a:endParaRPr lang="en-US" altLang="zh-CN" sz="1400" dirty="0">
              <a:latin typeface="+mj-lt"/>
            </a:endParaRPr>
          </a:p>
          <a:p>
            <a:pPr algn="just">
              <a:lnSpc>
                <a:spcPct val="160000"/>
              </a:lnSpc>
              <a:buFont typeface="Wingdings" panose="05000000000000000000" pitchFamily="2" charset="2"/>
              <a:buChar char="n"/>
            </a:pPr>
            <a:endParaRPr lang="en-US" altLang="zh-CN" sz="1400" dirty="0">
              <a:latin typeface="+mj-lt"/>
            </a:endParaRPr>
          </a:p>
          <a:p>
            <a:pPr algn="just">
              <a:lnSpc>
                <a:spcPct val="160000"/>
              </a:lnSpc>
              <a:buFont typeface="Wingdings" panose="05000000000000000000" pitchFamily="2" charset="2"/>
              <a:buChar char="n"/>
            </a:pPr>
            <a:endParaRPr lang="en-US" altLang="zh-CN" sz="1400" dirty="0">
              <a:latin typeface="+mj-lt"/>
            </a:endParaRPr>
          </a:p>
          <a:p>
            <a:pPr algn="just">
              <a:lnSpc>
                <a:spcPct val="160000"/>
              </a:lnSpc>
              <a:buFont typeface="Wingdings" panose="05000000000000000000" pitchFamily="2" charset="2"/>
              <a:buChar char="n"/>
            </a:pPr>
            <a:endParaRPr lang="en-US" altLang="zh-CN" sz="1400" dirty="0">
              <a:latin typeface="+mj-lt"/>
            </a:endParaRPr>
          </a:p>
          <a:p>
            <a:pPr algn="just">
              <a:lnSpc>
                <a:spcPct val="160000"/>
              </a:lnSpc>
              <a:buFont typeface="Wingdings" panose="05000000000000000000" pitchFamily="2" charset="2"/>
              <a:buChar char="n"/>
            </a:pPr>
            <a:endParaRPr lang="en-US" altLang="zh-CN" sz="1400" dirty="0">
              <a:latin typeface="+mj-lt"/>
            </a:endParaRPr>
          </a:p>
          <a:p>
            <a:pPr algn="just">
              <a:lnSpc>
                <a:spcPct val="160000"/>
              </a:lnSpc>
              <a:buFont typeface="Wingdings" panose="05000000000000000000" pitchFamily="2" charset="2"/>
              <a:buChar char="n"/>
            </a:pPr>
            <a:r>
              <a:rPr lang="en-US" altLang="zh-CN" sz="1600" dirty="0">
                <a:latin typeface="+mj-lt"/>
              </a:rPr>
              <a:t>However, there is no clear indication of different configurations for NB</a:t>
            </a:r>
          </a:p>
          <a:p>
            <a:pPr lvl="1" algn="just">
              <a:lnSpc>
                <a:spcPct val="110000"/>
              </a:lnSpc>
              <a:buFont typeface="Wingdings" panose="05000000000000000000" pitchFamily="2" charset="2"/>
              <a:buChar char="Ø"/>
            </a:pPr>
            <a:endParaRPr lang="en-US" altLang="zh-CN" sz="1400" dirty="0">
              <a:latin typeface="+mj-lt"/>
              <a:ea typeface="+mn-ea"/>
              <a:cs typeface="+mn-cs"/>
            </a:endParaRPr>
          </a:p>
          <a:p>
            <a:pPr lvl="2" algn="just">
              <a:lnSpc>
                <a:spcPct val="110000"/>
              </a:lnSpc>
              <a:buFont typeface="Arial" panose="020B0604020202020204" pitchFamily="34" charset="0"/>
              <a:buChar char="•"/>
            </a:pPr>
            <a:endParaRPr lang="en-US" altLang="zh-CN" sz="10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marL="457200" lvl="1" indent="0" algn="just">
              <a:lnSpc>
                <a:spcPct val="110000"/>
              </a:lnSpc>
              <a:buNone/>
            </a:pPr>
            <a:endParaRPr lang="en-US" altLang="zh-CN" sz="1400" dirty="0">
              <a:latin typeface="+mj-lt"/>
            </a:endParaRPr>
          </a:p>
        </p:txBody>
      </p:sp>
      <p:pic>
        <p:nvPicPr>
          <p:cNvPr id="8" name="图片 7"/>
          <p:cNvPicPr>
            <a:picLocks noChangeAspect="1"/>
          </p:cNvPicPr>
          <p:nvPr/>
        </p:nvPicPr>
        <p:blipFill>
          <a:blip r:embed="rId2"/>
          <a:stretch>
            <a:fillRect/>
          </a:stretch>
        </p:blipFill>
        <p:spPr>
          <a:xfrm>
            <a:off x="660373" y="1988840"/>
            <a:ext cx="8376630" cy="2871465"/>
          </a:xfrm>
          <a:prstGeom prst="rect">
            <a:avLst/>
          </a:prstGeom>
        </p:spPr>
      </p:pic>
    </p:spTree>
    <p:extLst>
      <p:ext uri="{BB962C8B-B14F-4D97-AF65-F5344CB8AC3E}">
        <p14:creationId xmlns:p14="http://schemas.microsoft.com/office/powerpoint/2010/main" val="1846511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14</a:t>
            </a:fld>
            <a:endParaRPr lang="en-US" altLang="en-US" dirty="0"/>
          </a:p>
        </p:txBody>
      </p:sp>
      <p:sp>
        <p:nvSpPr>
          <p:cNvPr id="7" name="标题 1"/>
          <p:cNvSpPr>
            <a:spLocks noGrp="1"/>
          </p:cNvSpPr>
          <p:nvPr>
            <p:ph type="title"/>
          </p:nvPr>
        </p:nvSpPr>
        <p:spPr>
          <a:xfrm>
            <a:off x="685800" y="486003"/>
            <a:ext cx="7772400" cy="1066800"/>
          </a:xfrm>
        </p:spPr>
        <p:txBody>
          <a:bodyPr/>
          <a:lstStyle/>
          <a:p>
            <a:r>
              <a:rPr lang="en-US" altLang="zh-CN" dirty="0"/>
              <a:t>NB Configuration Indication</a:t>
            </a:r>
            <a:endParaRPr lang="zh-CN" altLang="en-US" dirty="0"/>
          </a:p>
        </p:txBody>
      </p:sp>
      <p:sp>
        <p:nvSpPr>
          <p:cNvPr id="8" name="内容占位符 2"/>
          <p:cNvSpPr>
            <a:spLocks noGrp="1"/>
          </p:cNvSpPr>
          <p:nvPr>
            <p:ph idx="1"/>
          </p:nvPr>
        </p:nvSpPr>
        <p:spPr>
          <a:xfrm>
            <a:off x="651148" y="1552803"/>
            <a:ext cx="7772400" cy="4824536"/>
          </a:xfrm>
        </p:spPr>
        <p:txBody>
          <a:bodyPr/>
          <a:lstStyle/>
          <a:p>
            <a:pPr algn="just">
              <a:lnSpc>
                <a:spcPct val="180000"/>
              </a:lnSpc>
              <a:buFont typeface="Wingdings" panose="05000000000000000000" pitchFamily="2" charset="2"/>
              <a:buChar char="n"/>
            </a:pPr>
            <a:r>
              <a:rPr lang="en-US" altLang="zh-CN" sz="1400" dirty="0">
                <a:latin typeface="+mj-lt"/>
              </a:rPr>
              <a:t>The current PHR can not be used to indicate the configurations</a:t>
            </a:r>
          </a:p>
          <a:p>
            <a:pPr lvl="1" algn="just">
              <a:lnSpc>
                <a:spcPct val="180000"/>
              </a:lnSpc>
              <a:buFont typeface="Wingdings" panose="05000000000000000000" pitchFamily="2" charset="2"/>
              <a:buChar char="Ø"/>
            </a:pPr>
            <a:r>
              <a:rPr lang="en-US" altLang="zh-CN" sz="1400" dirty="0">
                <a:latin typeface="+mj-lt"/>
                <a:ea typeface="+mn-ea"/>
                <a:cs typeface="+mn-cs"/>
              </a:rPr>
              <a:t>The spreading factor of PHR is variable </a:t>
            </a:r>
          </a:p>
          <a:p>
            <a:pPr lvl="1" algn="just">
              <a:lnSpc>
                <a:spcPct val="180000"/>
              </a:lnSpc>
              <a:buFont typeface="Wingdings" panose="05000000000000000000" pitchFamily="2" charset="2"/>
              <a:buChar char="Ø"/>
            </a:pPr>
            <a:r>
              <a:rPr lang="en-US" altLang="zh-CN" sz="1400" dirty="0">
                <a:latin typeface="+mj-lt"/>
                <a:ea typeface="+mn-ea"/>
                <a:cs typeface="+mn-cs"/>
              </a:rPr>
              <a:t>The length of PHR is limited and the content of PHR is used to express the payload size</a:t>
            </a:r>
          </a:p>
          <a:p>
            <a:pPr algn="just">
              <a:lnSpc>
                <a:spcPct val="180000"/>
              </a:lnSpc>
              <a:buFont typeface="Wingdings" panose="05000000000000000000" pitchFamily="2" charset="2"/>
              <a:buChar char="n"/>
            </a:pPr>
            <a:r>
              <a:rPr lang="en-US" altLang="zh-CN" sz="1400" dirty="0">
                <a:latin typeface="+mj-lt"/>
              </a:rPr>
              <a:t>The configurations indication by other means (e.g., specific IE in the NB payload) will degrade the flexibility</a:t>
            </a:r>
          </a:p>
          <a:p>
            <a:pPr algn="just">
              <a:lnSpc>
                <a:spcPct val="180000"/>
              </a:lnSpc>
              <a:buFont typeface="Wingdings" panose="05000000000000000000" pitchFamily="2" charset="2"/>
              <a:buChar char="n"/>
            </a:pPr>
            <a:r>
              <a:rPr lang="en-US" altLang="zh-CN" sz="1400" dirty="0">
                <a:latin typeface="+mj-lt"/>
              </a:rPr>
              <a:t>Two options to indicate NB configurations</a:t>
            </a:r>
          </a:p>
          <a:p>
            <a:pPr lvl="1" algn="just">
              <a:lnSpc>
                <a:spcPct val="180000"/>
              </a:lnSpc>
              <a:buFont typeface="Wingdings" panose="05000000000000000000" pitchFamily="2" charset="2"/>
              <a:buChar char="Ø"/>
            </a:pPr>
            <a:r>
              <a:rPr lang="en-US" altLang="zh-CN" sz="1400" dirty="0">
                <a:latin typeface="+mj-lt"/>
              </a:rPr>
              <a:t>Option 1: Select different SFD to indicate different NB configurations</a:t>
            </a:r>
          </a:p>
          <a:p>
            <a:pPr lvl="2" algn="just">
              <a:lnSpc>
                <a:spcPct val="180000"/>
              </a:lnSpc>
              <a:buFont typeface="Arial" panose="020B0604020202020204" pitchFamily="34" charset="0"/>
              <a:buChar char="•"/>
            </a:pPr>
            <a:r>
              <a:rPr lang="en-US" altLang="zh-CN" sz="1400" dirty="0">
                <a:latin typeface="+mj-lt"/>
                <a:ea typeface="+mn-ea"/>
                <a:cs typeface="+mn-cs"/>
              </a:rPr>
              <a:t>Reuse [1 1 1 0 0 1 0 1]  to indicate Configuration 1 for the compatibility purpose</a:t>
            </a:r>
          </a:p>
          <a:p>
            <a:pPr lvl="1" algn="just">
              <a:lnSpc>
                <a:spcPct val="180000"/>
              </a:lnSpc>
              <a:buFont typeface="Wingdings" panose="05000000000000000000" pitchFamily="2" charset="2"/>
              <a:buChar char="Ø"/>
            </a:pPr>
            <a:r>
              <a:rPr lang="en-US" altLang="zh-CN" sz="1400" dirty="0">
                <a:latin typeface="+mj-lt"/>
              </a:rPr>
              <a:t>Option 2: Fix the spreading factor of PHR and extend the information bits of PHR to indicate NB configurations</a:t>
            </a:r>
          </a:p>
          <a:p>
            <a:pPr lvl="1" algn="just">
              <a:lnSpc>
                <a:spcPct val="110000"/>
              </a:lnSpc>
              <a:buFont typeface="Wingdings" panose="05000000000000000000" pitchFamily="2" charset="2"/>
              <a:buChar char="Ø"/>
            </a:pPr>
            <a:endParaRPr lang="en-US" altLang="zh-CN" sz="1400" dirty="0">
              <a:latin typeface="+mj-lt"/>
              <a:ea typeface="+mn-ea"/>
              <a:cs typeface="+mn-cs"/>
            </a:endParaRPr>
          </a:p>
          <a:p>
            <a:pPr lvl="2" algn="just">
              <a:lnSpc>
                <a:spcPct val="110000"/>
              </a:lnSpc>
              <a:buFont typeface="Arial" panose="020B0604020202020204" pitchFamily="34" charset="0"/>
              <a:buChar char="•"/>
            </a:pPr>
            <a:endParaRPr lang="en-US" altLang="zh-CN" sz="10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marL="457200" lvl="1" indent="0" algn="just">
              <a:lnSpc>
                <a:spcPct val="110000"/>
              </a:lnSpc>
              <a:buNone/>
            </a:pPr>
            <a:endParaRPr lang="en-US" altLang="zh-CN" sz="1400" dirty="0">
              <a:latin typeface="+mj-lt"/>
            </a:endParaRPr>
          </a:p>
        </p:txBody>
      </p:sp>
    </p:spTree>
    <p:extLst>
      <p:ext uri="{BB962C8B-B14F-4D97-AF65-F5344CB8AC3E}">
        <p14:creationId xmlns:p14="http://schemas.microsoft.com/office/powerpoint/2010/main" val="112820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959768"/>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solidFill>
                  <a:schemeClr val="tx1"/>
                </a:solidFill>
              </a:rPr>
              <a:t>References</a:t>
            </a:r>
          </a:p>
        </p:txBody>
      </p:sp>
      <p:sp>
        <p:nvSpPr>
          <p:cNvPr id="7" name="Rectangle 2"/>
          <p:cNvSpPr txBox="1">
            <a:spLocks noChangeArrowheads="1"/>
          </p:cNvSpPr>
          <p:nvPr/>
        </p:nvSpPr>
        <p:spPr bwMode="auto">
          <a:xfrm>
            <a:off x="685800" y="1556792"/>
            <a:ext cx="7772400"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lgn="just">
              <a:lnSpc>
                <a:spcPct val="130000"/>
              </a:lnSpc>
              <a:buNone/>
            </a:pPr>
            <a:r>
              <a:rPr lang="en-US" altLang="zh-CN" sz="1800" b="1" dirty="0">
                <a:latin typeface="+mj-lt"/>
                <a:ea typeface="+mj-ea"/>
                <a:cs typeface="Calibri" panose="020F0502020204030204" pitchFamily="34" charset="0"/>
              </a:rPr>
              <a:t>[1] 15-22-0064-04ab Potentials of narrowband assisted UWB</a:t>
            </a:r>
          </a:p>
          <a:p>
            <a:pPr marL="0" indent="0" algn="just">
              <a:buNone/>
            </a:pPr>
            <a:r>
              <a:rPr lang="en-US" altLang="zh-CN" sz="1800" b="1" dirty="0">
                <a:latin typeface="+mj-lt"/>
                <a:ea typeface="+mj-ea"/>
                <a:cs typeface="Calibri" panose="020F0502020204030204" pitchFamily="34" charset="0"/>
              </a:rPr>
              <a:t>[2] David C. Rife, et.al , “Single-tone Parameter Estimation from Discrete-time Observations”, IEEE Trans. Inform. Theory, </a:t>
            </a:r>
            <a:r>
              <a:rPr lang="en-US" altLang="zh-CN" sz="1800" b="1" dirty="0" err="1">
                <a:latin typeface="+mj-lt"/>
                <a:ea typeface="+mj-ea"/>
                <a:cs typeface="Calibri" panose="020F0502020204030204" pitchFamily="34" charset="0"/>
              </a:rPr>
              <a:t>vol</a:t>
            </a:r>
            <a:r>
              <a:rPr lang="en-US" altLang="zh-CN" sz="1800" b="1" dirty="0">
                <a:latin typeface="+mj-lt"/>
                <a:ea typeface="+mj-ea"/>
                <a:cs typeface="Calibri" panose="020F0502020204030204" pitchFamily="34" charset="0"/>
              </a:rPr>
              <a:t> 20, no. 5, 1974, </a:t>
            </a:r>
            <a:r>
              <a:rPr lang="en-US" altLang="zh-CN" sz="1800" b="1" dirty="0">
                <a:latin typeface="+mj-lt"/>
                <a:ea typeface="+mj-ea"/>
                <a:cs typeface="Calibri" panose="020F0502020204030204" pitchFamily="34" charset="0"/>
                <a:hlinkClick r:id="rId2"/>
              </a:rPr>
              <a:t>https://ieeexplore.ieee.org/stamp/stamp.jsp?tp=&amp;arnumber=1055282</a:t>
            </a:r>
            <a:endParaRPr lang="en-US" altLang="zh-CN" sz="1800" b="1" dirty="0">
              <a:latin typeface="+mj-lt"/>
              <a:ea typeface="+mj-ea"/>
              <a:cs typeface="Calibri" panose="020F0502020204030204" pitchFamily="34" charset="0"/>
            </a:endParaRPr>
          </a:p>
          <a:p>
            <a:pPr marL="0" indent="0" algn="just">
              <a:buNone/>
            </a:pPr>
            <a:r>
              <a:rPr lang="en-US" altLang="zh-CN" sz="1800" b="1" dirty="0">
                <a:latin typeface="+mj-lt"/>
                <a:ea typeface="+mj-ea"/>
                <a:cs typeface="Calibri" panose="020F0502020204030204" pitchFamily="34" charset="0"/>
              </a:rPr>
              <a:t>[3] </a:t>
            </a:r>
            <a:r>
              <a:rPr lang="en-US" altLang="zh-CN" sz="1800" b="1" dirty="0" err="1">
                <a:latin typeface="+mj-lt"/>
                <a:ea typeface="+mj-ea"/>
                <a:cs typeface="Calibri" panose="020F0502020204030204" pitchFamily="34" charset="0"/>
              </a:rPr>
              <a:t>Shengchen</a:t>
            </a:r>
            <a:r>
              <a:rPr lang="en-US" altLang="zh-CN" sz="1800" b="1" dirty="0">
                <a:latin typeface="+mj-lt"/>
                <a:ea typeface="+mj-ea"/>
                <a:cs typeface="Calibri" panose="020F0502020204030204" pitchFamily="34" charset="0"/>
              </a:rPr>
              <a:t> Dai, et.al , “A Robust Demodulator for OQPSK-DSSS System”, 2014. [Online] https://link.springer.com/content/pdf/10.1007/s00034-014-9844-z.pdf</a:t>
            </a:r>
          </a:p>
          <a:p>
            <a:pPr marL="0" indent="0" algn="just">
              <a:buNone/>
            </a:pPr>
            <a:r>
              <a:rPr lang="en-US" altLang="zh-CN" sz="1800" b="1" dirty="0">
                <a:latin typeface="+mj-lt"/>
                <a:ea typeface="+mj-ea"/>
                <a:cs typeface="Calibri" panose="020F0502020204030204" pitchFamily="34" charset="0"/>
              </a:rPr>
              <a:t>[4] 15-22-0420-04ab NB considerations for NBA-MMS UWB</a:t>
            </a:r>
          </a:p>
          <a:p>
            <a:pPr marL="0" indent="0" algn="just">
              <a:buNone/>
            </a:pPr>
            <a:r>
              <a:rPr lang="en-US" altLang="zh-CN" sz="1800" b="1" dirty="0">
                <a:latin typeface="+mj-lt"/>
                <a:ea typeface="+mj-ea"/>
                <a:cs typeface="Calibri" panose="020F0502020204030204" pitchFamily="34" charset="0"/>
              </a:rPr>
              <a:t>[5] </a:t>
            </a:r>
            <a:r>
              <a:rPr lang="en-US" altLang="zh-CN" sz="1800" b="1" dirty="0" err="1">
                <a:latin typeface="+mj-lt"/>
                <a:ea typeface="+mj-ea"/>
                <a:cs typeface="Calibri" panose="020F0502020204030204" pitchFamily="34" charset="0"/>
              </a:rPr>
              <a:t>Asmas</a:t>
            </a:r>
            <a:r>
              <a:rPr lang="en-US" altLang="zh-CN" sz="1800" b="1" dirty="0">
                <a:latin typeface="+mj-lt"/>
                <a:ea typeface="+mj-ea"/>
                <a:cs typeface="Calibri" panose="020F0502020204030204" pitchFamily="34" charset="0"/>
              </a:rPr>
              <a:t> M. </a:t>
            </a:r>
            <a:r>
              <a:rPr lang="en-US" altLang="zh-CN" sz="1800" b="1" dirty="0" err="1">
                <a:latin typeface="+mj-lt"/>
                <a:ea typeface="+mj-ea"/>
                <a:cs typeface="Calibri" panose="020F0502020204030204" pitchFamily="34" charset="0"/>
              </a:rPr>
              <a:t>Romia</a:t>
            </a:r>
            <a:r>
              <a:rPr lang="en-US" altLang="zh-CN" sz="1800" b="1" dirty="0">
                <a:latin typeface="+mj-lt"/>
                <a:ea typeface="+mj-ea"/>
                <a:cs typeface="Calibri" panose="020F0502020204030204" pitchFamily="34" charset="0"/>
              </a:rPr>
              <a:t>, et.al , “Optimization of Recursive Least Square-based Adaptive Linear Equalizer for </a:t>
            </a:r>
            <a:r>
              <a:rPr lang="en-US" altLang="zh-CN" sz="1800" b="1" dirty="0" err="1">
                <a:latin typeface="+mj-lt"/>
                <a:ea typeface="+mj-ea"/>
                <a:cs typeface="Calibri" panose="020F0502020204030204" pitchFamily="34" charset="0"/>
              </a:rPr>
              <a:t>ZigBee</a:t>
            </a:r>
            <a:r>
              <a:rPr lang="en-US" altLang="zh-CN" sz="1800" b="1" dirty="0">
                <a:latin typeface="+mj-lt"/>
                <a:ea typeface="+mj-ea"/>
                <a:cs typeface="Calibri" panose="020F0502020204030204" pitchFamily="34" charset="0"/>
              </a:rPr>
              <a:t> Transceiver”, Wireless Personal Communications, 2018, https://link.springer.com/article/10.1007/s11277-018-5961-5</a:t>
            </a:r>
            <a:endParaRPr lang="zh-CN" altLang="en-US" sz="1800" b="1" dirty="0">
              <a:latin typeface="+mj-lt"/>
              <a:ea typeface="+mj-ea"/>
              <a:cs typeface="Calibri" panose="020F0502020204030204" pitchFamily="34" charset="0"/>
            </a:endParaRPr>
          </a:p>
          <a:p>
            <a:pPr marL="0" indent="0" algn="just">
              <a:buNone/>
            </a:pPr>
            <a:endParaRPr lang="zh-CN" altLang="en-US" sz="1800" b="1" dirty="0">
              <a:latin typeface="+mj-lt"/>
              <a:ea typeface="+mj-ea"/>
              <a:cs typeface="Calibri" panose="020F0502020204030204" pitchFamily="34" charset="0"/>
            </a:endParaRPr>
          </a:p>
          <a:p>
            <a:pPr marL="0" indent="0" algn="just">
              <a:lnSpc>
                <a:spcPct val="200000"/>
              </a:lnSpc>
              <a:buNone/>
            </a:pPr>
            <a:endParaRPr lang="en-US" altLang="zh-CN" sz="1800" b="1" dirty="0">
              <a:latin typeface="+mj-lt"/>
              <a:ea typeface="+mj-ea"/>
              <a:cs typeface="Calibri" panose="020F0502020204030204" pitchFamily="34" charset="0"/>
            </a:endParaRPr>
          </a:p>
          <a:p>
            <a:pPr marL="0" indent="0" algn="just">
              <a:lnSpc>
                <a:spcPct val="200000"/>
              </a:lnSpc>
              <a:buNone/>
            </a:pPr>
            <a:endParaRPr lang="en-US" altLang="zh-CN" sz="1800" b="1" dirty="0">
              <a:latin typeface="+mj-lt"/>
              <a:ea typeface="+mj-ea"/>
              <a:cs typeface="Calibri" panose="020F0502020204030204" pitchFamily="34"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灯片编号占位符 2"/>
          <p:cNvSpPr>
            <a:spLocks noGrp="1"/>
          </p:cNvSpPr>
          <p:nvPr>
            <p:ph type="sldNum" sz="quarter" idx="12"/>
          </p:nvPr>
        </p:nvSpPr>
        <p:spPr/>
        <p:txBody>
          <a:bodyPr/>
          <a:lstStyle/>
          <a:p>
            <a:r>
              <a:rPr lang="en-US" altLang="en-US"/>
              <a:t>Slide </a:t>
            </a:r>
            <a:fld id="{7FFA85FD-E192-4C2D-9860-28C59D48001D}" type="slidenum">
              <a:rPr lang="en-US" altLang="en-US" smtClean="0"/>
              <a:pPr/>
              <a:t>15</a:t>
            </a:fld>
            <a:endParaRPr lang="en-US" altLang="en-US" dirty="0"/>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a:t>Bin Qian, Chenchen Liu</a:t>
            </a:r>
            <a:r>
              <a:rPr lang="en-US" altLang="zh-CN" dirty="0"/>
              <a:t>,</a:t>
            </a:r>
            <a:r>
              <a:rPr lang="en-US" altLang="en-US" dirty="0"/>
              <a:t> Huawei</a:t>
            </a:r>
          </a:p>
        </p:txBody>
      </p:sp>
    </p:spTree>
    <p:extLst>
      <p:ext uri="{BB962C8B-B14F-4D97-AF65-F5344CB8AC3E}">
        <p14:creationId xmlns:p14="http://schemas.microsoft.com/office/powerpoint/2010/main" val="362342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4192720265"/>
              </p:ext>
            </p:extLst>
          </p:nvPr>
        </p:nvGraphicFramePr>
        <p:xfrm>
          <a:off x="467544" y="908720"/>
          <a:ext cx="8280920" cy="5528854"/>
        </p:xfrm>
        <a:graphic>
          <a:graphicData uri="http://schemas.openxmlformats.org/drawingml/2006/table">
            <a:tbl>
              <a:tblPr firstRow="1" bandRow="1">
                <a:tableStyleId>{5940675A-B579-460E-94D1-54222C63F5DA}</a:tableStyleId>
              </a:tblPr>
              <a:tblGrid>
                <a:gridCol w="3911557">
                  <a:extLst>
                    <a:ext uri="{9D8B030D-6E8A-4147-A177-3AD203B41FA5}">
                      <a16:colId xmlns:a16="http://schemas.microsoft.com/office/drawing/2014/main" val="1745747388"/>
                    </a:ext>
                  </a:extLst>
                </a:gridCol>
                <a:gridCol w="4369363">
                  <a:extLst>
                    <a:ext uri="{9D8B030D-6E8A-4147-A177-3AD203B41FA5}">
                      <a16:colId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16017004"/>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336347152"/>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12880846"/>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Other coexistence improvement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50120941"/>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292747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Improved link budget and/or reduced air-time</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402719402"/>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Additional channels and operating frequencies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77014046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13926360"/>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Reduced complexity and power consumption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006555623"/>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228600" indent="-228600" algn="just">
                        <a:lnSpc>
                          <a:spcPct val="107000"/>
                        </a:lnSpc>
                        <a:spcAft>
                          <a:spcPts val="800"/>
                        </a:spcAft>
                        <a:buAutoNum type="arabicPeriod"/>
                      </a:pPr>
                      <a:r>
                        <a:rPr lang="en-US" sz="1200" baseline="0" dirty="0">
                          <a:effectLst/>
                          <a:latin typeface="Times New Roman" panose="02020603050405020304" pitchFamily="18" charset="0"/>
                          <a:ea typeface="Calibri" panose="020F0502020204030204" pitchFamily="34" charset="0"/>
                          <a:cs typeface="Times New Roman" panose="02020603050405020304" pitchFamily="18" charset="0"/>
                        </a:rPr>
                        <a:t>Improved symbol-to-chip mapping to assist the CFO estimation and </a:t>
                      </a:r>
                      <a:r>
                        <a:rPr lang="en-US" altLang="zh-CN" sz="1200" baseline="0" dirty="0">
                          <a:effectLst/>
                          <a:latin typeface="Times New Roman" panose="02020603050405020304" pitchFamily="18" charset="0"/>
                          <a:ea typeface="Calibri" panose="020F0502020204030204" pitchFamily="34" charset="0"/>
                          <a:cs typeface="Times New Roman" panose="02020603050405020304" pitchFamily="18" charset="0"/>
                        </a:rPr>
                        <a:t>achieve better error performance</a:t>
                      </a:r>
                      <a:endParaRPr lang="en-US" sz="1200" baseline="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indent="-228600" algn="just">
                        <a:lnSpc>
                          <a:spcPct val="107000"/>
                        </a:lnSpc>
                        <a:spcAft>
                          <a:spcPts val="800"/>
                        </a:spcAft>
                        <a:buAutoNum type="arabicPeriod"/>
                      </a:pPr>
                      <a:r>
                        <a:rPr lang="en-US" sz="1200" baseline="0" dirty="0">
                          <a:effectLst/>
                          <a:latin typeface="Times New Roman" panose="02020603050405020304" pitchFamily="18" charset="0"/>
                          <a:ea typeface="Calibri" panose="020F0502020204030204" pitchFamily="34" charset="0"/>
                          <a:cs typeface="Times New Roman" panose="02020603050405020304" pitchFamily="18" charset="0"/>
                        </a:rPr>
                        <a:t>NB configuration indication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40993491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Enhanced native discovery and connection setup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165867"/>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8912419"/>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Low-power low-latency streaming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6344013"/>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86346622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9458668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Infrastructure synchronization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1951843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2628" y="429125"/>
            <a:ext cx="7772400" cy="1066800"/>
          </a:xfrm>
        </p:spPr>
        <p:txBody>
          <a:bodyPr/>
          <a:lstStyle/>
          <a:p>
            <a:r>
              <a:rPr lang="en-US" altLang="zh-CN" sz="3200" dirty="0"/>
              <a:t>NB Background</a:t>
            </a:r>
            <a:endParaRPr lang="zh-CN" altLang="en-US" sz="3200" dirty="0"/>
          </a:p>
        </p:txBody>
      </p:sp>
      <p:sp>
        <p:nvSpPr>
          <p:cNvPr id="3" name="内容占位符 2"/>
          <p:cNvSpPr>
            <a:spLocks noGrp="1"/>
          </p:cNvSpPr>
          <p:nvPr>
            <p:ph idx="1"/>
          </p:nvPr>
        </p:nvSpPr>
        <p:spPr>
          <a:xfrm>
            <a:off x="838200" y="1262100"/>
            <a:ext cx="7772400" cy="4903204"/>
          </a:xfrm>
        </p:spPr>
        <p:txBody>
          <a:bodyPr/>
          <a:lstStyle/>
          <a:p>
            <a:pPr>
              <a:lnSpc>
                <a:spcPct val="130000"/>
              </a:lnSpc>
              <a:buFont typeface="Wingdings" panose="05000000000000000000" pitchFamily="2" charset="2"/>
              <a:buChar char="n"/>
            </a:pPr>
            <a:r>
              <a:rPr lang="en-US" altLang="zh-CN" sz="1400" dirty="0">
                <a:latin typeface="+mj-lt"/>
              </a:rPr>
              <a:t>The tight clock synchronization between NB and UWB could be used by NB to provide initial CFO to UWB </a:t>
            </a:r>
          </a:p>
          <a:p>
            <a:pPr>
              <a:lnSpc>
                <a:spcPct val="130000"/>
              </a:lnSpc>
              <a:buFont typeface="Wingdings" panose="05000000000000000000" pitchFamily="2" charset="2"/>
              <a:buChar char="n"/>
            </a:pPr>
            <a:r>
              <a:rPr lang="en-US" altLang="zh-CN" sz="1400" dirty="0">
                <a:latin typeface="+mj-lt"/>
              </a:rPr>
              <a:t>In [1], the PPDU formats in Clause 12 of IEEE 802.15.4-2020 are recommended as the NB candidate</a:t>
            </a:r>
          </a:p>
          <a:p>
            <a:pPr>
              <a:lnSpc>
                <a:spcPct val="130000"/>
              </a:lnSpc>
              <a:buFont typeface="Wingdings" panose="05000000000000000000" pitchFamily="2" charset="2"/>
              <a:buChar char="n"/>
            </a:pPr>
            <a:endParaRPr lang="en-US" altLang="zh-CN" sz="1400" dirty="0">
              <a:latin typeface="+mj-lt"/>
            </a:endParaRPr>
          </a:p>
          <a:p>
            <a:pPr>
              <a:lnSpc>
                <a:spcPct val="130000"/>
              </a:lnSpc>
              <a:buFont typeface="Wingdings" panose="05000000000000000000" pitchFamily="2" charset="2"/>
              <a:buChar char="n"/>
            </a:pPr>
            <a:endParaRPr lang="en-US" altLang="zh-CN" sz="1400" dirty="0">
              <a:latin typeface="+mj-lt"/>
            </a:endParaRPr>
          </a:p>
          <a:p>
            <a:pPr>
              <a:lnSpc>
                <a:spcPct val="130000"/>
              </a:lnSpc>
              <a:buFont typeface="Wingdings" panose="05000000000000000000" pitchFamily="2" charset="2"/>
              <a:buChar char="n"/>
            </a:pPr>
            <a:endParaRPr lang="en-US" altLang="zh-CN" sz="1400" dirty="0">
              <a:latin typeface="+mj-lt"/>
            </a:endParaRPr>
          </a:p>
          <a:p>
            <a:pPr>
              <a:lnSpc>
                <a:spcPct val="130000"/>
              </a:lnSpc>
              <a:buFont typeface="Wingdings" panose="05000000000000000000" pitchFamily="2" charset="2"/>
              <a:buChar char="n"/>
            </a:pPr>
            <a:r>
              <a:rPr lang="en-US" altLang="zh-CN" sz="1400" dirty="0">
                <a:latin typeface="+mj-lt"/>
              </a:rPr>
              <a:t>Clause 21 in IEEE 802.15.4-2020 introduces a pilot insertion method </a:t>
            </a:r>
          </a:p>
          <a:p>
            <a:pPr lvl="1">
              <a:lnSpc>
                <a:spcPct val="130000"/>
              </a:lnSpc>
              <a:buFont typeface="Wingdings" panose="05000000000000000000" pitchFamily="2" charset="2"/>
              <a:buChar char="Ø"/>
            </a:pPr>
            <a:r>
              <a:rPr lang="en-US" altLang="zh-CN" sz="1400" dirty="0">
                <a:latin typeface="+mj-lt"/>
              </a:rPr>
              <a:t>Periodic insertion of known chip sequences (pilots) into the stream of PSDU chips shall be used to assist the CFO estimation or phase tracking during receive, taking the finite coherence time of the radio channel into account</a:t>
            </a:r>
          </a:p>
          <a:p>
            <a:pPr>
              <a:lnSpc>
                <a:spcPct val="130000"/>
              </a:lnSpc>
              <a:buFont typeface="Wingdings" panose="05000000000000000000" pitchFamily="2" charset="2"/>
              <a:buChar char="n"/>
            </a:pPr>
            <a:endParaRPr lang="en-US" altLang="zh-CN" sz="1400" dirty="0">
              <a:latin typeface="+mj-lt"/>
            </a:endParaRPr>
          </a:p>
          <a:p>
            <a:pPr marL="0" indent="0">
              <a:lnSpc>
                <a:spcPct val="130000"/>
              </a:lnSpc>
              <a:buNone/>
            </a:pPr>
            <a:endParaRPr lang="en-US" altLang="zh-CN" sz="1400" dirty="0">
              <a:latin typeface="+mj-lt"/>
            </a:endParaRPr>
          </a:p>
          <a:p>
            <a:pPr marL="0" indent="0">
              <a:lnSpc>
                <a:spcPct val="130000"/>
              </a:lnSpc>
              <a:buNone/>
            </a:pPr>
            <a:endParaRPr lang="en-US" altLang="zh-CN" sz="1800" dirty="0">
              <a:latin typeface="+mj-lt"/>
            </a:endParaRPr>
          </a:p>
          <a:p>
            <a:pPr marL="0" indent="0">
              <a:lnSpc>
                <a:spcPct val="130000"/>
              </a:lnSpc>
              <a:buNone/>
            </a:pPr>
            <a:endParaRPr lang="en-US" altLang="zh-CN" sz="1800" dirty="0">
              <a:latin typeface="+mj-lt"/>
            </a:endParaRPr>
          </a:p>
          <a:p>
            <a:pPr>
              <a:lnSpc>
                <a:spcPct val="130000"/>
              </a:lnSpc>
              <a:buFont typeface="Wingdings" panose="05000000000000000000" pitchFamily="2" charset="2"/>
              <a:buChar char="n"/>
            </a:pPr>
            <a:endParaRPr lang="zh-CN" altLang="en-US" sz="1800" dirty="0">
              <a:latin typeface="+mj-lt"/>
            </a:endParaRPr>
          </a:p>
        </p:txBody>
      </p:sp>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a:t>
            </a:r>
            <a:r>
              <a:rPr lang="en-US" altLang="zh-CN" dirty="0"/>
              <a:t>,</a:t>
            </a:r>
            <a:r>
              <a:rPr lang="en-US" altLang="en-US" dirty="0"/>
              <a:t>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834" y="2328900"/>
            <a:ext cx="7434194" cy="741824"/>
          </a:xfrm>
          <a:prstGeom prst="rect">
            <a:avLst/>
          </a:prstGeom>
        </p:spPr>
      </p:pic>
      <p:pic>
        <p:nvPicPr>
          <p:cNvPr id="8" name="图片 7"/>
          <p:cNvPicPr>
            <a:picLocks noChangeAspect="1"/>
          </p:cNvPicPr>
          <p:nvPr/>
        </p:nvPicPr>
        <p:blipFill>
          <a:blip r:embed="rId3"/>
          <a:stretch>
            <a:fillRect/>
          </a:stretch>
        </p:blipFill>
        <p:spPr>
          <a:xfrm>
            <a:off x="2123728" y="4383005"/>
            <a:ext cx="4166220" cy="1937353"/>
          </a:xfrm>
          <a:prstGeom prst="rect">
            <a:avLst/>
          </a:prstGeom>
        </p:spPr>
      </p:pic>
    </p:spTree>
    <p:extLst>
      <p:ext uri="{BB962C8B-B14F-4D97-AF65-F5344CB8AC3E}">
        <p14:creationId xmlns:p14="http://schemas.microsoft.com/office/powerpoint/2010/main" val="1257099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439738"/>
            <a:ext cx="7772400" cy="1066800"/>
          </a:xfrm>
        </p:spPr>
        <p:txBody>
          <a:bodyPr/>
          <a:lstStyle/>
          <a:p>
            <a:r>
              <a:rPr lang="en-US" altLang="zh-CN" sz="3200" dirty="0"/>
              <a:t>Symbol-to-chip Mapping</a:t>
            </a:r>
            <a:endParaRPr lang="zh-CN" altLang="en-US" sz="3200" dirty="0"/>
          </a:p>
        </p:txBody>
      </p:sp>
      <mc:AlternateContent xmlns:mc="http://schemas.openxmlformats.org/markup-compatibility/2006" xmlns:a14="http://schemas.microsoft.com/office/drawing/2010/main">
        <mc:Choice Requires="a14">
          <p:graphicFrame>
            <p:nvGraphicFramePr>
              <p:cNvPr id="9" name="表格 8"/>
              <p:cNvGraphicFramePr>
                <a:graphicFrameLocks noGrp="1"/>
              </p:cNvGraphicFramePr>
              <p:nvPr>
                <p:extLst>
                  <p:ext uri="{D42A27DB-BD31-4B8C-83A1-F6EECF244321}">
                    <p14:modId xmlns:p14="http://schemas.microsoft.com/office/powerpoint/2010/main" val="3109246004"/>
                  </p:ext>
                </p:extLst>
              </p:nvPr>
            </p:nvGraphicFramePr>
            <p:xfrm>
              <a:off x="395536" y="1412776"/>
              <a:ext cx="8496944" cy="4824532"/>
            </p:xfrm>
            <a:graphic>
              <a:graphicData uri="http://schemas.openxmlformats.org/drawingml/2006/table">
                <a:tbl>
                  <a:tblPr firstRow="1" bandRow="1">
                    <a:tableStyleId>{C083E6E3-FA7D-4D7B-A595-EF9225AFEA82}</a:tableStyleId>
                  </a:tblPr>
                  <a:tblGrid>
                    <a:gridCol w="1162740">
                      <a:extLst>
                        <a:ext uri="{9D8B030D-6E8A-4147-A177-3AD203B41FA5}">
                          <a16:colId xmlns:a16="http://schemas.microsoft.com/office/drawing/2014/main" val="20000"/>
                        </a:ext>
                      </a:extLst>
                    </a:gridCol>
                    <a:gridCol w="2581676">
                      <a:extLst>
                        <a:ext uri="{9D8B030D-6E8A-4147-A177-3AD203B41FA5}">
                          <a16:colId xmlns:a16="http://schemas.microsoft.com/office/drawing/2014/main" val="20001"/>
                        </a:ext>
                      </a:extLst>
                    </a:gridCol>
                    <a:gridCol w="4752528">
                      <a:extLst>
                        <a:ext uri="{9D8B030D-6E8A-4147-A177-3AD203B41FA5}">
                          <a16:colId xmlns:a16="http://schemas.microsoft.com/office/drawing/2014/main" val="20002"/>
                        </a:ext>
                      </a:extLst>
                    </a:gridCol>
                  </a:tblGrid>
                  <a:tr h="283796">
                    <a:tc>
                      <a:txBody>
                        <a:bodyPr/>
                        <a:lstStyle/>
                        <a:p>
                          <a:pPr algn="ctr"/>
                          <a:r>
                            <a:rPr lang="en-US" altLang="zh-CN" sz="1000" b="0" dirty="0">
                              <a:latin typeface="+mj-lt"/>
                            </a:rPr>
                            <a:t>Data symbol</a:t>
                          </a:r>
                          <a:endParaRPr lang="zh-CN" altLang="en-US" sz="10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latin typeface="+mj-lt"/>
                            </a:rPr>
                            <a:t>16-length</a:t>
                          </a:r>
                          <a:r>
                            <a:rPr lang="en-US" altLang="zh-CN" sz="1000" b="0" baseline="0" dirty="0">
                              <a:latin typeface="+mj-lt"/>
                            </a:rPr>
                            <a:t> Chip value </a:t>
                          </a:r>
                          <a14:m>
                            <m:oMath xmlns:m="http://schemas.openxmlformats.org/officeDocument/2006/math">
                              <m:d>
                                <m:dPr>
                                  <m:ctrlPr>
                                    <a:rPr lang="en-US" altLang="zh-CN" sz="1000" b="0" i="1" smtClean="0">
                                      <a:latin typeface="Cambria Math" panose="02040503050406030204" pitchFamily="18" charset="0"/>
                                    </a:rPr>
                                  </m:ctrlPr>
                                </m:dPr>
                                <m:e>
                                  <m:sSub>
                                    <m:sSubPr>
                                      <m:ctrlPr>
                                        <a:rPr lang="en-US" altLang="zh-CN" sz="1000" b="0" i="1" smtClean="0">
                                          <a:latin typeface="Cambria Math" panose="02040503050406030204" pitchFamily="18" charset="0"/>
                                        </a:rPr>
                                      </m:ctrlPr>
                                    </m:sSubPr>
                                    <m:e>
                                      <m:r>
                                        <a:rPr lang="en-US" altLang="zh-CN" sz="1000" b="0" i="1" smtClean="0">
                                          <a:latin typeface="Cambria Math" panose="02040503050406030204" pitchFamily="18" charset="0"/>
                                        </a:rPr>
                                        <m:t>𝑐</m:t>
                                      </m:r>
                                    </m:e>
                                    <m:sub>
                                      <m:r>
                                        <a:rPr lang="en-US" altLang="zh-CN" sz="1000" b="0" i="1" smtClean="0">
                                          <a:latin typeface="Cambria Math" panose="02040503050406030204" pitchFamily="18" charset="0"/>
                                        </a:rPr>
                                        <m:t>0</m:t>
                                      </m:r>
                                    </m:sub>
                                  </m:sSub>
                                  <m:r>
                                    <a:rPr lang="en-US" altLang="zh-CN" sz="1000" b="0" i="1" smtClean="0">
                                      <a:latin typeface="Cambria Math" panose="02040503050406030204" pitchFamily="18" charset="0"/>
                                    </a:rPr>
                                    <m:t>,</m:t>
                                  </m:r>
                                  <m:sSub>
                                    <m:sSubPr>
                                      <m:ctrlPr>
                                        <a:rPr lang="en-US" altLang="zh-CN" sz="1000" b="0" i="1" smtClean="0">
                                          <a:latin typeface="Cambria Math" panose="02040503050406030204" pitchFamily="18" charset="0"/>
                                        </a:rPr>
                                      </m:ctrlPr>
                                    </m:sSubPr>
                                    <m:e>
                                      <m:r>
                                        <a:rPr lang="en-US" altLang="zh-CN" sz="1000" b="0" i="1" smtClean="0">
                                          <a:latin typeface="Cambria Math" panose="02040503050406030204" pitchFamily="18" charset="0"/>
                                        </a:rPr>
                                        <m:t>𝑐</m:t>
                                      </m:r>
                                    </m:e>
                                    <m:sub>
                                      <m:r>
                                        <a:rPr lang="en-US" altLang="zh-CN" sz="1000" b="0" i="1" smtClean="0">
                                          <a:latin typeface="Cambria Math" panose="02040503050406030204" pitchFamily="18" charset="0"/>
                                        </a:rPr>
                                        <m:t>1</m:t>
                                      </m:r>
                                    </m:sub>
                                  </m:sSub>
                                  <m:r>
                                    <a:rPr lang="en-US" altLang="zh-CN" sz="1000" b="0" i="1" smtClean="0">
                                      <a:latin typeface="Cambria Math" panose="02040503050406030204" pitchFamily="18" charset="0"/>
                                    </a:rPr>
                                    <m:t>,</m:t>
                                  </m:r>
                                  <m:r>
                                    <a:rPr lang="en-US" altLang="zh-CN" sz="1000" b="0" i="1" smtClean="0">
                                      <a:latin typeface="Cambria Math" panose="02040503050406030204" pitchFamily="18" charset="0"/>
                                      <a:ea typeface="Cambria Math" panose="02040503050406030204" pitchFamily="18" charset="0"/>
                                    </a:rPr>
                                    <m:t>⋯</m:t>
                                  </m:r>
                                  <m:sSub>
                                    <m:sSubPr>
                                      <m:ctrlPr>
                                        <a:rPr lang="en-US" altLang="zh-CN" sz="1000" b="0" i="1" smtClean="0">
                                          <a:latin typeface="Cambria Math" panose="02040503050406030204" pitchFamily="18" charset="0"/>
                                          <a:ea typeface="Cambria Math" panose="02040503050406030204" pitchFamily="18" charset="0"/>
                                        </a:rPr>
                                      </m:ctrlPr>
                                    </m:sSubPr>
                                    <m:e>
                                      <m:r>
                                        <a:rPr lang="en-US" altLang="zh-CN" sz="1000" b="0" i="1" smtClean="0">
                                          <a:latin typeface="Cambria Math" panose="02040503050406030204" pitchFamily="18" charset="0"/>
                                          <a:ea typeface="Cambria Math" panose="02040503050406030204" pitchFamily="18" charset="0"/>
                                        </a:rPr>
                                        <m:t>𝑐</m:t>
                                      </m:r>
                                    </m:e>
                                    <m:sub>
                                      <m:r>
                                        <a:rPr lang="en-US" altLang="zh-CN" sz="1000" b="0" i="1" smtClean="0">
                                          <a:latin typeface="Cambria Math" panose="02040503050406030204" pitchFamily="18" charset="0"/>
                                          <a:ea typeface="Cambria Math" panose="02040503050406030204" pitchFamily="18" charset="0"/>
                                        </a:rPr>
                                        <m:t>15</m:t>
                                      </m:r>
                                    </m:sub>
                                  </m:sSub>
                                </m:e>
                              </m:d>
                            </m:oMath>
                          </a14:m>
                          <a:endParaRPr lang="zh-CN" altLang="en-US" sz="10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latin typeface="+mj-lt"/>
                            </a:rPr>
                            <a:t>32-length Chip values </a:t>
                          </a:r>
                          <a14:m>
                            <m:oMath xmlns:m="http://schemas.openxmlformats.org/officeDocument/2006/math">
                              <m:d>
                                <m:dPr>
                                  <m:ctrlPr>
                                    <a:rPr lang="en-US" altLang="zh-CN" sz="1000" b="0" i="1" smtClean="0">
                                      <a:latin typeface="Cambria Math" panose="02040503050406030204" pitchFamily="18" charset="0"/>
                                    </a:rPr>
                                  </m:ctrlPr>
                                </m:dPr>
                                <m:e>
                                  <m:sSub>
                                    <m:sSubPr>
                                      <m:ctrlPr>
                                        <a:rPr lang="en-US" altLang="zh-CN" sz="1000" b="0" i="1" smtClean="0">
                                          <a:latin typeface="Cambria Math" panose="02040503050406030204" pitchFamily="18" charset="0"/>
                                        </a:rPr>
                                      </m:ctrlPr>
                                    </m:sSubPr>
                                    <m:e>
                                      <m:r>
                                        <a:rPr lang="en-US" altLang="zh-CN" sz="1000" b="0" i="1" smtClean="0">
                                          <a:latin typeface="Cambria Math" panose="02040503050406030204" pitchFamily="18" charset="0"/>
                                        </a:rPr>
                                        <m:t>𝑐</m:t>
                                      </m:r>
                                    </m:e>
                                    <m:sub>
                                      <m:r>
                                        <a:rPr lang="en-US" altLang="zh-CN" sz="1000" b="0" i="1" smtClean="0">
                                          <a:latin typeface="Cambria Math" panose="02040503050406030204" pitchFamily="18" charset="0"/>
                                        </a:rPr>
                                        <m:t>0</m:t>
                                      </m:r>
                                    </m:sub>
                                  </m:sSub>
                                  <m:r>
                                    <a:rPr lang="en-US" altLang="zh-CN" sz="1000" b="0" i="1" smtClean="0">
                                      <a:latin typeface="Cambria Math" panose="02040503050406030204" pitchFamily="18" charset="0"/>
                                    </a:rPr>
                                    <m:t>,</m:t>
                                  </m:r>
                                  <m:sSub>
                                    <m:sSubPr>
                                      <m:ctrlPr>
                                        <a:rPr lang="en-US" altLang="zh-CN" sz="1000" b="0" i="1" smtClean="0">
                                          <a:latin typeface="Cambria Math" panose="02040503050406030204" pitchFamily="18" charset="0"/>
                                        </a:rPr>
                                      </m:ctrlPr>
                                    </m:sSubPr>
                                    <m:e>
                                      <m:r>
                                        <a:rPr lang="en-US" altLang="zh-CN" sz="1000" b="0" i="1" smtClean="0">
                                          <a:latin typeface="Cambria Math" panose="02040503050406030204" pitchFamily="18" charset="0"/>
                                        </a:rPr>
                                        <m:t>𝑐</m:t>
                                      </m:r>
                                    </m:e>
                                    <m:sub>
                                      <m:r>
                                        <a:rPr lang="en-US" altLang="zh-CN" sz="1000" b="0" i="1" smtClean="0">
                                          <a:latin typeface="Cambria Math" panose="02040503050406030204" pitchFamily="18" charset="0"/>
                                        </a:rPr>
                                        <m:t>1</m:t>
                                      </m:r>
                                    </m:sub>
                                  </m:sSub>
                                  <m:r>
                                    <a:rPr lang="en-US" altLang="zh-CN" sz="1000" b="0" i="1" smtClean="0">
                                      <a:latin typeface="Cambria Math" panose="02040503050406030204" pitchFamily="18" charset="0"/>
                                    </a:rPr>
                                    <m:t>,</m:t>
                                  </m:r>
                                  <m:r>
                                    <a:rPr lang="en-US" altLang="zh-CN" sz="1000" b="0" i="1" smtClean="0">
                                      <a:latin typeface="Cambria Math" panose="02040503050406030204" pitchFamily="18" charset="0"/>
                                      <a:ea typeface="Cambria Math" panose="02040503050406030204" pitchFamily="18" charset="0"/>
                                    </a:rPr>
                                    <m:t>⋯</m:t>
                                  </m:r>
                                  <m:sSub>
                                    <m:sSubPr>
                                      <m:ctrlPr>
                                        <a:rPr lang="en-US" altLang="zh-CN" sz="1000" b="0" i="1" smtClean="0">
                                          <a:latin typeface="Cambria Math" panose="02040503050406030204" pitchFamily="18" charset="0"/>
                                          <a:ea typeface="Cambria Math" panose="02040503050406030204" pitchFamily="18" charset="0"/>
                                        </a:rPr>
                                      </m:ctrlPr>
                                    </m:sSubPr>
                                    <m:e>
                                      <m:r>
                                        <a:rPr lang="en-US" altLang="zh-CN" sz="1000" b="0" i="1" smtClean="0">
                                          <a:latin typeface="Cambria Math" panose="02040503050406030204" pitchFamily="18" charset="0"/>
                                          <a:ea typeface="Cambria Math" panose="02040503050406030204" pitchFamily="18" charset="0"/>
                                        </a:rPr>
                                        <m:t>𝑐</m:t>
                                      </m:r>
                                    </m:e>
                                    <m:sub>
                                      <m:r>
                                        <a:rPr lang="en-US" altLang="zh-CN" sz="1000" b="0" i="1" smtClean="0">
                                          <a:latin typeface="Cambria Math" panose="02040503050406030204" pitchFamily="18" charset="0"/>
                                          <a:ea typeface="Cambria Math" panose="02040503050406030204" pitchFamily="18" charset="0"/>
                                        </a:rPr>
                                        <m:t>31</m:t>
                                      </m:r>
                                    </m:sub>
                                  </m:sSub>
                                </m:e>
                              </m:d>
                            </m:oMath>
                          </a14:m>
                          <a:endParaRPr lang="zh-CN" altLang="en-US" sz="10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3796">
                    <a:tc>
                      <a:txBody>
                        <a:bodyPr/>
                        <a:lstStyle/>
                        <a:p>
                          <a:pPr algn="ctr"/>
                          <a:r>
                            <a:rPr lang="en-US" altLang="zh-CN" sz="1000" dirty="0">
                              <a:latin typeface="+mj-lt"/>
                            </a:rPr>
                            <a:t>0</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1  1  1  1  1  1  1  1  1  1  1  1  1  1  1  1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chemeClr val="tx1"/>
                              </a:solidFill>
                              <a:effectLst/>
                              <a:latin typeface="+mj-lt"/>
                              <a:ea typeface="+mn-ea"/>
                              <a:cs typeface="+mn-cs"/>
                            </a:rPr>
                            <a:t>1  1  0  0  1  0  1  0  1  0  0  1  0  0  0  0  1  1  0  0  1  0  1  0  0  1  1  0  1  1  1  1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3796">
                    <a:tc>
                      <a:txBody>
                        <a:bodyPr/>
                        <a:lstStyle/>
                        <a:p>
                          <a:pPr algn="ctr"/>
                          <a:r>
                            <a:rPr lang="en-US" altLang="zh-CN" sz="1000" dirty="0">
                              <a:latin typeface="+mj-lt"/>
                            </a:rPr>
                            <a:t>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1  0  1  0  1  0  1  0  1  0  1  0  1  0  1  0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chemeClr val="tx1"/>
                              </a:solidFill>
                              <a:effectLst/>
                              <a:latin typeface="+mj-lt"/>
                              <a:ea typeface="+mn-ea"/>
                              <a:cs typeface="+mn-cs"/>
                            </a:rPr>
                            <a:t>1  0  1  0  1  1  0  0  1  1  1  1  0  1  1  0  1  0  1  0  1  1  0  0  0  0  0  0  1  0  0  1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3796">
                    <a:tc>
                      <a:txBody>
                        <a:bodyPr/>
                        <a:lstStyle/>
                        <a:p>
                          <a:pPr algn="ctr"/>
                          <a:r>
                            <a:rPr lang="en-US" altLang="zh-CN" sz="1000" dirty="0">
                              <a:latin typeface="+mj-lt"/>
                            </a:rPr>
                            <a:t>2</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1  1  0  0  1  1  0  0  1  1  0  0  1  1  0  0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1  0  0  1  0  0  0  0  1  1  0  0  1  0  1  0  1  0  0  1  0  0  0  0  0  0  1  1  0  1  0  1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3796">
                    <a:tc>
                      <a:txBody>
                        <a:bodyPr/>
                        <a:lstStyle/>
                        <a:p>
                          <a:pPr algn="ctr"/>
                          <a:r>
                            <a:rPr lang="en-US" altLang="zh-CN" sz="1000" dirty="0">
                              <a:latin typeface="+mj-lt"/>
                            </a:rPr>
                            <a:t>3</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1  0  0  1  1  0  0  1  1  0  0  1  1  0  0  1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1  1  1  1  0  1  1  0  1  0  1  0  1  1  0  0  1  1  1  1  0  1  1  0  0  1  0  1  0  0  1  1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3796">
                    <a:tc>
                      <a:txBody>
                        <a:bodyPr/>
                        <a:lstStyle/>
                        <a:p>
                          <a:pPr algn="ctr"/>
                          <a:r>
                            <a:rPr lang="en-US" altLang="zh-CN" sz="1000" dirty="0">
                              <a:latin typeface="+mj-lt"/>
                            </a:rPr>
                            <a:t>4</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1  1  1  1  0  0  0  0  1  1  1  1  0  0  0  0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1  0  0  1  1  1  1  1  0  0  1  1  1  0  1  0  1  0  0  1  1  1  1  1  1  1  0  0  0  1  0  1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3796">
                    <a:tc>
                      <a:txBody>
                        <a:bodyPr/>
                        <a:lstStyle/>
                        <a:p>
                          <a:pPr algn="ctr"/>
                          <a:r>
                            <a:rPr lang="en-US" altLang="zh-CN" sz="1000" dirty="0">
                              <a:latin typeface="+mj-lt"/>
                            </a:rPr>
                            <a:t>5</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1  0  1  0  0  1  0  1  1  0  1  0  0  1  0  1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1  1  1  1  1  0  0  1  0  1  0  1  1  1  0  0  1  1  1  1  1  0  0  1  1  0  1  0  0  0  1  1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3796">
                    <a:tc>
                      <a:txBody>
                        <a:bodyPr/>
                        <a:lstStyle/>
                        <a:p>
                          <a:pPr algn="ctr"/>
                          <a:r>
                            <a:rPr lang="en-US" altLang="zh-CN" sz="1000" dirty="0">
                              <a:latin typeface="+mj-lt"/>
                            </a:rPr>
                            <a:t>6</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1  1  0  0  0  0  1  1  1  1  0  0  0  0  1  1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1  1  0  0  0  1  0  1  0  1  1  0  0  0  0  0  1  1  0  0  0  1  0  1  1  0  0  1  1  1  1  1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83796">
                    <a:tc>
                      <a:txBody>
                        <a:bodyPr/>
                        <a:lstStyle/>
                        <a:p>
                          <a:pPr algn="ctr"/>
                          <a:r>
                            <a:rPr lang="en-US" altLang="zh-CN" sz="1000" dirty="0">
                              <a:latin typeface="+mj-lt"/>
                            </a:rPr>
                            <a:t>7</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1  0  0  1  0  1  1  0  1  0  0  1  0  1  1  0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1  0  1  0  0  0  1  1  0  0  0  0  0  1  1  0  1  0  1  0  0  0  1  1  1  1  1  1  1  0  0  1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83796">
                    <a:tc>
                      <a:txBody>
                        <a:bodyPr/>
                        <a:lstStyle/>
                        <a:p>
                          <a:pPr algn="ctr"/>
                          <a:r>
                            <a:rPr lang="en-US" altLang="zh-CN" sz="1000" dirty="0">
                              <a:latin typeface="+mj-lt"/>
                            </a:rPr>
                            <a:t>8</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1  1  1  1  1  1  1  1  0  0  0  0  0  0  0  0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1  0  0  1  1  1  1  1  1  1  0  0  0  1  0  1  0  1  1  0  0  0  0  0  1  1  0  0  0  1  0  1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83796">
                    <a:tc>
                      <a:txBody>
                        <a:bodyPr/>
                        <a:lstStyle/>
                        <a:p>
                          <a:pPr algn="ctr"/>
                          <a:r>
                            <a:rPr lang="en-US" altLang="zh-CN" sz="1000" dirty="0">
                              <a:latin typeface="+mj-lt"/>
                            </a:rPr>
                            <a:t>9</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1  0  1  0  1  0  1  0  0  1  0  1  0  1  0  1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1  1  1  1  1  0  0  1  1  0  1  0  0  0  1  1  0  0  0  0  0  1  1  0  1  0  1  0  0  0  1  1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83796">
                    <a:tc>
                      <a:txBody>
                        <a:bodyPr/>
                        <a:lstStyle/>
                        <a:p>
                          <a:pPr algn="ctr"/>
                          <a:r>
                            <a:rPr lang="en-US" altLang="zh-CN" sz="1000" dirty="0">
                              <a:latin typeface="+mj-lt"/>
                            </a:rPr>
                            <a:t>10</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1  1  0  0  1  1  0  0  0  0  1  1  0  0  1  1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1  1  0  0  0  1  0  1  1  0  0  1  1  1  1  1  0  0  1  1  1  0  1  0  1  0  0  1  1  1  1  1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83796">
                    <a:tc>
                      <a:txBody>
                        <a:bodyPr/>
                        <a:lstStyle/>
                        <a:p>
                          <a:pPr algn="ctr"/>
                          <a:r>
                            <a:rPr lang="en-US" altLang="zh-CN" sz="1000" dirty="0">
                              <a:latin typeface="+mj-lt"/>
                            </a:rPr>
                            <a:t>11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1  0  0  1  1  0  0  1  0  1  1  0  0  1  1  0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1  0  1  0  0  0  1  1  1  1  1  1  1  0  0  1  0  1  0  1  1  1  0  0  1  1  1  1  1  0  0  1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283796">
                    <a:tc>
                      <a:txBody>
                        <a:bodyPr/>
                        <a:lstStyle/>
                        <a:p>
                          <a:pPr algn="ctr"/>
                          <a:r>
                            <a:rPr lang="en-US" altLang="zh-CN" sz="1000" dirty="0">
                              <a:latin typeface="+mj-lt"/>
                            </a:rPr>
                            <a:t>12</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1  1  1  1  0  0  0  0  0  0  0  0  1  1  1  1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1  1  0  0  1  0  1  0  0  1  1  0  1  1  1  1  0  0  1  1  0  1  0  1  0  1  1  0  1  1  1  1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283796">
                    <a:tc>
                      <a:txBody>
                        <a:bodyPr/>
                        <a:lstStyle/>
                        <a:p>
                          <a:pPr algn="ctr"/>
                          <a:r>
                            <a:rPr lang="en-US" altLang="zh-CN" sz="1000" dirty="0">
                              <a:latin typeface="+mj-lt"/>
                            </a:rPr>
                            <a:t>13</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1  0  1  0  0  1  0  1  0  1  0  1  1  0  1  0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1  0  1  0  1  1  0  0  0  0  0  0  1  0  0  1  0  1  0  1  0  0  1  1  0  0  0  0  1  0  0  1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283796">
                    <a:tc>
                      <a:txBody>
                        <a:bodyPr/>
                        <a:lstStyle/>
                        <a:p>
                          <a:pPr algn="ctr"/>
                          <a:r>
                            <a:rPr lang="en-US" altLang="zh-CN" sz="1000" dirty="0">
                              <a:latin typeface="+mj-lt"/>
                            </a:rPr>
                            <a:t>14</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1  1  0  0  0  0  1  1  0  0  1  1  1  1  0  0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1  0  0  1  0  0  0  0  0  0  1  1  0  1  0  1  0  1  1  0  1  1  1  1  0  0  1  1  0  1  0  1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r h="283796">
                    <a:tc>
                      <a:txBody>
                        <a:bodyPr/>
                        <a:lstStyle/>
                        <a:p>
                          <a:pPr algn="ctr"/>
                          <a:r>
                            <a:rPr lang="en-US" altLang="zh-CN" sz="1000" dirty="0">
                              <a:latin typeface="+mj-lt"/>
                            </a:rPr>
                            <a:t>15</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1  0  0  1  0  1  1  0  0  1  1  0  1  0  0  1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1  1  1  1  0  1  1  0  0  1  0  1  0  0  1  1  0  0  0  0  1  0  0  1  0  1  0  1  0  0  1  1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mc:Choice>
        <mc:Fallback xmlns="">
          <p:graphicFrame>
            <p:nvGraphicFramePr>
              <p:cNvPr id="9" name="表格 8"/>
              <p:cNvGraphicFramePr>
                <a:graphicFrameLocks noGrp="1"/>
              </p:cNvGraphicFramePr>
              <p:nvPr>
                <p:extLst>
                  <p:ext uri="{D42A27DB-BD31-4B8C-83A1-F6EECF244321}">
                    <p14:modId xmlns:p14="http://schemas.microsoft.com/office/powerpoint/2010/main" val="3109246004"/>
                  </p:ext>
                </p:extLst>
              </p:nvPr>
            </p:nvGraphicFramePr>
            <p:xfrm>
              <a:off x="395536" y="1412776"/>
              <a:ext cx="8496944" cy="4824532"/>
            </p:xfrm>
            <a:graphic>
              <a:graphicData uri="http://schemas.openxmlformats.org/drawingml/2006/table">
                <a:tbl>
                  <a:tblPr firstRow="1" bandRow="1">
                    <a:tableStyleId>{C083E6E3-FA7D-4D7B-A595-EF9225AFEA82}</a:tableStyleId>
                  </a:tblPr>
                  <a:tblGrid>
                    <a:gridCol w="1162740"/>
                    <a:gridCol w="2581676"/>
                    <a:gridCol w="4752528"/>
                  </a:tblGrid>
                  <a:tr h="283796">
                    <a:tc>
                      <a:txBody>
                        <a:bodyPr/>
                        <a:lstStyle/>
                        <a:p>
                          <a:pPr algn="ctr"/>
                          <a:r>
                            <a:rPr lang="en-US" altLang="zh-CN" sz="1000" b="0" dirty="0" smtClean="0">
                              <a:latin typeface="+mj-lt"/>
                            </a:rPr>
                            <a:t>Data symbol</a:t>
                          </a:r>
                          <a:endParaRPr lang="zh-CN" altLang="en-US" sz="10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2"/>
                          <a:stretch>
                            <a:fillRect l="-45283" t="-2128" r="-184434" b="-1595745"/>
                          </a:stretch>
                        </a:blipFill>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2"/>
                          <a:stretch>
                            <a:fillRect l="-78974" t="-2128" r="-256" b="-1595745"/>
                          </a:stretch>
                        </a:blipFill>
                      </a:tcPr>
                    </a:tc>
                  </a:tr>
                  <a:tr h="283796">
                    <a:tc>
                      <a:txBody>
                        <a:bodyPr/>
                        <a:lstStyle/>
                        <a:p>
                          <a:pPr algn="ctr"/>
                          <a:r>
                            <a:rPr lang="en-US" altLang="zh-CN" sz="1000" dirty="0" smtClean="0">
                              <a:latin typeface="+mj-lt"/>
                            </a:rPr>
                            <a:t>0</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1  1  1  1  1  1  1  1  1  1  1  1  1  1  1  1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smtClean="0">
                              <a:solidFill>
                                <a:schemeClr val="tx1"/>
                              </a:solidFill>
                              <a:effectLst/>
                              <a:latin typeface="+mj-lt"/>
                              <a:ea typeface="+mn-ea"/>
                              <a:cs typeface="+mn-cs"/>
                            </a:rPr>
                            <a:t>1  1  0  0  1  0  1  0  1  0  0  1  0  0  0  0  1  1  0  0  1  0  1  0  0  1  1  0  1  1  1  1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1  0  1  0  1  0  1  0  1  0  1  0  1  0  1  0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smtClean="0">
                              <a:solidFill>
                                <a:schemeClr val="tx1"/>
                              </a:solidFill>
                              <a:effectLst/>
                              <a:latin typeface="+mj-lt"/>
                              <a:ea typeface="+mn-ea"/>
                              <a:cs typeface="+mn-cs"/>
                            </a:rPr>
                            <a:t>1  0  1  0  1  1  0  0  1  1  1  1  0  1  1  0  1  0  1  0  1  1  0  0  0  0  0  0  1  0  0  1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2</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1  1  0  0  1  1  0  0  1  1  0  0  1  1  0  0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1  0  0  1  0  0  0  0  1  1  0  0  1  0  1  0  1  0  0  1  0  0  0  0  0  0  1  1  0  1  0  1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3</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1  0  0  1  1  0  0  1  1  0  0  1  1  0  0  1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1  1  1  1  0  1  1  0  1  0  1  0  1  1  0  0  1  1  1  1  0  1  1  0  0  1  0  1  0  0  1  1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4</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1  1  1  1  0  0  0  0  1  1  1  1  0  0  0  0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1  0  0  1  1  1  1  1  0  0  1  1  1  0  1  0  1  0  0  1  1  1  1  1  1  1  0  0  0  1  0  1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5</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1  0  1  0  0  1  0  1  1  0  1  0  0  1  0  1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1  1  1  1  1  0  0  1  0  1  0  1  1  1  0  0  1  1  1  1  1  0  0  1  1  0  1  0  0  0  1  1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6</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1  1  0  0  0  0  1  1  1  1  0  0  0  0  1  1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1  1  0  0  0  1  0  1  0  1  1  0  0  0  0  0  1  1  0  0  0  1  0  1  1  0  0  1  1  1  1  1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7</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1  0  0  1  0  1  1  0  1  0  0  1  0  1  1  0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1  0  1  0  0  0  1  1  0  0  0  0  0  1  1  0  1  0  1  0  0  0  1  1  1  1  1  1  1  0  0  1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8</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1  1  1  1  1  1  1  1  0  0  0  0  0  0  0  0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1  0  0  1  1  1  1  1  1  1  0  0  0  1  0  1  0  1  1  0  0  0  0  0  1  1  0  0  0  1  0  1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9</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1  0  1  0  1  0  1  0  0  1  0  1  0  1  0  1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1  1  1  1  1  0  0  1  1  0  1  0  0  0  1  1  0  0  0  0  0  1  1  0  1  0  1  0  0  0  1  1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10</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1  1  0  0  1  1  0  0  0  0  1  1  0  0  1  1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1  1  0  0  0  1  0  1  1  0  0  1  1  1  1  1  0  0  1  1  1  0  1  0  1  0  0  1  1  1  1  1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1  0  0  1  1  0  0  1  0  1  1  0  0  1  1  0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1  0  1  0  0  0  1  1  1  1  1  1  1  0  0  1  0  1  0  1  1  1  0  0  1  1  1  1  1  0  0  1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12</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1  1  1  1  0  0  0  0  0  0  0  0  1  1  1  1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1  1  0  0  1  0  1  0  0  1  1  0  1  1  1  1  0  0  1  1  0  1  0  1  0  1  1  0  1  1  1  1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13</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1  0  1  0  0  1  0  1  0  1  0  1  1  0  1  0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1  0  1  0  1  1  0  0  0  0  0  0  1  0  0  1  0  1  0  1  0  0  1  1  0  0  0  0  1  0  0  1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14</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1  1  0  0  0  0  1  1  0  0  1  1  1  1  0  0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1  0  0  1  0  0  0  0  0  0  1  1  0  1  0  1  0  1  1  0  1  1  1  1  0  0  1  1  0  1  0  1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15</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1  0  0  1  0  1  1  0  0  1  1  0  1  0  0  1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1  1  1  1  0  1  1  0  0  1  0  1  0  0  1  1  0  0  0  0  1  0  0  1  0  1  0  1  0  0  1  1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mc:Fallback>
      </mc:AlternateContent>
    </p:spTree>
    <p:extLst>
      <p:ext uri="{BB962C8B-B14F-4D97-AF65-F5344CB8AC3E}">
        <p14:creationId xmlns:p14="http://schemas.microsoft.com/office/powerpoint/2010/main" val="791755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September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404664"/>
            <a:ext cx="7772400" cy="1066800"/>
          </a:xfrm>
        </p:spPr>
        <p:txBody>
          <a:bodyPr/>
          <a:lstStyle/>
          <a:p>
            <a:r>
              <a:rPr lang="en-US" altLang="zh-CN" dirty="0"/>
              <a:t>CFO Estimation</a:t>
            </a:r>
            <a:endParaRPr lang="zh-CN" altLang="en-US" dirty="0"/>
          </a:p>
        </p:txBody>
      </p:sp>
      <p:sp>
        <p:nvSpPr>
          <p:cNvPr id="9" name="内容占位符 2"/>
          <p:cNvSpPr>
            <a:spLocks noGrp="1"/>
          </p:cNvSpPr>
          <p:nvPr>
            <p:ph idx="1"/>
          </p:nvPr>
        </p:nvSpPr>
        <p:spPr>
          <a:xfrm>
            <a:off x="681256" y="1340768"/>
            <a:ext cx="7772400" cy="4824536"/>
          </a:xfrm>
        </p:spPr>
        <p:txBody>
          <a:bodyPr/>
          <a:lstStyle/>
          <a:p>
            <a:pPr algn="just">
              <a:lnSpc>
                <a:spcPct val="140000"/>
              </a:lnSpc>
              <a:buFont typeface="Wingdings" panose="05000000000000000000" pitchFamily="2" charset="2"/>
              <a:buChar char="n"/>
            </a:pPr>
            <a:r>
              <a:rPr lang="en-US" altLang="zh-CN" sz="1400" dirty="0">
                <a:latin typeface="+mj-lt"/>
              </a:rPr>
              <a:t>Current symbol-to-chip mapping: only preamble symbols could be used to estimate CFO</a:t>
            </a:r>
          </a:p>
          <a:p>
            <a:pPr algn="just">
              <a:lnSpc>
                <a:spcPct val="140000"/>
              </a:lnSpc>
              <a:buFont typeface="Wingdings" panose="05000000000000000000" pitchFamily="2" charset="2"/>
              <a:buChar char="n"/>
            </a:pPr>
            <a:r>
              <a:rPr lang="en-US" altLang="zh-CN" sz="1400" dirty="0">
                <a:latin typeface="+mj-lt"/>
              </a:rPr>
              <a:t>Proposed symbol-to-chip mapping: both preamble symbols and samples at some specific locations could be used to estimate CFO</a:t>
            </a:r>
          </a:p>
          <a:p>
            <a:pPr lvl="1" algn="just">
              <a:lnSpc>
                <a:spcPct val="140000"/>
              </a:lnSpc>
              <a:buFont typeface="Wingdings" panose="05000000000000000000" pitchFamily="2" charset="2"/>
              <a:buChar char="Ø"/>
            </a:pPr>
            <a:r>
              <a:rPr lang="en-US" altLang="zh-CN" sz="1400" dirty="0">
                <a:latin typeface="+mj-lt"/>
              </a:rPr>
              <a:t>32-length symbol-to-chip mapping: the first chip value and last chip value of all symbols are the same such that all samples within the area marked by the red arrow could be treated as pilots</a:t>
            </a:r>
          </a:p>
          <a:p>
            <a:pPr lvl="1" algn="just">
              <a:lnSpc>
                <a:spcPct val="140000"/>
              </a:lnSpc>
              <a:buFont typeface="Wingdings" panose="05000000000000000000" pitchFamily="2" charset="2"/>
              <a:buChar char="Ø"/>
            </a:pPr>
            <a:endParaRPr lang="en-US" altLang="zh-CN" sz="1400" dirty="0">
              <a:latin typeface="+mj-lt"/>
            </a:endParaRPr>
          </a:p>
          <a:p>
            <a:pPr lvl="1" algn="just">
              <a:lnSpc>
                <a:spcPct val="140000"/>
              </a:lnSpc>
              <a:buFont typeface="Wingdings" panose="05000000000000000000" pitchFamily="2" charset="2"/>
              <a:buChar char="Ø"/>
            </a:pPr>
            <a:endParaRPr lang="en-US" altLang="zh-CN" sz="1400" dirty="0">
              <a:latin typeface="+mj-lt"/>
            </a:endParaRPr>
          </a:p>
          <a:p>
            <a:pPr lvl="1" algn="just">
              <a:lnSpc>
                <a:spcPct val="140000"/>
              </a:lnSpc>
              <a:buFont typeface="Wingdings" panose="05000000000000000000" pitchFamily="2" charset="2"/>
              <a:buChar char="Ø"/>
            </a:pPr>
            <a:endParaRPr lang="en-US" altLang="zh-CN" sz="1400" dirty="0">
              <a:latin typeface="+mj-lt"/>
            </a:endParaRPr>
          </a:p>
          <a:p>
            <a:pPr lvl="1" algn="just">
              <a:lnSpc>
                <a:spcPct val="140000"/>
              </a:lnSpc>
              <a:buFont typeface="Wingdings" panose="05000000000000000000" pitchFamily="2" charset="2"/>
              <a:buChar char="Ø"/>
            </a:pPr>
            <a:endParaRPr lang="en-US" altLang="zh-CN" sz="1400" dirty="0">
              <a:latin typeface="+mj-lt"/>
            </a:endParaRPr>
          </a:p>
          <a:p>
            <a:pPr lvl="1" algn="just">
              <a:lnSpc>
                <a:spcPct val="140000"/>
              </a:lnSpc>
              <a:buFont typeface="Wingdings" panose="05000000000000000000" pitchFamily="2" charset="2"/>
              <a:buChar char="Ø"/>
            </a:pPr>
            <a:r>
              <a:rPr lang="en-US" altLang="zh-CN" sz="1400" dirty="0">
                <a:latin typeface="+mj-lt"/>
              </a:rPr>
              <a:t>16-length symbol-to-chip mapping of payload: the first chip value of all symbols are the same and odd symbols use normal chip sequence while even symbols use reversed chip sequence</a:t>
            </a:r>
          </a:p>
          <a:p>
            <a:pPr marL="457200" lvl="1" indent="0" algn="just">
              <a:lnSpc>
                <a:spcPct val="140000"/>
              </a:lnSpc>
              <a:buNone/>
            </a:pPr>
            <a:endParaRPr lang="en-US" altLang="zh-CN" sz="1400" dirty="0">
              <a:latin typeface="+mj-lt"/>
            </a:endParaRPr>
          </a:p>
          <a:p>
            <a:pPr lvl="1" algn="just">
              <a:lnSpc>
                <a:spcPct val="140000"/>
              </a:lnSpc>
              <a:buFont typeface="Wingdings" panose="05000000000000000000" pitchFamily="2" charset="2"/>
              <a:buChar char="Ø"/>
            </a:pPr>
            <a:endParaRPr lang="en-US" altLang="zh-CN" sz="14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p:txBody>
      </p:sp>
      <p:pic>
        <p:nvPicPr>
          <p:cNvPr id="13" name="图片 12"/>
          <p:cNvPicPr>
            <a:picLocks noChangeAspect="1"/>
          </p:cNvPicPr>
          <p:nvPr/>
        </p:nvPicPr>
        <p:blipFill>
          <a:blip r:embed="rId2"/>
          <a:stretch>
            <a:fillRect/>
          </a:stretch>
        </p:blipFill>
        <p:spPr>
          <a:xfrm>
            <a:off x="1085080" y="3233900"/>
            <a:ext cx="6830117" cy="1262656"/>
          </a:xfrm>
          <a:prstGeom prst="rect">
            <a:avLst/>
          </a:prstGeom>
        </p:spPr>
      </p:pic>
      <p:pic>
        <p:nvPicPr>
          <p:cNvPr id="2" name="图片 1"/>
          <p:cNvPicPr>
            <a:picLocks noChangeAspect="1"/>
          </p:cNvPicPr>
          <p:nvPr/>
        </p:nvPicPr>
        <p:blipFill>
          <a:blip r:embed="rId3"/>
          <a:stretch>
            <a:fillRect/>
          </a:stretch>
        </p:blipFill>
        <p:spPr>
          <a:xfrm>
            <a:off x="1110949" y="5228290"/>
            <a:ext cx="6804248" cy="1247123"/>
          </a:xfrm>
          <a:prstGeom prst="rect">
            <a:avLst/>
          </a:prstGeom>
        </p:spPr>
      </p:pic>
    </p:spTree>
    <p:extLst>
      <p:ext uri="{BB962C8B-B14F-4D97-AF65-F5344CB8AC3E}">
        <p14:creationId xmlns:p14="http://schemas.microsoft.com/office/powerpoint/2010/main" val="399820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404664"/>
            <a:ext cx="7772400" cy="1066800"/>
          </a:xfrm>
        </p:spPr>
        <p:txBody>
          <a:bodyPr/>
          <a:lstStyle/>
          <a:p>
            <a:r>
              <a:rPr lang="en-US" altLang="zh-CN" dirty="0"/>
              <a:t>CFO Estimation </a:t>
            </a:r>
            <a:endParaRPr lang="zh-CN" altLang="en-US" dirty="0"/>
          </a:p>
        </p:txBody>
      </p:sp>
      <mc:AlternateContent xmlns:mc="http://schemas.openxmlformats.org/markup-compatibility/2006" xmlns:a14="http://schemas.microsoft.com/office/drawing/2010/main">
        <mc:Choice Requires="a14">
          <p:sp>
            <p:nvSpPr>
              <p:cNvPr id="9" name="内容占位符 2"/>
              <p:cNvSpPr>
                <a:spLocks noGrp="1"/>
              </p:cNvSpPr>
              <p:nvPr>
                <p:ph idx="1"/>
              </p:nvPr>
            </p:nvSpPr>
            <p:spPr>
              <a:xfrm>
                <a:off x="681256" y="1124744"/>
                <a:ext cx="7772400" cy="4413178"/>
              </a:xfrm>
            </p:spPr>
            <p:txBody>
              <a:bodyPr/>
              <a:lstStyle/>
              <a:p>
                <a:pPr algn="just">
                  <a:lnSpc>
                    <a:spcPct val="170000"/>
                  </a:lnSpc>
                  <a:buFont typeface="Wingdings" panose="05000000000000000000" pitchFamily="2" charset="2"/>
                  <a:buChar char="n"/>
                </a:pPr>
                <a:r>
                  <a:rPr lang="en-US" altLang="zh-CN" sz="1400" dirty="0">
                    <a:latin typeface="+mj-lt"/>
                  </a:rPr>
                  <a:t>Cramer-Rao Lower Bound (CRLB) is used to measure the performance of CFO estimation. For the CFO estimator, the variance of CRLB is given by [2]</a:t>
                </a:r>
              </a:p>
              <a:p>
                <a:pPr lvl="1" algn="just">
                  <a:lnSpc>
                    <a:spcPct val="170000"/>
                  </a:lnSpc>
                  <a:buFont typeface="Wingdings" panose="05000000000000000000" pitchFamily="2" charset="2"/>
                  <a:buChar char="Ø"/>
                </a:pPr>
                <a:endParaRPr lang="en-US" altLang="zh-CN" sz="1400" dirty="0">
                  <a:latin typeface="+mj-lt"/>
                </a:endParaRPr>
              </a:p>
              <a:p>
                <a:pPr lvl="1" algn="just">
                  <a:lnSpc>
                    <a:spcPct val="170000"/>
                  </a:lnSpc>
                  <a:buFont typeface="Wingdings" panose="05000000000000000000" pitchFamily="2" charset="2"/>
                  <a:buChar char="Ø"/>
                </a:pPr>
                <a14:m>
                  <m:oMath xmlns:m="http://schemas.openxmlformats.org/officeDocument/2006/math">
                    <m:sSub>
                      <m:sSubPr>
                        <m:ctrlPr>
                          <a:rPr lang="en-US" altLang="zh-CN" sz="1400" i="1" smtClean="0">
                            <a:latin typeface="Cambria Math" panose="02040503050406030204" pitchFamily="18" charset="0"/>
                          </a:rPr>
                        </m:ctrlPr>
                      </m:sSubPr>
                      <m:e>
                        <m:r>
                          <a:rPr lang="en-US" altLang="zh-CN" sz="1400" b="0" i="1" smtClean="0">
                            <a:latin typeface="Cambria Math" panose="02040503050406030204" pitchFamily="18" charset="0"/>
                          </a:rPr>
                          <m:t>𝑇</m:t>
                        </m:r>
                      </m:e>
                      <m:sub>
                        <m:r>
                          <a:rPr lang="en-US" altLang="zh-CN" sz="1400" b="0" i="1" smtClean="0">
                            <a:latin typeface="Cambria Math" panose="02040503050406030204" pitchFamily="18" charset="0"/>
                          </a:rPr>
                          <m:t>𝑜</m:t>
                        </m:r>
                      </m:sub>
                    </m:sSub>
                  </m:oMath>
                </a14:m>
                <a:r>
                  <a:rPr lang="en-US" altLang="zh-CN" sz="1400" dirty="0">
                    <a:latin typeface="+mj-lt"/>
                  </a:rPr>
                  <a:t>: observation interval</a:t>
                </a:r>
              </a:p>
              <a:p>
                <a:pPr lvl="1" algn="just">
                  <a:lnSpc>
                    <a:spcPct val="170000"/>
                  </a:lnSpc>
                  <a:buFont typeface="Wingdings" panose="05000000000000000000" pitchFamily="2" charset="2"/>
                  <a:buChar char="Ø"/>
                </a:pPr>
                <a14:m>
                  <m:oMath xmlns:m="http://schemas.openxmlformats.org/officeDocument/2006/math">
                    <m:r>
                      <a:rPr lang="en-US" altLang="zh-CN" sz="1400" i="1">
                        <a:latin typeface="Cambria Math" panose="02040503050406030204" pitchFamily="18" charset="0"/>
                      </a:rPr>
                      <m:t>𝑁</m:t>
                    </m:r>
                  </m:oMath>
                </a14:m>
                <a:r>
                  <a:rPr lang="en-US" altLang="zh-CN" sz="1400" dirty="0">
                    <a:latin typeface="+mj-lt"/>
                  </a:rPr>
                  <a:t>: the number of observations used by CFO estimation</a:t>
                </a:r>
              </a:p>
              <a:p>
                <a:pPr algn="just">
                  <a:lnSpc>
                    <a:spcPct val="170000"/>
                  </a:lnSpc>
                  <a:buFont typeface="Wingdings" panose="05000000000000000000" pitchFamily="2" charset="2"/>
                  <a:buChar char="n"/>
                </a:pPr>
                <a:r>
                  <a:rPr lang="en-US" altLang="zh-CN" sz="1400" dirty="0">
                    <a:latin typeface="+mj-lt"/>
                  </a:rPr>
                  <a:t>Simulation setting: AWGN with CFO = 2 KHz or 40 KHz, 4 samples per chip, coherent demodulator with hard decision, payload size is 64 bytes</a:t>
                </a:r>
              </a:p>
              <a:p>
                <a:pPr>
                  <a:lnSpc>
                    <a:spcPct val="170000"/>
                  </a:lnSpc>
                  <a:buFont typeface="Wingdings" panose="05000000000000000000" pitchFamily="2" charset="2"/>
                  <a:buChar char="n"/>
                </a:pPr>
                <a:r>
                  <a:rPr lang="en-US" altLang="zh-CN" sz="1400" dirty="0">
                    <a:latin typeface="+mj-lt"/>
                  </a:rPr>
                  <a:t>Receiver architecture</a:t>
                </a:r>
              </a:p>
              <a:p>
                <a:pPr lvl="1">
                  <a:lnSpc>
                    <a:spcPct val="170000"/>
                  </a:lnSpc>
                  <a:buFont typeface="Wingdings" panose="05000000000000000000" pitchFamily="2" charset="2"/>
                  <a:buChar char="Ø"/>
                </a:pPr>
                <a:r>
                  <a:rPr lang="en-US" altLang="zh-CN" sz="1400" dirty="0">
                    <a:latin typeface="+mj-lt"/>
                  </a:rPr>
                  <a:t>More information could be found in https://ww2.mathworks.cn/help/comm/ug/recovery-of-ieee-802-15-4-oqpsk-signals.html</a:t>
                </a:r>
              </a:p>
              <a:p>
                <a:pPr algn="just">
                  <a:lnSpc>
                    <a:spcPct val="140000"/>
                  </a:lnSpc>
                  <a:buFont typeface="Wingdings" panose="05000000000000000000" pitchFamily="2" charset="2"/>
                  <a:buChar char="n"/>
                </a:pPr>
                <a:endParaRPr lang="en-US" altLang="zh-CN" sz="1400" dirty="0">
                  <a:latin typeface="+mj-lt"/>
                </a:endParaRPr>
              </a:p>
              <a:p>
                <a:pPr marL="0" indent="0" algn="just">
                  <a:lnSpc>
                    <a:spcPct val="140000"/>
                  </a:lnSpc>
                  <a:buNone/>
                </a:pPr>
                <a:endParaRPr lang="en-US" altLang="zh-CN" sz="1800" dirty="0">
                  <a:latin typeface="+mj-lt"/>
                </a:endParaRPr>
              </a:p>
            </p:txBody>
          </p:sp>
        </mc:Choice>
        <mc:Fallback xmlns="">
          <p:sp>
            <p:nvSpPr>
              <p:cNvPr id="9" name="内容占位符 2"/>
              <p:cNvSpPr>
                <a:spLocks noGrp="1" noRot="1" noChangeAspect="1" noMove="1" noResize="1" noEditPoints="1" noAdjustHandles="1" noChangeArrowheads="1" noChangeShapeType="1" noTextEdit="1"/>
              </p:cNvSpPr>
              <p:nvPr>
                <p:ph idx="1"/>
              </p:nvPr>
            </p:nvSpPr>
            <p:spPr>
              <a:xfrm>
                <a:off x="681256" y="1124744"/>
                <a:ext cx="7772400" cy="4413178"/>
              </a:xfrm>
              <a:blipFill rotWithShape="0">
                <a:blip r:embed="rId2"/>
                <a:stretch>
                  <a:fillRect l="-157" r="-235"/>
                </a:stretch>
              </a:blipFill>
            </p:spPr>
            <p:txBody>
              <a:bodyPr/>
              <a:lstStyle/>
              <a:p>
                <a:r>
                  <a:rPr lang="zh-CN" altLang="en-US">
                    <a:noFill/>
                  </a:rPr>
                  <a:t> </a:t>
                </a:r>
              </a:p>
            </p:txBody>
          </p:sp>
        </mc:Fallback>
      </mc:AlternateContent>
      <p:sp>
        <p:nvSpPr>
          <p:cNvPr id="8" name="文本框 7"/>
          <p:cNvSpPr txBox="1"/>
          <p:nvPr/>
        </p:nvSpPr>
        <p:spPr>
          <a:xfrm>
            <a:off x="611560" y="5988948"/>
            <a:ext cx="8350696" cy="461665"/>
          </a:xfrm>
          <a:prstGeom prst="rect">
            <a:avLst/>
          </a:prstGeom>
          <a:noFill/>
        </p:spPr>
        <p:txBody>
          <a:bodyPr wrap="square" rtlCol="0">
            <a:spAutoFit/>
          </a:bodyPr>
          <a:lstStyle/>
          <a:p>
            <a:r>
              <a:rPr lang="en-US" altLang="zh-CN" dirty="0">
                <a:solidFill>
                  <a:schemeClr val="tx1"/>
                </a:solidFill>
                <a:cs typeface="Times New Roman" panose="02020603050405020304" pitchFamily="18" charset="0"/>
              </a:rPr>
              <a:t>[2] David C. </a:t>
            </a:r>
            <a:r>
              <a:rPr lang="en-US" altLang="zh-CN" dirty="0">
                <a:cs typeface="Times New Roman" panose="02020603050405020304" pitchFamily="18" charset="0"/>
              </a:rPr>
              <a:t>Rife</a:t>
            </a:r>
            <a:r>
              <a:rPr lang="en-US" altLang="zh-CN" dirty="0">
                <a:solidFill>
                  <a:schemeClr val="tx1"/>
                </a:solidFill>
                <a:cs typeface="Times New Roman" panose="02020603050405020304" pitchFamily="18" charset="0"/>
              </a:rPr>
              <a:t>, et.al , “Single-tone Parameter Estimation from Discrete-time Observations”, IEEE Trans. </a:t>
            </a:r>
            <a:r>
              <a:rPr lang="en-US" altLang="zh-CN" i="1" dirty="0">
                <a:solidFill>
                  <a:schemeClr val="tx1"/>
                </a:solidFill>
                <a:cs typeface="Times New Roman" panose="02020603050405020304" pitchFamily="18" charset="0"/>
              </a:rPr>
              <a:t>Inform. Theory</a:t>
            </a:r>
            <a:r>
              <a:rPr lang="en-US" altLang="zh-CN" dirty="0">
                <a:solidFill>
                  <a:schemeClr val="tx1"/>
                </a:solidFill>
                <a:cs typeface="Times New Roman" panose="02020603050405020304" pitchFamily="18" charset="0"/>
              </a:rPr>
              <a:t>, </a:t>
            </a:r>
            <a:r>
              <a:rPr lang="en-US" altLang="zh-CN" dirty="0" err="1">
                <a:solidFill>
                  <a:schemeClr val="tx1"/>
                </a:solidFill>
                <a:cs typeface="Times New Roman" panose="02020603050405020304" pitchFamily="18" charset="0"/>
              </a:rPr>
              <a:t>vol</a:t>
            </a:r>
            <a:r>
              <a:rPr lang="en-US" altLang="zh-CN" dirty="0">
                <a:solidFill>
                  <a:schemeClr val="tx1"/>
                </a:solidFill>
                <a:cs typeface="Times New Roman" panose="02020603050405020304" pitchFamily="18" charset="0"/>
              </a:rPr>
              <a:t> 20, no. 5, 1974, </a:t>
            </a:r>
            <a:r>
              <a:rPr lang="en-US" altLang="zh-CN" dirty="0">
                <a:cs typeface="Times New Roman" panose="02020603050405020304" pitchFamily="18" charset="0"/>
              </a:rPr>
              <a:t>https://ieeexplore.ieee.org/stamp/stamp.jsp?tp=&amp;arnumber=1055282</a:t>
            </a:r>
            <a:endParaRPr lang="zh-CN" altLang="en-US" dirty="0">
              <a:solidFill>
                <a:schemeClr val="tx1"/>
              </a:solidFill>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文本框 1"/>
              <p:cNvSpPr txBox="1"/>
              <p:nvPr/>
            </p:nvSpPr>
            <p:spPr>
              <a:xfrm>
                <a:off x="3088298" y="1982050"/>
                <a:ext cx="2513380" cy="3847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𝑣𝑎𝑟</m:t>
                      </m:r>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𝐶𝐹𝑂</m:t>
                          </m:r>
                        </m:e>
                      </m:d>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3</m:t>
                          </m:r>
                        </m:num>
                        <m:den>
                          <m:r>
                            <a:rPr lang="en-US" altLang="zh-CN" b="0" i="1" smtClean="0">
                              <a:latin typeface="Cambria Math" panose="02040503050406030204" pitchFamily="18" charset="0"/>
                            </a:rPr>
                            <m:t>2</m:t>
                          </m:r>
                          <m:sSup>
                            <m:sSupPr>
                              <m:ctrlPr>
                                <a:rPr lang="en-US" altLang="zh-CN" b="0" i="1" smtClean="0">
                                  <a:latin typeface="Cambria Math" panose="02040503050406030204" pitchFamily="18" charset="0"/>
                                </a:rPr>
                              </m:ctrlPr>
                            </m:sSupPr>
                            <m:e>
                              <m:r>
                                <a:rPr lang="zh-CN" altLang="en-US" b="0" i="1" smtClean="0">
                                  <a:latin typeface="Cambria Math" panose="02040503050406030204" pitchFamily="18" charset="0"/>
                                </a:rPr>
                                <m:t>𝜋</m:t>
                              </m:r>
                            </m:e>
                            <m:sup>
                              <m:r>
                                <a:rPr lang="en-US" altLang="zh-CN" b="0" i="1" smtClean="0">
                                  <a:latin typeface="Cambria Math" panose="02040503050406030204" pitchFamily="18" charset="0"/>
                                </a:rPr>
                                <m:t>2</m:t>
                              </m:r>
                            </m:sup>
                          </m:sSup>
                          <m:f>
                            <m:fPr>
                              <m:type m:val="lin"/>
                              <m:ctrlPr>
                                <a:rPr lang="en-US" altLang="zh-CN" b="0" i="1" smtClean="0">
                                  <a:latin typeface="Cambria Math" panose="02040503050406030204" pitchFamily="18" charset="0"/>
                                </a:rPr>
                              </m:ctrlPr>
                            </m:fPr>
                            <m:num>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𝐸</m:t>
                                  </m:r>
                                </m:e>
                                <m:sub>
                                  <m:r>
                                    <a:rPr lang="en-US" altLang="zh-CN" b="0" i="1" smtClean="0">
                                      <a:latin typeface="Cambria Math" panose="02040503050406030204" pitchFamily="18" charset="0"/>
                                    </a:rPr>
                                    <m:t>𝑏</m:t>
                                  </m:r>
                                </m:sub>
                              </m:sSub>
                            </m:num>
                            <m:den>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𝑁</m:t>
                                  </m:r>
                                </m:e>
                                <m:sub>
                                  <m:r>
                                    <a:rPr lang="en-US" altLang="zh-CN" b="0" i="1" smtClean="0">
                                      <a:latin typeface="Cambria Math" panose="02040503050406030204" pitchFamily="18" charset="0"/>
                                    </a:rPr>
                                    <m:t>0</m:t>
                                  </m:r>
                                </m:sub>
                              </m:sSub>
                            </m:den>
                          </m:f>
                          <m:sSubSup>
                            <m:sSubSupPr>
                              <m:ctrlPr>
                                <a:rPr lang="en-US" altLang="zh-CN" b="0" i="1" smtClean="0">
                                  <a:latin typeface="Cambria Math" panose="02040503050406030204" pitchFamily="18" charset="0"/>
                                </a:rPr>
                              </m:ctrlPr>
                            </m:sSubSupPr>
                            <m:e>
                              <m:r>
                                <a:rPr lang="en-US" altLang="zh-CN" b="0" i="1" smtClean="0">
                                  <a:latin typeface="Cambria Math" panose="02040503050406030204" pitchFamily="18" charset="0"/>
                                </a:rPr>
                                <m:t>𝑇</m:t>
                              </m:r>
                            </m:e>
                            <m:sub>
                              <m:r>
                                <a:rPr lang="en-US" altLang="zh-CN" b="0" i="1" smtClean="0">
                                  <a:latin typeface="Cambria Math" panose="02040503050406030204" pitchFamily="18" charset="0"/>
                                </a:rPr>
                                <m:t>𝑜</m:t>
                              </m:r>
                            </m:sub>
                            <m:sup>
                              <m:r>
                                <a:rPr lang="en-US" altLang="zh-CN" b="0" i="1" smtClean="0">
                                  <a:latin typeface="Cambria Math" panose="02040503050406030204" pitchFamily="18" charset="0"/>
                                </a:rPr>
                                <m:t>2</m:t>
                              </m:r>
                            </m:sup>
                          </m:sSubSup>
                          <m:r>
                            <a:rPr lang="en-US" altLang="zh-CN" b="0" i="1" smtClean="0">
                              <a:latin typeface="Cambria Math" panose="02040503050406030204" pitchFamily="18" charset="0"/>
                            </a:rPr>
                            <m:t>𝑁</m:t>
                          </m:r>
                          <m:d>
                            <m:dPr>
                              <m:ctrlPr>
                                <a:rPr lang="en-US" altLang="zh-CN" b="0" i="1" smtClean="0">
                                  <a:latin typeface="Cambria Math" panose="02040503050406030204" pitchFamily="18" charset="0"/>
                                </a:rPr>
                              </m:ctrlPr>
                            </m:dPr>
                            <m:e>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𝑁</m:t>
                                  </m:r>
                                </m:e>
                                <m:sup>
                                  <m:r>
                                    <a:rPr lang="en-US" altLang="zh-CN" b="0" i="1" smtClean="0">
                                      <a:latin typeface="Cambria Math" panose="02040503050406030204" pitchFamily="18" charset="0"/>
                                    </a:rPr>
                                    <m:t>2</m:t>
                                  </m:r>
                                </m:sup>
                              </m:sSup>
                              <m:r>
                                <a:rPr lang="en-US" altLang="zh-CN" b="0" i="1" smtClean="0">
                                  <a:latin typeface="Cambria Math" panose="02040503050406030204" pitchFamily="18" charset="0"/>
                                </a:rPr>
                                <m:t>−1</m:t>
                              </m:r>
                            </m:e>
                          </m:d>
                        </m:den>
                      </m:f>
                    </m:oMath>
                  </m:oMathPara>
                </a14:m>
                <a:endParaRPr lang="zh-CN" altLang="en-US" dirty="0"/>
              </a:p>
            </p:txBody>
          </p:sp>
        </mc:Choice>
        <mc:Fallback xmlns="">
          <p:sp>
            <p:nvSpPr>
              <p:cNvPr id="2" name="文本框 1"/>
              <p:cNvSpPr txBox="1">
                <a:spLocks noRot="1" noChangeAspect="1" noMove="1" noResize="1" noEditPoints="1" noAdjustHandles="1" noChangeArrowheads="1" noChangeShapeType="1" noTextEdit="1"/>
              </p:cNvSpPr>
              <p:nvPr/>
            </p:nvSpPr>
            <p:spPr>
              <a:xfrm>
                <a:off x="3088298" y="1982050"/>
                <a:ext cx="2513380" cy="384721"/>
              </a:xfrm>
              <a:prstGeom prst="rect">
                <a:avLst/>
              </a:prstGeom>
              <a:blipFill rotWithShape="0">
                <a:blip r:embed="rId3"/>
                <a:stretch>
                  <a:fillRect l="-485" t="-25397" b="-120635"/>
                </a:stretch>
              </a:blipFill>
            </p:spPr>
            <p:txBody>
              <a:bodyPr/>
              <a:lstStyle/>
              <a:p>
                <a:r>
                  <a:rPr lang="zh-CN" altLang="en-US">
                    <a:noFill/>
                  </a:rPr>
                  <a:t> </a:t>
                </a:r>
              </a:p>
            </p:txBody>
          </p:sp>
        </mc:Fallback>
      </mc:AlternateContent>
      <p:pic>
        <p:nvPicPr>
          <p:cNvPr id="3" name="图片 2"/>
          <p:cNvPicPr>
            <a:picLocks noChangeAspect="1"/>
          </p:cNvPicPr>
          <p:nvPr/>
        </p:nvPicPr>
        <p:blipFill>
          <a:blip r:embed="rId4"/>
          <a:stretch>
            <a:fillRect/>
          </a:stretch>
        </p:blipFill>
        <p:spPr>
          <a:xfrm>
            <a:off x="775928" y="5013176"/>
            <a:ext cx="7668344" cy="907375"/>
          </a:xfrm>
          <a:prstGeom prst="rect">
            <a:avLst/>
          </a:prstGeom>
        </p:spPr>
      </p:pic>
    </p:spTree>
    <p:extLst>
      <p:ext uri="{BB962C8B-B14F-4D97-AF65-F5344CB8AC3E}">
        <p14:creationId xmlns:p14="http://schemas.microsoft.com/office/powerpoint/2010/main" val="3624917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685800" y="404664"/>
            <a:ext cx="7772400" cy="1066800"/>
          </a:xfrm>
        </p:spPr>
        <p:txBody>
          <a:bodyPr/>
          <a:lstStyle/>
          <a:p>
            <a:r>
              <a:rPr lang="en-US" altLang="zh-CN" dirty="0"/>
              <a:t>CFO Estimation Simulation Results</a:t>
            </a:r>
            <a:endParaRPr lang="zh-CN" altLang="en-US" dirty="0"/>
          </a:p>
        </p:txBody>
      </p:sp>
      <p:sp>
        <p:nvSpPr>
          <p:cNvPr id="8" name="内容占位符 2"/>
          <p:cNvSpPr>
            <a:spLocks noGrp="1"/>
          </p:cNvSpPr>
          <p:nvPr>
            <p:ph idx="1"/>
          </p:nvPr>
        </p:nvSpPr>
        <p:spPr>
          <a:xfrm>
            <a:off x="741366" y="4986863"/>
            <a:ext cx="7772400" cy="856122"/>
          </a:xfrm>
        </p:spPr>
        <p:txBody>
          <a:bodyPr/>
          <a:lstStyle/>
          <a:p>
            <a:pPr algn="just">
              <a:lnSpc>
                <a:spcPct val="140000"/>
              </a:lnSpc>
              <a:buFont typeface="Wingdings" panose="05000000000000000000" pitchFamily="2" charset="2"/>
              <a:buChar char="n"/>
            </a:pPr>
            <a:r>
              <a:rPr lang="en-US" altLang="zh-CN" sz="1400" dirty="0">
                <a:latin typeface="+mj-lt"/>
              </a:rPr>
              <a:t>Proposed symbol-to-chip mapping can assist CFO estimation such that NB can provide more accurate CFO to UWB</a:t>
            </a:r>
          </a:p>
          <a:p>
            <a:pPr algn="just">
              <a:lnSpc>
                <a:spcPct val="140000"/>
              </a:lnSpc>
              <a:buFont typeface="Wingdings" panose="05000000000000000000" pitchFamily="2" charset="2"/>
              <a:buChar char="n"/>
            </a:pPr>
            <a:r>
              <a:rPr lang="en-US" altLang="zh-CN" sz="1400" dirty="0">
                <a:latin typeface="+mj-lt"/>
              </a:rPr>
              <a:t>The CFO estimation method can be found in [3]</a:t>
            </a:r>
          </a:p>
        </p:txBody>
      </p:sp>
      <p:sp>
        <p:nvSpPr>
          <p:cNvPr id="3" name="文本框 2"/>
          <p:cNvSpPr txBox="1"/>
          <p:nvPr/>
        </p:nvSpPr>
        <p:spPr>
          <a:xfrm>
            <a:off x="1403648" y="1268760"/>
            <a:ext cx="2880320" cy="276999"/>
          </a:xfrm>
          <a:prstGeom prst="rect">
            <a:avLst/>
          </a:prstGeom>
          <a:noFill/>
        </p:spPr>
        <p:txBody>
          <a:bodyPr wrap="square" rtlCol="0">
            <a:spAutoFit/>
          </a:bodyPr>
          <a:lstStyle/>
          <a:p>
            <a:r>
              <a:rPr lang="en-US" altLang="zh-CN" dirty="0"/>
              <a:t>Length-32 symbol-to-chip mapping</a:t>
            </a:r>
            <a:endParaRPr lang="zh-CN" altLang="en-US" dirty="0"/>
          </a:p>
        </p:txBody>
      </p:sp>
      <p:sp>
        <p:nvSpPr>
          <p:cNvPr id="10" name="文本框 9"/>
          <p:cNvSpPr txBox="1"/>
          <p:nvPr/>
        </p:nvSpPr>
        <p:spPr>
          <a:xfrm>
            <a:off x="5582424" y="1296353"/>
            <a:ext cx="2880320" cy="276999"/>
          </a:xfrm>
          <a:prstGeom prst="rect">
            <a:avLst/>
          </a:prstGeom>
          <a:noFill/>
        </p:spPr>
        <p:txBody>
          <a:bodyPr wrap="square" rtlCol="0">
            <a:spAutoFit/>
          </a:bodyPr>
          <a:lstStyle/>
          <a:p>
            <a:r>
              <a:rPr lang="en-US" altLang="zh-CN" dirty="0"/>
              <a:t>Length-16 symbol-to-chip mapping</a:t>
            </a:r>
            <a:endParaRPr lang="zh-CN" altLang="en-US" dirty="0"/>
          </a:p>
        </p:txBody>
      </p:sp>
      <p:sp>
        <p:nvSpPr>
          <p:cNvPr id="14" name="文本框 13"/>
          <p:cNvSpPr txBox="1"/>
          <p:nvPr/>
        </p:nvSpPr>
        <p:spPr>
          <a:xfrm>
            <a:off x="685800" y="5985575"/>
            <a:ext cx="8496944" cy="461665"/>
          </a:xfrm>
          <a:prstGeom prst="rect">
            <a:avLst/>
          </a:prstGeom>
          <a:noFill/>
        </p:spPr>
        <p:txBody>
          <a:bodyPr wrap="square" rtlCol="0">
            <a:spAutoFit/>
          </a:bodyPr>
          <a:lstStyle/>
          <a:p>
            <a:r>
              <a:rPr lang="en-US" altLang="zh-CN" dirty="0">
                <a:solidFill>
                  <a:schemeClr val="tx1"/>
                </a:solidFill>
                <a:cs typeface="Times New Roman" panose="02020603050405020304" pitchFamily="18" charset="0"/>
              </a:rPr>
              <a:t>[3] </a:t>
            </a:r>
            <a:r>
              <a:rPr lang="en-US" altLang="zh-CN" dirty="0" err="1">
                <a:solidFill>
                  <a:schemeClr val="tx1"/>
                </a:solidFill>
                <a:cs typeface="Times New Roman" panose="02020603050405020304" pitchFamily="18" charset="0"/>
              </a:rPr>
              <a:t>Shengchen</a:t>
            </a:r>
            <a:r>
              <a:rPr lang="en-US" altLang="zh-CN" dirty="0">
                <a:solidFill>
                  <a:schemeClr val="tx1"/>
                </a:solidFill>
                <a:cs typeface="Times New Roman" panose="02020603050405020304" pitchFamily="18" charset="0"/>
              </a:rPr>
              <a:t> Dai, et.al , “A Robust Demodulator for OQPSK-DSSS System”, 2014. [Online] </a:t>
            </a:r>
            <a:r>
              <a:rPr lang="en-US" altLang="zh-CN" dirty="0">
                <a:cs typeface="Times New Roman" panose="02020603050405020304" pitchFamily="18" charset="0"/>
              </a:rPr>
              <a:t>https://link.springer.com/content/pdf/10.1007/s00034-014-9844-z.pdf</a:t>
            </a:r>
            <a:endParaRPr lang="zh-CN" altLang="en-US" dirty="0">
              <a:solidFill>
                <a:schemeClr val="tx1"/>
              </a:solidFill>
              <a:cs typeface="Times New Roman" panose="02020603050405020304" pitchFamily="18" charset="0"/>
            </a:endParaRPr>
          </a:p>
        </p:txBody>
      </p:sp>
      <p:pic>
        <p:nvPicPr>
          <p:cNvPr id="2" name="图片 1"/>
          <p:cNvPicPr>
            <a:picLocks noChangeAspect="1"/>
          </p:cNvPicPr>
          <p:nvPr/>
        </p:nvPicPr>
        <p:blipFill>
          <a:blip r:embed="rId3"/>
          <a:stretch>
            <a:fillRect/>
          </a:stretch>
        </p:blipFill>
        <p:spPr>
          <a:xfrm>
            <a:off x="364030" y="1556534"/>
            <a:ext cx="4207970" cy="3376984"/>
          </a:xfrm>
          <a:prstGeom prst="rect">
            <a:avLst/>
          </a:prstGeom>
        </p:spPr>
      </p:pic>
      <p:pic>
        <p:nvPicPr>
          <p:cNvPr id="9" name="图片 8"/>
          <p:cNvPicPr>
            <a:picLocks noChangeAspect="1"/>
          </p:cNvPicPr>
          <p:nvPr/>
        </p:nvPicPr>
        <p:blipFill>
          <a:blip r:embed="rId4"/>
          <a:stretch>
            <a:fillRect/>
          </a:stretch>
        </p:blipFill>
        <p:spPr>
          <a:xfrm>
            <a:off x="4572000" y="1589165"/>
            <a:ext cx="4171793" cy="3369525"/>
          </a:xfrm>
          <a:prstGeom prst="rect">
            <a:avLst/>
          </a:prstGeom>
        </p:spPr>
      </p:pic>
    </p:spTree>
    <p:extLst>
      <p:ext uri="{BB962C8B-B14F-4D97-AF65-F5344CB8AC3E}">
        <p14:creationId xmlns:p14="http://schemas.microsoft.com/office/powerpoint/2010/main" val="2961027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685800" y="404664"/>
            <a:ext cx="7772400" cy="1066800"/>
          </a:xfrm>
        </p:spPr>
        <p:txBody>
          <a:bodyPr/>
          <a:lstStyle/>
          <a:p>
            <a:r>
              <a:rPr lang="en-US" altLang="zh-CN" dirty="0"/>
              <a:t>Residual CFO Affects PER</a:t>
            </a:r>
            <a:endParaRPr lang="zh-CN" altLang="en-US" dirty="0"/>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723900" y="4803649"/>
                <a:ext cx="7772400" cy="1639776"/>
              </a:xfrm>
            </p:spPr>
            <p:txBody>
              <a:bodyPr/>
              <a:lstStyle/>
              <a:p>
                <a:pPr algn="just">
                  <a:lnSpc>
                    <a:spcPct val="120000"/>
                  </a:lnSpc>
                  <a:buFont typeface="Wingdings" panose="05000000000000000000" pitchFamily="2" charset="2"/>
                  <a:buChar char="n"/>
                </a:pPr>
                <a:r>
                  <a:rPr lang="en-US" altLang="zh-CN" sz="1200" dirty="0">
                    <a:latin typeface="+mj-lt"/>
                  </a:rPr>
                  <a:t>CFO is set to be 2 KHz</a:t>
                </a:r>
              </a:p>
              <a:p>
                <a:pPr algn="just">
                  <a:lnSpc>
                    <a:spcPct val="120000"/>
                  </a:lnSpc>
                  <a:buFont typeface="Wingdings" panose="05000000000000000000" pitchFamily="2" charset="2"/>
                  <a:buChar char="n"/>
                </a:pPr>
                <a:r>
                  <a:rPr lang="en-US" altLang="zh-CN" sz="1200" dirty="0">
                    <a:latin typeface="+mj-lt"/>
                  </a:rPr>
                  <a:t>Proposed length-32 and length-16 symbol-to-chip mapping achieve 1.3dB and 0.5dB gain at </a:t>
                </a:r>
                <a14:m>
                  <m:oMath xmlns:m="http://schemas.openxmlformats.org/officeDocument/2006/math">
                    <m:r>
                      <m:rPr>
                        <m:sty m:val="p"/>
                      </m:rPr>
                      <a:rPr lang="en-US" altLang="zh-CN" sz="1200" dirty="0">
                        <a:latin typeface="Cambria Math" panose="02040503050406030204" pitchFamily="18" charset="0"/>
                      </a:rPr>
                      <m:t>P</m:t>
                    </m:r>
                    <m:r>
                      <m:rPr>
                        <m:sty m:val="p"/>
                      </m:rPr>
                      <a:rPr lang="en-US" altLang="zh-CN" sz="1200">
                        <a:latin typeface="Cambria Math" panose="02040503050406030204" pitchFamily="18" charset="0"/>
                      </a:rPr>
                      <m:t>ER</m:t>
                    </m:r>
                    <m:r>
                      <a:rPr lang="en-US" altLang="zh-CN" sz="1200">
                        <a:latin typeface="Cambria Math" panose="02040503050406030204" pitchFamily="18" charset="0"/>
                      </a:rPr>
                      <m:t>=</m:t>
                    </m:r>
                    <m:sSup>
                      <m:sSupPr>
                        <m:ctrlPr>
                          <a:rPr lang="en-US" altLang="zh-CN" sz="1200" i="1">
                            <a:latin typeface="Cambria Math" panose="02040503050406030204" pitchFamily="18" charset="0"/>
                          </a:rPr>
                        </m:ctrlPr>
                      </m:sSupPr>
                      <m:e>
                        <m:r>
                          <a:rPr lang="en-US" altLang="zh-CN" sz="1200">
                            <a:latin typeface="Cambria Math" panose="02040503050406030204" pitchFamily="18" charset="0"/>
                          </a:rPr>
                          <m:t>10</m:t>
                        </m:r>
                      </m:e>
                      <m:sup>
                        <m:r>
                          <a:rPr lang="en-US" altLang="zh-CN" sz="1200">
                            <a:latin typeface="Cambria Math" panose="02040503050406030204" pitchFamily="18" charset="0"/>
                          </a:rPr>
                          <m:t>−2</m:t>
                        </m:r>
                      </m:sup>
                    </m:sSup>
                  </m:oMath>
                </a14:m>
                <a:r>
                  <a:rPr lang="en-US" altLang="zh-CN" sz="1200" dirty="0">
                    <a:latin typeface="+mj-lt"/>
                  </a:rPr>
                  <a:t> with the residual CFO in the AWGN channel</a:t>
                </a:r>
              </a:p>
              <a:p>
                <a:pPr algn="just">
                  <a:lnSpc>
                    <a:spcPct val="120000"/>
                  </a:lnSpc>
                  <a:buFont typeface="Wingdings" panose="05000000000000000000" pitchFamily="2" charset="2"/>
                  <a:buChar char="n"/>
                </a:pPr>
                <a:r>
                  <a:rPr lang="en-US" altLang="zh-CN" sz="1200" dirty="0">
                    <a:latin typeface="+mj-lt"/>
                  </a:rPr>
                  <a:t>Decision-feedback method (i.e., performing CFO estimation by using the demodulated data) depends on the successful demodulation </a:t>
                </a:r>
              </a:p>
              <a:p>
                <a:pPr lvl="1" algn="just">
                  <a:lnSpc>
                    <a:spcPct val="120000"/>
                  </a:lnSpc>
                  <a:buFont typeface="Wingdings" panose="05000000000000000000" pitchFamily="2" charset="2"/>
                  <a:buChar char="Ø"/>
                </a:pPr>
                <a:r>
                  <a:rPr lang="en-US" altLang="zh-CN" sz="1200" dirty="0">
                    <a:latin typeface="+mj-lt"/>
                  </a:rPr>
                  <a:t>The proposed mapping can better facilitate the decision-feedback method due to higher successful demodulation rate</a:t>
                </a: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723900" y="4803649"/>
                <a:ext cx="7772400" cy="1639776"/>
              </a:xfrm>
              <a:blipFill rotWithShape="0">
                <a:blip r:embed="rId3"/>
                <a:stretch>
                  <a:fillRect b="-7807"/>
                </a:stretch>
              </a:blipFill>
            </p:spPr>
            <p:txBody>
              <a:bodyPr/>
              <a:lstStyle/>
              <a:p>
                <a:r>
                  <a:rPr lang="zh-CN" altLang="en-US">
                    <a:noFill/>
                  </a:rPr>
                  <a:t> </a:t>
                </a:r>
              </a:p>
            </p:txBody>
          </p:sp>
        </mc:Fallback>
      </mc:AlternateContent>
      <p:pic>
        <p:nvPicPr>
          <p:cNvPr id="2" name="图片 1"/>
          <p:cNvPicPr>
            <a:picLocks noChangeAspect="1"/>
          </p:cNvPicPr>
          <p:nvPr/>
        </p:nvPicPr>
        <p:blipFill>
          <a:blip r:embed="rId4"/>
          <a:stretch>
            <a:fillRect/>
          </a:stretch>
        </p:blipFill>
        <p:spPr>
          <a:xfrm>
            <a:off x="2286000" y="1268523"/>
            <a:ext cx="4446240" cy="3535126"/>
          </a:xfrm>
          <a:prstGeom prst="rect">
            <a:avLst/>
          </a:prstGeom>
        </p:spPr>
      </p:pic>
      <p:cxnSp>
        <p:nvCxnSpPr>
          <p:cNvPr id="10" name="直接连接符 9"/>
          <p:cNvCxnSpPr/>
          <p:nvPr/>
        </p:nvCxnSpPr>
        <p:spPr bwMode="auto">
          <a:xfrm>
            <a:off x="2771800" y="2924944"/>
            <a:ext cx="3960440"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0413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内容占位符 7"/>
          <p:cNvGraphicFramePr>
            <a:graphicFrameLocks noGrp="1"/>
          </p:cNvGraphicFramePr>
          <p:nvPr>
            <p:ph idx="1"/>
            <p:extLst/>
          </p:nvPr>
        </p:nvGraphicFramePr>
        <p:xfrm>
          <a:off x="539560" y="1268760"/>
          <a:ext cx="8071040" cy="4464489"/>
        </p:xfrm>
        <a:graphic>
          <a:graphicData uri="http://schemas.openxmlformats.org/drawingml/2006/table">
            <a:tbl>
              <a:tblPr firstRow="1" bandRow="1">
                <a:tableStyleId>{C083E6E3-FA7D-4D7B-A595-EF9225AFEA82}</a:tableStyleId>
              </a:tblPr>
              <a:tblGrid>
                <a:gridCol w="2088224">
                  <a:extLst>
                    <a:ext uri="{9D8B030D-6E8A-4147-A177-3AD203B41FA5}">
                      <a16:colId xmlns:a16="http://schemas.microsoft.com/office/drawing/2014/main" val="20000"/>
                    </a:ext>
                  </a:extLst>
                </a:gridCol>
                <a:gridCol w="373926">
                  <a:extLst>
                    <a:ext uri="{9D8B030D-6E8A-4147-A177-3AD203B41FA5}">
                      <a16:colId xmlns:a16="http://schemas.microsoft.com/office/drawing/2014/main" val="20001"/>
                    </a:ext>
                  </a:extLst>
                </a:gridCol>
                <a:gridCol w="373926">
                  <a:extLst>
                    <a:ext uri="{9D8B030D-6E8A-4147-A177-3AD203B41FA5}">
                      <a16:colId xmlns:a16="http://schemas.microsoft.com/office/drawing/2014/main" val="20002"/>
                    </a:ext>
                  </a:extLst>
                </a:gridCol>
                <a:gridCol w="373926">
                  <a:extLst>
                    <a:ext uri="{9D8B030D-6E8A-4147-A177-3AD203B41FA5}">
                      <a16:colId xmlns:a16="http://schemas.microsoft.com/office/drawing/2014/main" val="20003"/>
                    </a:ext>
                  </a:extLst>
                </a:gridCol>
                <a:gridCol w="373926">
                  <a:extLst>
                    <a:ext uri="{9D8B030D-6E8A-4147-A177-3AD203B41FA5}">
                      <a16:colId xmlns:a16="http://schemas.microsoft.com/office/drawing/2014/main" val="20004"/>
                    </a:ext>
                  </a:extLst>
                </a:gridCol>
                <a:gridCol w="373926">
                  <a:extLst>
                    <a:ext uri="{9D8B030D-6E8A-4147-A177-3AD203B41FA5}">
                      <a16:colId xmlns:a16="http://schemas.microsoft.com/office/drawing/2014/main" val="20005"/>
                    </a:ext>
                  </a:extLst>
                </a:gridCol>
                <a:gridCol w="373926">
                  <a:extLst>
                    <a:ext uri="{9D8B030D-6E8A-4147-A177-3AD203B41FA5}">
                      <a16:colId xmlns:a16="http://schemas.microsoft.com/office/drawing/2014/main" val="20006"/>
                    </a:ext>
                  </a:extLst>
                </a:gridCol>
                <a:gridCol w="373926">
                  <a:extLst>
                    <a:ext uri="{9D8B030D-6E8A-4147-A177-3AD203B41FA5}">
                      <a16:colId xmlns:a16="http://schemas.microsoft.com/office/drawing/2014/main" val="20007"/>
                    </a:ext>
                  </a:extLst>
                </a:gridCol>
                <a:gridCol w="373926">
                  <a:extLst>
                    <a:ext uri="{9D8B030D-6E8A-4147-A177-3AD203B41FA5}">
                      <a16:colId xmlns:a16="http://schemas.microsoft.com/office/drawing/2014/main" val="20008"/>
                    </a:ext>
                  </a:extLst>
                </a:gridCol>
                <a:gridCol w="373926">
                  <a:extLst>
                    <a:ext uri="{9D8B030D-6E8A-4147-A177-3AD203B41FA5}">
                      <a16:colId xmlns:a16="http://schemas.microsoft.com/office/drawing/2014/main" val="20009"/>
                    </a:ext>
                  </a:extLst>
                </a:gridCol>
                <a:gridCol w="373926">
                  <a:extLst>
                    <a:ext uri="{9D8B030D-6E8A-4147-A177-3AD203B41FA5}">
                      <a16:colId xmlns:a16="http://schemas.microsoft.com/office/drawing/2014/main" val="20010"/>
                    </a:ext>
                  </a:extLst>
                </a:gridCol>
                <a:gridCol w="373926">
                  <a:extLst>
                    <a:ext uri="{9D8B030D-6E8A-4147-A177-3AD203B41FA5}">
                      <a16:colId xmlns:a16="http://schemas.microsoft.com/office/drawing/2014/main" val="20011"/>
                    </a:ext>
                  </a:extLst>
                </a:gridCol>
                <a:gridCol w="373926">
                  <a:extLst>
                    <a:ext uri="{9D8B030D-6E8A-4147-A177-3AD203B41FA5}">
                      <a16:colId xmlns:a16="http://schemas.microsoft.com/office/drawing/2014/main" val="20012"/>
                    </a:ext>
                  </a:extLst>
                </a:gridCol>
                <a:gridCol w="373926">
                  <a:extLst>
                    <a:ext uri="{9D8B030D-6E8A-4147-A177-3AD203B41FA5}">
                      <a16:colId xmlns:a16="http://schemas.microsoft.com/office/drawing/2014/main" val="20013"/>
                    </a:ext>
                  </a:extLst>
                </a:gridCol>
                <a:gridCol w="373926">
                  <a:extLst>
                    <a:ext uri="{9D8B030D-6E8A-4147-A177-3AD203B41FA5}">
                      <a16:colId xmlns:a16="http://schemas.microsoft.com/office/drawing/2014/main" val="20014"/>
                    </a:ext>
                  </a:extLst>
                </a:gridCol>
                <a:gridCol w="373926">
                  <a:extLst>
                    <a:ext uri="{9D8B030D-6E8A-4147-A177-3AD203B41FA5}">
                      <a16:colId xmlns:a16="http://schemas.microsoft.com/office/drawing/2014/main" val="20015"/>
                    </a:ext>
                  </a:extLst>
                </a:gridCol>
                <a:gridCol w="373926">
                  <a:extLst>
                    <a:ext uri="{9D8B030D-6E8A-4147-A177-3AD203B41FA5}">
                      <a16:colId xmlns:a16="http://schemas.microsoft.com/office/drawing/2014/main" val="20016"/>
                    </a:ext>
                  </a:extLst>
                </a:gridCol>
              </a:tblGrid>
              <a:tr h="262617">
                <a:tc>
                  <a:txBody>
                    <a:bodyPr/>
                    <a:lstStyle/>
                    <a:p>
                      <a:pPr algn="ctr"/>
                      <a:r>
                        <a:rPr lang="en-US" altLang="zh-CN" sz="1000" dirty="0">
                          <a:latin typeface="+mj-lt"/>
                        </a:rPr>
                        <a:t>Symbol-to-chip</a:t>
                      </a:r>
                      <a:r>
                        <a:rPr lang="en-US" altLang="zh-CN" sz="1000" baseline="0" dirty="0">
                          <a:latin typeface="+mj-lt"/>
                        </a:rPr>
                        <a:t> Mapping sequence</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7</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9</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2617">
                <a:tc>
                  <a:txBody>
                    <a:bodyPr/>
                    <a:lstStyle/>
                    <a:p>
                      <a:pPr algn="ctr"/>
                      <a:r>
                        <a:rPr lang="en-US" altLang="zh-CN" sz="1000" dirty="0">
                          <a:latin typeface="+mj-lt"/>
                        </a:rPr>
                        <a:t>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62617">
                <a:tc>
                  <a:txBody>
                    <a:bodyPr/>
                    <a:lstStyle/>
                    <a:p>
                      <a:pPr algn="ctr"/>
                      <a:r>
                        <a:rPr lang="en-US" altLang="zh-CN" sz="1000" dirty="0">
                          <a:latin typeface="+mj-lt"/>
                        </a:rPr>
                        <a:t>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62617">
                <a:tc>
                  <a:txBody>
                    <a:bodyPr/>
                    <a:lstStyle/>
                    <a:p>
                      <a:pPr algn="ctr"/>
                      <a:r>
                        <a:rPr lang="en-US" altLang="zh-CN" sz="1000" dirty="0">
                          <a:latin typeface="+mj-lt"/>
                        </a:rPr>
                        <a:t>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62617">
                <a:tc>
                  <a:txBody>
                    <a:bodyPr/>
                    <a:lstStyle/>
                    <a:p>
                      <a:pPr algn="ctr"/>
                      <a:r>
                        <a:rPr lang="en-US" altLang="zh-CN" sz="1000" dirty="0">
                          <a:latin typeface="+mj-lt"/>
                        </a:rPr>
                        <a:t>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62617">
                <a:tc>
                  <a:txBody>
                    <a:bodyPr/>
                    <a:lstStyle/>
                    <a:p>
                      <a:pPr algn="ctr"/>
                      <a:r>
                        <a:rPr lang="en-US" altLang="zh-CN" sz="1000" dirty="0">
                          <a:latin typeface="+mj-lt"/>
                        </a:rPr>
                        <a:t>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62617">
                <a:tc>
                  <a:txBody>
                    <a:bodyPr/>
                    <a:lstStyle/>
                    <a:p>
                      <a:pPr algn="ctr"/>
                      <a:r>
                        <a:rPr lang="en-US" altLang="zh-CN" sz="1000" dirty="0">
                          <a:latin typeface="+mj-lt"/>
                        </a:rPr>
                        <a:t>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62617">
                <a:tc>
                  <a:txBody>
                    <a:bodyPr/>
                    <a:lstStyle/>
                    <a:p>
                      <a:pPr algn="ctr"/>
                      <a:r>
                        <a:rPr lang="en-US" altLang="zh-CN" sz="1000" dirty="0">
                          <a:latin typeface="+mj-lt"/>
                        </a:rPr>
                        <a:t>7</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62617">
                <a:tc>
                  <a:txBody>
                    <a:bodyPr/>
                    <a:lstStyle/>
                    <a:p>
                      <a:pPr algn="ctr"/>
                      <a:r>
                        <a:rPr lang="en-US" altLang="zh-CN" sz="1000" dirty="0">
                          <a:latin typeface="+mj-lt"/>
                        </a:rPr>
                        <a:t>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62617">
                <a:tc>
                  <a:txBody>
                    <a:bodyPr/>
                    <a:lstStyle/>
                    <a:p>
                      <a:pPr algn="ctr"/>
                      <a:r>
                        <a:rPr lang="en-US" altLang="zh-CN" sz="1000" dirty="0">
                          <a:latin typeface="+mj-lt"/>
                        </a:rPr>
                        <a:t>9</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62617">
                <a:tc>
                  <a:txBody>
                    <a:bodyPr/>
                    <a:lstStyle/>
                    <a:p>
                      <a:pPr algn="ctr"/>
                      <a:r>
                        <a:rPr lang="en-US" altLang="zh-CN" sz="1000" dirty="0">
                          <a:latin typeface="+mj-lt"/>
                        </a:rPr>
                        <a:t>10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62617">
                <a:tc>
                  <a:txBody>
                    <a:bodyPr/>
                    <a:lstStyle/>
                    <a:p>
                      <a:pPr algn="ctr"/>
                      <a:r>
                        <a:rPr lang="en-US" altLang="zh-CN" sz="1000" dirty="0">
                          <a:latin typeface="+mj-lt"/>
                        </a:rPr>
                        <a:t>11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62617">
                <a:tc>
                  <a:txBody>
                    <a:bodyPr/>
                    <a:lstStyle/>
                    <a:p>
                      <a:pPr algn="ctr"/>
                      <a:r>
                        <a:rPr lang="en-US" altLang="zh-CN" sz="1000" dirty="0">
                          <a:latin typeface="+mj-lt"/>
                        </a:rPr>
                        <a:t>12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262617">
                <a:tc>
                  <a:txBody>
                    <a:bodyPr/>
                    <a:lstStyle/>
                    <a:p>
                      <a:pPr algn="ctr"/>
                      <a:r>
                        <a:rPr lang="en-US" altLang="zh-CN" sz="1000" dirty="0">
                          <a:latin typeface="+mj-lt"/>
                        </a:rPr>
                        <a:t>13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262617">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262617">
                <a:tc>
                  <a:txBody>
                    <a:bodyPr/>
                    <a:lstStyle/>
                    <a:p>
                      <a:pPr algn="ctr"/>
                      <a:r>
                        <a:rPr lang="en-US" altLang="zh-CN" sz="1000" dirty="0">
                          <a:latin typeface="+mj-lt"/>
                        </a:rPr>
                        <a:t>15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r h="262617">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rgbClr val="FF0000"/>
                          </a:solidFill>
                          <a:latin typeface="+mj-lt"/>
                        </a:rPr>
                        <a:t>12</a:t>
                      </a:r>
                      <a:endParaRPr lang="zh-CN" altLang="en-US" sz="1000" dirty="0">
                        <a:solidFill>
                          <a:srgbClr val="FF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a:t>
            </a:r>
            <a:r>
              <a:rPr lang="en-US" altLang="zh-CN" dirty="0"/>
              <a:t>,</a:t>
            </a:r>
            <a:r>
              <a:rPr lang="en-US" altLang="en-US" dirty="0"/>
              <a:t>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539560" y="439738"/>
            <a:ext cx="8071040" cy="1066800"/>
          </a:xfrm>
        </p:spPr>
        <p:txBody>
          <a:bodyPr/>
          <a:lstStyle/>
          <a:p>
            <a:r>
              <a:rPr lang="en-US" altLang="zh-CN" sz="2300" dirty="0"/>
              <a:t>Hamming Distance of Current 32-length Symbol-to-chip Mapping </a:t>
            </a:r>
            <a:endParaRPr lang="zh-CN" altLang="en-US" sz="2300" dirty="0"/>
          </a:p>
        </p:txBody>
      </p:sp>
      <p:sp>
        <p:nvSpPr>
          <p:cNvPr id="9" name="矩形 8"/>
          <p:cNvSpPr/>
          <p:nvPr/>
        </p:nvSpPr>
        <p:spPr>
          <a:xfrm>
            <a:off x="686780" y="5812580"/>
            <a:ext cx="7846640" cy="395749"/>
          </a:xfrm>
          <a:prstGeom prst="rect">
            <a:avLst/>
          </a:prstGeom>
        </p:spPr>
        <p:txBody>
          <a:bodyPr wrap="square">
            <a:spAutoFit/>
          </a:bodyPr>
          <a:lstStyle/>
          <a:p>
            <a:pPr marL="285750" indent="-285750">
              <a:lnSpc>
                <a:spcPct val="120000"/>
              </a:lnSpc>
              <a:buFont typeface="Wingdings" panose="05000000000000000000" pitchFamily="2" charset="2"/>
              <a:buChar char="n"/>
            </a:pPr>
            <a:r>
              <a:rPr lang="en-US" altLang="zh-CN" sz="1800" dirty="0">
                <a:latin typeface="+mj-lt"/>
              </a:rPr>
              <a:t>The minimum </a:t>
            </a:r>
            <a:r>
              <a:rPr lang="en-US" altLang="zh-CN" sz="1800" dirty="0"/>
              <a:t>Hamming distance 12 is far from the theoretical limit</a:t>
            </a:r>
          </a:p>
        </p:txBody>
      </p:sp>
    </p:spTree>
    <p:extLst>
      <p:ext uri="{BB962C8B-B14F-4D97-AF65-F5344CB8AC3E}">
        <p14:creationId xmlns:p14="http://schemas.microsoft.com/office/powerpoint/2010/main" val="1807715435"/>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2908</Words>
  <Application>Microsoft Office PowerPoint</Application>
  <PresentationFormat>全屏显示(4:3)</PresentationFormat>
  <Paragraphs>835</Paragraphs>
  <Slides>15</Slides>
  <Notes>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vt:i4>
      </vt:variant>
    </vt:vector>
  </HeadingPairs>
  <TitlesOfParts>
    <vt:vector size="24" baseType="lpstr">
      <vt:lpstr>Arial Unicode MS</vt:lpstr>
      <vt:lpstr>MS PGothic</vt:lpstr>
      <vt:lpstr>宋体</vt:lpstr>
      <vt:lpstr>Arial</vt:lpstr>
      <vt:lpstr>Calibri</vt:lpstr>
      <vt:lpstr>Cambria Math</vt:lpstr>
      <vt:lpstr>Times New Roman</vt:lpstr>
      <vt:lpstr>Wingdings</vt:lpstr>
      <vt:lpstr>IEEE-P802_15</vt:lpstr>
      <vt:lpstr>PowerPoint 演示文稿</vt:lpstr>
      <vt:lpstr>PowerPoint 演示文稿</vt:lpstr>
      <vt:lpstr>NB Background</vt:lpstr>
      <vt:lpstr>Symbol-to-chip Mapping</vt:lpstr>
      <vt:lpstr>CFO Estimation</vt:lpstr>
      <vt:lpstr>CFO Estimation </vt:lpstr>
      <vt:lpstr>CFO Estimation Simulation Results</vt:lpstr>
      <vt:lpstr>Residual CFO Affects PER</vt:lpstr>
      <vt:lpstr>Hamming Distance of Current 32-length Symbol-to-chip Mapping </vt:lpstr>
      <vt:lpstr>Hamming Distance of Proposed 32-length Symbol-to-chip Mapping </vt:lpstr>
      <vt:lpstr>Hamming Distance Improvement </vt:lpstr>
      <vt:lpstr>Hamming Distance Improvement </vt:lpstr>
      <vt:lpstr>NB Configuration Indication</vt:lpstr>
      <vt:lpstr>NB Configuration Indication</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2022-09-12T06:23:06Z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(3)7h5U8/D2bRRlAYyr5KPiU7LTOYMdkdpILcNdvBESGYa1S1elQPamjRHAW7/IJD6lqxg/rv9x
2SHeYLOISVezhYPCw1F1oIs8JlBk+A+PdjEpJwZPOUXoJIffrnTX3ImMC7xSNmuiZLxt/LdO
wZ/lolKm3R2NMu0eCQqk8YKkiHSVSrFtVJoju1cmIlVyCh20XSj48Fw4DV5v19AhWmJLEvYd
HNeuW5fmYqdusINrvz</vt:lpwstr>
  </property>
  <property fmtid="{D5CDD505-2E9C-101B-9397-08002B2CF9AE}" pid="3" name="_2015_ms_pID_7253431">
    <vt:lpwstr>y1TzvLyyuCXE6J3lE0F+fOGKXO446fWzygpXdEFsK98ZQyMzfwrez3
8wDCkU+n9eSbB8t9+xgFbwuo+pVFyr2WY4tgqOsP2pTnbsMIwt1CvlbQ0zJccdYBHB4ee5nz
1CLVMlZNcUdG4bYRzJ1M4mqZZ6BrA6cSxYfR4c95tvqua3v5E7lKR4fRJv03WwysRqURzCJd
Fj/WUbN0LWRR766DhqUy06a5JVLjs7bXatB5</vt:lpwstr>
  </property>
  <property fmtid="{D5CDD505-2E9C-101B-9397-08002B2CF9AE}" pid="4" name="_2015_ms_pID_7253432">
    <vt:lpwstr>+Xh1xXzICyKL+cGtMZBmZiI=</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