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19"/>
  </p:notesMasterIdLst>
  <p:handoutMasterIdLst>
    <p:handoutMasterId r:id="rId20"/>
  </p:handoutMasterIdLst>
  <p:sldIdLst>
    <p:sldId id="287" r:id="rId2"/>
    <p:sldId id="480" r:id="rId3"/>
    <p:sldId id="294" r:id="rId4"/>
    <p:sldId id="307" r:id="rId5"/>
    <p:sldId id="260" r:id="rId6"/>
    <p:sldId id="259" r:id="rId7"/>
    <p:sldId id="327" r:id="rId8"/>
    <p:sldId id="328" r:id="rId9"/>
    <p:sldId id="263" r:id="rId10"/>
    <p:sldId id="261" r:id="rId11"/>
    <p:sldId id="329" r:id="rId12"/>
    <p:sldId id="308" r:id="rId13"/>
    <p:sldId id="321" r:id="rId14"/>
    <p:sldId id="262" r:id="rId15"/>
    <p:sldId id="322" r:id="rId16"/>
    <p:sldId id="323" r:id="rId17"/>
    <p:sldId id="310" r:id="rId1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1A1DE-FCDB-4D10-B0D4-4AF0A77D9D50}" v="4" dt="2022-09-12T02:48:20.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4641" autoAdjust="0"/>
  </p:normalViewPr>
  <p:slideViewPr>
    <p:cSldViewPr>
      <p:cViewPr varScale="1">
        <p:scale>
          <a:sx n="104" d="100"/>
          <a:sy n="104" d="100"/>
        </p:scale>
        <p:origin x="228"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9/11/2022</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91d973f2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91d973f2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g1491d973f2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3b48dcdbc5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6" name="Google Shape;356;g13b48dcdbc5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9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1650515d1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5" name="Google Shape;155;g131650515d1_0_1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0b954ab69_1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SzPts val="1400"/>
              <a:buNone/>
            </a:pPr>
            <a:endParaRPr sz="2400" dirty="0">
              <a:latin typeface="Arial"/>
              <a:ea typeface="Arial"/>
              <a:cs typeface="Arial"/>
              <a:sym typeface="Arial"/>
            </a:endParaRPr>
          </a:p>
        </p:txBody>
      </p:sp>
      <p:sp>
        <p:nvSpPr>
          <p:cNvPr id="127" name="Google Shape;127;g150b954ab69_1_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8bae05d13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8bae05d1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g148bae05d1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48bae05d13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8bae05d1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g148bae05d13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8bae05d13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48bae05d13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g148bae05d13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15-22-0475-01-04ab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2022</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5449826"/>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PHR Content and rate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 Jack Zou (Meta),  Kangjin Yoon (Meta), Claudio da Silva (Meta), Abhishek Agrawal (Meta), Chunyu Hu (Meta), Bin Tian (Qualcomm), Pooria Pakrooh (Qualcomm), Chenchen Liu (Huawei), Wei Lin (Huawei), Rani Keren (Huawei), David Xun Yang (Huawei), Lei Huang (Huawei), Bin Qian (Huawei)</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fb.com]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rgbClr val="FF0000"/>
                </a:solidFill>
                <a:latin typeface="Times New Roman" panose="02020603050405020304" pitchFamily="18" charset="0"/>
                <a:cs typeface="Times New Roman" panose="02020603050405020304" pitchFamily="18" charset="0"/>
              </a:rPr>
              <a:t>[PHR content and rate for 802.15.4ab</a:t>
            </a:r>
            <a:r>
              <a:rPr lang="en-US" altLang="en-US" sz="1600" dirty="0">
                <a:solidFill>
                  <a:schemeClr val="tx2"/>
                </a:solidFill>
                <a:latin typeface="Times New Roman" panose="02020603050405020304" pitchFamily="18" charset="0"/>
                <a:cs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ABCEB44-D062-A305-ABE9-E5C329C663A6}"/>
              </a:ext>
            </a:extLst>
          </p:cNvPr>
          <p:cNvGraphicFramePr>
            <a:graphicFrameLocks noGrp="1"/>
          </p:cNvGraphicFramePr>
          <p:nvPr>
            <p:extLst>
              <p:ext uri="{D42A27DB-BD31-4B8C-83A1-F6EECF244321}">
                <p14:modId xmlns:p14="http://schemas.microsoft.com/office/powerpoint/2010/main" val="3285359670"/>
              </p:ext>
            </p:extLst>
          </p:nvPr>
        </p:nvGraphicFramePr>
        <p:xfrm>
          <a:off x="353588" y="2026209"/>
          <a:ext cx="8436826" cy="3108960"/>
        </p:xfrm>
        <a:graphic>
          <a:graphicData uri="http://schemas.openxmlformats.org/drawingml/2006/table">
            <a:tbl>
              <a:tblPr firstRow="1" bandRow="1"/>
              <a:tblGrid>
                <a:gridCol w="2723617">
                  <a:extLst>
                    <a:ext uri="{9D8B030D-6E8A-4147-A177-3AD203B41FA5}">
                      <a16:colId xmlns:a16="http://schemas.microsoft.com/office/drawing/2014/main" val="2569239783"/>
                    </a:ext>
                  </a:extLst>
                </a:gridCol>
                <a:gridCol w="2747615">
                  <a:extLst>
                    <a:ext uri="{9D8B030D-6E8A-4147-A177-3AD203B41FA5}">
                      <a16:colId xmlns:a16="http://schemas.microsoft.com/office/drawing/2014/main" val="2045656517"/>
                    </a:ext>
                  </a:extLst>
                </a:gridCol>
                <a:gridCol w="1482797">
                  <a:extLst>
                    <a:ext uri="{9D8B030D-6E8A-4147-A177-3AD203B41FA5}">
                      <a16:colId xmlns:a16="http://schemas.microsoft.com/office/drawing/2014/main" val="1150123195"/>
                    </a:ext>
                  </a:extLst>
                </a:gridCol>
                <a:gridCol w="1482797">
                  <a:extLst>
                    <a:ext uri="{9D8B030D-6E8A-4147-A177-3AD203B41FA5}">
                      <a16:colId xmlns:a16="http://schemas.microsoft.com/office/drawing/2014/main" val="1299609676"/>
                    </a:ext>
                  </a:extLst>
                </a:gridCol>
              </a:tblGrid>
              <a:tr h="278130">
                <a:tc>
                  <a:txBody>
                    <a:bodyPr/>
                    <a:lstStyle/>
                    <a:p>
                      <a:r>
                        <a:rPr lang="en-US" sz="1400" dirty="0"/>
                        <a:t>phyHrpUwbPhrDataRate</a:t>
                      </a:r>
                    </a:p>
                  </a:txBody>
                  <a:tcPr marL="68580" marR="68580" marT="34290" marB="34290"/>
                </a:tc>
                <a:tc>
                  <a:txBody>
                    <a:bodyPr/>
                    <a:lstStyle/>
                    <a:p>
                      <a:r>
                        <a:rPr lang="en-US" sz="1400" dirty="0"/>
                        <a:t>phyHrpUwbCcConstraintLength</a:t>
                      </a:r>
                    </a:p>
                  </a:txBody>
                  <a:tcPr marL="68580" marR="68580" marT="34290" marB="34290"/>
                </a:tc>
                <a:tc>
                  <a:txBody>
                    <a:bodyPr/>
                    <a:lstStyle/>
                    <a:p>
                      <a:r>
                        <a:rPr lang="en-US" sz="1400" dirty="0"/>
                        <a:t>PHR Mb/s</a:t>
                      </a:r>
                    </a:p>
                  </a:txBody>
                  <a:tcPr marL="68580" marR="68580" marT="34290" marB="34290"/>
                </a:tc>
                <a:tc>
                  <a:txBody>
                    <a:bodyPr/>
                    <a:lstStyle/>
                    <a:p>
                      <a:r>
                        <a:rPr lang="en-US" sz="1400" dirty="0"/>
                        <a:t>NOTE</a:t>
                      </a:r>
                    </a:p>
                  </a:txBody>
                  <a:tcPr marL="68580" marR="68580" marT="34290" marB="34290"/>
                </a:tc>
                <a:extLst>
                  <a:ext uri="{0D108BD9-81ED-4DB2-BD59-A6C34878D82A}">
                    <a16:rowId xmlns:a16="http://schemas.microsoft.com/office/drawing/2014/main" val="1218987862"/>
                  </a:ext>
                </a:extLst>
              </a:tr>
              <a:tr h="480060">
                <a:tc>
                  <a:txBody>
                    <a:bodyPr/>
                    <a:lstStyle/>
                    <a:p>
                      <a:r>
                        <a:rPr lang="en-US" sz="900" b="1" dirty="0"/>
                        <a:t>DRHM_VLRL (NEW)</a:t>
                      </a:r>
                    </a:p>
                  </a:txBody>
                  <a:tcPr marL="68580" marR="68580" marT="34290" marB="34290"/>
                </a:tc>
                <a:tc>
                  <a:txBody>
                    <a:bodyPr/>
                    <a:lstStyle/>
                    <a:p>
                      <a:r>
                        <a:rPr lang="en-US" sz="900" b="1" dirty="0"/>
                        <a:t>LDPC</a:t>
                      </a:r>
                    </a:p>
                  </a:txBody>
                  <a:tcPr marL="68580" marR="68580" marT="34290" marB="34290"/>
                </a:tc>
                <a:tc>
                  <a:txBody>
                    <a:bodyPr/>
                    <a:lstStyle/>
                    <a:p>
                      <a:r>
                        <a:rPr lang="en-US" sz="900" b="1" dirty="0"/>
                        <a:t>0.975</a:t>
                      </a:r>
                    </a:p>
                  </a:txBody>
                  <a:tcPr marL="68580" marR="68580" marT="34290" marB="34290"/>
                </a:tc>
                <a:tc>
                  <a:txBody>
                    <a:bodyPr/>
                    <a:lstStyle/>
                    <a:p>
                      <a:r>
                        <a:rPr lang="en-US" sz="900" b="1" dirty="0"/>
                        <a:t>LDPC enabled devices.  Supports all PSDU rates.</a:t>
                      </a:r>
                    </a:p>
                  </a:txBody>
                  <a:tcPr marL="68580" marR="68580" marT="34290" marB="34290"/>
                </a:tc>
                <a:extLst>
                  <a:ext uri="{0D108BD9-81ED-4DB2-BD59-A6C34878D82A}">
                    <a16:rowId xmlns:a16="http://schemas.microsoft.com/office/drawing/2014/main" val="3743977538"/>
                  </a:ext>
                </a:extLst>
              </a:tr>
              <a:tr h="617220">
                <a:tc>
                  <a:txBody>
                    <a:bodyPr/>
                    <a:lstStyle/>
                    <a:p>
                      <a:r>
                        <a:rPr lang="en-US" sz="900" b="1" dirty="0"/>
                        <a:t>DRHM_VLR (NEW)</a:t>
                      </a:r>
                    </a:p>
                  </a:txBody>
                  <a:tcPr marL="68580" marR="68580" marT="34290" marB="34290"/>
                </a:tc>
                <a:tc>
                  <a:txBody>
                    <a:bodyPr/>
                    <a:lstStyle/>
                    <a:p>
                      <a:r>
                        <a:rPr lang="en-US" sz="900" b="1" dirty="0"/>
                        <a:t>CL7</a:t>
                      </a:r>
                    </a:p>
                  </a:txBody>
                  <a:tcPr marL="68580" marR="68580" marT="34290" marB="34290"/>
                </a:tc>
                <a:tc>
                  <a:txBody>
                    <a:bodyPr/>
                    <a:lstStyle/>
                    <a:p>
                      <a:r>
                        <a:rPr lang="en-US" sz="900" b="1" dirty="0"/>
                        <a:t>1.95</a:t>
                      </a:r>
                    </a:p>
                  </a:txBody>
                  <a:tcPr marL="68580" marR="68580" marT="34290" marB="34290"/>
                </a:tc>
                <a:tc>
                  <a:txBody>
                    <a:bodyPr/>
                    <a:lstStyle/>
                    <a:p>
                      <a:r>
                        <a:rPr lang="en-US" sz="900" b="1" dirty="0"/>
                        <a:t>Devices that do not have LDPC enabled. Supports all PSDU rates.</a:t>
                      </a:r>
                    </a:p>
                  </a:txBody>
                  <a:tcPr marL="68580" marR="68580" marT="34290" marB="34290"/>
                </a:tc>
                <a:extLst>
                  <a:ext uri="{0D108BD9-81ED-4DB2-BD59-A6C34878D82A}">
                    <a16:rowId xmlns:a16="http://schemas.microsoft.com/office/drawing/2014/main" val="2182535979"/>
                  </a:ext>
                </a:extLst>
              </a:tr>
              <a:tr h="617220">
                <a:tc>
                  <a:txBody>
                    <a:bodyPr/>
                    <a:lstStyle/>
                    <a:p>
                      <a:r>
                        <a:rPr lang="en-US" sz="900" b="1" dirty="0"/>
                        <a:t>DRHM_LRA (NEW)</a:t>
                      </a:r>
                    </a:p>
                  </a:txBody>
                  <a:tcPr marL="68580" marR="68580" marT="34290" marB="34290"/>
                </a:tc>
                <a:tc>
                  <a:txBody>
                    <a:bodyPr/>
                    <a:lstStyle/>
                    <a:p>
                      <a:r>
                        <a:rPr lang="en-US" sz="900" b="1" dirty="0"/>
                        <a:t>LDPC or CL7</a:t>
                      </a:r>
                    </a:p>
                  </a:txBody>
                  <a:tcPr marL="68580" marR="68580" marT="34290" marB="34290"/>
                </a:tc>
                <a:tc>
                  <a:txBody>
                    <a:bodyPr/>
                    <a:lstStyle/>
                    <a:p>
                      <a:r>
                        <a:rPr lang="en-US" sz="900" b="1" dirty="0"/>
                        <a:t>7.8</a:t>
                      </a:r>
                    </a:p>
                  </a:txBody>
                  <a:tcPr marL="68580" marR="68580" marT="34290" marB="34290"/>
                </a:tc>
                <a:tc>
                  <a:txBody>
                    <a:bodyPr/>
                    <a:lstStyle/>
                    <a:p>
                      <a:r>
                        <a:rPr lang="en-US" sz="900" b="1" dirty="0"/>
                        <a:t>Mode in which 1.95 Mbps PSDU rate will not be used. Effective PSDU data rate &gt; = 7.8 Mbps  </a:t>
                      </a:r>
                    </a:p>
                  </a:txBody>
                  <a:tcPr marL="68580" marR="68580" marT="34290" marB="34290"/>
                </a:tc>
                <a:extLst>
                  <a:ext uri="{0D108BD9-81ED-4DB2-BD59-A6C34878D82A}">
                    <a16:rowId xmlns:a16="http://schemas.microsoft.com/office/drawing/2014/main" val="1804437544"/>
                  </a:ext>
                </a:extLst>
              </a:tr>
              <a:tr h="278130">
                <a:tc>
                  <a:txBody>
                    <a:bodyPr/>
                    <a:lstStyle/>
                    <a:p>
                      <a:r>
                        <a:rPr lang="en-US" sz="900" dirty="0"/>
                        <a:t>DRHM_LR</a:t>
                      </a:r>
                    </a:p>
                  </a:txBody>
                  <a:tcPr marL="68580" marR="68580" marT="34290" marB="34290"/>
                </a:tc>
                <a:tc>
                  <a:txBody>
                    <a:bodyPr/>
                    <a:lstStyle/>
                    <a:p>
                      <a:r>
                        <a:rPr lang="en-US" sz="900" dirty="0"/>
                        <a:t>CL3</a:t>
                      </a:r>
                    </a:p>
                  </a:txBody>
                  <a:tcPr marL="68580" marR="68580" marT="34290" marB="34290"/>
                </a:tc>
                <a:tc>
                  <a:txBody>
                    <a:bodyPr/>
                    <a:lstStyle/>
                    <a:p>
                      <a:r>
                        <a:rPr lang="en-US" sz="900" dirty="0"/>
                        <a:t>3.9</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4180673307"/>
                  </a:ext>
                </a:extLst>
              </a:tr>
              <a:tr h="278130">
                <a:tc>
                  <a:txBody>
                    <a:bodyPr/>
                    <a:lstStyle/>
                    <a:p>
                      <a:r>
                        <a:rPr lang="en-US" sz="900" dirty="0"/>
                        <a:t>DRHM_LR</a:t>
                      </a:r>
                    </a:p>
                  </a:txBody>
                  <a:tcPr marL="68580" marR="68580" marT="34290" marB="34290"/>
                </a:tc>
                <a:tc>
                  <a:txBody>
                    <a:bodyPr/>
                    <a:lstStyle/>
                    <a:p>
                      <a:r>
                        <a:rPr lang="en-US" sz="900" dirty="0"/>
                        <a:t>CL7</a:t>
                      </a:r>
                    </a:p>
                  </a:txBody>
                  <a:tcPr marL="68580" marR="68580" marT="34290" marB="34290"/>
                </a:tc>
                <a:tc>
                  <a:txBody>
                    <a:bodyPr/>
                    <a:lstStyle/>
                    <a:p>
                      <a:r>
                        <a:rPr lang="en-US" sz="900" dirty="0"/>
                        <a:t>7.8</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659904090"/>
                  </a:ext>
                </a:extLst>
              </a:tr>
              <a:tr h="278130">
                <a:tc>
                  <a:txBody>
                    <a:bodyPr/>
                    <a:lstStyle/>
                    <a:p>
                      <a:r>
                        <a:rPr lang="en-US" sz="900" dirty="0"/>
                        <a:t>DRHM_HR</a:t>
                      </a:r>
                    </a:p>
                  </a:txBody>
                  <a:tcPr marL="68580" marR="68580" marT="34290" marB="34290"/>
                </a:tc>
                <a:tc>
                  <a:txBody>
                    <a:bodyPr/>
                    <a:lstStyle/>
                    <a:p>
                      <a:r>
                        <a:rPr lang="en-US" sz="900" dirty="0"/>
                        <a:t>CL3</a:t>
                      </a:r>
                    </a:p>
                  </a:txBody>
                  <a:tcPr marL="68580" marR="68580" marT="34290" marB="34290"/>
                </a:tc>
                <a:tc>
                  <a:txBody>
                    <a:bodyPr/>
                    <a:lstStyle/>
                    <a:p>
                      <a:r>
                        <a:rPr lang="en-US" sz="900" dirty="0"/>
                        <a:t>15.6</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562555669"/>
                  </a:ext>
                </a:extLst>
              </a:tr>
              <a:tr h="278130">
                <a:tc>
                  <a:txBody>
                    <a:bodyPr/>
                    <a:lstStyle/>
                    <a:p>
                      <a:r>
                        <a:rPr lang="en-US" sz="900" dirty="0"/>
                        <a:t>DRHM_HR</a:t>
                      </a:r>
                    </a:p>
                  </a:txBody>
                  <a:tcPr marL="68580" marR="68580" marT="34290" marB="34290"/>
                </a:tc>
                <a:tc>
                  <a:txBody>
                    <a:bodyPr/>
                    <a:lstStyle/>
                    <a:p>
                      <a:r>
                        <a:rPr lang="en-US" sz="900" dirty="0"/>
                        <a:t>CL7</a:t>
                      </a:r>
                    </a:p>
                  </a:txBody>
                  <a:tcPr marL="68580" marR="68580" marT="34290" marB="34290"/>
                </a:tc>
                <a:tc>
                  <a:txBody>
                    <a:bodyPr/>
                    <a:lstStyle/>
                    <a:p>
                      <a:r>
                        <a:rPr lang="en-US" sz="900" dirty="0"/>
                        <a:t>31.2</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1965084982"/>
                  </a:ext>
                </a:extLst>
              </a:tr>
            </a:tbl>
          </a:graphicData>
        </a:graphic>
      </p:graphicFrame>
      <p:sp>
        <p:nvSpPr>
          <p:cNvPr id="7" name="TextBox 6">
            <a:extLst>
              <a:ext uri="{FF2B5EF4-FFF2-40B4-BE49-F238E27FC236}">
                <a16:creationId xmlns:a16="http://schemas.microsoft.com/office/drawing/2014/main" id="{797A9A16-AC5C-0FA2-3480-F362E7285D59}"/>
              </a:ext>
            </a:extLst>
          </p:cNvPr>
          <p:cNvSpPr txBox="1"/>
          <p:nvPr/>
        </p:nvSpPr>
        <p:spPr>
          <a:xfrm>
            <a:off x="2119244" y="1693691"/>
            <a:ext cx="4905513" cy="230832"/>
          </a:xfrm>
          <a:prstGeom prst="rect">
            <a:avLst/>
          </a:prstGeom>
          <a:noFill/>
        </p:spPr>
        <p:txBody>
          <a:bodyPr wrap="square" rtlCol="0">
            <a:spAutoFit/>
          </a:bodyPr>
          <a:lstStyle/>
          <a:p>
            <a:r>
              <a:rPr lang="en-US" sz="900" dirty="0"/>
              <a:t>The PHR data rate can be configured via the same variables used in 802.15.4z</a:t>
            </a:r>
          </a:p>
        </p:txBody>
      </p:sp>
      <p:sp>
        <p:nvSpPr>
          <p:cNvPr id="2" name="TextBox 1">
            <a:extLst>
              <a:ext uri="{FF2B5EF4-FFF2-40B4-BE49-F238E27FC236}">
                <a16:creationId xmlns:a16="http://schemas.microsoft.com/office/drawing/2014/main" id="{B038B2CC-7E57-7BF9-2521-DED1980EAC50}"/>
              </a:ext>
            </a:extLst>
          </p:cNvPr>
          <p:cNvSpPr txBox="1"/>
          <p:nvPr/>
        </p:nvSpPr>
        <p:spPr>
          <a:xfrm>
            <a:off x="1305721" y="5390524"/>
            <a:ext cx="6532558" cy="1015663"/>
          </a:xfrm>
          <a:prstGeom prst="rect">
            <a:avLst/>
          </a:prstGeom>
          <a:noFill/>
        </p:spPr>
        <p:txBody>
          <a:bodyPr wrap="none" rtlCol="0">
            <a:spAutoFit/>
          </a:bodyPr>
          <a:lstStyle/>
          <a:p>
            <a:r>
              <a:rPr lang="en-US" sz="2000" dirty="0">
                <a:solidFill>
                  <a:schemeClr val="tx1"/>
                </a:solidFill>
              </a:rPr>
              <a:t>More efficient than 850 kbps BPRF mode</a:t>
            </a:r>
          </a:p>
          <a:p>
            <a:r>
              <a:rPr lang="en-US" sz="2000" dirty="0">
                <a:solidFill>
                  <a:schemeClr val="tx1"/>
                </a:solidFill>
              </a:rPr>
              <a:t>32 bits of PHR  at 7.8 Mbps (“LOS mode”) spans ~4.1us</a:t>
            </a:r>
          </a:p>
          <a:p>
            <a:r>
              <a:rPr lang="en-US" sz="2000" dirty="0">
                <a:solidFill>
                  <a:schemeClr val="tx1"/>
                </a:solidFill>
              </a:rPr>
              <a:t>32 bits of PHR at 0.975 Mbps (“NLOS mode”) spans ~32.8us</a:t>
            </a:r>
          </a:p>
        </p:txBody>
      </p:sp>
      <p:sp>
        <p:nvSpPr>
          <p:cNvPr id="5" name="Google Shape;360;g13b48dcdbc5_0_85">
            <a:extLst>
              <a:ext uri="{FF2B5EF4-FFF2-40B4-BE49-F238E27FC236}">
                <a16:creationId xmlns:a16="http://schemas.microsoft.com/office/drawing/2014/main" id="{567600AF-FE5E-F762-B504-82DF9F73C039}"/>
              </a:ext>
            </a:extLst>
          </p:cNvPr>
          <p:cNvSpPr txBox="1">
            <a:spLocks noGrp="1"/>
          </p:cNvSpPr>
          <p:nvPr>
            <p:ph type="title"/>
          </p:nvPr>
        </p:nvSpPr>
        <p:spPr>
          <a:xfrm>
            <a:off x="571500" y="959644"/>
            <a:ext cx="7886700" cy="994275"/>
          </a:xfrm>
          <a:prstGeom prst="rect">
            <a:avLst/>
          </a:prstGeom>
          <a:noFill/>
          <a:ln>
            <a:noFill/>
          </a:ln>
        </p:spPr>
        <p:txBody>
          <a:bodyPr spcFirstLastPara="1" vert="horz" wrap="square" lIns="68569" tIns="34275" rIns="68569" bIns="34275" numCol="1" anchor="ctr" anchorCtr="0" compatLnSpc="1">
            <a:prstTxWarp prst="textNoShape">
              <a:avLst/>
            </a:prstTxWarp>
            <a:normAutofit fontScale="90000"/>
          </a:bodyPr>
          <a:lstStyle/>
          <a:p>
            <a:pPr>
              <a:lnSpc>
                <a:spcPct val="90000"/>
              </a:lnSpc>
              <a:spcBef>
                <a:spcPts val="0"/>
              </a:spcBef>
              <a:spcAft>
                <a:spcPts val="0"/>
              </a:spcAft>
              <a:buClr>
                <a:schemeClr val="dk1"/>
              </a:buClr>
              <a:buSzPts val="4400"/>
            </a:pPr>
            <a:r>
              <a:rPr lang="en-US" dirty="0"/>
              <a:t>How to configure the new PHR rate</a:t>
            </a:r>
            <a:endParaRPr dirty="0"/>
          </a:p>
        </p:txBody>
      </p:sp>
      <p:sp>
        <p:nvSpPr>
          <p:cNvPr id="3" name="Rectangle 2">
            <a:extLst>
              <a:ext uri="{FF2B5EF4-FFF2-40B4-BE49-F238E27FC236}">
                <a16:creationId xmlns:a16="http://schemas.microsoft.com/office/drawing/2014/main" id="{345806AC-694F-E6F4-DA74-CE1737D4BB09}"/>
              </a:ext>
            </a:extLst>
          </p:cNvPr>
          <p:cNvSpPr/>
          <p:nvPr/>
        </p:nvSpPr>
        <p:spPr bwMode="auto">
          <a:xfrm>
            <a:off x="353586" y="2276872"/>
            <a:ext cx="8436826" cy="1728192"/>
          </a:xfrm>
          <a:prstGeom prst="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4265-0557-2220-4FB2-932B45E5C1B9}"/>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53FF103C-0D39-F640-5CCC-9314D08B1BCB}"/>
              </a:ext>
            </a:extLst>
          </p:cNvPr>
          <p:cNvSpPr>
            <a:spLocks noGrp="1"/>
          </p:cNvSpPr>
          <p:nvPr>
            <p:ph type="body" idx="1"/>
          </p:nvPr>
        </p:nvSpPr>
        <p:spPr/>
        <p:txBody>
          <a:bodyPr/>
          <a:lstStyle/>
          <a:p>
            <a:pPr>
              <a:buFont typeface="Arial" panose="020B0604020202020204" pitchFamily="34" charset="0"/>
              <a:buChar char="•"/>
            </a:pPr>
            <a:r>
              <a:rPr lang="en-US" sz="2400" dirty="0"/>
              <a:t>Keep existing 802.15.4z OOB methods and add 3 new OOB modes to Table 15-10b</a:t>
            </a:r>
          </a:p>
          <a:p>
            <a:pPr>
              <a:buFont typeface="Arial" panose="020B0604020202020204" pitchFamily="34" charset="0"/>
              <a:buChar char="•"/>
            </a:pPr>
            <a:r>
              <a:rPr lang="en-US" sz="2400" dirty="0"/>
              <a:t>PHR data rate can be selected depending on use case</a:t>
            </a:r>
          </a:p>
          <a:p>
            <a:pPr>
              <a:buFont typeface="Arial" panose="020B0604020202020204" pitchFamily="34" charset="0"/>
              <a:buChar char="•"/>
            </a:pPr>
            <a:r>
              <a:rPr lang="en-US" sz="2400" dirty="0"/>
              <a:t>Reduced overhead</a:t>
            </a:r>
          </a:p>
          <a:p>
            <a:pPr marL="800100" lvl="1" indent="-342900">
              <a:buFont typeface="Arial" panose="020B0604020202020204" pitchFamily="34" charset="0"/>
              <a:buChar char="•"/>
            </a:pPr>
            <a:r>
              <a:rPr lang="en-US" sz="2400" dirty="0"/>
              <a:t>For longer range or “NLOS mode”, the PHR overhead is reasonable, ~33us</a:t>
            </a:r>
          </a:p>
          <a:p>
            <a:pPr marL="800100" lvl="1" indent="-342900">
              <a:buFont typeface="Arial" panose="020B0604020202020204" pitchFamily="34" charset="0"/>
              <a:buChar char="•"/>
            </a:pPr>
            <a:r>
              <a:rPr lang="en-US" sz="2400" dirty="0"/>
              <a:t>For short range or “LOS mode”, PHR overhead is negligible, &lt;5us</a:t>
            </a:r>
          </a:p>
        </p:txBody>
      </p:sp>
    </p:spTree>
    <p:extLst>
      <p:ext uri="{BB962C8B-B14F-4D97-AF65-F5344CB8AC3E}">
        <p14:creationId xmlns:p14="http://schemas.microsoft.com/office/powerpoint/2010/main" val="98994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A441A-F2BA-9789-C33B-5161C1994E29}"/>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9731C2BB-7CFA-0C10-B538-68F6BBB8F6F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4414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48bae05d13_0_1"/>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fontScale="90000"/>
          </a:bodyPr>
          <a:lstStyle/>
          <a:p>
            <a:pPr>
              <a:spcBef>
                <a:spcPts val="0"/>
              </a:spcBef>
              <a:spcAft>
                <a:spcPts val="0"/>
              </a:spcAft>
            </a:pPr>
            <a:r>
              <a:rPr lang="en-US" dirty="0"/>
              <a:t>Simulation Results for Option 1 1944 802.11n LDPC </a:t>
            </a:r>
            <a:endParaRPr dirty="0"/>
          </a:p>
        </p:txBody>
      </p:sp>
      <p:pic>
        <p:nvPicPr>
          <p:cNvPr id="148" name="Google Shape;148;g148bae05d13_0_1"/>
          <p:cNvPicPr preferRelativeResize="0"/>
          <p:nvPr/>
        </p:nvPicPr>
        <p:blipFill>
          <a:blip r:embed="rId3">
            <a:alphaModFix/>
          </a:blip>
          <a:stretch>
            <a:fillRect/>
          </a:stretch>
        </p:blipFill>
        <p:spPr>
          <a:xfrm>
            <a:off x="1955860" y="2125369"/>
            <a:ext cx="7289673" cy="3646781"/>
          </a:xfrm>
          <a:prstGeom prst="rect">
            <a:avLst/>
          </a:prstGeom>
          <a:noFill/>
          <a:ln>
            <a:noFill/>
          </a:ln>
        </p:spPr>
      </p:pic>
      <p:sp>
        <p:nvSpPr>
          <p:cNvPr id="149" name="Google Shape;149;g148bae05d13_0_1"/>
          <p:cNvSpPr txBox="1"/>
          <p:nvPr/>
        </p:nvSpPr>
        <p:spPr>
          <a:xfrm>
            <a:off x="322144" y="2285456"/>
            <a:ext cx="1864575" cy="2527593"/>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425" dirty="0">
                <a:latin typeface="Calibri"/>
                <a:ea typeface="Calibri"/>
                <a:cs typeface="Calibri"/>
                <a:sym typeface="Calibri"/>
              </a:rPr>
              <a:t>AWGN Channel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Perfect channel Information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PHR has 23 bits (17 information bits + 6 CRC bits</a:t>
            </a:r>
            <a:r>
              <a:rPr lang="en-US" sz="900" dirty="0">
                <a:latin typeface="Calibri"/>
                <a:ea typeface="Calibri"/>
                <a:cs typeface="Calibri"/>
                <a:sym typeface="Calibri"/>
              </a:rPr>
              <a:t>)  </a:t>
            </a: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a:p>
            <a:pPr>
              <a:spcBef>
                <a:spcPts val="0"/>
              </a:spcBef>
              <a:spcAft>
                <a:spcPts val="0"/>
              </a:spcAft>
              <a:buClr>
                <a:schemeClr val="dk1"/>
              </a:buClr>
              <a:buSzPts val="1100"/>
            </a:pPr>
            <a:r>
              <a:rPr lang="en-US" sz="1425" dirty="0">
                <a:solidFill>
                  <a:schemeClr val="dk1"/>
                </a:solidFill>
                <a:latin typeface="Calibri"/>
                <a:ea typeface="Calibri"/>
                <a:cs typeface="Calibri"/>
                <a:sym typeface="Calibri"/>
              </a:rPr>
              <a:t>PHR repetition = 1</a:t>
            </a: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48bae05d13_0_8"/>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fontScale="90000"/>
          </a:bodyPr>
          <a:lstStyle/>
          <a:p>
            <a:pPr>
              <a:spcBef>
                <a:spcPts val="0"/>
              </a:spcBef>
              <a:spcAft>
                <a:spcPts val="0"/>
              </a:spcAft>
            </a:pPr>
            <a:r>
              <a:rPr lang="en-US" dirty="0"/>
              <a:t>Simulation Results for Option 1 1944 802.11n LDPC </a:t>
            </a:r>
            <a:endParaRPr dirty="0"/>
          </a:p>
        </p:txBody>
      </p:sp>
      <p:pic>
        <p:nvPicPr>
          <p:cNvPr id="156" name="Google Shape;156;g148bae05d13_0_8"/>
          <p:cNvPicPr preferRelativeResize="0"/>
          <p:nvPr/>
        </p:nvPicPr>
        <p:blipFill>
          <a:blip r:embed="rId3">
            <a:alphaModFix/>
          </a:blip>
          <a:stretch>
            <a:fillRect/>
          </a:stretch>
        </p:blipFill>
        <p:spPr>
          <a:xfrm>
            <a:off x="1727260" y="2125369"/>
            <a:ext cx="7289673" cy="3646781"/>
          </a:xfrm>
          <a:prstGeom prst="rect">
            <a:avLst/>
          </a:prstGeom>
          <a:noFill/>
          <a:ln>
            <a:noFill/>
          </a:ln>
        </p:spPr>
      </p:pic>
      <p:sp>
        <p:nvSpPr>
          <p:cNvPr id="157" name="Google Shape;157;g148bae05d13_0_8"/>
          <p:cNvSpPr txBox="1"/>
          <p:nvPr/>
        </p:nvSpPr>
        <p:spPr>
          <a:xfrm>
            <a:off x="275550" y="2322732"/>
            <a:ext cx="1864575" cy="2250594"/>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425" dirty="0">
                <a:latin typeface="Calibri"/>
                <a:ea typeface="Calibri"/>
                <a:cs typeface="Calibri"/>
                <a:sym typeface="Calibri"/>
              </a:rPr>
              <a:t>AWGN Channel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Perfect channel Information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PHR has 23 bits (17 information bits + 6 CRC bits</a:t>
            </a:r>
            <a:r>
              <a:rPr lang="en-US" sz="900" dirty="0">
                <a:latin typeface="Calibri"/>
                <a:ea typeface="Calibri"/>
                <a:cs typeface="Calibri"/>
                <a:sym typeface="Calibri"/>
              </a:rPr>
              <a:t>)  </a:t>
            </a: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a:p>
            <a:pPr>
              <a:spcBef>
                <a:spcPts val="0"/>
              </a:spcBef>
              <a:spcAft>
                <a:spcPts val="0"/>
              </a:spcAft>
              <a:buClr>
                <a:schemeClr val="dk1"/>
              </a:buClr>
              <a:buSzPts val="1100"/>
            </a:pPr>
            <a:r>
              <a:rPr lang="en-US" sz="1425" dirty="0">
                <a:solidFill>
                  <a:schemeClr val="dk1"/>
                </a:solidFill>
                <a:latin typeface="Calibri"/>
                <a:ea typeface="Calibri"/>
                <a:cs typeface="Calibri"/>
                <a:sym typeface="Calibri"/>
              </a:rPr>
              <a:t>PHR repetition = 2</a:t>
            </a:r>
            <a:endParaRPr sz="900"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48bae05d13_0_17"/>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fontScale="90000"/>
          </a:bodyPr>
          <a:lstStyle/>
          <a:p>
            <a:pPr>
              <a:spcBef>
                <a:spcPts val="0"/>
              </a:spcBef>
              <a:spcAft>
                <a:spcPts val="0"/>
              </a:spcAft>
            </a:pPr>
            <a:r>
              <a:rPr lang="en-US" dirty="0"/>
              <a:t>Simulation Results for Option 1 1944 802.11n LDPC </a:t>
            </a:r>
            <a:endParaRPr dirty="0"/>
          </a:p>
        </p:txBody>
      </p:sp>
      <p:sp>
        <p:nvSpPr>
          <p:cNvPr id="164" name="Google Shape;164;g148bae05d13_0_17"/>
          <p:cNvSpPr txBox="1"/>
          <p:nvPr/>
        </p:nvSpPr>
        <p:spPr>
          <a:xfrm>
            <a:off x="275550" y="2322732"/>
            <a:ext cx="1864575" cy="2250594"/>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425" dirty="0">
                <a:latin typeface="Calibri"/>
                <a:ea typeface="Calibri"/>
                <a:cs typeface="Calibri"/>
                <a:sym typeface="Calibri"/>
              </a:rPr>
              <a:t>AWGN Channel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Perfect channel Information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PHR has 23 bits (17 information bits + 6 CRC bits</a:t>
            </a:r>
            <a:r>
              <a:rPr lang="en-US" sz="900" dirty="0">
                <a:latin typeface="Calibri"/>
                <a:ea typeface="Calibri"/>
                <a:cs typeface="Calibri"/>
                <a:sym typeface="Calibri"/>
              </a:rPr>
              <a:t>)  </a:t>
            </a: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a:p>
            <a:pPr>
              <a:spcBef>
                <a:spcPts val="0"/>
              </a:spcBef>
              <a:spcAft>
                <a:spcPts val="0"/>
              </a:spcAft>
            </a:pPr>
            <a:r>
              <a:rPr lang="en-US" sz="1425" dirty="0">
                <a:solidFill>
                  <a:schemeClr val="dk1"/>
                </a:solidFill>
                <a:latin typeface="Calibri"/>
                <a:ea typeface="Calibri"/>
                <a:cs typeface="Calibri"/>
                <a:sym typeface="Calibri"/>
              </a:rPr>
              <a:t>PHR repetition = 3</a:t>
            </a:r>
            <a:endParaRPr sz="900" dirty="0">
              <a:latin typeface="Calibri"/>
              <a:ea typeface="Calibri"/>
              <a:cs typeface="Calibri"/>
              <a:sym typeface="Calibri"/>
            </a:endParaRPr>
          </a:p>
        </p:txBody>
      </p:sp>
      <p:pic>
        <p:nvPicPr>
          <p:cNvPr id="165" name="Google Shape;165;g148bae05d13_0_17"/>
          <p:cNvPicPr preferRelativeResize="0"/>
          <p:nvPr/>
        </p:nvPicPr>
        <p:blipFill>
          <a:blip r:embed="rId3">
            <a:alphaModFix/>
          </a:blip>
          <a:stretch>
            <a:fillRect/>
          </a:stretch>
        </p:blipFill>
        <p:spPr>
          <a:xfrm>
            <a:off x="2026294" y="2125369"/>
            <a:ext cx="7290053" cy="36484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491d973f29_0_1"/>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fontScale="90000"/>
          </a:bodyPr>
          <a:lstStyle/>
          <a:p>
            <a:pPr>
              <a:spcBef>
                <a:spcPts val="0"/>
              </a:spcBef>
              <a:spcAft>
                <a:spcPts val="0"/>
              </a:spcAft>
            </a:pPr>
            <a:r>
              <a:rPr lang="en-US" dirty="0"/>
              <a:t>Simulation Results for Option 1 1944 802.11n LDPC </a:t>
            </a:r>
            <a:endParaRPr dirty="0"/>
          </a:p>
        </p:txBody>
      </p:sp>
      <p:sp>
        <p:nvSpPr>
          <p:cNvPr id="172" name="Google Shape;172;g1491d973f29_0_1"/>
          <p:cNvSpPr txBox="1"/>
          <p:nvPr/>
        </p:nvSpPr>
        <p:spPr>
          <a:xfrm>
            <a:off x="275550" y="2322732"/>
            <a:ext cx="1864575" cy="2250594"/>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425" dirty="0">
                <a:latin typeface="Calibri"/>
                <a:ea typeface="Calibri"/>
                <a:cs typeface="Calibri"/>
                <a:sym typeface="Calibri"/>
              </a:rPr>
              <a:t>AWGN Channel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Perfect channel Information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PHR has 23 bits (17 information bits + 6 CRC bits</a:t>
            </a:r>
            <a:r>
              <a:rPr lang="en-US" sz="900" dirty="0">
                <a:latin typeface="Calibri"/>
                <a:ea typeface="Calibri"/>
                <a:cs typeface="Calibri"/>
                <a:sym typeface="Calibri"/>
              </a:rPr>
              <a:t>)  </a:t>
            </a: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a:p>
            <a:pPr>
              <a:spcBef>
                <a:spcPts val="0"/>
              </a:spcBef>
              <a:spcAft>
                <a:spcPts val="0"/>
              </a:spcAft>
            </a:pPr>
            <a:r>
              <a:rPr lang="en-US" sz="1425" dirty="0">
                <a:solidFill>
                  <a:schemeClr val="dk1"/>
                </a:solidFill>
                <a:latin typeface="Calibri"/>
                <a:ea typeface="Calibri"/>
                <a:cs typeface="Calibri"/>
                <a:sym typeface="Calibri"/>
              </a:rPr>
              <a:t>PHR repetition = 4</a:t>
            </a:r>
            <a:endParaRPr sz="900" dirty="0">
              <a:latin typeface="Calibri"/>
              <a:ea typeface="Calibri"/>
              <a:cs typeface="Calibri"/>
              <a:sym typeface="Calibri"/>
            </a:endParaRPr>
          </a:p>
        </p:txBody>
      </p:sp>
      <p:pic>
        <p:nvPicPr>
          <p:cNvPr id="173" name="Google Shape;173;g1491d973f29_0_1"/>
          <p:cNvPicPr preferRelativeResize="0"/>
          <p:nvPr/>
        </p:nvPicPr>
        <p:blipFill>
          <a:blip r:embed="rId3">
            <a:alphaModFix/>
          </a:blip>
          <a:stretch>
            <a:fillRect/>
          </a:stretch>
        </p:blipFill>
        <p:spPr>
          <a:xfrm>
            <a:off x="2005537" y="2239669"/>
            <a:ext cx="7290053" cy="36484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F072-7A7C-E5E8-0319-665119299061}"/>
              </a:ext>
            </a:extLst>
          </p:cNvPr>
          <p:cNvSpPr>
            <a:spLocks noGrp="1"/>
          </p:cNvSpPr>
          <p:nvPr>
            <p:ph type="title"/>
          </p:nvPr>
        </p:nvSpPr>
        <p:spPr/>
        <p:txBody>
          <a:bodyPr/>
          <a:lstStyle/>
          <a:p>
            <a:r>
              <a:rPr lang="en-US" dirty="0"/>
              <a:t>CRC Polynomials</a:t>
            </a:r>
          </a:p>
        </p:txBody>
      </p:sp>
      <p:sp>
        <p:nvSpPr>
          <p:cNvPr id="3" name="Text Placeholder 2">
            <a:extLst>
              <a:ext uri="{FF2B5EF4-FFF2-40B4-BE49-F238E27FC236}">
                <a16:creationId xmlns:a16="http://schemas.microsoft.com/office/drawing/2014/main" id="{3B784AB1-F3EE-969F-FA63-D43604D2B96A}"/>
              </a:ext>
            </a:extLst>
          </p:cNvPr>
          <p:cNvSpPr>
            <a:spLocks noGrp="1"/>
          </p:cNvSpPr>
          <p:nvPr>
            <p:ph type="body" idx="1"/>
          </p:nvPr>
        </p:nvSpPr>
        <p:spPr>
          <a:xfrm>
            <a:off x="609600" y="1371601"/>
            <a:ext cx="7764463" cy="4293320"/>
          </a:xfrm>
        </p:spPr>
        <p:txBody>
          <a:bodyPr/>
          <a:lstStyle/>
          <a:p>
            <a:endParaRPr lang="en-US" dirty="0"/>
          </a:p>
        </p:txBody>
      </p:sp>
      <p:sp>
        <p:nvSpPr>
          <p:cNvPr id="4" name="TextBox 3">
            <a:extLst>
              <a:ext uri="{FF2B5EF4-FFF2-40B4-BE49-F238E27FC236}">
                <a16:creationId xmlns:a16="http://schemas.microsoft.com/office/drawing/2014/main" id="{0F613B26-3E3F-279A-2B42-E9271032F7DA}"/>
              </a:ext>
            </a:extLst>
          </p:cNvPr>
          <p:cNvSpPr txBox="1"/>
          <p:nvPr/>
        </p:nvSpPr>
        <p:spPr>
          <a:xfrm>
            <a:off x="1694449" y="5945903"/>
            <a:ext cx="5755102" cy="276999"/>
          </a:xfrm>
          <a:prstGeom prst="rect">
            <a:avLst/>
          </a:prstGeom>
          <a:noFill/>
        </p:spPr>
        <p:txBody>
          <a:bodyPr wrap="none" rtlCol="0">
            <a:spAutoFit/>
          </a:bodyPr>
          <a:lstStyle/>
          <a:p>
            <a:r>
              <a:rPr lang="en-US" dirty="0">
                <a:latin typeface="+mn-lt"/>
              </a:rPr>
              <a:t>Ref : </a:t>
            </a:r>
            <a:r>
              <a:rPr lang="en-US" dirty="0">
                <a:solidFill>
                  <a:schemeClr val="tx1"/>
                </a:solidFill>
                <a:latin typeface="+mn-lt"/>
              </a:rPr>
              <a:t>Koopman, Chakravarty “CRC Polynomial Selection for Embedded Networks”</a:t>
            </a:r>
          </a:p>
        </p:txBody>
      </p:sp>
      <p:pic>
        <p:nvPicPr>
          <p:cNvPr id="6" name="Picture 5">
            <a:extLst>
              <a:ext uri="{FF2B5EF4-FFF2-40B4-BE49-F238E27FC236}">
                <a16:creationId xmlns:a16="http://schemas.microsoft.com/office/drawing/2014/main" id="{DE2CB0A0-FE83-CE17-9E00-3AB87A0F6583}"/>
              </a:ext>
            </a:extLst>
          </p:cNvPr>
          <p:cNvPicPr>
            <a:picLocks noChangeAspect="1"/>
          </p:cNvPicPr>
          <p:nvPr/>
        </p:nvPicPr>
        <p:blipFill>
          <a:blip r:embed="rId2"/>
          <a:stretch>
            <a:fillRect/>
          </a:stretch>
        </p:blipFill>
        <p:spPr>
          <a:xfrm>
            <a:off x="1" y="2226469"/>
            <a:ext cx="6652526" cy="3263504"/>
          </a:xfrm>
          <a:prstGeom prst="rect">
            <a:avLst/>
          </a:prstGeom>
        </p:spPr>
      </p:pic>
      <p:pic>
        <p:nvPicPr>
          <p:cNvPr id="8" name="Picture 7">
            <a:extLst>
              <a:ext uri="{FF2B5EF4-FFF2-40B4-BE49-F238E27FC236}">
                <a16:creationId xmlns:a16="http://schemas.microsoft.com/office/drawing/2014/main" id="{06610D5A-975B-32A4-743C-0CC1E31B070B}"/>
              </a:ext>
            </a:extLst>
          </p:cNvPr>
          <p:cNvPicPr>
            <a:picLocks noChangeAspect="1"/>
          </p:cNvPicPr>
          <p:nvPr/>
        </p:nvPicPr>
        <p:blipFill>
          <a:blip r:embed="rId3"/>
          <a:stretch>
            <a:fillRect/>
          </a:stretch>
        </p:blipFill>
        <p:spPr>
          <a:xfrm>
            <a:off x="6562904" y="3046173"/>
            <a:ext cx="2401176" cy="1779785"/>
          </a:xfrm>
          <a:prstGeom prst="rect">
            <a:avLst/>
          </a:prstGeom>
        </p:spPr>
      </p:pic>
    </p:spTree>
    <p:extLst>
      <p:ext uri="{BB962C8B-B14F-4D97-AF65-F5344CB8AC3E}">
        <p14:creationId xmlns:p14="http://schemas.microsoft.com/office/powerpoint/2010/main" val="337110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3499315235"/>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PHR rate optimized to reduce air-time associated with new &lt; 7.8 Mbps data rate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PHR content is developed to address this use case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PHR content is developed to address this use case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a:t>
            </a:r>
          </a:p>
        </p:txBody>
      </p:sp>
    </p:spTree>
    <p:extLst>
      <p:ext uri="{BB962C8B-B14F-4D97-AF65-F5344CB8AC3E}">
        <p14:creationId xmlns:p14="http://schemas.microsoft.com/office/powerpoint/2010/main" val="270905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C959-E37C-28D9-F6DC-F9FF442BC7CE}"/>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96B9B428-9183-D893-7A64-477E8420C581}"/>
              </a:ext>
            </a:extLst>
          </p:cNvPr>
          <p:cNvSpPr>
            <a:spLocks noGrp="1"/>
          </p:cNvSpPr>
          <p:nvPr>
            <p:ph type="body" idx="1"/>
          </p:nvPr>
        </p:nvSpPr>
        <p:spPr>
          <a:xfrm>
            <a:off x="285749" y="1700808"/>
            <a:ext cx="8572501" cy="3263504"/>
          </a:xfrm>
        </p:spPr>
        <p:txBody>
          <a:bodyPr>
            <a:normAutofit/>
          </a:bodyPr>
          <a:lstStyle/>
          <a:p>
            <a:pPr>
              <a:buFont typeface="Arial" panose="020B0604020202020204" pitchFamily="34" charset="0"/>
              <a:buChar char="•"/>
            </a:pPr>
            <a:r>
              <a:rPr lang="en-US" sz="1800" dirty="0"/>
              <a:t>Body Area Network measurements have shown a large variability in Received Signal Strength over a short time duration</a:t>
            </a:r>
          </a:p>
          <a:p>
            <a:pPr>
              <a:buFont typeface="Arial" panose="020B0604020202020204" pitchFamily="34" charset="0"/>
              <a:buChar char="•"/>
            </a:pPr>
            <a:r>
              <a:rPr lang="en-US" sz="1800" dirty="0"/>
              <a:t>In a span of  ~250ms, there can be a 50/40 dB variation in strongest path/link loss</a:t>
            </a:r>
          </a:p>
          <a:p>
            <a:pPr marL="1200150" lvl="2" indent="-285750">
              <a:buFont typeface="Arial" panose="020B0604020202020204" pitchFamily="34" charset="0"/>
              <a:buChar char="•"/>
            </a:pPr>
            <a:r>
              <a:rPr lang="en-US" sz="1800" dirty="0"/>
              <a:t>In fact, a sudden 20-25 dB drop is possible as soon as antenna is placed behind body (ICC ‘22)</a:t>
            </a:r>
          </a:p>
          <a:p>
            <a:endParaRPr lang="en-US" dirty="0"/>
          </a:p>
        </p:txBody>
      </p:sp>
      <p:pic>
        <p:nvPicPr>
          <p:cNvPr id="9" name="Graphic 8">
            <a:extLst>
              <a:ext uri="{FF2B5EF4-FFF2-40B4-BE49-F238E27FC236}">
                <a16:creationId xmlns:a16="http://schemas.microsoft.com/office/drawing/2014/main" id="{AFF8169C-8DFE-1A2C-8622-344F28BB9B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5856" y="4149080"/>
            <a:ext cx="3040783" cy="2340010"/>
          </a:xfrm>
          <a:prstGeom prst="rect">
            <a:avLst/>
          </a:prstGeom>
        </p:spPr>
      </p:pic>
      <p:pic>
        <p:nvPicPr>
          <p:cNvPr id="13" name="Picture 12">
            <a:extLst>
              <a:ext uri="{FF2B5EF4-FFF2-40B4-BE49-F238E27FC236}">
                <a16:creationId xmlns:a16="http://schemas.microsoft.com/office/drawing/2014/main" id="{D0631650-B05F-01BE-CF47-B86D5D798BF2}"/>
              </a:ext>
            </a:extLst>
          </p:cNvPr>
          <p:cNvPicPr>
            <a:picLocks noChangeAspect="1"/>
          </p:cNvPicPr>
          <p:nvPr/>
        </p:nvPicPr>
        <p:blipFill>
          <a:blip r:embed="rId4"/>
          <a:stretch>
            <a:fillRect/>
          </a:stretch>
        </p:blipFill>
        <p:spPr>
          <a:xfrm>
            <a:off x="6316639" y="4581128"/>
            <a:ext cx="2703408" cy="1828205"/>
          </a:xfrm>
          <a:prstGeom prst="rect">
            <a:avLst/>
          </a:prstGeom>
        </p:spPr>
      </p:pic>
      <p:sp>
        <p:nvSpPr>
          <p:cNvPr id="14" name="TextBox 13">
            <a:extLst>
              <a:ext uri="{FF2B5EF4-FFF2-40B4-BE49-F238E27FC236}">
                <a16:creationId xmlns:a16="http://schemas.microsoft.com/office/drawing/2014/main" id="{7915DC1A-F16D-5308-3E30-6E5C074E146A}"/>
              </a:ext>
            </a:extLst>
          </p:cNvPr>
          <p:cNvSpPr txBox="1"/>
          <p:nvPr/>
        </p:nvSpPr>
        <p:spPr>
          <a:xfrm>
            <a:off x="7434355" y="3760559"/>
            <a:ext cx="720089" cy="230832"/>
          </a:xfrm>
          <a:prstGeom prst="rect">
            <a:avLst/>
          </a:prstGeom>
          <a:noFill/>
        </p:spPr>
        <p:txBody>
          <a:bodyPr wrap="square" rtlCol="0">
            <a:spAutoFit/>
          </a:bodyPr>
          <a:lstStyle/>
          <a:p>
            <a:r>
              <a:rPr lang="en-US" sz="900" dirty="0"/>
              <a:t>ICC 2022</a:t>
            </a:r>
          </a:p>
        </p:txBody>
      </p:sp>
      <p:pic>
        <p:nvPicPr>
          <p:cNvPr id="4" name="Picture 3">
            <a:extLst>
              <a:ext uri="{FF2B5EF4-FFF2-40B4-BE49-F238E27FC236}">
                <a16:creationId xmlns:a16="http://schemas.microsoft.com/office/drawing/2014/main" id="{70ACEAE3-2E00-E52A-C9E7-09B2C5A52961}"/>
              </a:ext>
            </a:extLst>
          </p:cNvPr>
          <p:cNvPicPr>
            <a:picLocks noChangeAspect="1"/>
          </p:cNvPicPr>
          <p:nvPr/>
        </p:nvPicPr>
        <p:blipFill>
          <a:blip r:embed="rId5"/>
          <a:stretch>
            <a:fillRect/>
          </a:stretch>
        </p:blipFill>
        <p:spPr>
          <a:xfrm>
            <a:off x="31911" y="4149081"/>
            <a:ext cx="3093784" cy="2340010"/>
          </a:xfrm>
          <a:prstGeom prst="rect">
            <a:avLst/>
          </a:prstGeom>
        </p:spPr>
      </p:pic>
    </p:spTree>
    <p:extLst>
      <p:ext uri="{BB962C8B-B14F-4D97-AF65-F5344CB8AC3E}">
        <p14:creationId xmlns:p14="http://schemas.microsoft.com/office/powerpoint/2010/main" val="19315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B9B428-9183-D893-7A64-477E8420C581}"/>
              </a:ext>
            </a:extLst>
          </p:cNvPr>
          <p:cNvSpPr>
            <a:spLocks noGrp="1"/>
          </p:cNvSpPr>
          <p:nvPr>
            <p:ph type="body" idx="1"/>
          </p:nvPr>
        </p:nvSpPr>
        <p:spPr>
          <a:xfrm>
            <a:off x="539552" y="2194719"/>
            <a:ext cx="7764463" cy="4868863"/>
          </a:xfrm>
        </p:spPr>
        <p:txBody>
          <a:bodyPr>
            <a:normAutofit/>
          </a:bodyPr>
          <a:lstStyle/>
          <a:p>
            <a:r>
              <a:rPr lang="en-US" sz="1800" dirty="0"/>
              <a:t>Current 802.15.4z relies on phyHrpUwbPhrDataRate and phyHrpUwbCcConstraintLength to determine the PSDU Data rate. </a:t>
            </a:r>
          </a:p>
          <a:p>
            <a:pPr lvl="1"/>
            <a:endParaRPr lang="en-US" dirty="0"/>
          </a:p>
          <a:p>
            <a:pPr marL="428625" lvl="1" indent="0"/>
            <a:endParaRPr lang="en-US" dirty="0"/>
          </a:p>
          <a:p>
            <a:endParaRPr lang="en-US" dirty="0"/>
          </a:p>
        </p:txBody>
      </p:sp>
      <p:pic>
        <p:nvPicPr>
          <p:cNvPr id="5" name="Picture 4">
            <a:extLst>
              <a:ext uri="{FF2B5EF4-FFF2-40B4-BE49-F238E27FC236}">
                <a16:creationId xmlns:a16="http://schemas.microsoft.com/office/drawing/2014/main" id="{4083146C-522C-08B3-1475-42212B03C466}"/>
              </a:ext>
            </a:extLst>
          </p:cNvPr>
          <p:cNvPicPr>
            <a:picLocks noChangeAspect="1"/>
          </p:cNvPicPr>
          <p:nvPr/>
        </p:nvPicPr>
        <p:blipFill>
          <a:blip r:embed="rId2"/>
          <a:stretch>
            <a:fillRect/>
          </a:stretch>
        </p:blipFill>
        <p:spPr>
          <a:xfrm>
            <a:off x="4887586" y="3560309"/>
            <a:ext cx="4256414" cy="1370980"/>
          </a:xfrm>
          <a:prstGeom prst="rect">
            <a:avLst/>
          </a:prstGeom>
        </p:spPr>
      </p:pic>
      <p:pic>
        <p:nvPicPr>
          <p:cNvPr id="7" name="Picture 6">
            <a:extLst>
              <a:ext uri="{FF2B5EF4-FFF2-40B4-BE49-F238E27FC236}">
                <a16:creationId xmlns:a16="http://schemas.microsoft.com/office/drawing/2014/main" id="{264960CA-0699-169D-1A5D-EF16A467EE10}"/>
              </a:ext>
            </a:extLst>
          </p:cNvPr>
          <p:cNvPicPr>
            <a:picLocks noChangeAspect="1"/>
          </p:cNvPicPr>
          <p:nvPr/>
        </p:nvPicPr>
        <p:blipFill>
          <a:blip r:embed="rId3"/>
          <a:stretch>
            <a:fillRect/>
          </a:stretch>
        </p:blipFill>
        <p:spPr>
          <a:xfrm>
            <a:off x="233108" y="3517872"/>
            <a:ext cx="4654478" cy="1370980"/>
          </a:xfrm>
          <a:prstGeom prst="rect">
            <a:avLst/>
          </a:prstGeom>
        </p:spPr>
      </p:pic>
      <p:sp>
        <p:nvSpPr>
          <p:cNvPr id="4" name="Rectangle 3">
            <a:extLst>
              <a:ext uri="{FF2B5EF4-FFF2-40B4-BE49-F238E27FC236}">
                <a16:creationId xmlns:a16="http://schemas.microsoft.com/office/drawing/2014/main" id="{EA12718D-44D4-4315-528B-BFB07E570002}"/>
              </a:ext>
            </a:extLst>
          </p:cNvPr>
          <p:cNvSpPr/>
          <p:nvPr/>
        </p:nvSpPr>
        <p:spPr>
          <a:xfrm>
            <a:off x="338616" y="4420721"/>
            <a:ext cx="4548970" cy="20843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8" name="Straight Arrow Connector 7">
            <a:extLst>
              <a:ext uri="{FF2B5EF4-FFF2-40B4-BE49-F238E27FC236}">
                <a16:creationId xmlns:a16="http://schemas.microsoft.com/office/drawing/2014/main" id="{FBE0BF86-5AF5-8D94-F47B-09997FDEB0AD}"/>
              </a:ext>
            </a:extLst>
          </p:cNvPr>
          <p:cNvCxnSpPr/>
          <p:nvPr/>
        </p:nvCxnSpPr>
        <p:spPr>
          <a:xfrm flipV="1">
            <a:off x="1991458" y="4629151"/>
            <a:ext cx="219920" cy="1028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C220C6-20FF-F0EE-D5BD-834A1E26AAD6}"/>
              </a:ext>
            </a:extLst>
          </p:cNvPr>
          <p:cNvSpPr txBox="1"/>
          <p:nvPr/>
        </p:nvSpPr>
        <p:spPr>
          <a:xfrm>
            <a:off x="216021" y="5670592"/>
            <a:ext cx="3834838" cy="646331"/>
          </a:xfrm>
          <a:prstGeom prst="rect">
            <a:avLst/>
          </a:prstGeom>
          <a:noFill/>
        </p:spPr>
        <p:txBody>
          <a:bodyPr wrap="square" rtlCol="0">
            <a:spAutoFit/>
          </a:bodyPr>
          <a:lstStyle/>
          <a:p>
            <a:r>
              <a:rPr lang="en-US" sz="1800" dirty="0">
                <a:solidFill>
                  <a:schemeClr val="tx1"/>
                </a:solidFill>
                <a:latin typeface="+mn-lt"/>
              </a:rPr>
              <a:t>The 850 kb/s mode is commonly used in the field today</a:t>
            </a:r>
          </a:p>
        </p:txBody>
      </p:sp>
      <p:sp>
        <p:nvSpPr>
          <p:cNvPr id="10" name="Google Shape;121;p3">
            <a:extLst>
              <a:ext uri="{FF2B5EF4-FFF2-40B4-BE49-F238E27FC236}">
                <a16:creationId xmlns:a16="http://schemas.microsoft.com/office/drawing/2014/main" id="{A81D108F-2DBD-FD12-7F12-DC68D59435D5}"/>
              </a:ext>
            </a:extLst>
          </p:cNvPr>
          <p:cNvSpPr txBox="1">
            <a:spLocks/>
          </p:cNvSpPr>
          <p:nvPr/>
        </p:nvSpPr>
        <p:spPr bwMode="auto">
          <a:xfrm>
            <a:off x="628650" y="11247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69" tIns="34275" rIns="68569" bIns="34275" numCol="1" anchor="ctr" anchorCtr="0" compatLnSpc="1">
            <a:prstTxWarp prst="textNoShape">
              <a:avLst/>
            </a:prstTxWarp>
            <a:normAutofit/>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a:lnSpc>
                <a:spcPct val="90000"/>
              </a:lnSpc>
              <a:spcBef>
                <a:spcPts val="0"/>
              </a:spcBef>
              <a:spcAft>
                <a:spcPts val="0"/>
              </a:spcAft>
              <a:buClr>
                <a:schemeClr val="dk1"/>
              </a:buClr>
              <a:buSzPts val="1800"/>
            </a:pPr>
            <a:r>
              <a:rPr lang="en-US" kern="0" dirty="0"/>
              <a:t>Background</a:t>
            </a:r>
          </a:p>
        </p:txBody>
      </p:sp>
    </p:spTree>
    <p:extLst>
      <p:ext uri="{BB962C8B-B14F-4D97-AF65-F5344CB8AC3E}">
        <p14:creationId xmlns:p14="http://schemas.microsoft.com/office/powerpoint/2010/main" val="14234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628650" y="1124744"/>
            <a:ext cx="7886700" cy="994172"/>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1800"/>
            </a:pPr>
            <a:r>
              <a:rPr lang="en-US" dirty="0"/>
              <a:t>Background</a:t>
            </a:r>
            <a:endParaRPr dirty="0"/>
          </a:p>
        </p:txBody>
      </p:sp>
      <p:sp>
        <p:nvSpPr>
          <p:cNvPr id="122" name="Google Shape;122;p3"/>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numCol="1" anchor="t" anchorCtr="0" compatLnSpc="1">
            <a:prstTxWarp prst="textNoShape">
              <a:avLst/>
            </a:prstTxWarp>
            <a:normAutofit lnSpcReduction="10000"/>
          </a:bodyPr>
          <a:lstStyle/>
          <a:p>
            <a:pPr indent="-257175">
              <a:lnSpc>
                <a:spcPct val="90000"/>
              </a:lnSpc>
              <a:spcBef>
                <a:spcPts val="750"/>
              </a:spcBef>
              <a:spcAft>
                <a:spcPts val="0"/>
              </a:spcAft>
              <a:buClr>
                <a:schemeClr val="dk1"/>
              </a:buClr>
              <a:buSzPts val="1800"/>
              <a:buChar char="•"/>
            </a:pPr>
            <a:r>
              <a:rPr lang="en-US" sz="1800" dirty="0"/>
              <a:t>How is PHR code rate reduction achieved in 802.15.4z?  By repeating the symbol.</a:t>
            </a:r>
            <a:endParaRPr sz="1800" dirty="0"/>
          </a:p>
          <a:p>
            <a:pPr indent="-257175">
              <a:lnSpc>
                <a:spcPct val="90000"/>
              </a:lnSpc>
              <a:spcBef>
                <a:spcPts val="750"/>
              </a:spcBef>
              <a:spcAft>
                <a:spcPts val="0"/>
              </a:spcAft>
              <a:buClr>
                <a:schemeClr val="dk1"/>
              </a:buClr>
              <a:buSzPts val="1800"/>
              <a:buChar char="•"/>
            </a:pPr>
            <a:r>
              <a:rPr lang="en-US" sz="1800" dirty="0"/>
              <a:t>Example of one non – repeated symbol with 249.6 MHz PRF (31.2 Mbps):</a:t>
            </a:r>
            <a:endParaRPr sz="1800" dirty="0"/>
          </a:p>
          <a:p>
            <a:pPr indent="-171450">
              <a:lnSpc>
                <a:spcPct val="90000"/>
              </a:lnSpc>
              <a:spcBef>
                <a:spcPts val="750"/>
              </a:spcBef>
              <a:spcAft>
                <a:spcPts val="0"/>
              </a:spcAft>
              <a:buClr>
                <a:schemeClr val="dk1"/>
              </a:buClr>
              <a:buSzPts val="1800"/>
            </a:pPr>
            <a:endParaRPr sz="1800" dirty="0"/>
          </a:p>
          <a:p>
            <a:pPr indent="-171450">
              <a:lnSpc>
                <a:spcPct val="90000"/>
              </a:lnSpc>
              <a:spcBef>
                <a:spcPts val="750"/>
              </a:spcBef>
              <a:spcAft>
                <a:spcPts val="0"/>
              </a:spcAft>
              <a:buClr>
                <a:schemeClr val="dk1"/>
              </a:buClr>
              <a:buSzPts val="1800"/>
            </a:pPr>
            <a:endParaRPr sz="1800" dirty="0"/>
          </a:p>
          <a:p>
            <a:pPr indent="-257175">
              <a:lnSpc>
                <a:spcPct val="90000"/>
              </a:lnSpc>
              <a:spcBef>
                <a:spcPts val="750"/>
              </a:spcBef>
              <a:spcAft>
                <a:spcPts val="0"/>
              </a:spcAft>
              <a:buClr>
                <a:schemeClr val="dk1"/>
              </a:buClr>
              <a:buSzPts val="1800"/>
              <a:buChar char="•"/>
            </a:pPr>
            <a:endParaRPr lang="en-US" sz="1800" dirty="0"/>
          </a:p>
          <a:p>
            <a:pPr indent="-257175">
              <a:lnSpc>
                <a:spcPct val="90000"/>
              </a:lnSpc>
              <a:spcBef>
                <a:spcPts val="750"/>
              </a:spcBef>
              <a:spcAft>
                <a:spcPts val="0"/>
              </a:spcAft>
              <a:buClr>
                <a:schemeClr val="dk1"/>
              </a:buClr>
              <a:buSzPts val="1800"/>
              <a:buChar char="•"/>
            </a:pPr>
            <a:r>
              <a:rPr lang="en-US" sz="1800" dirty="0"/>
              <a:t>Example of repeated PHR symbol with 249.6 MHz PRF.  In this case, PHR rate goes from 31.2 Mbps to 15.6 Mbps.</a:t>
            </a:r>
            <a:endParaRPr sz="1800" dirty="0"/>
          </a:p>
          <a:p>
            <a:pPr marL="85725" indent="0">
              <a:lnSpc>
                <a:spcPct val="90000"/>
              </a:lnSpc>
              <a:spcBef>
                <a:spcPts val="750"/>
              </a:spcBef>
              <a:spcAft>
                <a:spcPts val="0"/>
              </a:spcAft>
              <a:buSzPts val="1800"/>
            </a:pPr>
            <a:r>
              <a:rPr lang="en-US" dirty="0"/>
              <a:t> </a:t>
            </a:r>
            <a:endParaRPr dirty="0"/>
          </a:p>
        </p:txBody>
      </p:sp>
      <p:pic>
        <p:nvPicPr>
          <p:cNvPr id="123" name="Google Shape;123;p3"/>
          <p:cNvPicPr preferRelativeResize="0"/>
          <p:nvPr/>
        </p:nvPicPr>
        <p:blipFill rotWithShape="1">
          <a:blip r:embed="rId3">
            <a:alphaModFix/>
          </a:blip>
          <a:srcRect/>
          <a:stretch/>
        </p:blipFill>
        <p:spPr>
          <a:xfrm>
            <a:off x="2148847" y="5094772"/>
            <a:ext cx="4846301" cy="1264267"/>
          </a:xfrm>
          <a:prstGeom prst="rect">
            <a:avLst/>
          </a:prstGeom>
          <a:noFill/>
          <a:ln>
            <a:noFill/>
          </a:ln>
        </p:spPr>
      </p:pic>
      <p:pic>
        <p:nvPicPr>
          <p:cNvPr id="124" name="Google Shape;124;p3"/>
          <p:cNvPicPr preferRelativeResize="0"/>
          <p:nvPr/>
        </p:nvPicPr>
        <p:blipFill rotWithShape="1">
          <a:blip r:embed="rId4">
            <a:alphaModFix/>
          </a:blip>
          <a:srcRect/>
          <a:stretch/>
        </p:blipFill>
        <p:spPr>
          <a:xfrm>
            <a:off x="3167835" y="3140968"/>
            <a:ext cx="2808330" cy="12642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a:stretch/>
        </p:blipFill>
        <p:spPr>
          <a:xfrm>
            <a:off x="2150947" y="3749212"/>
            <a:ext cx="6531635" cy="994172"/>
          </a:xfrm>
          <a:prstGeom prst="rect">
            <a:avLst/>
          </a:prstGeom>
          <a:noFill/>
          <a:ln>
            <a:noFill/>
          </a:ln>
        </p:spPr>
      </p:pic>
      <p:pic>
        <p:nvPicPr>
          <p:cNvPr id="115" name="Google Shape;115;p3"/>
          <p:cNvPicPr preferRelativeResize="0"/>
          <p:nvPr/>
        </p:nvPicPr>
        <p:blipFill rotWithShape="1">
          <a:blip r:embed="rId4">
            <a:alphaModFix/>
          </a:blip>
          <a:srcRect/>
          <a:stretch/>
        </p:blipFill>
        <p:spPr>
          <a:xfrm>
            <a:off x="2043448" y="2808547"/>
            <a:ext cx="6471902" cy="994172"/>
          </a:xfrm>
          <a:prstGeom prst="rect">
            <a:avLst/>
          </a:prstGeom>
          <a:noFill/>
          <a:ln>
            <a:noFill/>
          </a:ln>
        </p:spPr>
      </p:pic>
      <p:sp>
        <p:nvSpPr>
          <p:cNvPr id="116" name="Google Shape;116;p3"/>
          <p:cNvSpPr txBox="1">
            <a:spLocks noGrp="1"/>
          </p:cNvSpPr>
          <p:nvPr>
            <p:ph type="body" idx="1"/>
          </p:nvPr>
        </p:nvSpPr>
        <p:spPr>
          <a:xfrm>
            <a:off x="628650" y="2226469"/>
            <a:ext cx="7886700" cy="3774281"/>
          </a:xfrm>
          <a:prstGeom prst="rect">
            <a:avLst/>
          </a:prstGeom>
          <a:noFill/>
          <a:ln>
            <a:noFill/>
          </a:ln>
        </p:spPr>
        <p:txBody>
          <a:bodyPr spcFirstLastPara="1" vert="horz" wrap="square" lIns="68569" tIns="34275" rIns="68569" bIns="34275" numCol="1" anchor="t" anchorCtr="0" compatLnSpc="1">
            <a:prstTxWarp prst="textNoShape">
              <a:avLst/>
            </a:prstTxWarp>
            <a:normAutofit fontScale="92500" lnSpcReduction="20000"/>
          </a:bodyPr>
          <a:lstStyle/>
          <a:p>
            <a:pPr marL="171450" indent="-171450">
              <a:lnSpc>
                <a:spcPct val="90000"/>
              </a:lnSpc>
              <a:spcBef>
                <a:spcPts val="750"/>
              </a:spcBef>
              <a:spcAft>
                <a:spcPts val="0"/>
              </a:spcAft>
              <a:buClr>
                <a:schemeClr val="dk1"/>
              </a:buClr>
              <a:buSzPts val="2800"/>
              <a:buChar char="•"/>
            </a:pPr>
            <a:r>
              <a:rPr lang="en-US" sz="2400" dirty="0"/>
              <a:t>Current PHR contains the following fields:  </a:t>
            </a:r>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r>
              <a:rPr lang="en-US" sz="2400" dirty="0"/>
              <a:t>SECDED has Hamming distance of 4, so it can be configured to correct a single bit error and detect 2 bit errors or detect 3 bit errors</a:t>
            </a:r>
            <a:endParaRPr sz="2400" dirty="0"/>
          </a:p>
        </p:txBody>
      </p:sp>
      <p:sp>
        <p:nvSpPr>
          <p:cNvPr id="117" name="Google Shape;117;p3"/>
          <p:cNvSpPr txBox="1"/>
          <p:nvPr/>
        </p:nvSpPr>
        <p:spPr>
          <a:xfrm>
            <a:off x="1602479" y="4183684"/>
            <a:ext cx="548468"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HPRF </a:t>
            </a:r>
            <a:endParaRPr sz="1050" dirty="0">
              <a:solidFill>
                <a:srgbClr val="000000"/>
              </a:solidFill>
              <a:latin typeface="Arial"/>
              <a:ea typeface="Arial"/>
              <a:cs typeface="Arial"/>
              <a:sym typeface="Arial"/>
            </a:endParaRPr>
          </a:p>
        </p:txBody>
      </p:sp>
      <p:sp>
        <p:nvSpPr>
          <p:cNvPr id="118" name="Google Shape;118;p3"/>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4400"/>
            </a:pPr>
            <a:r>
              <a:rPr lang="en-US" dirty="0"/>
              <a:t>Existing PHR Contents </a:t>
            </a:r>
            <a:endParaRPr dirty="0"/>
          </a:p>
        </p:txBody>
      </p:sp>
      <p:sp>
        <p:nvSpPr>
          <p:cNvPr id="122" name="Google Shape;122;p3"/>
          <p:cNvSpPr txBox="1"/>
          <p:nvPr/>
        </p:nvSpPr>
        <p:spPr>
          <a:xfrm>
            <a:off x="1123841" y="3167133"/>
            <a:ext cx="1077506"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Legacy, BPRF </a:t>
            </a:r>
            <a:endParaRPr sz="1050"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60" name="Google Shape;360;g13b48dcdbc5_0_85"/>
          <p:cNvSpPr txBox="1">
            <a:spLocks noGrp="1"/>
          </p:cNvSpPr>
          <p:nvPr>
            <p:ph type="title"/>
          </p:nvPr>
        </p:nvSpPr>
        <p:spPr>
          <a:xfrm>
            <a:off x="571500" y="959644"/>
            <a:ext cx="7886700" cy="994275"/>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4400"/>
            </a:pPr>
            <a:r>
              <a:rPr lang="en-US" dirty="0"/>
              <a:t>Proposed PHR Content</a:t>
            </a:r>
            <a:endParaRPr dirty="0"/>
          </a:p>
        </p:txBody>
      </p:sp>
      <p:sp>
        <p:nvSpPr>
          <p:cNvPr id="375" name="Google Shape;375;g13b48dcdbc5_0_85"/>
          <p:cNvSpPr txBox="1"/>
          <p:nvPr/>
        </p:nvSpPr>
        <p:spPr>
          <a:xfrm>
            <a:off x="646622" y="2817976"/>
            <a:ext cx="8383050" cy="5310662"/>
          </a:xfrm>
          <a:prstGeom prst="rect">
            <a:avLst/>
          </a:prstGeom>
          <a:noFill/>
          <a:ln>
            <a:noFill/>
          </a:ln>
        </p:spPr>
        <p:txBody>
          <a:bodyPr spcFirstLastPara="1" wrap="square" lIns="68569" tIns="68569" rIns="68569" bIns="68569" anchor="t" anchorCtr="0">
            <a:spAutoFit/>
          </a:bodyPr>
          <a:lstStyle/>
          <a:p>
            <a:pPr>
              <a:lnSpc>
                <a:spcPct val="90000"/>
              </a:lnSpc>
              <a:spcBef>
                <a:spcPts val="600"/>
              </a:spcBef>
              <a:spcAft>
                <a:spcPts val="0"/>
              </a:spcAft>
              <a:buClr>
                <a:srgbClr val="000000"/>
              </a:buClr>
              <a:buSzPts val="2000"/>
            </a:pPr>
            <a:r>
              <a:rPr lang="en-US" sz="1400" dirty="0">
                <a:solidFill>
                  <a:schemeClr val="dk1"/>
                </a:solidFill>
                <a:latin typeface="+mn-lt"/>
                <a:ea typeface="Calibri"/>
                <a:cs typeface="Times New Roman" panose="02020603050405020304" pitchFamily="18" charset="0"/>
                <a:sym typeface="Calibri"/>
              </a:rPr>
              <a:t>Reserved + Version allocated reserved bits and Version, where Version = 0 [current version]</a:t>
            </a:r>
            <a:endParaRPr lang="en-US" sz="1400" dirty="0">
              <a:latin typeface="+mn-lt"/>
              <a:cs typeface="Times New Roman" panose="02020603050405020304" pitchFamily="18" charset="0"/>
            </a:endParaRPr>
          </a:p>
          <a:p>
            <a:pPr marL="257175" indent="-257175">
              <a:lnSpc>
                <a:spcPct val="90000"/>
              </a:lnSpc>
              <a:spcBef>
                <a:spcPts val="600"/>
              </a:spcBef>
              <a:spcAft>
                <a:spcPts val="0"/>
              </a:spcAft>
              <a:buClr>
                <a:srgbClr val="000000"/>
              </a:buClr>
              <a:buSzPts val="2000"/>
            </a:pPr>
            <a:r>
              <a:rPr lang="en-US" sz="1400" dirty="0">
                <a:solidFill>
                  <a:schemeClr val="tx1"/>
                </a:solidFill>
                <a:latin typeface="+mn-lt"/>
              </a:rPr>
              <a:t>The Ranging field shall be set to one if the current frame is an RFRAME and shall be set to zero otherwise</a:t>
            </a:r>
          </a:p>
          <a:p>
            <a:pPr marL="257175" indent="-257175">
              <a:lnSpc>
                <a:spcPct val="90000"/>
              </a:lnSpc>
              <a:spcBef>
                <a:spcPts val="600"/>
              </a:spcBef>
              <a:spcAft>
                <a:spcPts val="0"/>
              </a:spcAft>
              <a:buClr>
                <a:srgbClr val="000000"/>
              </a:buClr>
              <a:buSzPts val="2000"/>
            </a:pPr>
            <a:r>
              <a:rPr lang="en-US" sz="1400" dirty="0">
                <a:solidFill>
                  <a:schemeClr val="tx1"/>
                </a:solidFill>
                <a:latin typeface="+mn-lt"/>
                <a:cs typeface="Times New Roman" panose="02020603050405020304" pitchFamily="18" charset="0"/>
              </a:rPr>
              <a:t>The Sensing field shall be set to one if the current frame is to be used for sensing and shall be set to zero otherwise</a:t>
            </a:r>
            <a:endParaRPr lang="en-US" sz="1400" dirty="0">
              <a:solidFill>
                <a:schemeClr val="tx1"/>
              </a:solidFill>
              <a:latin typeface="+mn-lt"/>
              <a:ea typeface="Calibri"/>
              <a:cs typeface="Times New Roman" panose="02020603050405020304" pitchFamily="18" charset="0"/>
              <a:sym typeface="Calibri"/>
            </a:endParaRPr>
          </a:p>
          <a:p>
            <a:pPr marL="257175" indent="-257175">
              <a:lnSpc>
                <a:spcPct val="90000"/>
              </a:lnSpc>
              <a:spcBef>
                <a:spcPts val="600"/>
              </a:spcBef>
              <a:spcAft>
                <a:spcPts val="0"/>
              </a:spcAft>
              <a:buClr>
                <a:srgbClr val="000000"/>
              </a:buClr>
              <a:buSzPts val="2000"/>
            </a:pPr>
            <a:r>
              <a:rPr lang="en-US" sz="1400" dirty="0">
                <a:solidFill>
                  <a:schemeClr val="dk1"/>
                </a:solidFill>
                <a:latin typeface="+mn-lt"/>
                <a:ea typeface="Calibri"/>
                <a:cs typeface="Times New Roman" panose="02020603050405020304" pitchFamily="18" charset="0"/>
                <a:sym typeface="Calibri"/>
              </a:rPr>
              <a:t>LDPC on: 0 - LDPC is off; 1 - LDPC is on </a:t>
            </a:r>
            <a:endParaRPr sz="1400" dirty="0">
              <a:solidFill>
                <a:schemeClr val="dk1"/>
              </a:solidFill>
              <a:latin typeface="+mn-lt"/>
              <a:ea typeface="Calibri"/>
              <a:cs typeface="Times New Roman" panose="02020603050405020304" pitchFamily="18" charset="0"/>
              <a:sym typeface="Calibri"/>
            </a:endParaRPr>
          </a:p>
          <a:p>
            <a:pPr>
              <a:lnSpc>
                <a:spcPct val="90000"/>
              </a:lnSpc>
              <a:spcBef>
                <a:spcPts val="600"/>
              </a:spcBef>
              <a:spcAft>
                <a:spcPts val="0"/>
              </a:spcAft>
              <a:buClr>
                <a:srgbClr val="000000"/>
              </a:buClr>
              <a:buSzPts val="2000"/>
            </a:pPr>
            <a:endParaRPr sz="1400" dirty="0">
              <a:solidFill>
                <a:schemeClr val="dk1"/>
              </a:solidFill>
              <a:latin typeface="+mn-lt"/>
              <a:ea typeface="Calibri"/>
              <a:cs typeface="Times New Roman" panose="02020603050405020304" pitchFamily="18" charset="0"/>
              <a:sym typeface="Calibri"/>
            </a:endParaRPr>
          </a:p>
          <a:p>
            <a:pPr>
              <a:lnSpc>
                <a:spcPct val="90000"/>
              </a:lnSpc>
              <a:spcBef>
                <a:spcPts val="600"/>
              </a:spcBef>
              <a:spcAft>
                <a:spcPts val="0"/>
              </a:spcAft>
              <a:buClr>
                <a:srgbClr val="000000"/>
              </a:buClr>
              <a:buSzPts val="2000"/>
            </a:pPr>
            <a:r>
              <a:rPr lang="en-US" sz="1400" dirty="0">
                <a:solidFill>
                  <a:schemeClr val="dk1"/>
                </a:solidFill>
                <a:latin typeface="+mn-lt"/>
                <a:ea typeface="Calibri"/>
                <a:cs typeface="Times New Roman" panose="02020603050405020304" pitchFamily="18" charset="0"/>
                <a:sym typeface="Calibri"/>
              </a:rPr>
              <a:t>MCS denoted by Table, where phyHrpUwbCcConstraintLength </a:t>
            </a:r>
          </a:p>
          <a:p>
            <a:pPr>
              <a:lnSpc>
                <a:spcPct val="90000"/>
              </a:lnSpc>
              <a:spcBef>
                <a:spcPts val="600"/>
              </a:spcBef>
              <a:spcAft>
                <a:spcPts val="0"/>
              </a:spcAft>
              <a:buClr>
                <a:srgbClr val="000000"/>
              </a:buClr>
              <a:buSzPts val="2000"/>
            </a:pPr>
            <a:r>
              <a:rPr lang="en-US" sz="1400" dirty="0">
                <a:solidFill>
                  <a:schemeClr val="dk1"/>
                </a:solidFill>
                <a:latin typeface="+mn-lt"/>
                <a:ea typeface="Calibri"/>
                <a:cs typeface="Times New Roman" panose="02020603050405020304" pitchFamily="18" charset="0"/>
                <a:sym typeface="Calibri"/>
              </a:rPr>
              <a:t>determines CL3 or CL7</a:t>
            </a:r>
          </a:p>
          <a:p>
            <a:pPr>
              <a:lnSpc>
                <a:spcPct val="90000"/>
              </a:lnSpc>
              <a:spcBef>
                <a:spcPts val="600"/>
              </a:spcBef>
              <a:spcAft>
                <a:spcPts val="0"/>
              </a:spcAft>
              <a:buClr>
                <a:srgbClr val="000000"/>
              </a:buClr>
              <a:buSzPts val="2000"/>
            </a:pPr>
            <a:endParaRPr lang="en-US" sz="1400" dirty="0">
              <a:solidFill>
                <a:schemeClr val="dk1"/>
              </a:solidFill>
              <a:latin typeface="+mn-lt"/>
              <a:ea typeface="Calibri"/>
              <a:cs typeface="Times New Roman" panose="02020603050405020304" pitchFamily="18" charset="0"/>
              <a:sym typeface="Calibri"/>
            </a:endParaRPr>
          </a:p>
          <a:p>
            <a:pPr>
              <a:lnSpc>
                <a:spcPct val="90000"/>
              </a:lnSpc>
              <a:spcBef>
                <a:spcPts val="600"/>
              </a:spcBef>
              <a:spcAft>
                <a:spcPts val="0"/>
              </a:spcAft>
              <a:buClr>
                <a:srgbClr val="000000"/>
              </a:buClr>
              <a:buSzPts val="2000"/>
            </a:pPr>
            <a:r>
              <a:rPr lang="en-US" sz="1400" dirty="0">
                <a:solidFill>
                  <a:schemeClr val="dk1"/>
                </a:solidFill>
                <a:latin typeface="+mn-lt"/>
                <a:ea typeface="Calibri"/>
                <a:cs typeface="Times New Roman" panose="02020603050405020304" pitchFamily="18" charset="0"/>
                <a:sym typeface="Calibri"/>
              </a:rPr>
              <a:t>6 bit CRC (e.g. z^6+z^4+z^3+1) replaces SECDED</a:t>
            </a:r>
          </a:p>
          <a:p>
            <a:pPr>
              <a:lnSpc>
                <a:spcPct val="90000"/>
              </a:lnSpc>
              <a:spcBef>
                <a:spcPts val="600"/>
              </a:spcBef>
              <a:buSzPts val="2000"/>
            </a:pPr>
            <a:r>
              <a:rPr lang="en-US" sz="1400" dirty="0">
                <a:solidFill>
                  <a:schemeClr val="dk1"/>
                </a:solidFill>
                <a:latin typeface="+mn-lt"/>
                <a:ea typeface="Calibri"/>
                <a:cs typeface="Times New Roman" panose="02020603050405020304" pitchFamily="18" charset="0"/>
                <a:sym typeface="Calibri"/>
              </a:rPr>
              <a:t>This is equivalent to 0x2C in Koopman notation (see Appendix)</a:t>
            </a:r>
          </a:p>
          <a:p>
            <a:pPr>
              <a:lnSpc>
                <a:spcPct val="90000"/>
              </a:lnSpc>
              <a:spcBef>
                <a:spcPts val="600"/>
              </a:spcBef>
              <a:spcAft>
                <a:spcPts val="0"/>
              </a:spcAft>
              <a:buClr>
                <a:srgbClr val="000000"/>
              </a:buClr>
              <a:buSzPts val="2000"/>
            </a:pPr>
            <a:endParaRPr lang="en-US" sz="1500" dirty="0">
              <a:solidFill>
                <a:schemeClr val="dk1"/>
              </a:solidFill>
              <a:latin typeface="Calibri"/>
              <a:ea typeface="Calibri"/>
              <a:cs typeface="Calibri"/>
              <a:sym typeface="Calibri"/>
            </a:endParaRPr>
          </a:p>
          <a:p>
            <a:pPr marL="257175" indent="-257175">
              <a:lnSpc>
                <a:spcPct val="90000"/>
              </a:lnSpc>
              <a:spcBef>
                <a:spcPts val="600"/>
              </a:spcBef>
              <a:spcAft>
                <a:spcPts val="0"/>
              </a:spcAft>
              <a:buClr>
                <a:srgbClr val="000000"/>
              </a:buClr>
              <a:buSzPts val="2000"/>
            </a:pPr>
            <a:endParaRPr sz="1500" dirty="0">
              <a:solidFill>
                <a:schemeClr val="dk1"/>
              </a:solidFill>
              <a:latin typeface="Calibri"/>
              <a:ea typeface="Calibri"/>
              <a:cs typeface="Calibri"/>
              <a:sym typeface="Calibri"/>
            </a:endParaRPr>
          </a:p>
          <a:p>
            <a:pPr marL="257175" indent="-257175">
              <a:lnSpc>
                <a:spcPct val="90000"/>
              </a:lnSpc>
              <a:spcBef>
                <a:spcPts val="600"/>
              </a:spcBef>
              <a:spcAft>
                <a:spcPts val="0"/>
              </a:spcAft>
              <a:buClr>
                <a:srgbClr val="000000"/>
              </a:buClr>
              <a:buSzPts val="2800"/>
            </a:pPr>
            <a:endParaRPr sz="2100" dirty="0">
              <a:solidFill>
                <a:schemeClr val="dk1"/>
              </a:solidFill>
              <a:latin typeface="Calibri"/>
              <a:ea typeface="Calibri"/>
              <a:cs typeface="Calibri"/>
              <a:sym typeface="Calibri"/>
            </a:endParaRPr>
          </a:p>
          <a:p>
            <a:pPr marL="257175" indent="-257175">
              <a:lnSpc>
                <a:spcPct val="90000"/>
              </a:lnSpc>
              <a:spcBef>
                <a:spcPts val="600"/>
              </a:spcBef>
              <a:spcAft>
                <a:spcPts val="0"/>
              </a:spcAft>
              <a:buClr>
                <a:srgbClr val="000000"/>
              </a:buClr>
              <a:buSzPts val="2000"/>
            </a:pPr>
            <a:endParaRPr sz="1500" dirty="0">
              <a:solidFill>
                <a:schemeClr val="dk1"/>
              </a:solidFill>
              <a:latin typeface="Calibri"/>
              <a:ea typeface="Calibri"/>
              <a:cs typeface="Calibri"/>
              <a:sym typeface="Calibri"/>
            </a:endParaRPr>
          </a:p>
          <a:p>
            <a:pPr marL="257175" indent="-257175">
              <a:lnSpc>
                <a:spcPct val="90000"/>
              </a:lnSpc>
              <a:spcBef>
                <a:spcPts val="600"/>
              </a:spcBef>
              <a:spcAft>
                <a:spcPts val="0"/>
              </a:spcAft>
              <a:buClr>
                <a:srgbClr val="000000"/>
              </a:buClr>
              <a:buSzPts val="2000"/>
            </a:pPr>
            <a:endParaRPr sz="1500" dirty="0">
              <a:solidFill>
                <a:schemeClr val="dk1"/>
              </a:solidFill>
              <a:latin typeface="Calibri"/>
              <a:ea typeface="Calibri"/>
              <a:cs typeface="Calibri"/>
              <a:sym typeface="Calibri"/>
            </a:endParaRPr>
          </a:p>
          <a:p>
            <a:pPr marL="257175" indent="-257175">
              <a:lnSpc>
                <a:spcPct val="90000"/>
              </a:lnSpc>
              <a:spcBef>
                <a:spcPts val="600"/>
              </a:spcBef>
              <a:spcAft>
                <a:spcPts val="0"/>
              </a:spcAft>
              <a:buClr>
                <a:srgbClr val="000000"/>
              </a:buClr>
              <a:buSzPts val="2000"/>
            </a:pPr>
            <a:endParaRPr sz="1500" dirty="0">
              <a:solidFill>
                <a:schemeClr val="dk1"/>
              </a:solidFill>
              <a:latin typeface="Calibri"/>
              <a:ea typeface="Calibri"/>
              <a:cs typeface="Calibri"/>
              <a:sym typeface="Calibri"/>
            </a:endParaRPr>
          </a:p>
          <a:p>
            <a:pPr>
              <a:lnSpc>
                <a:spcPct val="90000"/>
              </a:lnSpc>
              <a:spcBef>
                <a:spcPts val="600"/>
              </a:spcBef>
              <a:spcAft>
                <a:spcPts val="0"/>
              </a:spcAft>
              <a:buClr>
                <a:srgbClr val="000000"/>
              </a:buClr>
              <a:buSzPts val="2000"/>
            </a:pPr>
            <a:endParaRPr sz="1500" dirty="0">
              <a:solidFill>
                <a:schemeClr val="dk1"/>
              </a:solidFill>
              <a:latin typeface="Calibri"/>
              <a:ea typeface="Calibri"/>
              <a:cs typeface="Calibri"/>
              <a:sym typeface="Calibri"/>
            </a:endParaRPr>
          </a:p>
        </p:txBody>
      </p:sp>
      <p:sp>
        <p:nvSpPr>
          <p:cNvPr id="358" name="Google Shape;358;g13b48dcdbc5_0_85"/>
          <p:cNvSpPr/>
          <p:nvPr/>
        </p:nvSpPr>
        <p:spPr>
          <a:xfrm>
            <a:off x="4217491" y="2102692"/>
            <a:ext cx="541499" cy="35527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15</a:t>
            </a:r>
            <a:endParaRPr sz="825" dirty="0">
              <a:solidFill>
                <a:srgbClr val="000000"/>
              </a:solidFill>
              <a:latin typeface="Arial"/>
              <a:ea typeface="Arial"/>
              <a:cs typeface="Arial"/>
              <a:sym typeface="Arial"/>
            </a:endParaRPr>
          </a:p>
        </p:txBody>
      </p:sp>
      <p:sp>
        <p:nvSpPr>
          <p:cNvPr id="359" name="Google Shape;359;g13b48dcdbc5_0_85"/>
          <p:cNvSpPr/>
          <p:nvPr/>
        </p:nvSpPr>
        <p:spPr>
          <a:xfrm>
            <a:off x="4223155" y="2457375"/>
            <a:ext cx="545625" cy="345402"/>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Sensing</a:t>
            </a:r>
            <a:endParaRPr sz="825" dirty="0">
              <a:solidFill>
                <a:srgbClr val="000000"/>
              </a:solidFill>
              <a:latin typeface="Arial"/>
              <a:ea typeface="Arial"/>
              <a:cs typeface="Arial"/>
              <a:sym typeface="Arial"/>
            </a:endParaRPr>
          </a:p>
        </p:txBody>
      </p:sp>
      <p:sp>
        <p:nvSpPr>
          <p:cNvPr id="361" name="Google Shape;361;g13b48dcdbc5_0_85"/>
          <p:cNvSpPr/>
          <p:nvPr/>
        </p:nvSpPr>
        <p:spPr>
          <a:xfrm>
            <a:off x="3625425" y="2098274"/>
            <a:ext cx="597072" cy="35527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14</a:t>
            </a:r>
            <a:endParaRPr sz="825" dirty="0">
              <a:solidFill>
                <a:srgbClr val="000000"/>
              </a:solidFill>
              <a:latin typeface="Arial"/>
              <a:ea typeface="Arial"/>
              <a:cs typeface="Arial"/>
              <a:sym typeface="Arial"/>
            </a:endParaRPr>
          </a:p>
        </p:txBody>
      </p:sp>
      <p:sp>
        <p:nvSpPr>
          <p:cNvPr id="362" name="Google Shape;362;g13b48dcdbc5_0_85"/>
          <p:cNvSpPr/>
          <p:nvPr/>
        </p:nvSpPr>
        <p:spPr>
          <a:xfrm>
            <a:off x="3676872" y="2453161"/>
            <a:ext cx="545625" cy="35015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chemeClr val="dk1"/>
              </a:buClr>
              <a:buSzPts val="1100"/>
            </a:pPr>
            <a:r>
              <a:rPr lang="en-US" sz="825" dirty="0">
                <a:solidFill>
                  <a:schemeClr val="dk1"/>
                </a:solidFill>
                <a:latin typeface="Arial"/>
                <a:ea typeface="Arial"/>
                <a:cs typeface="Arial"/>
                <a:sym typeface="Arial"/>
              </a:rPr>
              <a:t>Ranging</a:t>
            </a:r>
            <a:endParaRPr sz="825" dirty="0">
              <a:solidFill>
                <a:srgbClr val="000000"/>
              </a:solidFill>
              <a:latin typeface="Arial"/>
              <a:ea typeface="Arial"/>
              <a:cs typeface="Arial"/>
              <a:sym typeface="Arial"/>
            </a:endParaRPr>
          </a:p>
        </p:txBody>
      </p:sp>
      <p:sp>
        <p:nvSpPr>
          <p:cNvPr id="363" name="Google Shape;363;g13b48dcdbc5_0_85"/>
          <p:cNvSpPr/>
          <p:nvPr/>
        </p:nvSpPr>
        <p:spPr>
          <a:xfrm>
            <a:off x="4758990" y="2106906"/>
            <a:ext cx="1270465" cy="35527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16 </a:t>
            </a:r>
            <a:endParaRPr sz="825" dirty="0">
              <a:solidFill>
                <a:srgbClr val="000000"/>
              </a:solidFill>
              <a:latin typeface="Arial"/>
              <a:ea typeface="Arial"/>
              <a:cs typeface="Arial"/>
              <a:sym typeface="Arial"/>
            </a:endParaRPr>
          </a:p>
        </p:txBody>
      </p:sp>
      <p:sp>
        <p:nvSpPr>
          <p:cNvPr id="364" name="Google Shape;364;g13b48dcdbc5_0_85"/>
          <p:cNvSpPr/>
          <p:nvPr/>
        </p:nvSpPr>
        <p:spPr>
          <a:xfrm>
            <a:off x="4759648" y="2461071"/>
            <a:ext cx="1269807" cy="34170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LDPC </a:t>
            </a:r>
            <a:endParaRPr sz="825" dirty="0">
              <a:solidFill>
                <a:srgbClr val="000000"/>
              </a:solidFill>
              <a:latin typeface="Arial"/>
              <a:ea typeface="Arial"/>
              <a:cs typeface="Arial"/>
              <a:sym typeface="Arial"/>
            </a:endParaRPr>
          </a:p>
        </p:txBody>
      </p:sp>
      <p:sp>
        <p:nvSpPr>
          <p:cNvPr id="365" name="Google Shape;365;g13b48dcdbc5_0_85"/>
          <p:cNvSpPr/>
          <p:nvPr/>
        </p:nvSpPr>
        <p:spPr>
          <a:xfrm>
            <a:off x="2236570" y="2100830"/>
            <a:ext cx="1430512" cy="35527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chemeClr val="tx1"/>
                </a:solidFill>
                <a:latin typeface="+mn-lt"/>
              </a:rPr>
              <a:t>2</a:t>
            </a:r>
            <a:r>
              <a:rPr lang="en-US" sz="825" dirty="0">
                <a:solidFill>
                  <a:schemeClr val="tx1"/>
                </a:solidFill>
                <a:latin typeface="+mn-lt"/>
                <a:ea typeface="Arial"/>
                <a:cs typeface="Arial"/>
                <a:sym typeface="Arial"/>
              </a:rPr>
              <a:t>-13</a:t>
            </a:r>
            <a:r>
              <a:rPr lang="en-US" sz="825" dirty="0">
                <a:solidFill>
                  <a:srgbClr val="000000"/>
                </a:solidFill>
                <a:latin typeface="Arial"/>
                <a:ea typeface="Arial"/>
                <a:cs typeface="Arial"/>
                <a:sym typeface="Arial"/>
              </a:rPr>
              <a:t> </a:t>
            </a:r>
            <a:endParaRPr sz="825" dirty="0">
              <a:solidFill>
                <a:srgbClr val="000000"/>
              </a:solidFill>
              <a:latin typeface="Arial"/>
              <a:ea typeface="Arial"/>
              <a:cs typeface="Arial"/>
              <a:sym typeface="Arial"/>
            </a:endParaRPr>
          </a:p>
        </p:txBody>
      </p:sp>
      <p:sp>
        <p:nvSpPr>
          <p:cNvPr id="366" name="Google Shape;366;g13b48dcdbc5_0_85"/>
          <p:cNvSpPr/>
          <p:nvPr/>
        </p:nvSpPr>
        <p:spPr>
          <a:xfrm>
            <a:off x="2241730" y="2459417"/>
            <a:ext cx="1430512" cy="343359"/>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PHY payload length</a:t>
            </a:r>
            <a:endParaRPr sz="825" dirty="0">
              <a:solidFill>
                <a:srgbClr val="000000"/>
              </a:solidFill>
              <a:latin typeface="Arial"/>
              <a:ea typeface="Arial"/>
              <a:cs typeface="Arial"/>
              <a:sym typeface="Arial"/>
            </a:endParaRPr>
          </a:p>
        </p:txBody>
      </p:sp>
      <p:sp>
        <p:nvSpPr>
          <p:cNvPr id="373" name="Google Shape;373;g13b48dcdbc5_0_85"/>
          <p:cNvSpPr/>
          <p:nvPr/>
        </p:nvSpPr>
        <p:spPr>
          <a:xfrm>
            <a:off x="1373922" y="2099945"/>
            <a:ext cx="867150" cy="35236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chemeClr val="tx1"/>
                </a:solidFill>
              </a:rPr>
              <a:t>0-1</a:t>
            </a:r>
            <a:endParaRPr sz="825" dirty="0">
              <a:solidFill>
                <a:schemeClr val="tx1"/>
              </a:solidFill>
              <a:latin typeface="Arial"/>
              <a:ea typeface="Arial"/>
              <a:cs typeface="Arial"/>
              <a:sym typeface="Arial"/>
            </a:endParaRPr>
          </a:p>
        </p:txBody>
      </p:sp>
      <p:sp>
        <p:nvSpPr>
          <p:cNvPr id="374" name="Google Shape;374;g13b48dcdbc5_0_85"/>
          <p:cNvSpPr/>
          <p:nvPr/>
        </p:nvSpPr>
        <p:spPr>
          <a:xfrm>
            <a:off x="6902269" y="2460836"/>
            <a:ext cx="867150" cy="33917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CRC  </a:t>
            </a:r>
            <a:endParaRPr sz="825" dirty="0">
              <a:solidFill>
                <a:srgbClr val="000000"/>
              </a:solidFill>
              <a:latin typeface="Arial"/>
              <a:ea typeface="Arial"/>
              <a:cs typeface="Arial"/>
              <a:sym typeface="Arial"/>
            </a:endParaRPr>
          </a:p>
        </p:txBody>
      </p:sp>
      <p:sp>
        <p:nvSpPr>
          <p:cNvPr id="2" name="Google Shape;374;g13b48dcdbc5_0_85">
            <a:extLst>
              <a:ext uri="{FF2B5EF4-FFF2-40B4-BE49-F238E27FC236}">
                <a16:creationId xmlns:a16="http://schemas.microsoft.com/office/drawing/2014/main" id="{AB28149D-6791-4F2B-FA46-F20D0CE8E40E}"/>
              </a:ext>
            </a:extLst>
          </p:cNvPr>
          <p:cNvSpPr/>
          <p:nvPr/>
        </p:nvSpPr>
        <p:spPr>
          <a:xfrm>
            <a:off x="6035119" y="2458307"/>
            <a:ext cx="867150" cy="34170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MCS </a:t>
            </a:r>
            <a:endParaRPr sz="825" dirty="0">
              <a:solidFill>
                <a:srgbClr val="000000"/>
              </a:solidFill>
              <a:latin typeface="Arial"/>
              <a:ea typeface="Arial"/>
              <a:cs typeface="Arial"/>
              <a:sym typeface="Arial"/>
            </a:endParaRPr>
          </a:p>
        </p:txBody>
      </p:sp>
      <p:sp>
        <p:nvSpPr>
          <p:cNvPr id="3" name="Google Shape;378;g13b48dcdbc5_0_85">
            <a:extLst>
              <a:ext uri="{FF2B5EF4-FFF2-40B4-BE49-F238E27FC236}">
                <a16:creationId xmlns:a16="http://schemas.microsoft.com/office/drawing/2014/main" id="{53A67CEF-E2D9-D48E-5391-B62DD9C8157D}"/>
              </a:ext>
            </a:extLst>
          </p:cNvPr>
          <p:cNvSpPr/>
          <p:nvPr/>
        </p:nvSpPr>
        <p:spPr>
          <a:xfrm>
            <a:off x="6035119" y="2106905"/>
            <a:ext cx="867150" cy="350468"/>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chemeClr val="tx1"/>
                </a:solidFill>
              </a:rPr>
              <a:t>17-19</a:t>
            </a:r>
            <a:endParaRPr sz="825" dirty="0">
              <a:solidFill>
                <a:schemeClr val="tx1"/>
              </a:solidFill>
              <a:latin typeface="Arial"/>
              <a:ea typeface="Arial"/>
              <a:cs typeface="Arial"/>
              <a:sym typeface="Arial"/>
            </a:endParaRPr>
          </a:p>
        </p:txBody>
      </p:sp>
      <p:sp>
        <p:nvSpPr>
          <p:cNvPr id="4" name="Google Shape;374;g13b48dcdbc5_0_85">
            <a:extLst>
              <a:ext uri="{FF2B5EF4-FFF2-40B4-BE49-F238E27FC236}">
                <a16:creationId xmlns:a16="http://schemas.microsoft.com/office/drawing/2014/main" id="{A5F63456-3815-1810-D70C-A7165A348B49}"/>
              </a:ext>
            </a:extLst>
          </p:cNvPr>
          <p:cNvSpPr/>
          <p:nvPr/>
        </p:nvSpPr>
        <p:spPr>
          <a:xfrm>
            <a:off x="6902269" y="2107893"/>
            <a:ext cx="867150" cy="350469"/>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chemeClr val="tx1"/>
                </a:solidFill>
              </a:rPr>
              <a:t>20-25</a:t>
            </a:r>
            <a:r>
              <a:rPr lang="en-US" sz="825" dirty="0">
                <a:solidFill>
                  <a:schemeClr val="tx1"/>
                </a:solidFill>
                <a:latin typeface="Arial"/>
                <a:ea typeface="Arial"/>
                <a:cs typeface="Arial"/>
                <a:sym typeface="Arial"/>
              </a:rPr>
              <a:t>  </a:t>
            </a:r>
            <a:endParaRPr sz="825" dirty="0">
              <a:solidFill>
                <a:schemeClr val="tx1"/>
              </a:solidFill>
              <a:latin typeface="Arial"/>
              <a:ea typeface="Arial"/>
              <a:cs typeface="Arial"/>
              <a:sym typeface="Arial"/>
            </a:endParaRPr>
          </a:p>
        </p:txBody>
      </p:sp>
      <p:sp>
        <p:nvSpPr>
          <p:cNvPr id="6" name="Google Shape;374;g13b48dcdbc5_0_85">
            <a:extLst>
              <a:ext uri="{FF2B5EF4-FFF2-40B4-BE49-F238E27FC236}">
                <a16:creationId xmlns:a16="http://schemas.microsoft.com/office/drawing/2014/main" id="{654F5F88-C1C0-2C8B-C722-EDC0D2AC5606}"/>
              </a:ext>
            </a:extLst>
          </p:cNvPr>
          <p:cNvSpPr/>
          <p:nvPr/>
        </p:nvSpPr>
        <p:spPr>
          <a:xfrm>
            <a:off x="1374252" y="2457261"/>
            <a:ext cx="867150" cy="350149"/>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Reserved + Version </a:t>
            </a:r>
            <a:endParaRPr sz="825" dirty="0">
              <a:solidFill>
                <a:srgbClr val="000000"/>
              </a:solidFill>
              <a:latin typeface="Arial"/>
              <a:ea typeface="Arial"/>
              <a:cs typeface="Arial"/>
              <a:sym typeface="Arial"/>
            </a:endParaRPr>
          </a:p>
        </p:txBody>
      </p:sp>
      <p:graphicFrame>
        <p:nvGraphicFramePr>
          <p:cNvPr id="8" name="Google Shape;376;g13b48dcdbc5_0_85">
            <a:extLst>
              <a:ext uri="{FF2B5EF4-FFF2-40B4-BE49-F238E27FC236}">
                <a16:creationId xmlns:a16="http://schemas.microsoft.com/office/drawing/2014/main" id="{A69FF7E0-C4BC-CFFF-FC90-F0D157C91B80}"/>
              </a:ext>
            </a:extLst>
          </p:cNvPr>
          <p:cNvGraphicFramePr/>
          <p:nvPr>
            <p:extLst>
              <p:ext uri="{D42A27DB-BD31-4B8C-83A1-F6EECF244321}">
                <p14:modId xmlns:p14="http://schemas.microsoft.com/office/powerpoint/2010/main" val="3987800269"/>
              </p:ext>
            </p:extLst>
          </p:nvPr>
        </p:nvGraphicFramePr>
        <p:xfrm>
          <a:off x="5995304" y="4077072"/>
          <a:ext cx="3027292" cy="2243544"/>
        </p:xfrm>
        <a:graphic>
          <a:graphicData uri="http://schemas.openxmlformats.org/drawingml/2006/table">
            <a:tbl>
              <a:tblPr>
                <a:noFill/>
              </a:tblPr>
              <a:tblGrid>
                <a:gridCol w="1513646">
                  <a:extLst>
                    <a:ext uri="{9D8B030D-6E8A-4147-A177-3AD203B41FA5}">
                      <a16:colId xmlns:a16="http://schemas.microsoft.com/office/drawing/2014/main" val="20000"/>
                    </a:ext>
                  </a:extLst>
                </a:gridCol>
                <a:gridCol w="1513646">
                  <a:extLst>
                    <a:ext uri="{9D8B030D-6E8A-4147-A177-3AD203B41FA5}">
                      <a16:colId xmlns:a16="http://schemas.microsoft.com/office/drawing/2014/main" val="20001"/>
                    </a:ext>
                  </a:extLst>
                </a:gridCol>
              </a:tblGrid>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MCS </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PSDU bit rates (Mb/s)</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0000"/>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0</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Reserved</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871035228"/>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1</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1.95</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2574205147"/>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2</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7.8 or 6.8</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0002"/>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3</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31.2 or 27.2</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0003"/>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4</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62.4</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0004"/>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5</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124.8</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0005"/>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6-7 (Reserved)</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3808357909"/>
                  </a:ext>
                </a:extLst>
              </a:tr>
            </a:tbl>
          </a:graphicData>
        </a:graphic>
      </p:graphicFrame>
    </p:spTree>
    <p:extLst>
      <p:ext uri="{BB962C8B-B14F-4D97-AF65-F5344CB8AC3E}">
        <p14:creationId xmlns:p14="http://schemas.microsoft.com/office/powerpoint/2010/main" val="227301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63B1-F28A-6142-A231-280CF99473D7}"/>
              </a:ext>
            </a:extLst>
          </p:cNvPr>
          <p:cNvSpPr>
            <a:spLocks noGrp="1"/>
          </p:cNvSpPr>
          <p:nvPr>
            <p:ph type="title"/>
          </p:nvPr>
        </p:nvSpPr>
        <p:spPr/>
        <p:txBody>
          <a:bodyPr/>
          <a:lstStyle/>
          <a:p>
            <a:r>
              <a:rPr lang="en-US" dirty="0"/>
              <a:t>Additional Considerations</a:t>
            </a:r>
          </a:p>
        </p:txBody>
      </p:sp>
      <p:sp>
        <p:nvSpPr>
          <p:cNvPr id="3" name="Text Placeholder 2">
            <a:extLst>
              <a:ext uri="{FF2B5EF4-FFF2-40B4-BE49-F238E27FC236}">
                <a16:creationId xmlns:a16="http://schemas.microsoft.com/office/drawing/2014/main" id="{0A1E887C-70EF-5A49-1926-B01C4D5553D4}"/>
              </a:ext>
            </a:extLst>
          </p:cNvPr>
          <p:cNvSpPr>
            <a:spLocks noGrp="1"/>
          </p:cNvSpPr>
          <p:nvPr>
            <p:ph type="body" idx="1"/>
          </p:nvPr>
        </p:nvSpPr>
        <p:spPr/>
        <p:txBody>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8 bit CRC could be added to reduce false alarm prob</a:t>
            </a:r>
          </a:p>
          <a:p>
            <a:pPr>
              <a:buFont typeface="Arial" panose="020B0604020202020204" pitchFamily="34" charset="0"/>
              <a:buChar char="•"/>
            </a:pPr>
            <a:r>
              <a:rPr lang="en-US" sz="2400" dirty="0"/>
              <a:t>Special ID to signal address of TX or RX to allow for the packet to be dropped early</a:t>
            </a:r>
          </a:p>
        </p:txBody>
      </p:sp>
    </p:spTree>
    <p:extLst>
      <p:ext uri="{BB962C8B-B14F-4D97-AF65-F5344CB8AC3E}">
        <p14:creationId xmlns:p14="http://schemas.microsoft.com/office/powerpoint/2010/main" val="133224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31650515d1_0_177"/>
          <p:cNvSpPr txBox="1">
            <a:spLocks noGrp="1"/>
          </p:cNvSpPr>
          <p:nvPr>
            <p:ph type="body" idx="1"/>
          </p:nvPr>
        </p:nvSpPr>
        <p:spPr>
          <a:xfrm>
            <a:off x="628650" y="2055019"/>
            <a:ext cx="8515350" cy="3263400"/>
          </a:xfrm>
          <a:prstGeom prst="rect">
            <a:avLst/>
          </a:prstGeom>
          <a:noFill/>
          <a:ln>
            <a:noFill/>
          </a:ln>
        </p:spPr>
        <p:txBody>
          <a:bodyPr spcFirstLastPara="1" vert="horz" wrap="square" lIns="68569" tIns="34275" rIns="68569" bIns="34275" numCol="1" anchor="t" anchorCtr="0" compatLnSpc="1">
            <a:prstTxWarp prst="textNoShape">
              <a:avLst/>
            </a:prstTxWarp>
            <a:normAutofit/>
          </a:bodyPr>
          <a:lstStyle/>
          <a:p>
            <a:pPr indent="-257175">
              <a:lnSpc>
                <a:spcPct val="90000"/>
              </a:lnSpc>
              <a:spcBef>
                <a:spcPts val="0"/>
              </a:spcBef>
              <a:spcAft>
                <a:spcPts val="0"/>
              </a:spcAft>
              <a:buSzPts val="1800"/>
              <a:buChar char="•"/>
            </a:pPr>
            <a:r>
              <a:rPr lang="en-US" sz="1600" dirty="0"/>
              <a:t>Transmitting each PHR symbol multiple times improves the PHR performance by 3dB or more.  This is what is currently done for PHR with PSDU transmissions with CL3 in 802.15.4z</a:t>
            </a:r>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r>
              <a:rPr lang="en-US" sz="1600" dirty="0"/>
              <a:t>This is what could be done in 802.15.4ab in 2x repetition case </a:t>
            </a:r>
            <a:endParaRPr sz="1600" dirty="0"/>
          </a:p>
          <a:p>
            <a:pPr marL="0" indent="0">
              <a:lnSpc>
                <a:spcPct val="90000"/>
              </a:lnSpc>
              <a:spcBef>
                <a:spcPts val="0"/>
              </a:spcBef>
              <a:spcAft>
                <a:spcPts val="0"/>
              </a:spcAft>
              <a:buSzPts val="1800"/>
            </a:pPr>
            <a:endParaRPr sz="1600" dirty="0"/>
          </a:p>
          <a:p>
            <a:pPr marL="0" indent="0">
              <a:lnSpc>
                <a:spcPct val="90000"/>
              </a:lnSpc>
              <a:spcBef>
                <a:spcPts val="0"/>
              </a:spcBef>
              <a:spcAft>
                <a:spcPts val="0"/>
              </a:spcAft>
              <a:buSzPts val="1800"/>
            </a:pPr>
            <a:endParaRPr sz="1600" dirty="0"/>
          </a:p>
          <a:p>
            <a:pPr marL="0" indent="0">
              <a:lnSpc>
                <a:spcPct val="90000"/>
              </a:lnSpc>
              <a:spcBef>
                <a:spcPts val="0"/>
              </a:spcBef>
              <a:spcAft>
                <a:spcPts val="0"/>
              </a:spcAft>
              <a:buSzPts val="1800"/>
            </a:pPr>
            <a:endParaRPr dirty="0"/>
          </a:p>
        </p:txBody>
      </p:sp>
      <p:sp>
        <p:nvSpPr>
          <p:cNvPr id="158" name="Google Shape;158;g131650515d1_0_177"/>
          <p:cNvSpPr txBox="1">
            <a:spLocks noGrp="1"/>
          </p:cNvSpPr>
          <p:nvPr>
            <p:ph type="title"/>
          </p:nvPr>
        </p:nvSpPr>
        <p:spPr>
          <a:xfrm>
            <a:off x="628650" y="1131094"/>
            <a:ext cx="7886700" cy="994275"/>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4400"/>
            </a:pPr>
            <a:r>
              <a:rPr lang="en-US" dirty="0"/>
              <a:t>PHR Repetition</a:t>
            </a:r>
            <a:endParaRPr dirty="0"/>
          </a:p>
        </p:txBody>
      </p:sp>
      <p:sp>
        <p:nvSpPr>
          <p:cNvPr id="159" name="Google Shape;159;g131650515d1_0_177"/>
          <p:cNvSpPr txBox="1"/>
          <p:nvPr/>
        </p:nvSpPr>
        <p:spPr>
          <a:xfrm>
            <a:off x="6229285" y="3456675"/>
            <a:ext cx="9240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25 symbols</a:t>
            </a:r>
            <a:endParaRPr sz="1050" dirty="0">
              <a:solidFill>
                <a:srgbClr val="000000"/>
              </a:solidFill>
              <a:latin typeface="Arial"/>
              <a:ea typeface="Arial"/>
              <a:cs typeface="Arial"/>
              <a:sym typeface="Arial"/>
            </a:endParaRPr>
          </a:p>
        </p:txBody>
      </p:sp>
      <p:sp>
        <p:nvSpPr>
          <p:cNvPr id="160" name="Google Shape;160;g131650515d1_0_177"/>
          <p:cNvSpPr/>
          <p:nvPr/>
        </p:nvSpPr>
        <p:spPr>
          <a:xfrm>
            <a:off x="1072597" y="2948539"/>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SECDED</a:t>
            </a:r>
            <a:endParaRPr sz="1050" dirty="0">
              <a:solidFill>
                <a:srgbClr val="000000"/>
              </a:solidFill>
              <a:latin typeface="Arial"/>
              <a:ea typeface="Arial"/>
              <a:cs typeface="Arial"/>
              <a:sym typeface="Arial"/>
            </a:endParaRPr>
          </a:p>
        </p:txBody>
      </p:sp>
      <p:sp>
        <p:nvSpPr>
          <p:cNvPr id="161" name="Google Shape;161;g131650515d1_0_177"/>
          <p:cNvSpPr/>
          <p:nvPr/>
        </p:nvSpPr>
        <p:spPr>
          <a:xfrm>
            <a:off x="3882276" y="2949466"/>
            <a:ext cx="1183050"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Convolutional Code</a:t>
            </a:r>
            <a:endParaRPr sz="1050" dirty="0">
              <a:solidFill>
                <a:srgbClr val="000000"/>
              </a:solidFill>
              <a:latin typeface="Arial"/>
              <a:ea typeface="Arial"/>
              <a:cs typeface="Arial"/>
              <a:sym typeface="Arial"/>
            </a:endParaRPr>
          </a:p>
        </p:txBody>
      </p:sp>
      <p:sp>
        <p:nvSpPr>
          <p:cNvPr id="162" name="Google Shape;162;g131650515d1_0_177"/>
          <p:cNvSpPr txBox="1"/>
          <p:nvPr/>
        </p:nvSpPr>
        <p:spPr>
          <a:xfrm>
            <a:off x="219514" y="3035401"/>
            <a:ext cx="752175" cy="276969"/>
          </a:xfrm>
          <a:prstGeom prst="rect">
            <a:avLst/>
          </a:prstGeom>
          <a:noFill/>
          <a:ln>
            <a:noFill/>
          </a:ln>
        </p:spPr>
        <p:txBody>
          <a:bodyPr spcFirstLastPara="1" wrap="square" lIns="68569" tIns="34275" rIns="68569" bIns="34275" anchor="t" anchorCtr="0">
            <a:spAutoFit/>
          </a:bodyPr>
          <a:lstStyle/>
          <a:p>
            <a:pPr algn="ctr">
              <a:spcBef>
                <a:spcPts val="0"/>
              </a:spcBef>
              <a:spcAft>
                <a:spcPts val="0"/>
              </a:spcAft>
              <a:buClr>
                <a:srgbClr val="000000"/>
              </a:buClr>
              <a:buSzPts val="1800"/>
            </a:pPr>
            <a:r>
              <a:rPr lang="en-US" sz="1350" dirty="0">
                <a:solidFill>
                  <a:schemeClr val="dk1"/>
                </a:solidFill>
                <a:latin typeface="Calibri"/>
                <a:ea typeface="Calibri"/>
                <a:cs typeface="Calibri"/>
                <a:sym typeface="Calibri"/>
              </a:rPr>
              <a:t>13 bits  </a:t>
            </a:r>
            <a:endParaRPr sz="1050" dirty="0">
              <a:solidFill>
                <a:srgbClr val="000000"/>
              </a:solidFill>
              <a:latin typeface="Arial"/>
              <a:ea typeface="Arial"/>
              <a:cs typeface="Arial"/>
              <a:sym typeface="Arial"/>
            </a:endParaRPr>
          </a:p>
        </p:txBody>
      </p:sp>
      <p:cxnSp>
        <p:nvCxnSpPr>
          <p:cNvPr id="163" name="Google Shape;163;g131650515d1_0_177"/>
          <p:cNvCxnSpPr>
            <a:stCxn id="160" idx="3"/>
            <a:endCxn id="164" idx="1"/>
          </p:cNvCxnSpPr>
          <p:nvPr/>
        </p:nvCxnSpPr>
        <p:spPr>
          <a:xfrm>
            <a:off x="2254972" y="3179501"/>
            <a:ext cx="222525" cy="2025"/>
          </a:xfrm>
          <a:prstGeom prst="straightConnector1">
            <a:avLst/>
          </a:prstGeom>
          <a:noFill/>
          <a:ln w="9525" cap="flat" cmpd="sng">
            <a:solidFill>
              <a:schemeClr val="dk1"/>
            </a:solidFill>
            <a:prstDash val="solid"/>
            <a:miter lim="800000"/>
            <a:headEnd type="none" w="sm" len="sm"/>
            <a:tailEnd type="triangle" w="med" len="med"/>
          </a:ln>
        </p:spPr>
      </p:cxnSp>
      <p:sp>
        <p:nvSpPr>
          <p:cNvPr id="165" name="Google Shape;165;g131650515d1_0_177"/>
          <p:cNvSpPr txBox="1"/>
          <p:nvPr/>
        </p:nvSpPr>
        <p:spPr>
          <a:xfrm>
            <a:off x="2113446" y="3456675"/>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19 bits</a:t>
            </a:r>
            <a:endParaRPr sz="1050" dirty="0">
              <a:solidFill>
                <a:srgbClr val="000000"/>
              </a:solidFill>
              <a:latin typeface="Arial"/>
              <a:ea typeface="Arial"/>
              <a:cs typeface="Arial"/>
              <a:sym typeface="Arial"/>
            </a:endParaRPr>
          </a:p>
        </p:txBody>
      </p:sp>
      <p:sp>
        <p:nvSpPr>
          <p:cNvPr id="164" name="Google Shape;164;g131650515d1_0_177"/>
          <p:cNvSpPr/>
          <p:nvPr/>
        </p:nvSpPr>
        <p:spPr>
          <a:xfrm>
            <a:off x="2477437" y="2950457"/>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Add trailing bits</a:t>
            </a:r>
            <a:endParaRPr sz="1050" dirty="0">
              <a:solidFill>
                <a:srgbClr val="000000"/>
              </a:solidFill>
              <a:latin typeface="Arial"/>
              <a:ea typeface="Arial"/>
              <a:cs typeface="Arial"/>
              <a:sym typeface="Arial"/>
            </a:endParaRPr>
          </a:p>
        </p:txBody>
      </p:sp>
      <p:sp>
        <p:nvSpPr>
          <p:cNvPr id="166" name="Google Shape;166;g131650515d1_0_177"/>
          <p:cNvSpPr txBox="1"/>
          <p:nvPr/>
        </p:nvSpPr>
        <p:spPr>
          <a:xfrm>
            <a:off x="3505526" y="3456675"/>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25 bits</a:t>
            </a:r>
            <a:endParaRPr sz="1050" dirty="0">
              <a:solidFill>
                <a:srgbClr val="000000"/>
              </a:solidFill>
              <a:latin typeface="Arial"/>
              <a:ea typeface="Arial"/>
              <a:cs typeface="Arial"/>
              <a:sym typeface="Arial"/>
            </a:endParaRPr>
          </a:p>
        </p:txBody>
      </p:sp>
      <p:sp>
        <p:nvSpPr>
          <p:cNvPr id="167" name="Google Shape;167;g131650515d1_0_177"/>
          <p:cNvSpPr txBox="1"/>
          <p:nvPr/>
        </p:nvSpPr>
        <p:spPr>
          <a:xfrm>
            <a:off x="4905453" y="3456675"/>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50 bits</a:t>
            </a:r>
            <a:endParaRPr sz="1050" dirty="0">
              <a:solidFill>
                <a:srgbClr val="000000"/>
              </a:solidFill>
              <a:latin typeface="Arial"/>
              <a:ea typeface="Arial"/>
              <a:cs typeface="Arial"/>
              <a:sym typeface="Arial"/>
            </a:endParaRPr>
          </a:p>
        </p:txBody>
      </p:sp>
      <p:sp>
        <p:nvSpPr>
          <p:cNvPr id="168" name="Google Shape;168;g131650515d1_0_177"/>
          <p:cNvSpPr/>
          <p:nvPr/>
        </p:nvSpPr>
        <p:spPr>
          <a:xfrm>
            <a:off x="5287115" y="2948683"/>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Modulation</a:t>
            </a:r>
            <a:endParaRPr sz="1050" dirty="0">
              <a:solidFill>
                <a:srgbClr val="000000"/>
              </a:solidFill>
              <a:latin typeface="Arial"/>
              <a:ea typeface="Arial"/>
              <a:cs typeface="Arial"/>
              <a:sym typeface="Arial"/>
            </a:endParaRPr>
          </a:p>
        </p:txBody>
      </p:sp>
      <p:cxnSp>
        <p:nvCxnSpPr>
          <p:cNvPr id="169" name="Google Shape;169;g131650515d1_0_177"/>
          <p:cNvCxnSpPr/>
          <p:nvPr/>
        </p:nvCxnSpPr>
        <p:spPr>
          <a:xfrm>
            <a:off x="6469580" y="3179471"/>
            <a:ext cx="205200" cy="0"/>
          </a:xfrm>
          <a:prstGeom prst="straightConnector1">
            <a:avLst/>
          </a:prstGeom>
          <a:noFill/>
          <a:ln w="9525" cap="flat" cmpd="sng">
            <a:solidFill>
              <a:schemeClr val="dk1"/>
            </a:solidFill>
            <a:prstDash val="solid"/>
            <a:miter lim="800000"/>
            <a:headEnd type="none" w="sm" len="sm"/>
            <a:tailEnd type="triangle" w="med" len="med"/>
          </a:ln>
        </p:spPr>
      </p:cxnSp>
      <p:sp>
        <p:nvSpPr>
          <p:cNvPr id="170" name="Google Shape;170;g131650515d1_0_177"/>
          <p:cNvSpPr txBox="1"/>
          <p:nvPr/>
        </p:nvSpPr>
        <p:spPr>
          <a:xfrm>
            <a:off x="8120567" y="3030064"/>
            <a:ext cx="9240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50 symbols</a:t>
            </a:r>
            <a:endParaRPr sz="1050" dirty="0">
              <a:solidFill>
                <a:srgbClr val="000000"/>
              </a:solidFill>
              <a:latin typeface="Arial"/>
              <a:ea typeface="Arial"/>
              <a:cs typeface="Arial"/>
              <a:sym typeface="Arial"/>
            </a:endParaRPr>
          </a:p>
        </p:txBody>
      </p:sp>
      <p:cxnSp>
        <p:nvCxnSpPr>
          <p:cNvPr id="171" name="Google Shape;171;g131650515d1_0_177"/>
          <p:cNvCxnSpPr>
            <a:stCxn id="164" idx="3"/>
            <a:endCxn id="161" idx="1"/>
          </p:cNvCxnSpPr>
          <p:nvPr/>
        </p:nvCxnSpPr>
        <p:spPr>
          <a:xfrm rot="10800000" flipH="1">
            <a:off x="3659812" y="3180519"/>
            <a:ext cx="222525" cy="900"/>
          </a:xfrm>
          <a:prstGeom prst="straightConnector1">
            <a:avLst/>
          </a:prstGeom>
          <a:noFill/>
          <a:ln w="9525" cap="flat" cmpd="sng">
            <a:solidFill>
              <a:schemeClr val="dk1"/>
            </a:solidFill>
            <a:prstDash val="solid"/>
            <a:miter lim="800000"/>
            <a:headEnd type="none" w="sm" len="sm"/>
            <a:tailEnd type="triangle" w="med" len="med"/>
          </a:ln>
        </p:spPr>
      </p:cxnSp>
      <p:cxnSp>
        <p:nvCxnSpPr>
          <p:cNvPr id="172" name="Google Shape;172;g131650515d1_0_177"/>
          <p:cNvCxnSpPr>
            <a:stCxn id="161" idx="3"/>
            <a:endCxn id="168" idx="1"/>
          </p:cNvCxnSpPr>
          <p:nvPr/>
        </p:nvCxnSpPr>
        <p:spPr>
          <a:xfrm rot="10800000" flipH="1">
            <a:off x="5065326" y="3179753"/>
            <a:ext cx="221850" cy="675"/>
          </a:xfrm>
          <a:prstGeom prst="straightConnector1">
            <a:avLst/>
          </a:prstGeom>
          <a:noFill/>
          <a:ln w="9525" cap="flat" cmpd="sng">
            <a:solidFill>
              <a:schemeClr val="dk1"/>
            </a:solidFill>
            <a:prstDash val="solid"/>
            <a:miter lim="800000"/>
            <a:headEnd type="none" w="sm" len="sm"/>
            <a:tailEnd type="triangle" w="med" len="med"/>
          </a:ln>
        </p:spPr>
      </p:cxnSp>
      <p:cxnSp>
        <p:nvCxnSpPr>
          <p:cNvPr id="173" name="Google Shape;173;g131650515d1_0_177"/>
          <p:cNvCxnSpPr>
            <a:endCxn id="160" idx="1"/>
          </p:cNvCxnSpPr>
          <p:nvPr/>
        </p:nvCxnSpPr>
        <p:spPr>
          <a:xfrm>
            <a:off x="860197" y="3179501"/>
            <a:ext cx="212400" cy="0"/>
          </a:xfrm>
          <a:prstGeom prst="straightConnector1">
            <a:avLst/>
          </a:prstGeom>
          <a:noFill/>
          <a:ln w="9525" cap="flat" cmpd="sng">
            <a:solidFill>
              <a:schemeClr val="dk1"/>
            </a:solidFill>
            <a:prstDash val="solid"/>
            <a:miter lim="800000"/>
            <a:headEnd type="none" w="sm" len="sm"/>
            <a:tailEnd type="triangle" w="med" len="med"/>
          </a:ln>
        </p:spPr>
      </p:cxnSp>
      <p:sp>
        <p:nvSpPr>
          <p:cNvPr id="174" name="Google Shape;174;g131650515d1_0_177"/>
          <p:cNvSpPr/>
          <p:nvPr/>
        </p:nvSpPr>
        <p:spPr>
          <a:xfrm>
            <a:off x="6674105" y="2942968"/>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Repetition</a:t>
            </a:r>
            <a:endParaRPr sz="1050" dirty="0">
              <a:solidFill>
                <a:srgbClr val="000000"/>
              </a:solidFill>
              <a:latin typeface="Arial"/>
              <a:ea typeface="Arial"/>
              <a:cs typeface="Arial"/>
              <a:sym typeface="Arial"/>
            </a:endParaRPr>
          </a:p>
        </p:txBody>
      </p:sp>
      <p:cxnSp>
        <p:nvCxnSpPr>
          <p:cNvPr id="175" name="Google Shape;175;g131650515d1_0_177"/>
          <p:cNvCxnSpPr/>
          <p:nvPr/>
        </p:nvCxnSpPr>
        <p:spPr>
          <a:xfrm>
            <a:off x="7856570" y="3168563"/>
            <a:ext cx="212400" cy="0"/>
          </a:xfrm>
          <a:prstGeom prst="straightConnector1">
            <a:avLst/>
          </a:prstGeom>
          <a:noFill/>
          <a:ln w="9525" cap="flat" cmpd="sng">
            <a:solidFill>
              <a:schemeClr val="dk1"/>
            </a:solidFill>
            <a:prstDash val="solid"/>
            <a:miter lim="800000"/>
            <a:headEnd type="none" w="sm" len="sm"/>
            <a:tailEnd type="triangle" w="med" len="med"/>
          </a:ln>
        </p:spPr>
      </p:cxnSp>
      <p:sp>
        <p:nvSpPr>
          <p:cNvPr id="176" name="Google Shape;176;g131650515d1_0_177"/>
          <p:cNvSpPr txBox="1"/>
          <p:nvPr/>
        </p:nvSpPr>
        <p:spPr>
          <a:xfrm>
            <a:off x="6229285" y="5268330"/>
            <a:ext cx="9240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32 symbols</a:t>
            </a:r>
            <a:endParaRPr sz="1050" dirty="0">
              <a:solidFill>
                <a:srgbClr val="000000"/>
              </a:solidFill>
              <a:latin typeface="Arial"/>
              <a:ea typeface="Arial"/>
              <a:cs typeface="Arial"/>
              <a:sym typeface="Arial"/>
            </a:endParaRPr>
          </a:p>
        </p:txBody>
      </p:sp>
      <p:sp>
        <p:nvSpPr>
          <p:cNvPr id="177" name="Google Shape;177;g131650515d1_0_177"/>
          <p:cNvSpPr/>
          <p:nvPr/>
        </p:nvSpPr>
        <p:spPr>
          <a:xfrm>
            <a:off x="1072597" y="4760194"/>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CRC</a:t>
            </a:r>
            <a:endParaRPr sz="1050" dirty="0">
              <a:solidFill>
                <a:srgbClr val="000000"/>
              </a:solidFill>
              <a:latin typeface="Arial"/>
              <a:ea typeface="Arial"/>
              <a:cs typeface="Arial"/>
              <a:sym typeface="Arial"/>
            </a:endParaRPr>
          </a:p>
        </p:txBody>
      </p:sp>
      <p:sp>
        <p:nvSpPr>
          <p:cNvPr id="178" name="Google Shape;178;g131650515d1_0_177"/>
          <p:cNvSpPr/>
          <p:nvPr/>
        </p:nvSpPr>
        <p:spPr>
          <a:xfrm>
            <a:off x="3882276" y="4761121"/>
            <a:ext cx="1183050"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Convolutional Code</a:t>
            </a:r>
            <a:endParaRPr sz="1050" dirty="0">
              <a:solidFill>
                <a:srgbClr val="000000"/>
              </a:solidFill>
              <a:latin typeface="Arial"/>
              <a:ea typeface="Arial"/>
              <a:cs typeface="Arial"/>
              <a:sym typeface="Arial"/>
            </a:endParaRPr>
          </a:p>
        </p:txBody>
      </p:sp>
      <p:sp>
        <p:nvSpPr>
          <p:cNvPr id="179" name="Google Shape;179;g131650515d1_0_177"/>
          <p:cNvSpPr txBox="1"/>
          <p:nvPr/>
        </p:nvSpPr>
        <p:spPr>
          <a:xfrm>
            <a:off x="219514" y="4847056"/>
            <a:ext cx="752175" cy="276969"/>
          </a:xfrm>
          <a:prstGeom prst="rect">
            <a:avLst/>
          </a:prstGeom>
          <a:noFill/>
          <a:ln>
            <a:noFill/>
          </a:ln>
        </p:spPr>
        <p:txBody>
          <a:bodyPr spcFirstLastPara="1" wrap="square" lIns="68569" tIns="34275" rIns="68569" bIns="34275" anchor="t" anchorCtr="0">
            <a:spAutoFit/>
          </a:bodyPr>
          <a:lstStyle/>
          <a:p>
            <a:pPr algn="ctr">
              <a:spcBef>
                <a:spcPts val="0"/>
              </a:spcBef>
              <a:spcAft>
                <a:spcPts val="0"/>
              </a:spcAft>
              <a:buClr>
                <a:srgbClr val="000000"/>
              </a:buClr>
              <a:buSzPts val="1800"/>
            </a:pPr>
            <a:r>
              <a:rPr lang="en-US" sz="1350" dirty="0">
                <a:solidFill>
                  <a:schemeClr val="dk1"/>
                </a:solidFill>
                <a:latin typeface="Calibri"/>
                <a:ea typeface="Calibri"/>
                <a:cs typeface="Calibri"/>
                <a:sym typeface="Calibri"/>
              </a:rPr>
              <a:t>20 bits  </a:t>
            </a:r>
            <a:endParaRPr sz="1050" dirty="0">
              <a:solidFill>
                <a:srgbClr val="000000"/>
              </a:solidFill>
              <a:latin typeface="Arial"/>
              <a:ea typeface="Arial"/>
              <a:cs typeface="Arial"/>
              <a:sym typeface="Arial"/>
            </a:endParaRPr>
          </a:p>
        </p:txBody>
      </p:sp>
      <p:cxnSp>
        <p:nvCxnSpPr>
          <p:cNvPr id="180" name="Google Shape;180;g131650515d1_0_177"/>
          <p:cNvCxnSpPr>
            <a:stCxn id="177" idx="3"/>
            <a:endCxn id="181" idx="1"/>
          </p:cNvCxnSpPr>
          <p:nvPr/>
        </p:nvCxnSpPr>
        <p:spPr>
          <a:xfrm>
            <a:off x="2254972" y="4991156"/>
            <a:ext cx="222525" cy="2025"/>
          </a:xfrm>
          <a:prstGeom prst="straightConnector1">
            <a:avLst/>
          </a:prstGeom>
          <a:noFill/>
          <a:ln w="9525" cap="flat" cmpd="sng">
            <a:solidFill>
              <a:schemeClr val="dk1"/>
            </a:solidFill>
            <a:prstDash val="solid"/>
            <a:miter lim="800000"/>
            <a:headEnd type="none" w="sm" len="sm"/>
            <a:tailEnd type="triangle" w="med" len="med"/>
          </a:ln>
        </p:spPr>
      </p:cxnSp>
      <p:sp>
        <p:nvSpPr>
          <p:cNvPr id="182" name="Google Shape;182;g131650515d1_0_177"/>
          <p:cNvSpPr txBox="1"/>
          <p:nvPr/>
        </p:nvSpPr>
        <p:spPr>
          <a:xfrm>
            <a:off x="2113446" y="5268330"/>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26 bits</a:t>
            </a:r>
            <a:endParaRPr sz="1050" dirty="0">
              <a:solidFill>
                <a:srgbClr val="000000"/>
              </a:solidFill>
              <a:latin typeface="Arial"/>
              <a:ea typeface="Arial"/>
              <a:cs typeface="Arial"/>
              <a:sym typeface="Arial"/>
            </a:endParaRPr>
          </a:p>
        </p:txBody>
      </p:sp>
      <p:sp>
        <p:nvSpPr>
          <p:cNvPr id="181" name="Google Shape;181;g131650515d1_0_177"/>
          <p:cNvSpPr/>
          <p:nvPr/>
        </p:nvSpPr>
        <p:spPr>
          <a:xfrm>
            <a:off x="2477437" y="4762112"/>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Add trailing bits</a:t>
            </a:r>
            <a:endParaRPr sz="1050" dirty="0">
              <a:solidFill>
                <a:srgbClr val="000000"/>
              </a:solidFill>
              <a:latin typeface="Arial"/>
              <a:ea typeface="Arial"/>
              <a:cs typeface="Arial"/>
              <a:sym typeface="Arial"/>
            </a:endParaRPr>
          </a:p>
        </p:txBody>
      </p:sp>
      <p:sp>
        <p:nvSpPr>
          <p:cNvPr id="183" name="Google Shape;183;g131650515d1_0_177"/>
          <p:cNvSpPr txBox="1"/>
          <p:nvPr/>
        </p:nvSpPr>
        <p:spPr>
          <a:xfrm>
            <a:off x="3505526" y="5268330"/>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32 bits</a:t>
            </a:r>
            <a:endParaRPr sz="1050" dirty="0">
              <a:solidFill>
                <a:srgbClr val="000000"/>
              </a:solidFill>
              <a:latin typeface="Arial"/>
              <a:ea typeface="Arial"/>
              <a:cs typeface="Arial"/>
              <a:sym typeface="Arial"/>
            </a:endParaRPr>
          </a:p>
        </p:txBody>
      </p:sp>
      <p:sp>
        <p:nvSpPr>
          <p:cNvPr id="184" name="Google Shape;184;g131650515d1_0_177"/>
          <p:cNvSpPr txBox="1"/>
          <p:nvPr/>
        </p:nvSpPr>
        <p:spPr>
          <a:xfrm>
            <a:off x="4905453" y="5268330"/>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64 bits</a:t>
            </a:r>
            <a:endParaRPr sz="1050" dirty="0">
              <a:solidFill>
                <a:srgbClr val="000000"/>
              </a:solidFill>
              <a:latin typeface="Arial"/>
              <a:ea typeface="Arial"/>
              <a:cs typeface="Arial"/>
              <a:sym typeface="Arial"/>
            </a:endParaRPr>
          </a:p>
        </p:txBody>
      </p:sp>
      <p:sp>
        <p:nvSpPr>
          <p:cNvPr id="185" name="Google Shape;185;g131650515d1_0_177"/>
          <p:cNvSpPr/>
          <p:nvPr/>
        </p:nvSpPr>
        <p:spPr>
          <a:xfrm>
            <a:off x="5287115" y="4760338"/>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Modulation</a:t>
            </a:r>
            <a:endParaRPr sz="1050" dirty="0">
              <a:solidFill>
                <a:srgbClr val="000000"/>
              </a:solidFill>
              <a:latin typeface="Arial"/>
              <a:ea typeface="Arial"/>
              <a:cs typeface="Arial"/>
              <a:sym typeface="Arial"/>
            </a:endParaRPr>
          </a:p>
        </p:txBody>
      </p:sp>
      <p:cxnSp>
        <p:nvCxnSpPr>
          <p:cNvPr id="186" name="Google Shape;186;g131650515d1_0_177"/>
          <p:cNvCxnSpPr/>
          <p:nvPr/>
        </p:nvCxnSpPr>
        <p:spPr>
          <a:xfrm>
            <a:off x="6469580" y="4991126"/>
            <a:ext cx="205200" cy="0"/>
          </a:xfrm>
          <a:prstGeom prst="straightConnector1">
            <a:avLst/>
          </a:prstGeom>
          <a:noFill/>
          <a:ln w="9525" cap="flat" cmpd="sng">
            <a:solidFill>
              <a:schemeClr val="dk1"/>
            </a:solidFill>
            <a:prstDash val="solid"/>
            <a:miter lim="800000"/>
            <a:headEnd type="none" w="sm" len="sm"/>
            <a:tailEnd type="triangle" w="med" len="med"/>
          </a:ln>
        </p:spPr>
      </p:cxnSp>
      <p:sp>
        <p:nvSpPr>
          <p:cNvPr id="187" name="Google Shape;187;g131650515d1_0_177"/>
          <p:cNvSpPr txBox="1"/>
          <p:nvPr/>
        </p:nvSpPr>
        <p:spPr>
          <a:xfrm>
            <a:off x="8120567" y="4841719"/>
            <a:ext cx="9240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64 symbols</a:t>
            </a:r>
            <a:endParaRPr sz="1050" dirty="0">
              <a:solidFill>
                <a:srgbClr val="000000"/>
              </a:solidFill>
              <a:latin typeface="Arial"/>
              <a:ea typeface="Arial"/>
              <a:cs typeface="Arial"/>
              <a:sym typeface="Arial"/>
            </a:endParaRPr>
          </a:p>
        </p:txBody>
      </p:sp>
      <p:cxnSp>
        <p:nvCxnSpPr>
          <p:cNvPr id="188" name="Google Shape;188;g131650515d1_0_177"/>
          <p:cNvCxnSpPr>
            <a:stCxn id="181" idx="3"/>
            <a:endCxn id="178" idx="1"/>
          </p:cNvCxnSpPr>
          <p:nvPr/>
        </p:nvCxnSpPr>
        <p:spPr>
          <a:xfrm rot="10800000" flipH="1">
            <a:off x="3659812" y="4992174"/>
            <a:ext cx="222525" cy="900"/>
          </a:xfrm>
          <a:prstGeom prst="straightConnector1">
            <a:avLst/>
          </a:prstGeom>
          <a:noFill/>
          <a:ln w="9525" cap="flat" cmpd="sng">
            <a:solidFill>
              <a:schemeClr val="dk1"/>
            </a:solidFill>
            <a:prstDash val="solid"/>
            <a:miter lim="800000"/>
            <a:headEnd type="none" w="sm" len="sm"/>
            <a:tailEnd type="triangle" w="med" len="med"/>
          </a:ln>
        </p:spPr>
      </p:cxnSp>
      <p:cxnSp>
        <p:nvCxnSpPr>
          <p:cNvPr id="189" name="Google Shape;189;g131650515d1_0_177"/>
          <p:cNvCxnSpPr>
            <a:stCxn id="178" idx="3"/>
            <a:endCxn id="185" idx="1"/>
          </p:cNvCxnSpPr>
          <p:nvPr/>
        </p:nvCxnSpPr>
        <p:spPr>
          <a:xfrm rot="10800000" flipH="1">
            <a:off x="5065326" y="4991408"/>
            <a:ext cx="221850" cy="675"/>
          </a:xfrm>
          <a:prstGeom prst="straightConnector1">
            <a:avLst/>
          </a:prstGeom>
          <a:noFill/>
          <a:ln w="9525" cap="flat" cmpd="sng">
            <a:solidFill>
              <a:schemeClr val="dk1"/>
            </a:solidFill>
            <a:prstDash val="solid"/>
            <a:miter lim="800000"/>
            <a:headEnd type="none" w="sm" len="sm"/>
            <a:tailEnd type="triangle" w="med" len="med"/>
          </a:ln>
        </p:spPr>
      </p:cxnSp>
      <p:cxnSp>
        <p:nvCxnSpPr>
          <p:cNvPr id="190" name="Google Shape;190;g131650515d1_0_177"/>
          <p:cNvCxnSpPr>
            <a:endCxn id="177" idx="1"/>
          </p:cNvCxnSpPr>
          <p:nvPr/>
        </p:nvCxnSpPr>
        <p:spPr>
          <a:xfrm>
            <a:off x="860197" y="4991156"/>
            <a:ext cx="212400" cy="0"/>
          </a:xfrm>
          <a:prstGeom prst="straightConnector1">
            <a:avLst/>
          </a:prstGeom>
          <a:noFill/>
          <a:ln w="9525" cap="flat" cmpd="sng">
            <a:solidFill>
              <a:schemeClr val="dk1"/>
            </a:solidFill>
            <a:prstDash val="solid"/>
            <a:miter lim="800000"/>
            <a:headEnd type="none" w="sm" len="sm"/>
            <a:tailEnd type="triangle" w="med" len="med"/>
          </a:ln>
        </p:spPr>
      </p:cxnSp>
      <p:sp>
        <p:nvSpPr>
          <p:cNvPr id="191" name="Google Shape;191;g131650515d1_0_177"/>
          <p:cNvSpPr/>
          <p:nvPr/>
        </p:nvSpPr>
        <p:spPr>
          <a:xfrm>
            <a:off x="6674105" y="4754623"/>
            <a:ext cx="1241100"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2x Repetition</a:t>
            </a:r>
            <a:endParaRPr sz="1050" dirty="0">
              <a:solidFill>
                <a:srgbClr val="000000"/>
              </a:solidFill>
              <a:latin typeface="Arial"/>
              <a:ea typeface="Arial"/>
              <a:cs typeface="Arial"/>
              <a:sym typeface="Arial"/>
            </a:endParaRPr>
          </a:p>
        </p:txBody>
      </p:sp>
      <p:cxnSp>
        <p:nvCxnSpPr>
          <p:cNvPr id="192" name="Google Shape;192;g131650515d1_0_177"/>
          <p:cNvCxnSpPr/>
          <p:nvPr/>
        </p:nvCxnSpPr>
        <p:spPr>
          <a:xfrm>
            <a:off x="7915273" y="4991126"/>
            <a:ext cx="212400" cy="0"/>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On-screen Show (4:3)</PresentationFormat>
  <Paragraphs>236</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Technical Guidance</vt:lpstr>
      <vt:lpstr>Motivation</vt:lpstr>
      <vt:lpstr>PowerPoint Presentation</vt:lpstr>
      <vt:lpstr>Background</vt:lpstr>
      <vt:lpstr>Existing PHR Contents </vt:lpstr>
      <vt:lpstr>Proposed PHR Content</vt:lpstr>
      <vt:lpstr>Additional Considerations</vt:lpstr>
      <vt:lpstr>PHR Repetition</vt:lpstr>
      <vt:lpstr>How to configure the new PHR rate</vt:lpstr>
      <vt:lpstr>Conclusions</vt:lpstr>
      <vt:lpstr>Appendix</vt:lpstr>
      <vt:lpstr>Simulation Results for Option 1 1944 802.11n LDPC </vt:lpstr>
      <vt:lpstr>Simulation Results for Option 1 1944 802.11n LDPC </vt:lpstr>
      <vt:lpstr>Simulation Results for Option 1 1944 802.11n LDPC </vt:lpstr>
      <vt:lpstr>Simulation Results for Option 1 1944 802.11n LDPC </vt:lpstr>
      <vt:lpstr>CRC Polynomials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2022-09-12T07:40:15Z</dcterms:modified>
  <cp:category/>
</cp:coreProperties>
</file>