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trictFirstAndLastChars="0" saveSubsetFonts="1" autoCompressPictures="0">
  <p:sldMasterIdLst>
    <p:sldMasterId id="2147483648" r:id="rId1"/>
  </p:sldMasterIdLst>
  <p:notesMasterIdLst>
    <p:notesMasterId r:id="rId12"/>
  </p:notesMasterIdLst>
  <p:handoutMasterIdLst>
    <p:handoutMasterId r:id="rId13"/>
  </p:handoutMasterIdLst>
  <p:sldIdLst>
    <p:sldId id="287" r:id="rId2"/>
    <p:sldId id="617" r:id="rId3"/>
    <p:sldId id="618" r:id="rId4"/>
    <p:sldId id="619" r:id="rId5"/>
    <p:sldId id="620" r:id="rId6"/>
    <p:sldId id="615" r:id="rId7"/>
    <p:sldId id="623" r:id="rId8"/>
    <p:sldId id="616" r:id="rId9"/>
    <p:sldId id="625" r:id="rId10"/>
    <p:sldId id="626" r:id="rId11"/>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4" name="作者" initials="A" lastIdx="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CC9900"/>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8E12D78-88B6-46C8-977A-8DB58D5ABC55}" v="46" dt="2021-11-16T21:15:07.33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83" autoAdjust="0"/>
    <p:restoredTop sz="87428" autoAdjust="0"/>
  </p:normalViewPr>
  <p:slideViewPr>
    <p:cSldViewPr>
      <p:cViewPr varScale="1">
        <p:scale>
          <a:sx n="96" d="100"/>
          <a:sy n="96" d="100"/>
        </p:scale>
        <p:origin x="1056" y="77"/>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79" d="100"/>
          <a:sy n="79" d="100"/>
        </p:scale>
        <p:origin x="3936"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9"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11D84B6F-8766-4667-BD8B-9099CBFD0161}"/>
              </a:ext>
            </a:extLst>
          </p:cNvPr>
          <p:cNvSpPr>
            <a:spLocks noGrp="1"/>
          </p:cNvSpPr>
          <p:nvPr>
            <p:ph type="hdr" sz="quarter"/>
          </p:nvPr>
        </p:nvSpPr>
        <p:spPr>
          <a:xfrm>
            <a:off x="0" y="0"/>
            <a:ext cx="2971800"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xmlns="" id="{14BBB1D5-380E-4F92-8ACD-5DA4B8BA82F6}"/>
              </a:ext>
            </a:extLst>
          </p:cNvPr>
          <p:cNvSpPr>
            <a:spLocks noGrp="1"/>
          </p:cNvSpPr>
          <p:nvPr>
            <p:ph type="dt" sz="quarter" idx="1"/>
          </p:nvPr>
        </p:nvSpPr>
        <p:spPr>
          <a:xfrm>
            <a:off x="3884613" y="0"/>
            <a:ext cx="2971800" cy="463550"/>
          </a:xfrm>
          <a:prstGeom prst="rect">
            <a:avLst/>
          </a:prstGeom>
        </p:spPr>
        <p:txBody>
          <a:bodyPr vert="horz" lIns="91440" tIns="45720" rIns="91440" bIns="45720" rtlCol="0"/>
          <a:lstStyle>
            <a:lvl1pPr algn="r">
              <a:defRPr sz="1200"/>
            </a:lvl1pPr>
          </a:lstStyle>
          <a:p>
            <a:fld id="{B364C99F-B5D5-4C67-92DA-0957628DB9FF}" type="datetimeFigureOut">
              <a:rPr lang="en-US" smtClean="0"/>
              <a:t>9/11/2022</a:t>
            </a:fld>
            <a:endParaRPr lang="en-US" dirty="0"/>
          </a:p>
        </p:txBody>
      </p:sp>
      <p:sp>
        <p:nvSpPr>
          <p:cNvPr id="4" name="Footer Placeholder 3">
            <a:extLst>
              <a:ext uri="{FF2B5EF4-FFF2-40B4-BE49-F238E27FC236}">
                <a16:creationId xmlns:a16="http://schemas.microsoft.com/office/drawing/2014/main" xmlns="" id="{02D07724-8B67-4AAB-9F76-25B4D58049A5}"/>
              </a:ext>
            </a:extLst>
          </p:cNvPr>
          <p:cNvSpPr>
            <a:spLocks noGrp="1"/>
          </p:cNvSpPr>
          <p:nvPr>
            <p:ph type="ftr" sz="quarter" idx="2"/>
          </p:nvPr>
        </p:nvSpPr>
        <p:spPr>
          <a:xfrm>
            <a:off x="0" y="8774113"/>
            <a:ext cx="2971800"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xmlns="" id="{4CB2FCF8-C17D-43CD-B51B-39A016952A88}"/>
              </a:ext>
            </a:extLst>
          </p:cNvPr>
          <p:cNvSpPr>
            <a:spLocks noGrp="1"/>
          </p:cNvSpPr>
          <p:nvPr>
            <p:ph type="sldNum" sz="quarter" idx="3"/>
          </p:nvPr>
        </p:nvSpPr>
        <p:spPr>
          <a:xfrm>
            <a:off x="3884613" y="8774113"/>
            <a:ext cx="2971800" cy="463550"/>
          </a:xfrm>
          <a:prstGeom prst="rect">
            <a:avLst/>
          </a:prstGeom>
        </p:spPr>
        <p:txBody>
          <a:bodyPr vert="horz" lIns="91440" tIns="45720" rIns="91440" bIns="45720" rtlCol="0" anchor="b"/>
          <a:lstStyle>
            <a:lvl1pPr algn="r">
              <a:defRPr sz="1200"/>
            </a:lvl1pPr>
          </a:lstStyle>
          <a:p>
            <a:fld id="{80A5B33A-9EB0-432D-9764-B8B306DAF2AA}" type="slidenum">
              <a:rPr lang="en-US" smtClean="0"/>
              <a:t>‹#›</a:t>
            </a:fld>
            <a:endParaRPr lang="en-US" dirty="0"/>
          </a:p>
        </p:txBody>
      </p:sp>
    </p:spTree>
    <p:extLst>
      <p:ext uri="{BB962C8B-B14F-4D97-AF65-F5344CB8AC3E}">
        <p14:creationId xmlns:p14="http://schemas.microsoft.com/office/powerpoint/2010/main" val="40906799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xmlns=""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5" name="AutoShape 2">
            <a:extLst>
              <a:ext uri="{FF2B5EF4-FFF2-40B4-BE49-F238E27FC236}">
                <a16:creationId xmlns:a16="http://schemas.microsoft.com/office/drawing/2014/main" xmlns=""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6" name="AutoShape 3">
            <a:extLst>
              <a:ext uri="{FF2B5EF4-FFF2-40B4-BE49-F238E27FC236}">
                <a16:creationId xmlns:a16="http://schemas.microsoft.com/office/drawing/2014/main" xmlns=""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7" name="AutoShape 4">
            <a:extLst>
              <a:ext uri="{FF2B5EF4-FFF2-40B4-BE49-F238E27FC236}">
                <a16:creationId xmlns:a16="http://schemas.microsoft.com/office/drawing/2014/main" xmlns=""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8" name="AutoShape 5">
            <a:extLst>
              <a:ext uri="{FF2B5EF4-FFF2-40B4-BE49-F238E27FC236}">
                <a16:creationId xmlns:a16="http://schemas.microsoft.com/office/drawing/2014/main" xmlns=""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9" name="Text Box 6">
            <a:extLst>
              <a:ext uri="{FF2B5EF4-FFF2-40B4-BE49-F238E27FC236}">
                <a16:creationId xmlns:a16="http://schemas.microsoft.com/office/drawing/2014/main" xmlns=""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2" name="Rectangle 7">
            <a:extLst>
              <a:ext uri="{FF2B5EF4-FFF2-40B4-BE49-F238E27FC236}">
                <a16:creationId xmlns:a16="http://schemas.microsoft.com/office/drawing/2014/main" xmlns=""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dirty="0"/>
              <a:t>07/12/10</a:t>
            </a:r>
          </a:p>
        </p:txBody>
      </p:sp>
      <p:sp>
        <p:nvSpPr>
          <p:cNvPr id="3081" name="Rectangle 8">
            <a:extLst>
              <a:ext uri="{FF2B5EF4-FFF2-40B4-BE49-F238E27FC236}">
                <a16:creationId xmlns:a16="http://schemas.microsoft.com/office/drawing/2014/main" xmlns="" id="{E122C960-2A54-40F5-A908-87971E0C7034}"/>
              </a:ext>
            </a:extLst>
          </p:cNvPr>
          <p:cNvSpPr>
            <a:spLocks noGrp="1" noRot="1" noChangeAspect="1" noChangeArrowheads="1"/>
          </p:cNvSpPr>
          <p:nvPr>
            <p:ph type="sldImg"/>
          </p:nvPr>
        </p:nvSpPr>
        <p:spPr bwMode="auto">
          <a:xfrm>
            <a:off x="1131888" y="698500"/>
            <a:ext cx="4591050"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xmlns=""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xmlns=""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4" name="Rectangle 11">
            <a:extLst>
              <a:ext uri="{FF2B5EF4-FFF2-40B4-BE49-F238E27FC236}">
                <a16:creationId xmlns:a16="http://schemas.microsoft.com/office/drawing/2014/main" xmlns=""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dirty="0"/>
              <a:t>Page </a:t>
            </a:r>
            <a:fld id="{AF55197A-4911-4ED0-BBAA-82A1653DF638}" type="slidenum">
              <a:rPr lang="en-US" altLang="en-US" smtClean="0"/>
              <a:pPr>
                <a:defRPr/>
              </a:pPr>
              <a:t>‹#›</a:t>
            </a:fld>
            <a:endParaRPr lang="en-US" altLang="en-US" dirty="0"/>
          </a:p>
        </p:txBody>
      </p:sp>
      <p:sp>
        <p:nvSpPr>
          <p:cNvPr id="25613" name="Rectangle 12">
            <a:extLst>
              <a:ext uri="{FF2B5EF4-FFF2-40B4-BE49-F238E27FC236}">
                <a16:creationId xmlns:a16="http://schemas.microsoft.com/office/drawing/2014/main" xmlns=""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xmlns=""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3087" name="Line 14">
            <a:extLst>
              <a:ext uri="{FF2B5EF4-FFF2-40B4-BE49-F238E27FC236}">
                <a16:creationId xmlns:a16="http://schemas.microsoft.com/office/drawing/2014/main" xmlns=""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Tree>
    <p:extLst>
      <p:ext uri="{BB962C8B-B14F-4D97-AF65-F5344CB8AC3E}">
        <p14:creationId xmlns:p14="http://schemas.microsoft.com/office/powerpoint/2010/main" val="3745473837"/>
      </p:ext>
    </p:extLst>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xmlns=""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dirty="0">
                <a:ea typeface="Arial Unicode MS" pitchFamily="34" charset="-128"/>
              </a:rPr>
              <a:t>07/12/10</a:t>
            </a:r>
          </a:p>
        </p:txBody>
      </p:sp>
      <p:sp>
        <p:nvSpPr>
          <p:cNvPr id="5123" name="Rectangle 11">
            <a:extLst>
              <a:ext uri="{FF2B5EF4-FFF2-40B4-BE49-F238E27FC236}">
                <a16:creationId xmlns:a16="http://schemas.microsoft.com/office/drawing/2014/main" xmlns=""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dirty="0"/>
              <a:t>Page </a:t>
            </a:r>
            <a:fld id="{2A02BA22-F607-40B6-B650-89B025089CA0}" type="slidenum">
              <a:rPr lang="en-US" altLang="en-US" sz="2400" smtClean="0"/>
              <a:pPr>
                <a:spcBef>
                  <a:spcPct val="0"/>
                </a:spcBef>
                <a:buClrTx/>
                <a:buFontTx/>
                <a:buNone/>
              </a:pPr>
              <a:t>1</a:t>
            </a:fld>
            <a:endParaRPr lang="en-US" altLang="en-US" sz="2400" dirty="0"/>
          </a:p>
        </p:txBody>
      </p:sp>
      <p:sp>
        <p:nvSpPr>
          <p:cNvPr id="5124" name="Text Box 1">
            <a:extLst>
              <a:ext uri="{FF2B5EF4-FFF2-40B4-BE49-F238E27FC236}">
                <a16:creationId xmlns:a16="http://schemas.microsoft.com/office/drawing/2014/main" xmlns=""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dirty="0"/>
              <a:t>Jul 12, 2010</a:t>
            </a:r>
          </a:p>
        </p:txBody>
      </p:sp>
      <p:sp>
        <p:nvSpPr>
          <p:cNvPr id="5125" name="Text Box 2">
            <a:extLst>
              <a:ext uri="{FF2B5EF4-FFF2-40B4-BE49-F238E27FC236}">
                <a16:creationId xmlns:a16="http://schemas.microsoft.com/office/drawing/2014/main" xmlns=""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dirty="0"/>
              <a:t>Page </a:t>
            </a:r>
            <a:fld id="{B08E7645-705B-4ADD-B5B6-F7EFEFDE2AD9}" type="slidenum">
              <a:rPr lang="en-US" altLang="en-US"/>
              <a:pPr algn="r" eaLnBrk="1" hangingPunct="1">
                <a:spcBef>
                  <a:spcPct val="0"/>
                </a:spcBef>
                <a:buClrTx/>
                <a:buFontTx/>
                <a:buNone/>
              </a:pPr>
              <a:t>1</a:t>
            </a:fld>
            <a:endParaRPr lang="en-US" altLang="en-US" dirty="0"/>
          </a:p>
        </p:txBody>
      </p:sp>
      <p:sp>
        <p:nvSpPr>
          <p:cNvPr id="5126" name="Text Box 3">
            <a:extLst>
              <a:ext uri="{FF2B5EF4-FFF2-40B4-BE49-F238E27FC236}">
                <a16:creationId xmlns:a16="http://schemas.microsoft.com/office/drawing/2014/main" xmlns=""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xmlns=""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extLst>
      <p:ext uri="{BB962C8B-B14F-4D97-AF65-F5344CB8AC3E}">
        <p14:creationId xmlns:p14="http://schemas.microsoft.com/office/powerpoint/2010/main" val="25086074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31888" y="698500"/>
            <a:ext cx="4591050" cy="3443288"/>
          </a:xfrm>
        </p:spPr>
      </p:sp>
      <p:sp>
        <p:nvSpPr>
          <p:cNvPr id="3" name="备注占位符 2"/>
          <p:cNvSpPr>
            <a:spLocks noGrp="1"/>
          </p:cNvSpPr>
          <p:nvPr>
            <p:ph type="body" idx="1"/>
          </p:nvPr>
        </p:nvSpPr>
        <p:spPr/>
        <p:txBody>
          <a:bodyPr/>
          <a:lstStyle/>
          <a:p>
            <a:endParaRPr lang="zh-CN" altLang="en-US" dirty="0"/>
          </a:p>
        </p:txBody>
      </p:sp>
      <p:sp>
        <p:nvSpPr>
          <p:cNvPr id="4" name="日期占位符 3"/>
          <p:cNvSpPr>
            <a:spLocks noGrp="1"/>
          </p:cNvSpPr>
          <p:nvPr>
            <p:ph type="dt" idx="10"/>
          </p:nvPr>
        </p:nvSpPr>
        <p:spPr/>
        <p:txBody>
          <a:bodyPr/>
          <a:lstStyle/>
          <a:p>
            <a:pPr>
              <a:defRPr/>
            </a:pPr>
            <a:r>
              <a:rPr lang="en-US"/>
              <a:t>07/12/10</a:t>
            </a:r>
            <a:endParaRPr lang="en-US" dirty="0"/>
          </a:p>
        </p:txBody>
      </p:sp>
      <p:sp>
        <p:nvSpPr>
          <p:cNvPr id="5" name="灯片编号占位符 4"/>
          <p:cNvSpPr>
            <a:spLocks noGrp="1"/>
          </p:cNvSpPr>
          <p:nvPr>
            <p:ph type="sldNum" idx="11"/>
          </p:nvPr>
        </p:nvSpPr>
        <p:spPr/>
        <p:txBody>
          <a:bodyPr/>
          <a:lstStyle/>
          <a:p>
            <a:pPr>
              <a:defRPr/>
            </a:pPr>
            <a:r>
              <a:rPr lang="en-US" altLang="en-US"/>
              <a:t>Page </a:t>
            </a:r>
            <a:fld id="{AF55197A-4911-4ED0-BBAA-82A1653DF638}" type="slidenum">
              <a:rPr lang="en-US" altLang="en-US" smtClean="0"/>
              <a:pPr>
                <a:defRPr/>
              </a:pPr>
              <a:t>3</a:t>
            </a:fld>
            <a:endParaRPr lang="en-US" altLang="en-US" dirty="0"/>
          </a:p>
        </p:txBody>
      </p:sp>
    </p:spTree>
    <p:extLst>
      <p:ext uri="{BB962C8B-B14F-4D97-AF65-F5344CB8AC3E}">
        <p14:creationId xmlns:p14="http://schemas.microsoft.com/office/powerpoint/2010/main" val="39019604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31888" y="698500"/>
            <a:ext cx="4591050" cy="3443288"/>
          </a:xfrm>
        </p:spPr>
      </p:sp>
      <p:sp>
        <p:nvSpPr>
          <p:cNvPr id="3" name="备注占位符 2"/>
          <p:cNvSpPr>
            <a:spLocks noGrp="1"/>
          </p:cNvSpPr>
          <p:nvPr>
            <p:ph type="body" idx="1"/>
          </p:nvPr>
        </p:nvSpPr>
        <p:spPr/>
        <p:txBody>
          <a:bodyPr/>
          <a:lstStyle/>
          <a:p>
            <a:endParaRPr lang="zh-CN" altLang="en-US" dirty="0"/>
          </a:p>
        </p:txBody>
      </p:sp>
      <p:sp>
        <p:nvSpPr>
          <p:cNvPr id="4" name="日期占位符 3"/>
          <p:cNvSpPr>
            <a:spLocks noGrp="1"/>
          </p:cNvSpPr>
          <p:nvPr>
            <p:ph type="dt" idx="10"/>
          </p:nvPr>
        </p:nvSpPr>
        <p:spPr/>
        <p:txBody>
          <a:bodyPr/>
          <a:lstStyle/>
          <a:p>
            <a:pPr>
              <a:defRPr/>
            </a:pPr>
            <a:r>
              <a:rPr lang="en-US"/>
              <a:t>07/12/10</a:t>
            </a:r>
            <a:endParaRPr lang="en-US" dirty="0"/>
          </a:p>
        </p:txBody>
      </p:sp>
      <p:sp>
        <p:nvSpPr>
          <p:cNvPr id="5" name="灯片编号占位符 4"/>
          <p:cNvSpPr>
            <a:spLocks noGrp="1"/>
          </p:cNvSpPr>
          <p:nvPr>
            <p:ph type="sldNum" idx="11"/>
          </p:nvPr>
        </p:nvSpPr>
        <p:spPr/>
        <p:txBody>
          <a:bodyPr/>
          <a:lstStyle/>
          <a:p>
            <a:pPr>
              <a:defRPr/>
            </a:pPr>
            <a:r>
              <a:rPr lang="en-US" altLang="en-US"/>
              <a:t>Page </a:t>
            </a:r>
            <a:fld id="{AF55197A-4911-4ED0-BBAA-82A1653DF638}" type="slidenum">
              <a:rPr lang="en-US" altLang="en-US" smtClean="0"/>
              <a:pPr>
                <a:defRPr/>
              </a:pPr>
              <a:t>4</a:t>
            </a:fld>
            <a:endParaRPr lang="en-US" altLang="en-US" dirty="0"/>
          </a:p>
        </p:txBody>
      </p:sp>
    </p:spTree>
    <p:extLst>
      <p:ext uri="{BB962C8B-B14F-4D97-AF65-F5344CB8AC3E}">
        <p14:creationId xmlns:p14="http://schemas.microsoft.com/office/powerpoint/2010/main" val="36600959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31888" y="698500"/>
            <a:ext cx="4591050" cy="3443288"/>
          </a:xfrm>
        </p:spPr>
      </p:sp>
      <p:sp>
        <p:nvSpPr>
          <p:cNvPr id="3" name="备注占位符 2"/>
          <p:cNvSpPr>
            <a:spLocks noGrp="1"/>
          </p:cNvSpPr>
          <p:nvPr>
            <p:ph type="body" idx="1"/>
          </p:nvPr>
        </p:nvSpPr>
        <p:spPr/>
        <p:txBody>
          <a:bodyPr/>
          <a:lstStyle/>
          <a:p>
            <a:endParaRPr lang="zh-CN" altLang="en-US" dirty="0"/>
          </a:p>
        </p:txBody>
      </p:sp>
      <p:sp>
        <p:nvSpPr>
          <p:cNvPr id="4" name="日期占位符 3"/>
          <p:cNvSpPr>
            <a:spLocks noGrp="1"/>
          </p:cNvSpPr>
          <p:nvPr>
            <p:ph type="dt" idx="10"/>
          </p:nvPr>
        </p:nvSpPr>
        <p:spPr/>
        <p:txBody>
          <a:bodyPr/>
          <a:lstStyle/>
          <a:p>
            <a:pPr>
              <a:defRPr/>
            </a:pPr>
            <a:r>
              <a:rPr lang="en-US"/>
              <a:t>07/12/10</a:t>
            </a:r>
            <a:endParaRPr lang="en-US" dirty="0"/>
          </a:p>
        </p:txBody>
      </p:sp>
      <p:sp>
        <p:nvSpPr>
          <p:cNvPr id="5" name="灯片编号占位符 4"/>
          <p:cNvSpPr>
            <a:spLocks noGrp="1"/>
          </p:cNvSpPr>
          <p:nvPr>
            <p:ph type="sldNum" idx="11"/>
          </p:nvPr>
        </p:nvSpPr>
        <p:spPr/>
        <p:txBody>
          <a:bodyPr/>
          <a:lstStyle/>
          <a:p>
            <a:pPr>
              <a:defRPr/>
            </a:pPr>
            <a:r>
              <a:rPr lang="en-US" altLang="en-US"/>
              <a:t>Page </a:t>
            </a:r>
            <a:fld id="{AF55197A-4911-4ED0-BBAA-82A1653DF638}" type="slidenum">
              <a:rPr lang="en-US" altLang="en-US" smtClean="0"/>
              <a:pPr>
                <a:defRPr/>
              </a:pPr>
              <a:t>5</a:t>
            </a:fld>
            <a:endParaRPr lang="en-US" altLang="en-US" dirty="0"/>
          </a:p>
        </p:txBody>
      </p:sp>
    </p:spTree>
    <p:extLst>
      <p:ext uri="{BB962C8B-B14F-4D97-AF65-F5344CB8AC3E}">
        <p14:creationId xmlns:p14="http://schemas.microsoft.com/office/powerpoint/2010/main" val="28559322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31888" y="698500"/>
            <a:ext cx="4591050" cy="3443288"/>
          </a:xfrm>
        </p:spPr>
      </p:sp>
      <p:sp>
        <p:nvSpPr>
          <p:cNvPr id="3" name="备注占位符 2"/>
          <p:cNvSpPr>
            <a:spLocks noGrp="1"/>
          </p:cNvSpPr>
          <p:nvPr>
            <p:ph type="body" idx="1"/>
          </p:nvPr>
        </p:nvSpPr>
        <p:spPr/>
        <p:txBody>
          <a:bodyPr/>
          <a:lstStyle/>
          <a:p>
            <a:endParaRPr lang="zh-CN" altLang="en-US" dirty="0"/>
          </a:p>
        </p:txBody>
      </p:sp>
      <p:sp>
        <p:nvSpPr>
          <p:cNvPr id="4" name="日期占位符 3"/>
          <p:cNvSpPr>
            <a:spLocks noGrp="1"/>
          </p:cNvSpPr>
          <p:nvPr>
            <p:ph type="dt" idx="10"/>
          </p:nvPr>
        </p:nvSpPr>
        <p:spPr/>
        <p:txBody>
          <a:bodyPr/>
          <a:lstStyle/>
          <a:p>
            <a:pPr>
              <a:defRPr/>
            </a:pPr>
            <a:r>
              <a:rPr lang="en-US"/>
              <a:t>07/12/10</a:t>
            </a:r>
            <a:endParaRPr lang="en-US" dirty="0"/>
          </a:p>
        </p:txBody>
      </p:sp>
      <p:sp>
        <p:nvSpPr>
          <p:cNvPr id="5" name="灯片编号占位符 4"/>
          <p:cNvSpPr>
            <a:spLocks noGrp="1"/>
          </p:cNvSpPr>
          <p:nvPr>
            <p:ph type="sldNum" idx="11"/>
          </p:nvPr>
        </p:nvSpPr>
        <p:spPr/>
        <p:txBody>
          <a:bodyPr/>
          <a:lstStyle/>
          <a:p>
            <a:pPr>
              <a:defRPr/>
            </a:pPr>
            <a:r>
              <a:rPr lang="en-US" altLang="en-US"/>
              <a:t>Page </a:t>
            </a:r>
            <a:fld id="{AF55197A-4911-4ED0-BBAA-82A1653DF638}" type="slidenum">
              <a:rPr lang="en-US" altLang="en-US" smtClean="0"/>
              <a:pPr>
                <a:defRPr/>
              </a:pPr>
              <a:t>6</a:t>
            </a:fld>
            <a:endParaRPr lang="en-US" altLang="en-US" dirty="0"/>
          </a:p>
        </p:txBody>
      </p:sp>
    </p:spTree>
    <p:extLst>
      <p:ext uri="{BB962C8B-B14F-4D97-AF65-F5344CB8AC3E}">
        <p14:creationId xmlns:p14="http://schemas.microsoft.com/office/powerpoint/2010/main" val="2427266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31888" y="698500"/>
            <a:ext cx="4591050" cy="3443288"/>
          </a:xfrm>
        </p:spPr>
      </p:sp>
      <p:sp>
        <p:nvSpPr>
          <p:cNvPr id="3" name="备注占位符 2"/>
          <p:cNvSpPr>
            <a:spLocks noGrp="1"/>
          </p:cNvSpPr>
          <p:nvPr>
            <p:ph type="body" idx="1"/>
          </p:nvPr>
        </p:nvSpPr>
        <p:spPr/>
        <p:txBody>
          <a:bodyPr/>
          <a:lstStyle/>
          <a:p>
            <a:endParaRPr lang="zh-CN" altLang="en-US" dirty="0"/>
          </a:p>
        </p:txBody>
      </p:sp>
      <p:sp>
        <p:nvSpPr>
          <p:cNvPr id="4" name="日期占位符 3"/>
          <p:cNvSpPr>
            <a:spLocks noGrp="1"/>
          </p:cNvSpPr>
          <p:nvPr>
            <p:ph type="dt" idx="10"/>
          </p:nvPr>
        </p:nvSpPr>
        <p:spPr/>
        <p:txBody>
          <a:bodyPr/>
          <a:lstStyle/>
          <a:p>
            <a:pPr>
              <a:defRPr/>
            </a:pPr>
            <a:r>
              <a:rPr lang="en-US"/>
              <a:t>07/12/10</a:t>
            </a:r>
            <a:endParaRPr lang="en-US" dirty="0"/>
          </a:p>
        </p:txBody>
      </p:sp>
      <p:sp>
        <p:nvSpPr>
          <p:cNvPr id="5" name="灯片编号占位符 4"/>
          <p:cNvSpPr>
            <a:spLocks noGrp="1"/>
          </p:cNvSpPr>
          <p:nvPr>
            <p:ph type="sldNum" idx="11"/>
          </p:nvPr>
        </p:nvSpPr>
        <p:spPr/>
        <p:txBody>
          <a:bodyPr/>
          <a:lstStyle/>
          <a:p>
            <a:pPr>
              <a:defRPr/>
            </a:pPr>
            <a:r>
              <a:rPr lang="en-US" altLang="en-US"/>
              <a:t>Page </a:t>
            </a:r>
            <a:fld id="{AF55197A-4911-4ED0-BBAA-82A1653DF638}" type="slidenum">
              <a:rPr lang="en-US" altLang="en-US" smtClean="0"/>
              <a:pPr>
                <a:defRPr/>
              </a:pPr>
              <a:t>7</a:t>
            </a:fld>
            <a:endParaRPr lang="en-US" altLang="en-US" dirty="0"/>
          </a:p>
        </p:txBody>
      </p:sp>
    </p:spTree>
    <p:extLst>
      <p:ext uri="{BB962C8B-B14F-4D97-AF65-F5344CB8AC3E}">
        <p14:creationId xmlns:p14="http://schemas.microsoft.com/office/powerpoint/2010/main" val="40567169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31888" y="698500"/>
            <a:ext cx="4591050" cy="3443288"/>
          </a:xfrm>
        </p:spPr>
      </p:sp>
      <p:sp>
        <p:nvSpPr>
          <p:cNvPr id="3" name="备注占位符 2"/>
          <p:cNvSpPr>
            <a:spLocks noGrp="1"/>
          </p:cNvSpPr>
          <p:nvPr>
            <p:ph type="body" idx="1"/>
          </p:nvPr>
        </p:nvSpPr>
        <p:spPr/>
        <p:txBody>
          <a:bodyPr/>
          <a:lstStyle/>
          <a:p>
            <a:endParaRPr lang="zh-CN" altLang="en-US" dirty="0"/>
          </a:p>
        </p:txBody>
      </p:sp>
      <p:sp>
        <p:nvSpPr>
          <p:cNvPr id="4" name="日期占位符 3"/>
          <p:cNvSpPr>
            <a:spLocks noGrp="1"/>
          </p:cNvSpPr>
          <p:nvPr>
            <p:ph type="dt" idx="10"/>
          </p:nvPr>
        </p:nvSpPr>
        <p:spPr/>
        <p:txBody>
          <a:bodyPr/>
          <a:lstStyle/>
          <a:p>
            <a:pPr>
              <a:defRPr/>
            </a:pPr>
            <a:r>
              <a:rPr lang="en-US"/>
              <a:t>07/12/10</a:t>
            </a:r>
            <a:endParaRPr lang="en-US" dirty="0"/>
          </a:p>
        </p:txBody>
      </p:sp>
      <p:sp>
        <p:nvSpPr>
          <p:cNvPr id="5" name="灯片编号占位符 4"/>
          <p:cNvSpPr>
            <a:spLocks noGrp="1"/>
          </p:cNvSpPr>
          <p:nvPr>
            <p:ph type="sldNum" idx="11"/>
          </p:nvPr>
        </p:nvSpPr>
        <p:spPr/>
        <p:txBody>
          <a:bodyPr/>
          <a:lstStyle/>
          <a:p>
            <a:pPr>
              <a:defRPr/>
            </a:pPr>
            <a:r>
              <a:rPr lang="en-US" altLang="en-US"/>
              <a:t>Page </a:t>
            </a:r>
            <a:fld id="{AF55197A-4911-4ED0-BBAA-82A1653DF638}" type="slidenum">
              <a:rPr lang="en-US" altLang="en-US" smtClean="0"/>
              <a:pPr>
                <a:defRPr/>
              </a:pPr>
              <a:t>8</a:t>
            </a:fld>
            <a:endParaRPr lang="en-US" altLang="en-US" dirty="0"/>
          </a:p>
        </p:txBody>
      </p:sp>
    </p:spTree>
    <p:extLst>
      <p:ext uri="{BB962C8B-B14F-4D97-AF65-F5344CB8AC3E}">
        <p14:creationId xmlns:p14="http://schemas.microsoft.com/office/powerpoint/2010/main" val="13685878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31888" y="698500"/>
            <a:ext cx="4591050" cy="3443288"/>
          </a:xfrm>
        </p:spPr>
      </p:sp>
      <p:sp>
        <p:nvSpPr>
          <p:cNvPr id="3" name="备注占位符 2"/>
          <p:cNvSpPr>
            <a:spLocks noGrp="1"/>
          </p:cNvSpPr>
          <p:nvPr>
            <p:ph type="body" idx="1"/>
          </p:nvPr>
        </p:nvSpPr>
        <p:spPr/>
        <p:txBody>
          <a:bodyPr/>
          <a:lstStyle/>
          <a:p>
            <a:endParaRPr lang="zh-CN" altLang="en-US" dirty="0"/>
          </a:p>
        </p:txBody>
      </p:sp>
      <p:sp>
        <p:nvSpPr>
          <p:cNvPr id="4" name="日期占位符 3"/>
          <p:cNvSpPr>
            <a:spLocks noGrp="1"/>
          </p:cNvSpPr>
          <p:nvPr>
            <p:ph type="dt" idx="10"/>
          </p:nvPr>
        </p:nvSpPr>
        <p:spPr/>
        <p:txBody>
          <a:bodyPr/>
          <a:lstStyle/>
          <a:p>
            <a:pPr>
              <a:defRPr/>
            </a:pPr>
            <a:r>
              <a:rPr lang="en-US"/>
              <a:t>07/12/10</a:t>
            </a:r>
            <a:endParaRPr lang="en-US" dirty="0"/>
          </a:p>
        </p:txBody>
      </p:sp>
      <p:sp>
        <p:nvSpPr>
          <p:cNvPr id="5" name="灯片编号占位符 4"/>
          <p:cNvSpPr>
            <a:spLocks noGrp="1"/>
          </p:cNvSpPr>
          <p:nvPr>
            <p:ph type="sldNum" idx="11"/>
          </p:nvPr>
        </p:nvSpPr>
        <p:spPr/>
        <p:txBody>
          <a:bodyPr/>
          <a:lstStyle/>
          <a:p>
            <a:pPr>
              <a:defRPr/>
            </a:pPr>
            <a:r>
              <a:rPr lang="en-US" altLang="en-US"/>
              <a:t>Page </a:t>
            </a:r>
            <a:fld id="{AF55197A-4911-4ED0-BBAA-82A1653DF638}" type="slidenum">
              <a:rPr lang="en-US" altLang="en-US" smtClean="0"/>
              <a:pPr>
                <a:defRPr/>
              </a:pPr>
              <a:t>9</a:t>
            </a:fld>
            <a:endParaRPr lang="en-US" altLang="en-US" dirty="0"/>
          </a:p>
        </p:txBody>
      </p:sp>
    </p:spTree>
    <p:extLst>
      <p:ext uri="{BB962C8B-B14F-4D97-AF65-F5344CB8AC3E}">
        <p14:creationId xmlns:p14="http://schemas.microsoft.com/office/powerpoint/2010/main" val="11872987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31888" y="698500"/>
            <a:ext cx="4591050" cy="3443288"/>
          </a:xfrm>
        </p:spPr>
      </p:sp>
      <p:sp>
        <p:nvSpPr>
          <p:cNvPr id="3" name="备注占位符 2"/>
          <p:cNvSpPr>
            <a:spLocks noGrp="1"/>
          </p:cNvSpPr>
          <p:nvPr>
            <p:ph type="body" idx="1"/>
          </p:nvPr>
        </p:nvSpPr>
        <p:spPr/>
        <p:txBody>
          <a:bodyPr/>
          <a:lstStyle/>
          <a:p>
            <a:endParaRPr lang="zh-CN" altLang="en-US" dirty="0"/>
          </a:p>
        </p:txBody>
      </p:sp>
      <p:sp>
        <p:nvSpPr>
          <p:cNvPr id="4" name="日期占位符 3"/>
          <p:cNvSpPr>
            <a:spLocks noGrp="1"/>
          </p:cNvSpPr>
          <p:nvPr>
            <p:ph type="dt" idx="10"/>
          </p:nvPr>
        </p:nvSpPr>
        <p:spPr/>
        <p:txBody>
          <a:bodyPr/>
          <a:lstStyle/>
          <a:p>
            <a:pPr>
              <a:defRPr/>
            </a:pPr>
            <a:r>
              <a:rPr lang="en-US"/>
              <a:t>07/12/10</a:t>
            </a:r>
            <a:endParaRPr lang="en-US" dirty="0"/>
          </a:p>
        </p:txBody>
      </p:sp>
      <p:sp>
        <p:nvSpPr>
          <p:cNvPr id="5" name="灯片编号占位符 4"/>
          <p:cNvSpPr>
            <a:spLocks noGrp="1"/>
          </p:cNvSpPr>
          <p:nvPr>
            <p:ph type="sldNum" idx="11"/>
          </p:nvPr>
        </p:nvSpPr>
        <p:spPr/>
        <p:txBody>
          <a:bodyPr/>
          <a:lstStyle/>
          <a:p>
            <a:pPr>
              <a:defRPr/>
            </a:pPr>
            <a:r>
              <a:rPr lang="en-US" altLang="en-US"/>
              <a:t>Page </a:t>
            </a:r>
            <a:fld id="{AF55197A-4911-4ED0-BBAA-82A1653DF638}" type="slidenum">
              <a:rPr lang="en-US" altLang="en-US" smtClean="0"/>
              <a:pPr>
                <a:defRPr/>
              </a:pPr>
              <a:t>10</a:t>
            </a:fld>
            <a:endParaRPr lang="en-US" altLang="en-US" dirty="0"/>
          </a:p>
        </p:txBody>
      </p:sp>
    </p:spTree>
    <p:extLst>
      <p:ext uri="{BB962C8B-B14F-4D97-AF65-F5344CB8AC3E}">
        <p14:creationId xmlns:p14="http://schemas.microsoft.com/office/powerpoint/2010/main" val="14545704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3"/>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189" indent="0" algn="ctr">
              <a:buNone/>
              <a:defRPr/>
            </a:lvl2pPr>
            <a:lvl3pPr marL="914377" indent="0" algn="ctr">
              <a:buNone/>
              <a:defRPr/>
            </a:lvl3pPr>
            <a:lvl4pPr marL="1371566" indent="0" algn="ctr">
              <a:buNone/>
              <a:defRPr/>
            </a:lvl4pPr>
            <a:lvl5pPr marL="1828754" indent="0" algn="ctr">
              <a:buNone/>
              <a:defRPr/>
            </a:lvl5pPr>
            <a:lvl6pPr marL="2285943" indent="0" algn="ctr">
              <a:buNone/>
              <a:defRPr/>
            </a:lvl6pPr>
            <a:lvl7pPr marL="2743131" indent="0" algn="ctr">
              <a:buNone/>
              <a:defRPr/>
            </a:lvl7pPr>
            <a:lvl8pPr marL="3200320" indent="0" algn="ctr">
              <a:buNone/>
              <a:defRPr/>
            </a:lvl8pPr>
            <a:lvl9pPr marL="3657509"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xmlns="" id="{CDECFD97-FF53-4387-BAF0-F12D463EB1E9}"/>
              </a:ext>
            </a:extLst>
          </p:cNvPr>
          <p:cNvSpPr>
            <a:spLocks noGrp="1" noChangeArrowheads="1"/>
          </p:cNvSpPr>
          <p:nvPr>
            <p:ph type="sldNum" idx="10"/>
          </p:nvPr>
        </p:nvSpPr>
        <p:spPr>
          <a:ln/>
        </p:spPr>
        <p:txBody>
          <a:bodyPr/>
          <a:lstStyle>
            <a:lvl1pPr>
              <a:defRPr/>
            </a:lvl1pPr>
          </a:lstStyle>
          <a:p>
            <a:pPr>
              <a:defRPr/>
            </a:pPr>
            <a:r>
              <a:rPr lang="en-US" altLang="en-US" dirty="0"/>
              <a:t>Slide </a:t>
            </a:r>
            <a:fld id="{CAA2C270-03FA-43C7-AEFB-067184F3C062}" type="slidenum">
              <a:rPr lang="en-US" altLang="en-US" smtClean="0"/>
              <a:pPr>
                <a:defRPr/>
              </a:pPr>
              <a:t>‹#›</a:t>
            </a:fld>
            <a:endParaRPr lang="en-US" altLang="en-US" dirty="0"/>
          </a:p>
        </p:txBody>
      </p:sp>
    </p:spTree>
    <p:extLst>
      <p:ext uri="{BB962C8B-B14F-4D97-AF65-F5344CB8AC3E}">
        <p14:creationId xmlns:p14="http://schemas.microsoft.com/office/powerpoint/2010/main" val="10873556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xmlns="" id="{920AD8A7-AF3A-45B5-A4AF-214DE59C8098}"/>
              </a:ext>
            </a:extLst>
          </p:cNvPr>
          <p:cNvSpPr>
            <a:spLocks noGrp="1" noChangeArrowheads="1"/>
          </p:cNvSpPr>
          <p:nvPr>
            <p:ph type="sldNum" idx="10"/>
          </p:nvPr>
        </p:nvSpPr>
        <p:spPr>
          <a:ln/>
        </p:spPr>
        <p:txBody>
          <a:bodyPr/>
          <a:lstStyle>
            <a:lvl1pPr>
              <a:defRPr/>
            </a:lvl1pPr>
          </a:lstStyle>
          <a:p>
            <a:pPr>
              <a:defRPr/>
            </a:pPr>
            <a:r>
              <a:rPr lang="en-US" altLang="en-US" dirty="0"/>
              <a:t>Slide </a:t>
            </a:r>
            <a:fld id="{6A68D7BD-EE7B-43EB-BA6B-D7A780E6E7A2}" type="slidenum">
              <a:rPr lang="en-US" altLang="en-US" smtClean="0"/>
              <a:pPr>
                <a:defRPr/>
              </a:pPr>
              <a:t>‹#›</a:t>
            </a:fld>
            <a:endParaRPr lang="en-US" altLang="en-US" dirty="0"/>
          </a:p>
        </p:txBody>
      </p:sp>
    </p:spTree>
    <p:extLst>
      <p:ext uri="{BB962C8B-B14F-4D97-AF65-F5344CB8AC3E}">
        <p14:creationId xmlns:p14="http://schemas.microsoft.com/office/powerpoint/2010/main" val="330257620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42" y="685804"/>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1" y="685804"/>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xmlns="" id="{67540C22-21B0-475E-96ED-8FBF9E25E7D2}"/>
              </a:ext>
            </a:extLst>
          </p:cNvPr>
          <p:cNvSpPr>
            <a:spLocks noGrp="1" noChangeArrowheads="1"/>
          </p:cNvSpPr>
          <p:nvPr>
            <p:ph type="sldNum" idx="10"/>
          </p:nvPr>
        </p:nvSpPr>
        <p:spPr>
          <a:ln/>
        </p:spPr>
        <p:txBody>
          <a:bodyPr/>
          <a:lstStyle>
            <a:lvl1pPr>
              <a:defRPr/>
            </a:lvl1pPr>
          </a:lstStyle>
          <a:p>
            <a:pPr>
              <a:defRPr/>
            </a:pPr>
            <a:r>
              <a:rPr lang="en-US" altLang="en-US" dirty="0"/>
              <a:t>Slide </a:t>
            </a:r>
            <a:fld id="{D4FA0C20-D616-47F3-A135-1674C8921168}" type="slidenum">
              <a:rPr lang="en-US" altLang="en-US" smtClean="0"/>
              <a:pPr>
                <a:defRPr/>
              </a:pPr>
              <a:t>‹#›</a:t>
            </a:fld>
            <a:endParaRPr lang="en-US" altLang="en-US" dirty="0"/>
          </a:p>
        </p:txBody>
      </p:sp>
    </p:spTree>
    <p:extLst>
      <p:ext uri="{BB962C8B-B14F-4D97-AF65-F5344CB8AC3E}">
        <p14:creationId xmlns:p14="http://schemas.microsoft.com/office/powerpoint/2010/main" val="253688902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xmlns="" id="{3865CD11-6439-4324-AFE9-E89B987C693E}"/>
              </a:ext>
            </a:extLst>
          </p:cNvPr>
          <p:cNvSpPr>
            <a:spLocks noGrp="1" noChangeArrowheads="1"/>
          </p:cNvSpPr>
          <p:nvPr>
            <p:ph type="sldNum" idx="10"/>
          </p:nvPr>
        </p:nvSpPr>
        <p:spPr>
          <a:ln/>
        </p:spPr>
        <p:txBody>
          <a:bodyPr/>
          <a:lstStyle>
            <a:lvl1pPr>
              <a:defRPr/>
            </a:lvl1pPr>
          </a:lstStyle>
          <a:p>
            <a:pPr>
              <a:defRPr/>
            </a:pPr>
            <a:r>
              <a:rPr lang="en-US" altLang="en-US" dirty="0"/>
              <a:t>Slide </a:t>
            </a:r>
            <a:fld id="{5DD27314-9434-4B6F-80C2-AAC402118CDA}" type="slidenum">
              <a:rPr lang="en-US" altLang="en-US" smtClean="0"/>
              <a:pPr>
                <a:defRPr/>
              </a:pPr>
              <a:t>‹#›</a:t>
            </a:fld>
            <a:endParaRPr lang="en-US" altLang="en-US" dirty="0"/>
          </a:p>
        </p:txBody>
      </p:sp>
    </p:spTree>
    <p:extLst>
      <p:ext uri="{BB962C8B-B14F-4D97-AF65-F5344CB8AC3E}">
        <p14:creationId xmlns:p14="http://schemas.microsoft.com/office/powerpoint/2010/main" val="89828342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8"/>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189" indent="0">
              <a:buNone/>
              <a:defRPr sz="1800"/>
            </a:lvl2pPr>
            <a:lvl3pPr marL="914377" indent="0">
              <a:buNone/>
              <a:defRPr sz="1600"/>
            </a:lvl3pPr>
            <a:lvl4pPr marL="1371566" indent="0">
              <a:buNone/>
              <a:defRPr sz="1400"/>
            </a:lvl4pPr>
            <a:lvl5pPr marL="1828754" indent="0">
              <a:buNone/>
              <a:defRPr sz="1400"/>
            </a:lvl5pPr>
            <a:lvl6pPr marL="2285943" indent="0">
              <a:buNone/>
              <a:defRPr sz="1400"/>
            </a:lvl6pPr>
            <a:lvl7pPr marL="2743131" indent="0">
              <a:buNone/>
              <a:defRPr sz="1400"/>
            </a:lvl7pPr>
            <a:lvl8pPr marL="3200320" indent="0">
              <a:buNone/>
              <a:defRPr sz="1400"/>
            </a:lvl8pPr>
            <a:lvl9pPr marL="3657509"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xmlns="" id="{BF17094D-F91B-41DB-9A16-A7218645C9FA}"/>
              </a:ext>
            </a:extLst>
          </p:cNvPr>
          <p:cNvSpPr>
            <a:spLocks noGrp="1" noChangeArrowheads="1"/>
          </p:cNvSpPr>
          <p:nvPr>
            <p:ph type="sldNum" idx="10"/>
          </p:nvPr>
        </p:nvSpPr>
        <p:spPr>
          <a:ln/>
        </p:spPr>
        <p:txBody>
          <a:bodyPr/>
          <a:lstStyle>
            <a:lvl1pPr>
              <a:defRPr/>
            </a:lvl1pPr>
          </a:lstStyle>
          <a:p>
            <a:pPr>
              <a:defRPr/>
            </a:pPr>
            <a:r>
              <a:rPr lang="en-US" altLang="en-US" dirty="0"/>
              <a:t>Slide </a:t>
            </a:r>
            <a:fld id="{3D266AC6-DD33-448D-B445-2628016ADA7D}" type="slidenum">
              <a:rPr lang="en-US" altLang="en-US" smtClean="0"/>
              <a:pPr>
                <a:defRPr/>
              </a:pPr>
              <a:t>‹#›</a:t>
            </a:fld>
            <a:endParaRPr lang="en-US" altLang="en-US" dirty="0"/>
          </a:p>
        </p:txBody>
      </p:sp>
    </p:spTree>
    <p:extLst>
      <p:ext uri="{BB962C8B-B14F-4D97-AF65-F5344CB8AC3E}">
        <p14:creationId xmlns:p14="http://schemas.microsoft.com/office/powerpoint/2010/main" val="374799195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Click to edit Master title style</a:t>
            </a:r>
            <a:endParaRPr lang="en-US" dirty="0"/>
          </a:p>
        </p:txBody>
      </p:sp>
      <p:sp>
        <p:nvSpPr>
          <p:cNvPr id="3" name="Content Placeholder 2"/>
          <p:cNvSpPr>
            <a:spLocks noGrp="1"/>
          </p:cNvSpPr>
          <p:nvPr>
            <p:ph sz="half" idx="1"/>
          </p:nvPr>
        </p:nvSpPr>
        <p:spPr>
          <a:xfrm>
            <a:off x="609601" y="1371608"/>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42" y="1371608"/>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xmlns="" id="{F60F77CD-DD4D-4F42-85AE-C07B6997D237}"/>
              </a:ext>
            </a:extLst>
          </p:cNvPr>
          <p:cNvSpPr>
            <a:spLocks noGrp="1" noChangeArrowheads="1"/>
          </p:cNvSpPr>
          <p:nvPr>
            <p:ph type="sldNum" idx="10"/>
          </p:nvPr>
        </p:nvSpPr>
        <p:spPr>
          <a:ln/>
        </p:spPr>
        <p:txBody>
          <a:bodyPr/>
          <a:lstStyle>
            <a:lvl1pPr>
              <a:defRPr/>
            </a:lvl1pPr>
          </a:lstStyle>
          <a:p>
            <a:pPr>
              <a:defRPr/>
            </a:pPr>
            <a:r>
              <a:rPr lang="en-US" altLang="en-US" dirty="0"/>
              <a:t>Slide </a:t>
            </a:r>
            <a:fld id="{1F551F72-38F2-479C-990C-DF0D2C0B1F2C}" type="slidenum">
              <a:rPr lang="en-US" altLang="en-US" smtClean="0"/>
              <a:pPr>
                <a:defRPr/>
              </a:pPr>
              <a:t>‹#›</a:t>
            </a:fld>
            <a:endParaRPr lang="en-US" altLang="en-US" dirty="0"/>
          </a:p>
        </p:txBody>
      </p:sp>
    </p:spTree>
    <p:extLst>
      <p:ext uri="{BB962C8B-B14F-4D97-AF65-F5344CB8AC3E}">
        <p14:creationId xmlns:p14="http://schemas.microsoft.com/office/powerpoint/2010/main" val="39014674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9" y="1535113"/>
            <a:ext cx="4041775" cy="63976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xmlns="" id="{4906BD87-6C63-4BAE-BB78-2E037CDA80CF}"/>
              </a:ext>
            </a:extLst>
          </p:cNvPr>
          <p:cNvSpPr>
            <a:spLocks noGrp="1" noChangeArrowheads="1"/>
          </p:cNvSpPr>
          <p:nvPr>
            <p:ph type="sldNum" idx="10"/>
          </p:nvPr>
        </p:nvSpPr>
        <p:spPr>
          <a:ln/>
        </p:spPr>
        <p:txBody>
          <a:bodyPr/>
          <a:lstStyle>
            <a:lvl1pPr>
              <a:defRPr/>
            </a:lvl1pPr>
          </a:lstStyle>
          <a:p>
            <a:pPr>
              <a:defRPr/>
            </a:pPr>
            <a:r>
              <a:rPr lang="en-US" altLang="en-US" dirty="0"/>
              <a:t>Slide </a:t>
            </a:r>
            <a:fld id="{07143AE2-8961-49C4-80E3-5346A3EB4C4A}" type="slidenum">
              <a:rPr lang="en-US" altLang="en-US" smtClean="0"/>
              <a:pPr>
                <a:defRPr/>
              </a:pPr>
              <a:t>‹#›</a:t>
            </a:fld>
            <a:endParaRPr lang="en-US" altLang="en-US" dirty="0"/>
          </a:p>
        </p:txBody>
      </p:sp>
    </p:spTree>
    <p:extLst>
      <p:ext uri="{BB962C8B-B14F-4D97-AF65-F5344CB8AC3E}">
        <p14:creationId xmlns:p14="http://schemas.microsoft.com/office/powerpoint/2010/main" val="113899725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xmlns="" id="{77CDBA8A-BE42-43E1-A3A6-A4B661E728FA}"/>
              </a:ext>
            </a:extLst>
          </p:cNvPr>
          <p:cNvSpPr>
            <a:spLocks noGrp="1" noChangeArrowheads="1"/>
          </p:cNvSpPr>
          <p:nvPr>
            <p:ph type="sldNum" idx="10"/>
          </p:nvPr>
        </p:nvSpPr>
        <p:spPr>
          <a:ln/>
        </p:spPr>
        <p:txBody>
          <a:bodyPr/>
          <a:lstStyle>
            <a:lvl1pPr>
              <a:defRPr/>
            </a:lvl1pPr>
          </a:lstStyle>
          <a:p>
            <a:pPr>
              <a:defRPr/>
            </a:pPr>
            <a:r>
              <a:rPr lang="en-US" altLang="en-US" dirty="0"/>
              <a:t>Slide </a:t>
            </a:r>
            <a:fld id="{49DFBF5E-CB2C-45B5-BBB9-429FD974229E}" type="slidenum">
              <a:rPr lang="en-US" altLang="en-US" smtClean="0"/>
              <a:pPr>
                <a:defRPr/>
              </a:pPr>
              <a:t>‹#›</a:t>
            </a:fld>
            <a:endParaRPr lang="en-US" altLang="en-US" dirty="0"/>
          </a:p>
        </p:txBody>
      </p:sp>
    </p:spTree>
    <p:extLst>
      <p:ext uri="{BB962C8B-B14F-4D97-AF65-F5344CB8AC3E}">
        <p14:creationId xmlns:p14="http://schemas.microsoft.com/office/powerpoint/2010/main" val="141325472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1DDB69A1-11BC-41B0-8884-BE90EB602636}"/>
              </a:ext>
            </a:extLst>
          </p:cNvPr>
          <p:cNvSpPr>
            <a:spLocks noGrp="1" noChangeArrowheads="1"/>
          </p:cNvSpPr>
          <p:nvPr>
            <p:ph type="sldNum" idx="10"/>
          </p:nvPr>
        </p:nvSpPr>
        <p:spPr>
          <a:xfrm>
            <a:off x="4244977" y="6538921"/>
            <a:ext cx="654050" cy="382587"/>
          </a:xfrm>
        </p:spPr>
        <p:txBody>
          <a:bodyPr/>
          <a:lstStyle>
            <a:lvl1pPr>
              <a:defRPr/>
            </a:lvl1pPr>
          </a:lstStyle>
          <a:p>
            <a:pPr>
              <a:defRPr/>
            </a:pPr>
            <a:r>
              <a:rPr lang="en-US" altLang="en-US" dirty="0"/>
              <a:t>Slid</a:t>
            </a:r>
            <a:fld id="{0F04E8E9-279B-42CA-B6E8-61A287E0027B}" type="slidenum">
              <a:rPr lang="en-US" altLang="en-US" smtClean="0"/>
              <a:pPr>
                <a:defRPr/>
              </a:pPr>
              <a:t>‹#›</a:t>
            </a:fld>
            <a:endParaRPr lang="en-US" altLang="en-US" dirty="0"/>
          </a:p>
        </p:txBody>
      </p:sp>
    </p:spTree>
    <p:extLst>
      <p:ext uri="{BB962C8B-B14F-4D97-AF65-F5344CB8AC3E}">
        <p14:creationId xmlns:p14="http://schemas.microsoft.com/office/powerpoint/2010/main" val="381434375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hasCustomPrompt="1"/>
          </p:nvPr>
        </p:nvSpPr>
        <p:spPr>
          <a:xfrm>
            <a:off x="3575050" y="273058"/>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dirty="0"/>
              <a:t>Click to edit Master </a:t>
            </a:r>
            <a:r>
              <a:rPr lang="en-GB" dirty="0" err="1"/>
              <a:t>te</a:t>
            </a:r>
            <a:r>
              <a:rPr lang="en-GB" dirty="0"/>
              <a: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xmlns="" id="{CC365BC2-592E-47FF-BFDD-D1B2E6BD5920}"/>
              </a:ext>
            </a:extLst>
          </p:cNvPr>
          <p:cNvSpPr>
            <a:spLocks noGrp="1" noChangeArrowheads="1"/>
          </p:cNvSpPr>
          <p:nvPr>
            <p:ph type="sldNum" idx="10"/>
          </p:nvPr>
        </p:nvSpPr>
        <p:spPr>
          <a:ln/>
        </p:spPr>
        <p:txBody>
          <a:bodyPr/>
          <a:lstStyle>
            <a:lvl1pPr>
              <a:defRPr/>
            </a:lvl1pPr>
          </a:lstStyle>
          <a:p>
            <a:pPr>
              <a:defRPr/>
            </a:pPr>
            <a:r>
              <a:rPr lang="en-US" altLang="en-US" dirty="0"/>
              <a:t>Slide </a:t>
            </a:r>
            <a:fld id="{48BD2DDC-C4F9-4DA1-A63E-D3965D205843}" type="slidenum">
              <a:rPr lang="en-US" altLang="en-US" smtClean="0"/>
              <a:pPr>
                <a:defRPr/>
              </a:pPr>
              <a:t>‹#›</a:t>
            </a:fld>
            <a:endParaRPr lang="en-US" altLang="en-US" dirty="0"/>
          </a:p>
        </p:txBody>
      </p:sp>
    </p:spTree>
    <p:extLst>
      <p:ext uri="{BB962C8B-B14F-4D97-AF65-F5344CB8AC3E}">
        <p14:creationId xmlns:p14="http://schemas.microsoft.com/office/powerpoint/2010/main" val="200102537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xmlns="" id="{1E37D6BB-C57E-46F3-9463-6F29DC2C04C7}"/>
              </a:ext>
            </a:extLst>
          </p:cNvPr>
          <p:cNvSpPr>
            <a:spLocks noGrp="1" noChangeArrowheads="1"/>
          </p:cNvSpPr>
          <p:nvPr>
            <p:ph type="sldNum" idx="10"/>
          </p:nvPr>
        </p:nvSpPr>
        <p:spPr>
          <a:ln/>
        </p:spPr>
        <p:txBody>
          <a:bodyPr/>
          <a:lstStyle>
            <a:lvl1pPr>
              <a:defRPr/>
            </a:lvl1pPr>
          </a:lstStyle>
          <a:p>
            <a:pPr>
              <a:defRPr/>
            </a:pPr>
            <a:r>
              <a:rPr lang="en-US" altLang="en-US" dirty="0"/>
              <a:t>Slide </a:t>
            </a:r>
            <a:fld id="{2771F862-3EEA-4803-88C2-BE8D6DB460BF}" type="slidenum">
              <a:rPr lang="en-US" altLang="en-US" smtClean="0"/>
              <a:pPr>
                <a:defRPr/>
              </a:pPr>
              <a:t>‹#›</a:t>
            </a:fld>
            <a:endParaRPr lang="en-US" altLang="en-US" dirty="0"/>
          </a:p>
        </p:txBody>
      </p:sp>
    </p:spTree>
    <p:extLst>
      <p:ext uri="{BB962C8B-B14F-4D97-AF65-F5344CB8AC3E}">
        <p14:creationId xmlns:p14="http://schemas.microsoft.com/office/powerpoint/2010/main" val="12304423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xmlns="" id="{8AF5D4AB-E353-4EAB-9E5C-B82B00CB74A2}"/>
              </a:ext>
            </a:extLst>
          </p:cNvPr>
          <p:cNvSpPr>
            <a:spLocks noChangeArrowheads="1"/>
          </p:cNvSpPr>
          <p:nvPr/>
        </p:nvSpPr>
        <p:spPr bwMode="auto">
          <a:xfrm>
            <a:off x="4572000" y="412239"/>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sz="1200" b="1" dirty="0">
                <a:solidFill>
                  <a:schemeClr val="tx1"/>
                </a:solidFill>
              </a:rPr>
              <a:t>doc.: </a:t>
            </a:r>
            <a:r>
              <a:rPr lang="en-GB" altLang="en-US" sz="1200" b="1" dirty="0" smtClean="0">
                <a:solidFill>
                  <a:schemeClr val="tx1"/>
                </a:solidFill>
              </a:rPr>
              <a:t>15-22-0474-00-04ab</a:t>
            </a:r>
            <a:endParaRPr lang="en-GB" altLang="en-US" sz="1200" b="1" dirty="0">
              <a:solidFill>
                <a:schemeClr val="tx1"/>
              </a:solidFill>
            </a:endParaRPr>
          </a:p>
        </p:txBody>
      </p:sp>
      <p:sp>
        <p:nvSpPr>
          <p:cNvPr id="1027" name="Line 2">
            <a:extLst>
              <a:ext uri="{FF2B5EF4-FFF2-40B4-BE49-F238E27FC236}">
                <a16:creationId xmlns:a16="http://schemas.microsoft.com/office/drawing/2014/main" xmlns=""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dirty="0"/>
          </a:p>
        </p:txBody>
      </p:sp>
      <p:sp>
        <p:nvSpPr>
          <p:cNvPr id="1028" name="Line 4">
            <a:extLst>
              <a:ext uri="{FF2B5EF4-FFF2-40B4-BE49-F238E27FC236}">
                <a16:creationId xmlns:a16="http://schemas.microsoft.com/office/drawing/2014/main" xmlns=""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dirty="0"/>
          </a:p>
        </p:txBody>
      </p:sp>
      <p:sp>
        <p:nvSpPr>
          <p:cNvPr id="2" name="Text Box 5">
            <a:extLst>
              <a:ext uri="{FF2B5EF4-FFF2-40B4-BE49-F238E27FC236}">
                <a16:creationId xmlns:a16="http://schemas.microsoft.com/office/drawing/2014/main" xmlns="" id="{7274DC08-9B8C-464E-97F8-9AF419E7B8D9}"/>
              </a:ext>
            </a:extLst>
          </p:cNvPr>
          <p:cNvSpPr txBox="1">
            <a:spLocks noChangeArrowheads="1"/>
          </p:cNvSpPr>
          <p:nvPr/>
        </p:nvSpPr>
        <p:spPr bwMode="auto">
          <a:xfrm>
            <a:off x="685800" y="304805"/>
            <a:ext cx="1752600" cy="27918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sz="1200" dirty="0" smtClean="0"/>
              <a:t>Sept. </a:t>
            </a:r>
            <a:r>
              <a:rPr lang="en-GB" sz="1200" dirty="0"/>
              <a:t>2022</a:t>
            </a:r>
          </a:p>
        </p:txBody>
      </p:sp>
      <p:sp>
        <p:nvSpPr>
          <p:cNvPr id="1031" name="Rectangle 7">
            <a:extLst>
              <a:ext uri="{FF2B5EF4-FFF2-40B4-BE49-F238E27FC236}">
                <a16:creationId xmlns:a16="http://schemas.microsoft.com/office/drawing/2014/main" xmlns="" id="{5D51B55C-069B-4D75-9B4D-246CDA06270D}"/>
              </a:ext>
            </a:extLst>
          </p:cNvPr>
          <p:cNvSpPr>
            <a:spLocks noGrp="1" noChangeArrowheads="1"/>
          </p:cNvSpPr>
          <p:nvPr>
            <p:ph type="title"/>
          </p:nvPr>
        </p:nvSpPr>
        <p:spPr bwMode="auto">
          <a:xfrm>
            <a:off x="762004" y="685808"/>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xmlns="" id="{5CF464D6-905A-4259-BFB1-449C29AED4FE}"/>
              </a:ext>
            </a:extLst>
          </p:cNvPr>
          <p:cNvSpPr>
            <a:spLocks noGrp="1" noChangeArrowheads="1"/>
          </p:cNvSpPr>
          <p:nvPr>
            <p:ph type="body" idx="1"/>
          </p:nvPr>
        </p:nvSpPr>
        <p:spPr bwMode="auto">
          <a:xfrm>
            <a:off x="609604" y="1371608"/>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xmlns="" id="{0B2EF45E-69B5-4D61-ACC6-817BA12ACDB0}"/>
              </a:ext>
            </a:extLst>
          </p:cNvPr>
          <p:cNvSpPr>
            <a:spLocks noGrp="1" noChangeArrowheads="1"/>
          </p:cNvSpPr>
          <p:nvPr>
            <p:ph type="sldNum"/>
          </p:nvPr>
        </p:nvSpPr>
        <p:spPr bwMode="auto">
          <a:xfrm>
            <a:off x="4211642"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63" algn="l"/>
                <a:tab pos="896916" algn="l"/>
                <a:tab pos="1346166" algn="l"/>
                <a:tab pos="1795418" algn="l"/>
                <a:tab pos="2244669" algn="l"/>
                <a:tab pos="2693921" algn="l"/>
                <a:tab pos="3143172" algn="l"/>
                <a:tab pos="3592424" algn="l"/>
                <a:tab pos="4041674" algn="l"/>
                <a:tab pos="4490926" algn="l"/>
                <a:tab pos="4940176" algn="l"/>
                <a:tab pos="5389428" algn="l"/>
                <a:tab pos="5838679" algn="l"/>
                <a:tab pos="6287931" algn="l"/>
                <a:tab pos="6737182" algn="l"/>
                <a:tab pos="7186434" algn="l"/>
                <a:tab pos="7635684" algn="l"/>
                <a:tab pos="8084937" algn="l"/>
                <a:tab pos="8534187" algn="l"/>
                <a:tab pos="8983438"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
        <p:nvSpPr>
          <p:cNvPr id="4" name="TextBox 3">
            <a:extLst>
              <a:ext uri="{FF2B5EF4-FFF2-40B4-BE49-F238E27FC236}">
                <a16:creationId xmlns:a16="http://schemas.microsoft.com/office/drawing/2014/main" xmlns="" id="{CF9A1B2C-4192-481E-A881-0EFC31D99970}"/>
              </a:ext>
            </a:extLst>
          </p:cNvPr>
          <p:cNvSpPr txBox="1"/>
          <p:nvPr userDrawn="1"/>
        </p:nvSpPr>
        <p:spPr>
          <a:xfrm>
            <a:off x="7092283" y="6517504"/>
            <a:ext cx="1220206" cy="276999"/>
          </a:xfrm>
          <a:prstGeom prst="rect">
            <a:avLst/>
          </a:prstGeom>
          <a:noFill/>
        </p:spPr>
        <p:txBody>
          <a:bodyPr wrap="none" rtlCol="0">
            <a:spAutoFit/>
          </a:bodyPr>
          <a:lstStyle/>
          <a:p>
            <a:r>
              <a:rPr lang="en-US" sz="1200" dirty="0">
                <a:solidFill>
                  <a:schemeClr val="tx1"/>
                </a:solidFill>
              </a:rPr>
              <a:t>Li Sun (Huawei)</a:t>
            </a:r>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timing>
    <p:tnLst>
      <p:par>
        <p:cTn id="1" dur="indefinite" restart="never" nodeType="tmRoot"/>
      </p:par>
    </p:tnLst>
  </p:timing>
  <p:hf hdr="0" dt="0"/>
  <p:txStyles>
    <p:titleStyle>
      <a:lvl1pPr algn="ctr" defTabSz="449251"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51"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51"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51"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51"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537" indent="-228594" algn="ctr" defTabSz="449251"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726" indent="-228594" algn="ctr" defTabSz="449251"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8914" indent="-228594" algn="ctr" defTabSz="449251"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103" indent="-228594" algn="ctr" defTabSz="449251"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891" indent="-342891" algn="l" defTabSz="449251"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32" indent="-285744" algn="l" defTabSz="449251"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2971" indent="-228594" algn="l" defTabSz="449251"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160" indent="-228594" algn="l" defTabSz="449251"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349" indent="-228594" algn="l" defTabSz="449251"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537" indent="-228594" algn="l" defTabSz="449251"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726" indent="-228594" algn="l" defTabSz="449251"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8914" indent="-228594" algn="l" defTabSz="449251"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103" indent="-228594" algn="l" defTabSz="449251"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189" rtl="0" eaLnBrk="1" latinLnBrk="0" hangingPunct="1">
        <a:defRPr sz="1800" kern="1200">
          <a:solidFill>
            <a:schemeClr val="tx1"/>
          </a:solidFill>
          <a:latin typeface="+mn-lt"/>
          <a:ea typeface="+mn-ea"/>
          <a:cs typeface="+mn-cs"/>
        </a:defRPr>
      </a:lvl1pPr>
      <a:lvl2pPr marL="457189" algn="l" defTabSz="457189" rtl="0" eaLnBrk="1" latinLnBrk="0" hangingPunct="1">
        <a:defRPr sz="1800" kern="1200">
          <a:solidFill>
            <a:schemeClr val="tx1"/>
          </a:solidFill>
          <a:latin typeface="+mn-lt"/>
          <a:ea typeface="+mn-ea"/>
          <a:cs typeface="+mn-cs"/>
        </a:defRPr>
      </a:lvl2pPr>
      <a:lvl3pPr marL="914377" algn="l" defTabSz="457189" rtl="0" eaLnBrk="1" latinLnBrk="0" hangingPunct="1">
        <a:defRPr sz="1800" kern="1200">
          <a:solidFill>
            <a:schemeClr val="tx1"/>
          </a:solidFill>
          <a:latin typeface="+mn-lt"/>
          <a:ea typeface="+mn-ea"/>
          <a:cs typeface="+mn-cs"/>
        </a:defRPr>
      </a:lvl3pPr>
      <a:lvl4pPr marL="1371566" algn="l" defTabSz="457189" rtl="0" eaLnBrk="1" latinLnBrk="0" hangingPunct="1">
        <a:defRPr sz="1800" kern="1200">
          <a:solidFill>
            <a:schemeClr val="tx1"/>
          </a:solidFill>
          <a:latin typeface="+mn-lt"/>
          <a:ea typeface="+mn-ea"/>
          <a:cs typeface="+mn-cs"/>
        </a:defRPr>
      </a:lvl4pPr>
      <a:lvl5pPr marL="1828754" algn="l" defTabSz="457189" rtl="0" eaLnBrk="1" latinLnBrk="0" hangingPunct="1">
        <a:defRPr sz="1800" kern="1200">
          <a:solidFill>
            <a:schemeClr val="tx1"/>
          </a:solidFill>
          <a:latin typeface="+mn-lt"/>
          <a:ea typeface="+mn-ea"/>
          <a:cs typeface="+mn-cs"/>
        </a:defRPr>
      </a:lvl5pPr>
      <a:lvl6pPr marL="2285943" algn="l" defTabSz="457189" rtl="0" eaLnBrk="1" latinLnBrk="0" hangingPunct="1">
        <a:defRPr sz="1800" kern="1200">
          <a:solidFill>
            <a:schemeClr val="tx1"/>
          </a:solidFill>
          <a:latin typeface="+mn-lt"/>
          <a:ea typeface="+mn-ea"/>
          <a:cs typeface="+mn-cs"/>
        </a:defRPr>
      </a:lvl6pPr>
      <a:lvl7pPr marL="2743131" algn="l" defTabSz="457189" rtl="0" eaLnBrk="1" latinLnBrk="0" hangingPunct="1">
        <a:defRPr sz="1800" kern="1200">
          <a:solidFill>
            <a:schemeClr val="tx1"/>
          </a:solidFill>
          <a:latin typeface="+mn-lt"/>
          <a:ea typeface="+mn-ea"/>
          <a:cs typeface="+mn-cs"/>
        </a:defRPr>
      </a:lvl7pPr>
      <a:lvl8pPr marL="3200320" algn="l" defTabSz="457189" rtl="0" eaLnBrk="1" latinLnBrk="0" hangingPunct="1">
        <a:defRPr sz="1800" kern="1200">
          <a:solidFill>
            <a:schemeClr val="tx1"/>
          </a:solidFill>
          <a:latin typeface="+mn-lt"/>
          <a:ea typeface="+mn-ea"/>
          <a:cs typeface="+mn-cs"/>
        </a:defRPr>
      </a:lvl8pPr>
      <a:lvl9pPr marL="3657509" algn="l" defTabSz="457189"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a:extLst>
              <a:ext uri="{FF2B5EF4-FFF2-40B4-BE49-F238E27FC236}">
                <a16:creationId xmlns="" xmlns:a16="http://schemas.microsoft.com/office/drawing/2014/main" id="{11B74706-8CE8-446F-ADD5-944A55CFBC25}"/>
              </a:ext>
            </a:extLst>
          </p:cNvPr>
          <p:cNvSpPr>
            <a:spLocks noChangeArrowheads="1"/>
          </p:cNvSpPr>
          <p:nvPr/>
        </p:nvSpPr>
        <p:spPr bwMode="auto">
          <a:xfrm>
            <a:off x="395536" y="908722"/>
            <a:ext cx="8424936" cy="3880166"/>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1800" b="1" u="sng" dirty="0">
                <a:effectLst>
                  <a:outerShdw blurRad="38100" dist="38100" dir="2700000" algn="tl">
                    <a:srgbClr val="C0C0C0"/>
                  </a:outerShdw>
                </a:effectLst>
                <a:latin typeface="Times New Roman" panose="02020603050405020304" pitchFamily="18" charset="0"/>
              </a:rPr>
              <a:t>Project: IEEE P802.15 Working Group for Wireless Specialty Networks (WSN)</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a:t>
            </a:r>
            <a:r>
              <a:rPr lang="en-US" altLang="en-US" sz="1600" b="1" dirty="0" smtClean="0">
                <a:latin typeface="Times New Roman" panose="02020603050405020304" pitchFamily="18" charset="0"/>
              </a:rPr>
              <a:t>MMS-UWB </a:t>
            </a:r>
            <a:r>
              <a:rPr lang="en-US" altLang="zh-CN" sz="1600" b="1" dirty="0" smtClean="0">
                <a:latin typeface="Times New Roman" panose="02020603050405020304" pitchFamily="18" charset="0"/>
              </a:rPr>
              <a:t>r</a:t>
            </a:r>
            <a:r>
              <a:rPr lang="en-US" altLang="en-US" sz="1600" b="1" dirty="0" smtClean="0">
                <a:latin typeface="Times New Roman" panose="02020603050405020304" pitchFamily="18" charset="0"/>
              </a:rPr>
              <a:t>anging integrity protection via time hopping</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a:t>
            </a:r>
            <a:r>
              <a:rPr lang="en-US" altLang="en-US" sz="1600" dirty="0" smtClean="0">
                <a:latin typeface="Times New Roman" panose="02020603050405020304" pitchFamily="18" charset="0"/>
              </a:rPr>
              <a:t>Li Sun, Peng Liu, Bin Qian, David </a:t>
            </a:r>
            <a:r>
              <a:rPr lang="en-US" altLang="en-US" sz="1600" dirty="0" err="1" smtClean="0">
                <a:latin typeface="Times New Roman" panose="02020603050405020304" pitchFamily="18" charset="0"/>
              </a:rPr>
              <a:t>Xun</a:t>
            </a:r>
            <a:r>
              <a:rPr lang="en-US" altLang="en-US" sz="1600" dirty="0" smtClean="0">
                <a:latin typeface="Times New Roman" panose="02020603050405020304" pitchFamily="18" charset="0"/>
              </a:rPr>
              <a:t> Yang, Lei Huang</a:t>
            </a:r>
          </a:p>
          <a:p>
            <a:pPr eaLnBrk="1" hangingPunct="1">
              <a:spcBef>
                <a:spcPct val="0"/>
              </a:spcBef>
              <a:buClrTx/>
              <a:buFontTx/>
              <a:buNone/>
              <a:defRPr/>
            </a:pPr>
            <a:r>
              <a:rPr lang="en-US" altLang="en-US" sz="1600" b="1" dirty="0" smtClean="0">
                <a:latin typeface="Times New Roman" panose="02020603050405020304" pitchFamily="18" charset="0"/>
              </a:rPr>
              <a:t>Address </a:t>
            </a:r>
            <a:r>
              <a:rPr lang="en-US" altLang="en-US" sz="1600" b="1" dirty="0">
                <a:latin typeface="Times New Roman" panose="02020603050405020304" pitchFamily="18" charset="0"/>
              </a:rPr>
              <a:t>: </a:t>
            </a:r>
            <a:r>
              <a:rPr lang="en-US" altLang="en-US" sz="1600" dirty="0">
                <a:latin typeface="Times New Roman" panose="02020603050405020304" pitchFamily="18" charset="0"/>
                <a:cs typeface="Times New Roman" panose="02020603050405020304" pitchFamily="18" charset="0"/>
              </a:rPr>
              <a:t>[</a:t>
            </a:r>
            <a:r>
              <a:rPr lang="en-US" altLang="en-US" sz="1600" dirty="0">
                <a:solidFill>
                  <a:schemeClr val="tx1"/>
                </a:solidFill>
                <a:latin typeface="Times New Roman" panose="02020603050405020304" pitchFamily="18" charset="0"/>
                <a:cs typeface="Times New Roman" panose="02020603050405020304" pitchFamily="18" charset="0"/>
              </a:rPr>
              <a:t>Huawei </a:t>
            </a:r>
            <a:r>
              <a:rPr lang="en-US" altLang="en-US" sz="1600" dirty="0" err="1">
                <a:solidFill>
                  <a:schemeClr val="tx1"/>
                </a:solidFill>
                <a:latin typeface="Times New Roman" panose="02020603050405020304" pitchFamily="18" charset="0"/>
                <a:cs typeface="Times New Roman" panose="02020603050405020304" pitchFamily="18" charset="0"/>
              </a:rPr>
              <a:t>Bantian</a:t>
            </a:r>
            <a:r>
              <a:rPr lang="en-US" altLang="en-US" sz="1600" dirty="0">
                <a:solidFill>
                  <a:schemeClr val="tx1"/>
                </a:solidFill>
                <a:latin typeface="Times New Roman" panose="02020603050405020304" pitchFamily="18" charset="0"/>
                <a:cs typeface="Times New Roman" panose="02020603050405020304" pitchFamily="18" charset="0"/>
              </a:rPr>
              <a:t> Base, </a:t>
            </a:r>
            <a:r>
              <a:rPr lang="en-US" altLang="en-US" sz="1600" dirty="0" err="1">
                <a:solidFill>
                  <a:schemeClr val="tx1"/>
                </a:solidFill>
                <a:latin typeface="Times New Roman" panose="02020603050405020304" pitchFamily="18" charset="0"/>
                <a:cs typeface="Times New Roman" panose="02020603050405020304" pitchFamily="18" charset="0"/>
              </a:rPr>
              <a:t>Longgang</a:t>
            </a:r>
            <a:r>
              <a:rPr lang="en-US" altLang="en-US" sz="1600" dirty="0">
                <a:solidFill>
                  <a:schemeClr val="tx1"/>
                </a:solidFill>
                <a:latin typeface="Times New Roman" panose="02020603050405020304" pitchFamily="18" charset="0"/>
                <a:cs typeface="Times New Roman" panose="02020603050405020304" pitchFamily="18" charset="0"/>
              </a:rPr>
              <a:t> District, Shenzhen, 518129 China]</a:t>
            </a:r>
          </a:p>
          <a:p>
            <a:pPr eaLnBrk="1" hangingPunct="1">
              <a:spcBef>
                <a:spcPct val="0"/>
              </a:spcBef>
              <a:buClrTx/>
              <a:buFontTx/>
              <a:buNone/>
              <a:defRPr/>
            </a:pPr>
            <a:r>
              <a:rPr lang="en-US" altLang="en-US" sz="1600" b="1" dirty="0">
                <a:latin typeface="Times New Roman" panose="02020603050405020304" pitchFamily="18" charset="0"/>
              </a:rPr>
              <a:t>E-Mail</a:t>
            </a:r>
            <a:r>
              <a:rPr lang="en-US" altLang="en-US" sz="1600" dirty="0">
                <a:latin typeface="Times New Roman" panose="02020603050405020304" pitchFamily="18" charset="0"/>
              </a:rPr>
              <a:t>:    </a:t>
            </a:r>
            <a:r>
              <a:rPr lang="en-US" altLang="en-US" sz="1600" dirty="0" smtClean="0">
                <a:latin typeface="Times New Roman" panose="02020603050405020304" pitchFamily="18" charset="0"/>
              </a:rPr>
              <a:t>[sunli50@huawei.com]</a:t>
            </a:r>
            <a:r>
              <a:rPr lang="en-US" altLang="en-US" sz="1600" dirty="0">
                <a:latin typeface="Times New Roman" panose="02020603050405020304" pitchFamily="18" charset="0"/>
              </a:rPr>
              <a:t>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solidFill>
                  <a:srgbClr val="FF0000"/>
                </a:solidFill>
                <a:latin typeface="Times New Roman" panose="02020603050405020304" pitchFamily="18" charset="0"/>
              </a:rPr>
              <a:t>Task Group 4ab: UWB Next Generation for 802.15.4</a:t>
            </a:r>
          </a:p>
          <a:p>
            <a:pPr eaLnBrk="1" hangingPunct="1">
              <a:spcBef>
                <a:spcPct val="0"/>
              </a:spcBef>
              <a:buClrTx/>
              <a:defRPr/>
            </a:pPr>
            <a:r>
              <a:rPr lang="en-US" altLang="en-US" sz="1600" b="1" dirty="0">
                <a:latin typeface="Times New Roman" panose="02020603050405020304" pitchFamily="18" charset="0"/>
              </a:rPr>
              <a:t>Abstract: </a:t>
            </a:r>
            <a:r>
              <a:rPr lang="en-US" altLang="en-US" sz="1600" dirty="0">
                <a:solidFill>
                  <a:srgbClr val="FF0000"/>
                </a:solidFill>
              </a:rPr>
              <a:t> </a:t>
            </a:r>
            <a:r>
              <a:rPr lang="en-US" altLang="en-US" sz="1600" dirty="0" smtClean="0">
                <a:solidFill>
                  <a:schemeClr val="tx1"/>
                </a:solidFill>
                <a:latin typeface="Times New Roman" panose="02020603050405020304" pitchFamily="18" charset="0"/>
                <a:cs typeface="Times New Roman" panose="02020603050405020304" pitchFamily="18" charset="0"/>
              </a:rPr>
              <a:t>[Ranging, integrity, time hopping, MMS-UWB</a:t>
            </a:r>
            <a:r>
              <a:rPr lang="en-US" altLang="en-US" sz="1600" dirty="0" smtClean="0">
                <a:solidFill>
                  <a:schemeClr val="tx2"/>
                </a:solidFill>
                <a:latin typeface="Times New Roman" panose="02020603050405020304" pitchFamily="18" charset="0"/>
                <a:cs typeface="Times New Roman" panose="02020603050405020304" pitchFamily="18" charset="0"/>
              </a:rPr>
              <a:t>]</a:t>
            </a:r>
            <a:endParaRPr lang="en-US" altLang="en-US" sz="1600" dirty="0">
              <a:solidFill>
                <a:schemeClr val="tx2"/>
              </a:solidFill>
              <a:latin typeface="Times New Roman" panose="02020603050405020304" pitchFamily="18" charset="0"/>
              <a:cs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277CA44-6301-4969-A7AE-AEE67C79EB08}"/>
              </a:ext>
            </a:extLst>
          </p:cNvPr>
          <p:cNvSpPr>
            <a:spLocks noGrp="1"/>
          </p:cNvSpPr>
          <p:nvPr>
            <p:ph type="title"/>
          </p:nvPr>
        </p:nvSpPr>
        <p:spPr>
          <a:xfrm>
            <a:off x="251521" y="685808"/>
            <a:ext cx="8701619" cy="754063"/>
          </a:xfrm>
        </p:spPr>
        <p:txBody>
          <a:bodyPr/>
          <a:lstStyle/>
          <a:p>
            <a:r>
              <a:rPr lang="en-US" sz="3200" dirty="0" smtClean="0"/>
              <a:t>Summary</a:t>
            </a:r>
            <a:endParaRPr lang="en-US" sz="3200" dirty="0"/>
          </a:p>
        </p:txBody>
      </p:sp>
      <p:sp>
        <p:nvSpPr>
          <p:cNvPr id="4" name="Slide Number Placeholder 3">
            <a:extLst>
              <a:ext uri="{FF2B5EF4-FFF2-40B4-BE49-F238E27FC236}">
                <a16:creationId xmlns:a16="http://schemas.microsoft.com/office/drawing/2014/main" xmlns="" id="{6EF9B32C-8FC7-4A88-996D-A8DE9FCC0BFB}"/>
              </a:ext>
            </a:extLst>
          </p:cNvPr>
          <p:cNvSpPr>
            <a:spLocks noGrp="1"/>
          </p:cNvSpPr>
          <p:nvPr>
            <p:ph type="sldNum" idx="10"/>
          </p:nvPr>
        </p:nvSpPr>
        <p:spPr>
          <a:xfrm>
            <a:off x="3164705" y="6552122"/>
            <a:ext cx="655637" cy="239712"/>
          </a:xfrm>
        </p:spPr>
        <p:txBody>
          <a:bodyPr/>
          <a:lstStyle/>
          <a:p>
            <a:pPr>
              <a:defRPr/>
            </a:pPr>
            <a:r>
              <a:rPr lang="en-US" altLang="en-US" dirty="0"/>
              <a:t>Slide </a:t>
            </a:r>
            <a:fld id="{5DD27314-9434-4B6F-80C2-AAC402118CDA}" type="slidenum">
              <a:rPr lang="en-US" altLang="en-US" smtClean="0"/>
              <a:pPr>
                <a:defRPr/>
              </a:pPr>
              <a:t>10</a:t>
            </a:fld>
            <a:endParaRPr lang="en-US" altLang="en-US" dirty="0"/>
          </a:p>
        </p:txBody>
      </p:sp>
      <p:sp>
        <p:nvSpPr>
          <p:cNvPr id="249" name="矩形 248"/>
          <p:cNvSpPr/>
          <p:nvPr/>
        </p:nvSpPr>
        <p:spPr>
          <a:xfrm>
            <a:off x="467544" y="1439871"/>
            <a:ext cx="8208912" cy="4385816"/>
          </a:xfrm>
          <a:prstGeom prst="rect">
            <a:avLst/>
          </a:prstGeom>
        </p:spPr>
        <p:txBody>
          <a:bodyPr wrap="square">
            <a:spAutoFit/>
          </a:bodyPr>
          <a:lstStyle/>
          <a:p>
            <a:pPr marL="285750" marR="0" lvl="0" indent="-285750" defTabSz="914400" eaLnBrk="1" fontAlgn="auto" latinLnBrk="0" hangingPunct="1">
              <a:lnSpc>
                <a:spcPct val="100000"/>
              </a:lnSpc>
              <a:spcBef>
                <a:spcPts val="0"/>
              </a:spcBef>
              <a:spcAft>
                <a:spcPts val="600"/>
              </a:spcAft>
              <a:buClrTx/>
              <a:buSzTx/>
              <a:buFont typeface="Wingdings" panose="05000000000000000000" pitchFamily="2" charset="2"/>
              <a:buChar char="Ø"/>
              <a:tabLst/>
              <a:defRPr/>
            </a:pPr>
            <a:r>
              <a:rPr lang="en-US" altLang="zh-CN" sz="2400" kern="0" dirty="0" smtClean="0">
                <a:solidFill>
                  <a:srgbClr val="000000"/>
                </a:solidFill>
                <a:latin typeface="Arial"/>
                <a:ea typeface="+mn-ea"/>
              </a:rPr>
              <a:t>A time-hopping based method is proposed to enable high-integrity ranging for MMS-UWB.</a:t>
            </a:r>
          </a:p>
          <a:p>
            <a:pPr marL="285750" marR="0" lvl="0" indent="-285750" defTabSz="914400" eaLnBrk="1" fontAlgn="auto" latinLnBrk="0" hangingPunct="1">
              <a:lnSpc>
                <a:spcPct val="100000"/>
              </a:lnSpc>
              <a:spcBef>
                <a:spcPts val="0"/>
              </a:spcBef>
              <a:spcAft>
                <a:spcPts val="600"/>
              </a:spcAft>
              <a:buClrTx/>
              <a:buSzTx/>
              <a:buFont typeface="Wingdings" panose="05000000000000000000" pitchFamily="2" charset="2"/>
              <a:buChar char="Ø"/>
              <a:tabLst/>
              <a:defRPr/>
            </a:pPr>
            <a:r>
              <a:rPr lang="en-US" altLang="zh-CN" sz="2400" kern="0" dirty="0" smtClean="0">
                <a:solidFill>
                  <a:srgbClr val="000000"/>
                </a:solidFill>
                <a:latin typeface="Arial"/>
                <a:ea typeface="+mn-ea"/>
              </a:rPr>
              <a:t>Integrity validation scheme is also developed, which enjoys a low implementation complexity.</a:t>
            </a:r>
          </a:p>
          <a:p>
            <a:pPr marL="285750" marR="0" lvl="0" indent="-285750" defTabSz="914400" eaLnBrk="1" fontAlgn="auto" latinLnBrk="0" hangingPunct="1">
              <a:lnSpc>
                <a:spcPct val="100000"/>
              </a:lnSpc>
              <a:spcBef>
                <a:spcPts val="0"/>
              </a:spcBef>
              <a:spcAft>
                <a:spcPts val="600"/>
              </a:spcAft>
              <a:buClrTx/>
              <a:buSzTx/>
              <a:buFont typeface="Wingdings" panose="05000000000000000000" pitchFamily="2" charset="2"/>
              <a:buChar char="Ø"/>
              <a:tabLst/>
              <a:defRPr/>
            </a:pPr>
            <a:r>
              <a:rPr lang="en-US" altLang="zh-CN" sz="2400" kern="0" dirty="0">
                <a:solidFill>
                  <a:srgbClr val="000000"/>
                </a:solidFill>
                <a:latin typeface="Arial"/>
              </a:rPr>
              <a:t>Compared with </a:t>
            </a:r>
            <a:r>
              <a:rPr lang="en-US" altLang="zh-CN" sz="2400" kern="0" dirty="0" smtClean="0">
                <a:solidFill>
                  <a:srgbClr val="000000"/>
                </a:solidFill>
                <a:latin typeface="Arial"/>
              </a:rPr>
              <a:t>the mixed MMS method, </a:t>
            </a:r>
            <a:r>
              <a:rPr lang="en-US" altLang="zh-CN" sz="2400" kern="0" dirty="0">
                <a:solidFill>
                  <a:srgbClr val="000000"/>
                </a:solidFill>
                <a:latin typeface="Arial"/>
              </a:rPr>
              <a:t>the proposed approach </a:t>
            </a:r>
            <a:r>
              <a:rPr lang="en-US" altLang="zh-CN" sz="2400" kern="0" dirty="0" smtClean="0">
                <a:solidFill>
                  <a:srgbClr val="000000"/>
                </a:solidFill>
                <a:latin typeface="Arial"/>
              </a:rPr>
              <a:t>transmits fewer pulses within a given ranging round. This does not only save transmit power but also decreases interference to other devices</a:t>
            </a:r>
            <a:r>
              <a:rPr lang="en-US" altLang="zh-CN" sz="2400" kern="0" dirty="0" smtClean="0">
                <a:solidFill>
                  <a:srgbClr val="000000"/>
                </a:solidFill>
                <a:latin typeface="Arial"/>
              </a:rPr>
              <a:t>.</a:t>
            </a:r>
          </a:p>
          <a:p>
            <a:pPr marL="285750" marR="0" lvl="0" indent="-285750" defTabSz="914400" eaLnBrk="1" fontAlgn="auto" latinLnBrk="0" hangingPunct="1">
              <a:lnSpc>
                <a:spcPct val="100000"/>
              </a:lnSpc>
              <a:spcBef>
                <a:spcPts val="0"/>
              </a:spcBef>
              <a:spcAft>
                <a:spcPts val="600"/>
              </a:spcAft>
              <a:buClrTx/>
              <a:buSzTx/>
              <a:buFont typeface="Wingdings" panose="05000000000000000000" pitchFamily="2" charset="2"/>
              <a:buChar char="Ø"/>
              <a:tabLst/>
              <a:defRPr/>
            </a:pPr>
            <a:r>
              <a:rPr lang="en-US" altLang="zh-CN" sz="2400" kern="0" dirty="0" smtClean="0">
                <a:solidFill>
                  <a:srgbClr val="000000"/>
                </a:solidFill>
                <a:latin typeface="Arial"/>
                <a:ea typeface="+mn-ea"/>
              </a:rPr>
              <a:t>Time-hopping is a useful tool </a:t>
            </a:r>
            <a:r>
              <a:rPr lang="en-US" altLang="zh-CN" sz="2400" kern="0" dirty="0" smtClean="0">
                <a:solidFill>
                  <a:srgbClr val="000000"/>
                </a:solidFill>
                <a:latin typeface="Arial"/>
                <a:ea typeface="+mn-ea"/>
              </a:rPr>
              <a:t>for MMS-UWB, which brings benefits to both interference mitigation and ranging integrity protection.</a:t>
            </a:r>
            <a:endParaRPr lang="en-US" altLang="zh-CN" sz="2000" kern="0" dirty="0" smtClean="0">
              <a:solidFill>
                <a:srgbClr val="000000"/>
              </a:solidFill>
              <a:latin typeface="Arial"/>
              <a:ea typeface="+mn-ea"/>
            </a:endParaRPr>
          </a:p>
        </p:txBody>
      </p:sp>
    </p:spTree>
    <p:extLst>
      <p:ext uri="{BB962C8B-B14F-4D97-AF65-F5344CB8AC3E}">
        <p14:creationId xmlns:p14="http://schemas.microsoft.com/office/powerpoint/2010/main" val="23797625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xmlns="" id="{88C1BCC9-89BA-47A0-A79D-AA3DA825104D}"/>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2</a:t>
            </a:fld>
            <a:endParaRPr lang="en-US" altLang="en-US" dirty="0"/>
          </a:p>
        </p:txBody>
      </p:sp>
      <p:graphicFrame>
        <p:nvGraphicFramePr>
          <p:cNvPr id="7" name="Table 6">
            <a:extLst>
              <a:ext uri="{FF2B5EF4-FFF2-40B4-BE49-F238E27FC236}">
                <a16:creationId xmlns:a16="http://schemas.microsoft.com/office/drawing/2014/main" xmlns="" id="{E1963027-458B-4B5A-887A-DC0895FB5029}"/>
              </a:ext>
            </a:extLst>
          </p:cNvPr>
          <p:cNvGraphicFramePr>
            <a:graphicFrameLocks noGrp="1"/>
          </p:cNvGraphicFramePr>
          <p:nvPr>
            <p:extLst>
              <p:ext uri="{D42A27DB-BD31-4B8C-83A1-F6EECF244321}">
                <p14:modId xmlns:p14="http://schemas.microsoft.com/office/powerpoint/2010/main" val="3811818154"/>
              </p:ext>
            </p:extLst>
          </p:nvPr>
        </p:nvGraphicFramePr>
        <p:xfrm>
          <a:off x="467544" y="908721"/>
          <a:ext cx="8280920" cy="5392666"/>
        </p:xfrm>
        <a:graphic>
          <a:graphicData uri="http://schemas.openxmlformats.org/drawingml/2006/table">
            <a:tbl>
              <a:tblPr firstRow="1" bandRow="1">
                <a:tableStyleId>{5940675A-B579-460E-94D1-54222C63F5DA}</a:tableStyleId>
              </a:tblPr>
              <a:tblGrid>
                <a:gridCol w="3911557">
                  <a:extLst>
                    <a:ext uri="{9D8B030D-6E8A-4147-A177-3AD203B41FA5}">
                      <a16:colId xmlns:a16="http://schemas.microsoft.com/office/drawing/2014/main" xmlns="" val="1745747388"/>
                    </a:ext>
                  </a:extLst>
                </a:gridCol>
                <a:gridCol w="4369363">
                  <a:extLst>
                    <a:ext uri="{9D8B030D-6E8A-4147-A177-3AD203B41FA5}">
                      <a16:colId xmlns:a16="http://schemas.microsoft.com/office/drawing/2014/main" xmlns="" val="1336621721"/>
                    </a:ext>
                  </a:extLst>
                </a:gridCol>
              </a:tblGrid>
              <a:tr h="251275">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PAR Objective</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Proposed Solution (how addressed)</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3516017004"/>
                  </a:ext>
                </a:extLst>
              </a:tr>
              <a:tr h="587121">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Safeguards so that the high throughput data use cases will not cause significant disruption to low duty-cycle ranging use cases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2336347152"/>
                  </a:ext>
                </a:extLst>
              </a:tr>
              <a:tr h="391415">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Interference mitigation techniques to support higher density and higher traffic use cases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3712880846"/>
                  </a:ext>
                </a:extLst>
              </a:tr>
              <a:tr h="251275">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Other coexistence improvement</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3550120941"/>
                  </a:ext>
                </a:extLst>
              </a:tr>
              <a:tr h="391415">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Backward compatibility with enhanced ranging capable devices (ERDEVs)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229274704"/>
                  </a:ext>
                </a:extLst>
              </a:tr>
              <a:tr h="251275">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Improved link budget and/or reduced air-time</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402719402"/>
                  </a:ext>
                </a:extLst>
              </a:tr>
              <a:tr h="251275">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Additional channels and operating frequencies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770140464"/>
                  </a:ext>
                </a:extLst>
              </a:tr>
              <a:tr h="391415">
                <a:tc>
                  <a:txBody>
                    <a:bodyPr/>
                    <a:lstStyle/>
                    <a:p>
                      <a:pPr>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Improvements to accuracy / precision / reliability and interoperability for high-integrity ranging</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marL="0" marR="0" algn="l">
                        <a:lnSpc>
                          <a:spcPct val="107000"/>
                        </a:lnSpc>
                        <a:spcBef>
                          <a:spcPts val="0"/>
                        </a:spcBef>
                        <a:spcAft>
                          <a:spcPts val="0"/>
                        </a:spcAft>
                      </a:pPr>
                      <a:r>
                        <a:rPr lang="en-US" altLang="zh-CN" sz="1200" b="0" dirty="0" smtClean="0">
                          <a:effectLst/>
                          <a:latin typeface="Times New Roman" panose="02020603050405020304" pitchFamily="18" charset="0"/>
                          <a:ea typeface="Calibri" panose="020F0502020204030204" pitchFamily="34" charset="0"/>
                          <a:cs typeface="Times New Roman" panose="02020603050405020304" pitchFamily="18" charset="0"/>
                        </a:rPr>
                        <a:t>The proposed solution can</a:t>
                      </a:r>
                      <a:r>
                        <a:rPr lang="en-US" altLang="zh-CN" sz="1200" b="0" baseline="0" dirty="0" smtClean="0">
                          <a:effectLst/>
                          <a:latin typeface="Times New Roman" panose="02020603050405020304" pitchFamily="18" charset="0"/>
                          <a:ea typeface="Calibri" panose="020F0502020204030204" pitchFamily="34" charset="0"/>
                          <a:cs typeface="Times New Roman" panose="02020603050405020304" pitchFamily="18" charset="0"/>
                        </a:rPr>
                        <a:t> be used to provide an integrity protection for MMS-UWB ranging, thus improving ranging performance.</a:t>
                      </a:r>
                      <a:endParaRPr lang="en-US" altLang="zh-CN" sz="12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313926360"/>
                  </a:ext>
                </a:extLst>
              </a:tr>
              <a:tr h="251275">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Reduced complexity and power consumption</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3006555623"/>
                  </a:ext>
                </a:extLst>
              </a:tr>
              <a:tr h="251275">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Hybrid operation with narrowband signaling to assist UWB</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1409934918"/>
                  </a:ext>
                </a:extLst>
              </a:tr>
              <a:tr h="251275">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Enhanced native discovery and connection setup mechanisms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157165867"/>
                  </a:ext>
                </a:extLst>
              </a:tr>
              <a:tr h="586995">
                <a:tc>
                  <a:txBody>
                    <a:bodyPr/>
                    <a:lstStyle/>
                    <a:p>
                      <a:pPr>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Sensing capabilities to support presence detection and environment mapping</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378912419"/>
                  </a:ext>
                </a:extLst>
              </a:tr>
              <a:tr h="251275">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Low-power low-latency streaming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1576344013"/>
                  </a:ext>
                </a:extLst>
              </a:tr>
              <a:tr h="391415">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Higher data-rate streaming allowing at least 50 Mbit/s of throughput</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863466228"/>
                  </a:ext>
                </a:extLst>
              </a:tr>
              <a:tr h="391415">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Support for peer-to-peer, peer-to-multi-peer, and station-to-infrastructure protocols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3794586688"/>
                  </a:ext>
                </a:extLst>
              </a:tr>
              <a:tr h="251275">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Infrastructure synchronization mechanisms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1541787244"/>
                  </a:ext>
                </a:extLst>
              </a:tr>
            </a:tbl>
          </a:graphicData>
        </a:graphic>
      </p:graphicFrame>
    </p:spTree>
    <p:extLst>
      <p:ext uri="{BB962C8B-B14F-4D97-AF65-F5344CB8AC3E}">
        <p14:creationId xmlns:p14="http://schemas.microsoft.com/office/powerpoint/2010/main" val="15366435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85CF5C0-822E-48F4-A81B-C1DDA9267EF6}"/>
              </a:ext>
            </a:extLst>
          </p:cNvPr>
          <p:cNvSpPr>
            <a:spLocks noGrp="1"/>
          </p:cNvSpPr>
          <p:nvPr>
            <p:ph type="title"/>
          </p:nvPr>
        </p:nvSpPr>
        <p:spPr>
          <a:xfrm>
            <a:off x="146968" y="673739"/>
            <a:ext cx="8784976" cy="754063"/>
          </a:xfrm>
        </p:spPr>
        <p:txBody>
          <a:bodyPr/>
          <a:lstStyle/>
          <a:p>
            <a:r>
              <a:rPr lang="en-US" sz="3200" dirty="0" smtClean="0"/>
              <a:t>Related Contributions</a:t>
            </a:r>
            <a:endParaRPr lang="en-US" sz="3200" dirty="0"/>
          </a:p>
        </p:txBody>
      </p:sp>
      <p:sp>
        <p:nvSpPr>
          <p:cNvPr id="3" name="Content Placeholder 2">
            <a:extLst>
              <a:ext uri="{FF2B5EF4-FFF2-40B4-BE49-F238E27FC236}">
                <a16:creationId xmlns:a16="http://schemas.microsoft.com/office/drawing/2014/main" xmlns="" id="{E6EE2CDC-448B-4B40-B72D-E01BC7786714}"/>
              </a:ext>
            </a:extLst>
          </p:cNvPr>
          <p:cNvSpPr>
            <a:spLocks noGrp="1"/>
          </p:cNvSpPr>
          <p:nvPr>
            <p:ph idx="1"/>
          </p:nvPr>
        </p:nvSpPr>
        <p:spPr>
          <a:xfrm>
            <a:off x="539552" y="1434090"/>
            <a:ext cx="8392392" cy="4032441"/>
          </a:xfrm>
        </p:spPr>
        <p:txBody>
          <a:bodyPr/>
          <a:lstStyle/>
          <a:p>
            <a:pPr marL="457189" indent="-457189">
              <a:buFont typeface="Wingdings" panose="05000000000000000000" pitchFamily="2" charset="2"/>
              <a:buChar char="Ø"/>
              <a:defRPr sz="2000"/>
            </a:pPr>
            <a:r>
              <a:rPr lang="en-US" altLang="zh-CN" sz="2000" dirty="0" smtClean="0">
                <a:sym typeface="Calibri" panose="020F0502020204030204"/>
              </a:rPr>
              <a:t>Integrity protection to support secure ranging in IR-UWB &lt;15-22-0072-00-04ab</a:t>
            </a:r>
            <a:r>
              <a:rPr lang="en-US" altLang="zh-CN" sz="2000" dirty="0">
                <a:sym typeface="Calibri" panose="020F0502020204030204"/>
              </a:rPr>
              <a:t>&gt;, </a:t>
            </a:r>
            <a:r>
              <a:rPr lang="en-US" altLang="zh-CN" sz="2000" dirty="0" smtClean="0">
                <a:sym typeface="Calibri" panose="020F0502020204030204"/>
              </a:rPr>
              <a:t>Jan. 2022, Li Sun, </a:t>
            </a:r>
            <a:r>
              <a:rPr lang="en-US" altLang="zh-CN" sz="2000" dirty="0">
                <a:sym typeface="Calibri" panose="020F0502020204030204"/>
              </a:rPr>
              <a:t>et. al. </a:t>
            </a:r>
            <a:endParaRPr lang="en-US" altLang="zh-CN" sz="2000" dirty="0" smtClean="0">
              <a:sym typeface="Calibri" panose="020F0502020204030204"/>
            </a:endParaRPr>
          </a:p>
          <a:p>
            <a:pPr marL="457189" indent="-457189">
              <a:buFont typeface="Wingdings" panose="05000000000000000000" pitchFamily="2" charset="2"/>
              <a:buChar char="Ø"/>
              <a:defRPr sz="2000"/>
            </a:pPr>
            <a:r>
              <a:rPr lang="en-US" altLang="zh-CN" sz="2000" dirty="0" smtClean="0">
                <a:sym typeface="Calibri" panose="020F0502020204030204"/>
              </a:rPr>
              <a:t>Narrowband assisted multi-millisecond UWB &lt;15-21-0409-00-04ab&gt;, Jul. 2021, J. S. </a:t>
            </a:r>
            <a:r>
              <a:rPr lang="en-US" altLang="zh-CN" sz="2000" dirty="0" err="1" smtClean="0">
                <a:sym typeface="Calibri" panose="020F0502020204030204"/>
              </a:rPr>
              <a:t>Hammerschmidt</a:t>
            </a:r>
            <a:r>
              <a:rPr lang="en-US" altLang="zh-CN" sz="2000" dirty="0" smtClean="0">
                <a:sym typeface="Calibri" panose="020F0502020204030204"/>
              </a:rPr>
              <a:t>, et. al.</a:t>
            </a:r>
            <a:endParaRPr lang="en-US" altLang="zh-CN" sz="2000" dirty="0">
              <a:sym typeface="Calibri" panose="020F0502020204030204"/>
            </a:endParaRPr>
          </a:p>
          <a:p>
            <a:pPr marL="457189" indent="-457189">
              <a:buFont typeface="Wingdings" panose="05000000000000000000" pitchFamily="2" charset="2"/>
              <a:buChar char="Ø"/>
            </a:pPr>
            <a:r>
              <a:rPr lang="en-US" altLang="zh-CN" sz="2000" dirty="0" smtClean="0">
                <a:sym typeface="Calibri" panose="020F0502020204030204"/>
              </a:rPr>
              <a:t>More on mixed MMS for ranging integrity &lt;15-22-0392-00-04ab</a:t>
            </a:r>
            <a:r>
              <a:rPr lang="en-US" altLang="zh-CN" sz="2000" dirty="0">
                <a:sym typeface="Calibri" panose="020F0502020204030204"/>
              </a:rPr>
              <a:t>&gt;, </a:t>
            </a:r>
            <a:r>
              <a:rPr lang="en-US" altLang="zh-CN" sz="2000" dirty="0" smtClean="0">
                <a:sym typeface="Calibri" panose="020F0502020204030204"/>
              </a:rPr>
              <a:t>Jul. </a:t>
            </a:r>
            <a:r>
              <a:rPr lang="en-US" altLang="zh-CN" sz="2000" dirty="0">
                <a:sym typeface="Calibri" panose="020F0502020204030204"/>
              </a:rPr>
              <a:t>2022, </a:t>
            </a:r>
            <a:r>
              <a:rPr lang="en-US" altLang="zh-CN" sz="2000" dirty="0" err="1" smtClean="0">
                <a:sym typeface="Calibri" panose="020F0502020204030204"/>
              </a:rPr>
              <a:t>Xiliang</a:t>
            </a:r>
            <a:r>
              <a:rPr lang="en-US" altLang="zh-CN" sz="2000" dirty="0" smtClean="0">
                <a:sym typeface="Calibri" panose="020F0502020204030204"/>
              </a:rPr>
              <a:t> Luo, </a:t>
            </a:r>
            <a:r>
              <a:rPr lang="en-US" altLang="zh-CN" sz="2000" dirty="0">
                <a:sym typeface="Calibri" panose="020F0502020204030204"/>
              </a:rPr>
              <a:t>et. al. </a:t>
            </a:r>
          </a:p>
          <a:p>
            <a:pPr marL="457189" indent="-457189">
              <a:buFont typeface="Wingdings" panose="05000000000000000000" pitchFamily="2" charset="2"/>
              <a:buChar char="Ø"/>
            </a:pPr>
            <a:r>
              <a:rPr lang="en-US" altLang="zh-CN" sz="2000" dirty="0" smtClean="0">
                <a:sym typeface="Calibri" panose="020F0502020204030204"/>
              </a:rPr>
              <a:t>Performance analysis of ranging integrity fragment (RIF) with distance commitment &lt;15-22-0413-00-04ab</a:t>
            </a:r>
            <a:r>
              <a:rPr lang="en-US" altLang="zh-CN" sz="2000" dirty="0">
                <a:sym typeface="Calibri" panose="020F0502020204030204"/>
              </a:rPr>
              <a:t>&gt;, </a:t>
            </a:r>
            <a:r>
              <a:rPr lang="en-US" altLang="zh-CN" sz="2000" dirty="0" smtClean="0">
                <a:sym typeface="Calibri" panose="020F0502020204030204"/>
              </a:rPr>
              <a:t>Jul. </a:t>
            </a:r>
            <a:r>
              <a:rPr lang="en-US" altLang="zh-CN" sz="2000" dirty="0">
                <a:sym typeface="Calibri" panose="020F0502020204030204"/>
              </a:rPr>
              <a:t>2022, </a:t>
            </a:r>
            <a:r>
              <a:rPr lang="en-US" altLang="zh-CN" sz="2000" dirty="0" smtClean="0">
                <a:sym typeface="Calibri" panose="020F0502020204030204"/>
              </a:rPr>
              <a:t>David </a:t>
            </a:r>
            <a:r>
              <a:rPr lang="en-US" altLang="zh-CN" sz="2000" dirty="0" err="1" smtClean="0">
                <a:sym typeface="Calibri" panose="020F0502020204030204"/>
              </a:rPr>
              <a:t>Barras</a:t>
            </a:r>
            <a:r>
              <a:rPr lang="en-US" altLang="zh-CN" sz="2000" dirty="0" smtClean="0">
                <a:sym typeface="Calibri" panose="020F0502020204030204"/>
              </a:rPr>
              <a:t>, </a:t>
            </a:r>
            <a:r>
              <a:rPr lang="en-US" altLang="zh-CN" sz="2000" dirty="0">
                <a:sym typeface="Calibri" panose="020F0502020204030204"/>
              </a:rPr>
              <a:t>et al</a:t>
            </a:r>
            <a:r>
              <a:rPr lang="en-US" altLang="zh-CN" sz="2000" dirty="0" smtClean="0">
                <a:sym typeface="Calibri" panose="020F0502020204030204"/>
              </a:rPr>
              <a:t>.</a:t>
            </a:r>
          </a:p>
          <a:p>
            <a:pPr marL="457189" indent="-457189">
              <a:buFont typeface="Wingdings" panose="05000000000000000000" pitchFamily="2" charset="2"/>
              <a:buChar char="Ø"/>
            </a:pPr>
            <a:r>
              <a:rPr lang="en-US" altLang="zh-CN" sz="2000" dirty="0" smtClean="0">
                <a:solidFill>
                  <a:schemeClr val="tx1"/>
                </a:solidFill>
                <a:latin typeface="Arial" panose="020B0604020202020204" pitchFamily="34" charset="0"/>
                <a:cs typeface="Arial" panose="020B0604020202020204" pitchFamily="34" charset="0"/>
                <a:sym typeface="Calibri" panose="020F0502020204030204"/>
              </a:rPr>
              <a:t>Time hopping for fragmented UWB transmission in MMS-UWB systems &lt;15-22-0289-00-04ab&gt;, </a:t>
            </a:r>
            <a:r>
              <a:rPr lang="en-US" altLang="zh-CN" sz="2000" dirty="0" err="1" smtClean="0">
                <a:solidFill>
                  <a:schemeClr val="tx1"/>
                </a:solidFill>
                <a:latin typeface="Arial" panose="020B0604020202020204" pitchFamily="34" charset="0"/>
                <a:cs typeface="Arial" panose="020B0604020202020204" pitchFamily="34" charset="0"/>
                <a:sym typeface="Calibri" panose="020F0502020204030204"/>
              </a:rPr>
              <a:t>Ziyang</a:t>
            </a:r>
            <a:r>
              <a:rPr lang="en-US" altLang="zh-CN" sz="2000" dirty="0" smtClean="0">
                <a:solidFill>
                  <a:schemeClr val="tx1"/>
                </a:solidFill>
                <a:latin typeface="Arial" panose="020B0604020202020204" pitchFamily="34" charset="0"/>
                <a:cs typeface="Arial" panose="020B0604020202020204" pitchFamily="34" charset="0"/>
                <a:sym typeface="Calibri" panose="020F0502020204030204"/>
              </a:rPr>
              <a:t> </a:t>
            </a:r>
            <a:r>
              <a:rPr lang="en-US" altLang="zh-CN" sz="2000" dirty="0" err="1" smtClean="0">
                <a:solidFill>
                  <a:schemeClr val="tx1"/>
                </a:solidFill>
                <a:latin typeface="Arial" panose="020B0604020202020204" pitchFamily="34" charset="0"/>
                <a:cs typeface="Arial" panose="020B0604020202020204" pitchFamily="34" charset="0"/>
                <a:sym typeface="Calibri" panose="020F0502020204030204"/>
              </a:rPr>
              <a:t>Guo</a:t>
            </a:r>
            <a:r>
              <a:rPr lang="en-US" altLang="zh-CN" sz="2000" dirty="0" smtClean="0">
                <a:solidFill>
                  <a:schemeClr val="tx1"/>
                </a:solidFill>
                <a:latin typeface="Arial" panose="020B0604020202020204" pitchFamily="34" charset="0"/>
                <a:cs typeface="Arial" panose="020B0604020202020204" pitchFamily="34" charset="0"/>
                <a:sym typeface="Calibri" panose="020F0502020204030204"/>
              </a:rPr>
              <a:t>, et. al.</a:t>
            </a:r>
            <a:endParaRPr lang="en-US" altLang="zh-CN" sz="2000" dirty="0">
              <a:solidFill>
                <a:schemeClr val="tx1"/>
              </a:solidFill>
              <a:latin typeface="Arial" panose="020B0604020202020204" pitchFamily="34" charset="0"/>
              <a:cs typeface="Arial" panose="020B0604020202020204" pitchFamily="34" charset="0"/>
              <a:sym typeface="Calibri" panose="020F0502020204030204"/>
            </a:endParaRPr>
          </a:p>
          <a:p>
            <a:pPr marL="457189" indent="-457189">
              <a:buFont typeface="Wingdings" panose="05000000000000000000" pitchFamily="2" charset="2"/>
              <a:buChar char="ü"/>
            </a:pPr>
            <a:endParaRPr lang="en-US" sz="20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xmlns="" id="{85AD492E-6FBC-44F4-8A2A-ADD7643E71AB}"/>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3</a:t>
            </a:fld>
            <a:endParaRPr lang="en-US" altLang="en-US" dirty="0"/>
          </a:p>
        </p:txBody>
      </p:sp>
    </p:spTree>
    <p:extLst>
      <p:ext uri="{BB962C8B-B14F-4D97-AF65-F5344CB8AC3E}">
        <p14:creationId xmlns:p14="http://schemas.microsoft.com/office/powerpoint/2010/main" val="30716122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85CF5C0-822E-48F4-A81B-C1DDA9267EF6}"/>
              </a:ext>
            </a:extLst>
          </p:cNvPr>
          <p:cNvSpPr>
            <a:spLocks noGrp="1"/>
          </p:cNvSpPr>
          <p:nvPr>
            <p:ph type="title"/>
          </p:nvPr>
        </p:nvSpPr>
        <p:spPr>
          <a:xfrm>
            <a:off x="146968" y="673739"/>
            <a:ext cx="8784976" cy="754063"/>
          </a:xfrm>
        </p:spPr>
        <p:txBody>
          <a:bodyPr/>
          <a:lstStyle/>
          <a:p>
            <a:r>
              <a:rPr lang="en-US" sz="3200" dirty="0" smtClean="0"/>
              <a:t>Background and Motivations (1)</a:t>
            </a:r>
            <a:endParaRPr lang="en-US" sz="3200" dirty="0"/>
          </a:p>
        </p:txBody>
      </p:sp>
      <p:sp>
        <p:nvSpPr>
          <p:cNvPr id="3" name="Content Placeholder 2">
            <a:extLst>
              <a:ext uri="{FF2B5EF4-FFF2-40B4-BE49-F238E27FC236}">
                <a16:creationId xmlns:a16="http://schemas.microsoft.com/office/drawing/2014/main" xmlns="" id="{E6EE2CDC-448B-4B40-B72D-E01BC7786714}"/>
              </a:ext>
            </a:extLst>
          </p:cNvPr>
          <p:cNvSpPr>
            <a:spLocks noGrp="1"/>
          </p:cNvSpPr>
          <p:nvPr>
            <p:ph idx="1"/>
          </p:nvPr>
        </p:nvSpPr>
        <p:spPr>
          <a:xfrm>
            <a:off x="532858" y="1427802"/>
            <a:ext cx="8287614" cy="1728185"/>
          </a:xfrm>
        </p:spPr>
        <p:txBody>
          <a:bodyPr/>
          <a:lstStyle/>
          <a:p>
            <a:pPr marL="457189" indent="-457189" algn="just">
              <a:buFont typeface="Wingdings" panose="05000000000000000000" pitchFamily="2" charset="2"/>
              <a:buChar char="Ø"/>
              <a:defRPr sz="2000"/>
            </a:pPr>
            <a:r>
              <a:rPr lang="en-US" altLang="zh-CN" sz="2000" dirty="0" smtClean="0">
                <a:solidFill>
                  <a:srgbClr val="FF0000"/>
                </a:solidFill>
                <a:sym typeface="Calibri" panose="020F0502020204030204"/>
              </a:rPr>
              <a:t>Integrity protection</a:t>
            </a:r>
            <a:r>
              <a:rPr lang="en-US" altLang="zh-CN" sz="2000" dirty="0" smtClean="0">
                <a:sym typeface="Calibri" panose="020F0502020204030204"/>
              </a:rPr>
              <a:t>, which can be used to detect whether or not the </a:t>
            </a:r>
            <a:r>
              <a:rPr lang="en-US" altLang="zh-CN" sz="2000" dirty="0" err="1" smtClean="0">
                <a:sym typeface="Calibri" panose="020F0502020204030204"/>
              </a:rPr>
              <a:t>ToA</a:t>
            </a:r>
            <a:r>
              <a:rPr lang="en-US" altLang="zh-CN" sz="2000" dirty="0" smtClean="0">
                <a:sym typeface="Calibri" panose="020F0502020204030204"/>
              </a:rPr>
              <a:t> </a:t>
            </a:r>
            <a:r>
              <a:rPr lang="en-US" altLang="zh-CN" sz="2000" dirty="0" smtClean="0">
                <a:sym typeface="Calibri" panose="020F0502020204030204"/>
              </a:rPr>
              <a:t>measurement is manipulated</a:t>
            </a:r>
            <a:r>
              <a:rPr lang="en-US" altLang="zh-CN" sz="2000" dirty="0" smtClean="0">
                <a:sym typeface="Calibri" panose="020F0502020204030204"/>
              </a:rPr>
              <a:t>, </a:t>
            </a:r>
            <a:r>
              <a:rPr lang="en-US" altLang="zh-CN" sz="2000" dirty="0" smtClean="0">
                <a:sym typeface="Calibri" panose="020F0502020204030204"/>
              </a:rPr>
              <a:t>is desired to improve ranging security and accuracy</a:t>
            </a:r>
          </a:p>
          <a:p>
            <a:pPr marL="457189" indent="-457189">
              <a:buFont typeface="Wingdings" panose="05000000000000000000" pitchFamily="2" charset="2"/>
              <a:buChar char="Ø"/>
              <a:defRPr sz="2000"/>
            </a:pPr>
            <a:r>
              <a:rPr lang="en-US" altLang="zh-CN" sz="2000" dirty="0" smtClean="0">
                <a:sym typeface="Calibri" panose="020F0502020204030204"/>
              </a:rPr>
              <a:t>In [1], the concept of ranging integrity protection was proposed, and a time-reversal based high-integrity ranging protocol was developed</a:t>
            </a:r>
            <a:endParaRPr lang="en-US" altLang="zh-CN" sz="2000" dirty="0">
              <a:sym typeface="Calibri" panose="020F0502020204030204"/>
            </a:endParaRPr>
          </a:p>
          <a:p>
            <a:pPr marL="0" indent="0"/>
            <a:endParaRPr lang="en-US" sz="20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xmlns="" id="{85AD492E-6FBC-44F4-8A2A-ADD7643E71AB}"/>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4</a:t>
            </a:fld>
            <a:endParaRPr lang="en-US" altLang="en-US" dirty="0"/>
          </a:p>
        </p:txBody>
      </p:sp>
      <p:pic>
        <p:nvPicPr>
          <p:cNvPr id="28" name="图片 27"/>
          <p:cNvPicPr>
            <a:picLocks noChangeAspect="1"/>
          </p:cNvPicPr>
          <p:nvPr/>
        </p:nvPicPr>
        <p:blipFill>
          <a:blip r:embed="rId3"/>
          <a:stretch>
            <a:fillRect/>
          </a:stretch>
        </p:blipFill>
        <p:spPr>
          <a:xfrm>
            <a:off x="3131840" y="3195503"/>
            <a:ext cx="2813379" cy="2889711"/>
          </a:xfrm>
          <a:prstGeom prst="rect">
            <a:avLst/>
          </a:prstGeom>
        </p:spPr>
      </p:pic>
      <p:sp>
        <p:nvSpPr>
          <p:cNvPr id="30" name="矩形 29"/>
          <p:cNvSpPr/>
          <p:nvPr/>
        </p:nvSpPr>
        <p:spPr>
          <a:xfrm>
            <a:off x="899592" y="6159834"/>
            <a:ext cx="6984776" cy="261610"/>
          </a:xfrm>
          <a:prstGeom prst="rect">
            <a:avLst/>
          </a:prstGeom>
        </p:spPr>
        <p:txBody>
          <a:bodyPr wrap="square">
            <a:spAutoFit/>
          </a:bodyPr>
          <a:lstStyle/>
          <a:p>
            <a:pPr lvl="0" defTabSz="449251">
              <a:spcBef>
                <a:spcPts val="800"/>
              </a:spcBef>
              <a:buClr>
                <a:srgbClr val="000000"/>
              </a:buClr>
              <a:buSzPct val="100000"/>
              <a:defRPr sz="2000"/>
            </a:pPr>
            <a:r>
              <a:rPr lang="en-US" altLang="zh-CN" sz="1100" kern="0" dirty="0" smtClean="0">
                <a:solidFill>
                  <a:srgbClr val="000000"/>
                </a:solidFill>
                <a:latin typeface="Arial"/>
                <a:sym typeface="Calibri" panose="020F0502020204030204"/>
              </a:rPr>
              <a:t>[1] Integrity </a:t>
            </a:r>
            <a:r>
              <a:rPr lang="en-US" altLang="zh-CN" sz="1100" kern="0" dirty="0">
                <a:solidFill>
                  <a:srgbClr val="000000"/>
                </a:solidFill>
                <a:latin typeface="Arial"/>
                <a:sym typeface="Calibri" panose="020F0502020204030204"/>
              </a:rPr>
              <a:t>protection to support secure ranging in IR-UWB &lt;15-22-0072-00-04ab&gt;, Jan. 2022, Li Sun, et. al. </a:t>
            </a:r>
          </a:p>
        </p:txBody>
      </p:sp>
    </p:spTree>
    <p:extLst>
      <p:ext uri="{BB962C8B-B14F-4D97-AF65-F5344CB8AC3E}">
        <p14:creationId xmlns:p14="http://schemas.microsoft.com/office/powerpoint/2010/main" val="38967481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85CF5C0-822E-48F4-A81B-C1DDA9267EF6}"/>
              </a:ext>
            </a:extLst>
          </p:cNvPr>
          <p:cNvSpPr>
            <a:spLocks noGrp="1"/>
          </p:cNvSpPr>
          <p:nvPr>
            <p:ph type="title"/>
          </p:nvPr>
        </p:nvSpPr>
        <p:spPr>
          <a:xfrm>
            <a:off x="146968" y="673739"/>
            <a:ext cx="8784976" cy="754063"/>
          </a:xfrm>
        </p:spPr>
        <p:txBody>
          <a:bodyPr/>
          <a:lstStyle/>
          <a:p>
            <a:r>
              <a:rPr lang="en-US" sz="3200" dirty="0" smtClean="0"/>
              <a:t>Background and Motivations (2)</a:t>
            </a:r>
            <a:endParaRPr lang="en-US" sz="3200" dirty="0"/>
          </a:p>
        </p:txBody>
      </p:sp>
      <p:sp>
        <p:nvSpPr>
          <p:cNvPr id="3" name="Content Placeholder 2">
            <a:extLst>
              <a:ext uri="{FF2B5EF4-FFF2-40B4-BE49-F238E27FC236}">
                <a16:creationId xmlns:a16="http://schemas.microsoft.com/office/drawing/2014/main" xmlns="" id="{E6EE2CDC-448B-4B40-B72D-E01BC7786714}"/>
              </a:ext>
            </a:extLst>
          </p:cNvPr>
          <p:cNvSpPr>
            <a:spLocks noGrp="1"/>
          </p:cNvSpPr>
          <p:nvPr>
            <p:ph idx="1"/>
          </p:nvPr>
        </p:nvSpPr>
        <p:spPr>
          <a:xfrm>
            <a:off x="532858" y="1412783"/>
            <a:ext cx="7999582" cy="1728185"/>
          </a:xfrm>
        </p:spPr>
        <p:txBody>
          <a:bodyPr/>
          <a:lstStyle/>
          <a:p>
            <a:pPr marL="457189" indent="-457189" algn="just">
              <a:buFont typeface="Wingdings" panose="05000000000000000000" pitchFamily="2" charset="2"/>
              <a:buChar char="Ø"/>
              <a:defRPr sz="2000"/>
            </a:pPr>
            <a:r>
              <a:rPr lang="en-US" altLang="zh-CN" sz="2000" dirty="0" smtClean="0">
                <a:sym typeface="Calibri" panose="020F0502020204030204"/>
              </a:rPr>
              <a:t>Multiple-millisecond UWB (MMS-UWB) is </a:t>
            </a:r>
            <a:r>
              <a:rPr lang="en-US" altLang="zh-CN" sz="2000" dirty="0" smtClean="0">
                <a:sym typeface="Calibri" panose="020F0502020204030204"/>
              </a:rPr>
              <a:t>a promising technique </a:t>
            </a:r>
            <a:r>
              <a:rPr lang="en-US" altLang="zh-CN" sz="2000" dirty="0" smtClean="0">
                <a:sym typeface="Calibri" panose="020F0502020204030204"/>
              </a:rPr>
              <a:t>to improve link budget and </a:t>
            </a:r>
            <a:r>
              <a:rPr lang="en-US" altLang="zh-CN" sz="2000" dirty="0" err="1" smtClean="0">
                <a:sym typeface="Calibri" panose="020F0502020204030204"/>
              </a:rPr>
              <a:t>ToF</a:t>
            </a:r>
            <a:r>
              <a:rPr lang="en-US" altLang="zh-CN" sz="2000" dirty="0" smtClean="0">
                <a:sym typeface="Calibri" panose="020F0502020204030204"/>
              </a:rPr>
              <a:t> measurement accuracy.</a:t>
            </a:r>
          </a:p>
          <a:p>
            <a:pPr marL="457189" indent="-457189">
              <a:buFont typeface="Wingdings" panose="05000000000000000000" pitchFamily="2" charset="2"/>
              <a:buChar char="Ø"/>
              <a:defRPr sz="2000"/>
            </a:pPr>
            <a:r>
              <a:rPr lang="en-US" altLang="zh-CN" sz="2000" dirty="0" smtClean="0">
                <a:sym typeface="Calibri" panose="020F0502020204030204"/>
              </a:rPr>
              <a:t>In [2], a mixed multi-millisecond packet format was proposed to provide ranging integrity, where ranging integrity fragments (e.g., STS) follow preamble fragments for integrity validation.</a:t>
            </a:r>
            <a:endParaRPr lang="en-US" altLang="zh-CN" sz="2000" dirty="0">
              <a:sym typeface="Calibri" panose="020F0502020204030204"/>
            </a:endParaRPr>
          </a:p>
        </p:txBody>
      </p:sp>
      <p:sp>
        <p:nvSpPr>
          <p:cNvPr id="4" name="Slide Number Placeholder 3">
            <a:extLst>
              <a:ext uri="{FF2B5EF4-FFF2-40B4-BE49-F238E27FC236}">
                <a16:creationId xmlns:a16="http://schemas.microsoft.com/office/drawing/2014/main" xmlns="" id="{85AD492E-6FBC-44F4-8A2A-ADD7643E71AB}"/>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5</a:t>
            </a:fld>
            <a:endParaRPr lang="en-US" altLang="en-US" dirty="0"/>
          </a:p>
        </p:txBody>
      </p:sp>
      <p:sp>
        <p:nvSpPr>
          <p:cNvPr id="30" name="矩形 29"/>
          <p:cNvSpPr/>
          <p:nvPr/>
        </p:nvSpPr>
        <p:spPr>
          <a:xfrm>
            <a:off x="719254" y="6178719"/>
            <a:ext cx="6984776" cy="261610"/>
          </a:xfrm>
          <a:prstGeom prst="rect">
            <a:avLst/>
          </a:prstGeom>
        </p:spPr>
        <p:txBody>
          <a:bodyPr wrap="square">
            <a:spAutoFit/>
          </a:bodyPr>
          <a:lstStyle/>
          <a:p>
            <a:pPr lvl="0" defTabSz="449251">
              <a:spcBef>
                <a:spcPts val="800"/>
              </a:spcBef>
              <a:buClr>
                <a:srgbClr val="000000"/>
              </a:buClr>
              <a:buSzPct val="100000"/>
              <a:defRPr sz="2000"/>
            </a:pPr>
            <a:r>
              <a:rPr lang="en-US" altLang="zh-CN" sz="1100" kern="0" dirty="0">
                <a:solidFill>
                  <a:srgbClr val="000000"/>
                </a:solidFill>
                <a:latin typeface="Arial"/>
                <a:sym typeface="Calibri" panose="020F0502020204030204"/>
              </a:rPr>
              <a:t>[2] More on mixed MMS for ranging integrity &lt;15-22-0392-00-04ab&gt;, Jul. 2022, </a:t>
            </a:r>
            <a:r>
              <a:rPr lang="en-US" altLang="zh-CN" sz="1100" kern="0" dirty="0" err="1">
                <a:solidFill>
                  <a:srgbClr val="000000"/>
                </a:solidFill>
                <a:latin typeface="Arial"/>
                <a:sym typeface="Calibri" panose="020F0502020204030204"/>
              </a:rPr>
              <a:t>Xiliang</a:t>
            </a:r>
            <a:r>
              <a:rPr lang="en-US" altLang="zh-CN" sz="1100" kern="0" dirty="0">
                <a:solidFill>
                  <a:srgbClr val="000000"/>
                </a:solidFill>
                <a:latin typeface="Arial"/>
                <a:sym typeface="Calibri" panose="020F0502020204030204"/>
              </a:rPr>
              <a:t> Luo, et. al. </a:t>
            </a:r>
          </a:p>
        </p:txBody>
      </p:sp>
      <p:pic>
        <p:nvPicPr>
          <p:cNvPr id="5" name="图片 4"/>
          <p:cNvPicPr>
            <a:picLocks noChangeAspect="1"/>
          </p:cNvPicPr>
          <p:nvPr/>
        </p:nvPicPr>
        <p:blipFill>
          <a:blip r:embed="rId3"/>
          <a:stretch>
            <a:fillRect/>
          </a:stretch>
        </p:blipFill>
        <p:spPr>
          <a:xfrm>
            <a:off x="1187624" y="3225830"/>
            <a:ext cx="6934107" cy="1831387"/>
          </a:xfrm>
          <a:prstGeom prst="rect">
            <a:avLst/>
          </a:prstGeom>
        </p:spPr>
      </p:pic>
      <p:sp>
        <p:nvSpPr>
          <p:cNvPr id="97" name="矩形 96"/>
          <p:cNvSpPr/>
          <p:nvPr/>
        </p:nvSpPr>
        <p:spPr>
          <a:xfrm>
            <a:off x="517179" y="5104416"/>
            <a:ext cx="8414765" cy="1015663"/>
          </a:xfrm>
          <a:prstGeom prst="rect">
            <a:avLst/>
          </a:prstGeom>
        </p:spPr>
        <p:txBody>
          <a:bodyPr wrap="square">
            <a:spAutoFit/>
          </a:bodyPr>
          <a:lstStyle/>
          <a:p>
            <a:pPr marL="285750" marR="0" lvl="0" indent="-285750" defTabSz="914400" eaLnBrk="1" fontAlgn="auto" latinLnBrk="0" hangingPunct="1">
              <a:lnSpc>
                <a:spcPct val="100000"/>
              </a:lnSpc>
              <a:spcBef>
                <a:spcPts val="0"/>
              </a:spcBef>
              <a:spcAft>
                <a:spcPts val="600"/>
              </a:spcAft>
              <a:buClrTx/>
              <a:buSzTx/>
              <a:buFont typeface="Wingdings" panose="05000000000000000000" pitchFamily="2" charset="2"/>
              <a:buChar char="Ø"/>
              <a:tabLst/>
              <a:defRPr/>
            </a:pPr>
            <a:r>
              <a:rPr lang="en-US" altLang="zh-CN" sz="2000" kern="0" dirty="0" smtClean="0">
                <a:solidFill>
                  <a:srgbClr val="000000"/>
                </a:solidFill>
                <a:latin typeface="Arial"/>
                <a:ea typeface="+mn-ea"/>
              </a:rPr>
              <a:t>Despite the effectiveness of the aforementioned method, ranging </a:t>
            </a:r>
            <a:r>
              <a:rPr lang="en-US" altLang="zh-CN" sz="2000" kern="0" dirty="0" smtClean="0">
                <a:solidFill>
                  <a:srgbClr val="000000"/>
                </a:solidFill>
                <a:latin typeface="Arial"/>
                <a:ea typeface="+mn-ea"/>
              </a:rPr>
              <a:t>integrity fragments have to be included, which incurs additional transmit power</a:t>
            </a:r>
          </a:p>
        </p:txBody>
      </p:sp>
    </p:spTree>
    <p:extLst>
      <p:ext uri="{BB962C8B-B14F-4D97-AF65-F5344CB8AC3E}">
        <p14:creationId xmlns:p14="http://schemas.microsoft.com/office/powerpoint/2010/main" val="42775465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277CA44-6301-4969-A7AE-AEE67C79EB08}"/>
              </a:ext>
            </a:extLst>
          </p:cNvPr>
          <p:cNvSpPr>
            <a:spLocks noGrp="1"/>
          </p:cNvSpPr>
          <p:nvPr>
            <p:ph type="title"/>
          </p:nvPr>
        </p:nvSpPr>
        <p:spPr>
          <a:xfrm>
            <a:off x="251521" y="645680"/>
            <a:ext cx="8701619" cy="754063"/>
          </a:xfrm>
        </p:spPr>
        <p:txBody>
          <a:bodyPr/>
          <a:lstStyle/>
          <a:p>
            <a:r>
              <a:rPr lang="en-US" sz="3200" dirty="0" smtClean="0"/>
              <a:t>Proposed Method (1)</a:t>
            </a:r>
            <a:endParaRPr lang="en-US" sz="3200" dirty="0"/>
          </a:p>
        </p:txBody>
      </p:sp>
      <p:sp>
        <p:nvSpPr>
          <p:cNvPr id="4" name="Slide Number Placeholder 3">
            <a:extLst>
              <a:ext uri="{FF2B5EF4-FFF2-40B4-BE49-F238E27FC236}">
                <a16:creationId xmlns:a16="http://schemas.microsoft.com/office/drawing/2014/main" xmlns="" id="{6EF9B32C-8FC7-4A88-996D-A8DE9FCC0BFB}"/>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6</a:t>
            </a:fld>
            <a:endParaRPr lang="en-US" altLang="en-US" dirty="0"/>
          </a:p>
        </p:txBody>
      </p:sp>
      <p:sp>
        <p:nvSpPr>
          <p:cNvPr id="143" name="矩形 142"/>
          <p:cNvSpPr/>
          <p:nvPr/>
        </p:nvSpPr>
        <p:spPr>
          <a:xfrm>
            <a:off x="407944" y="1305299"/>
            <a:ext cx="8440356" cy="1015663"/>
          </a:xfrm>
          <a:prstGeom prst="rect">
            <a:avLst/>
          </a:prstGeom>
        </p:spPr>
        <p:txBody>
          <a:bodyPr wrap="square">
            <a:spAutoFit/>
          </a:bodyPr>
          <a:lstStyle/>
          <a:p>
            <a:pPr marL="285750" marR="0" lvl="0" indent="-285750" defTabSz="914400" eaLnBrk="1" fontAlgn="auto" latinLnBrk="0" hangingPunct="1">
              <a:lnSpc>
                <a:spcPct val="100000"/>
              </a:lnSpc>
              <a:spcBef>
                <a:spcPts val="0"/>
              </a:spcBef>
              <a:spcAft>
                <a:spcPts val="600"/>
              </a:spcAft>
              <a:buClrTx/>
              <a:buSzTx/>
              <a:buFont typeface="Wingdings" panose="05000000000000000000" pitchFamily="2" charset="2"/>
              <a:buChar char="Ø"/>
              <a:tabLst/>
              <a:defRPr/>
            </a:pPr>
            <a:r>
              <a:rPr lang="en-US" altLang="zh-CN" sz="2000" kern="0" dirty="0" smtClean="0">
                <a:solidFill>
                  <a:srgbClr val="000000"/>
                </a:solidFill>
                <a:latin typeface="Arial"/>
                <a:ea typeface="+mn-ea"/>
              </a:rPr>
              <a:t>Basic idea: </a:t>
            </a:r>
            <a:r>
              <a:rPr lang="en-US" altLang="zh-CN" sz="2000" kern="0" dirty="0" smtClean="0">
                <a:solidFill>
                  <a:srgbClr val="FF0000"/>
                </a:solidFill>
                <a:latin typeface="Arial"/>
                <a:ea typeface="+mn-ea"/>
              </a:rPr>
              <a:t>Time </a:t>
            </a:r>
            <a:r>
              <a:rPr lang="en-US" altLang="zh-CN" sz="2000" kern="0" dirty="0" smtClean="0">
                <a:solidFill>
                  <a:srgbClr val="FF0000"/>
                </a:solidFill>
                <a:latin typeface="Arial"/>
                <a:ea typeface="+mn-ea"/>
              </a:rPr>
              <a:t>hopping</a:t>
            </a:r>
            <a:r>
              <a:rPr lang="en-US" altLang="zh-CN" sz="2000" kern="0" dirty="0" smtClean="0">
                <a:solidFill>
                  <a:srgbClr val="000000"/>
                </a:solidFill>
                <a:latin typeface="Arial"/>
                <a:ea typeface="+mn-ea"/>
              </a:rPr>
              <a:t>, </a:t>
            </a:r>
            <a:r>
              <a:rPr lang="en-US" altLang="zh-CN" sz="2000" kern="0" dirty="0" smtClean="0">
                <a:solidFill>
                  <a:srgbClr val="000000"/>
                </a:solidFill>
                <a:latin typeface="Arial"/>
                <a:ea typeface="+mn-ea"/>
              </a:rPr>
              <a:t>which was proposed in [3] to avoid non-coordinated multi-user interference, </a:t>
            </a:r>
            <a:r>
              <a:rPr lang="en-US" altLang="zh-CN" sz="2000" kern="0" dirty="0" smtClean="0">
                <a:solidFill>
                  <a:srgbClr val="000000"/>
                </a:solidFill>
                <a:latin typeface="Arial"/>
                <a:ea typeface="+mn-ea"/>
              </a:rPr>
              <a:t>can be in </a:t>
            </a:r>
            <a:r>
              <a:rPr lang="en-US" altLang="zh-CN" sz="2000" kern="0" dirty="0" smtClean="0">
                <a:solidFill>
                  <a:srgbClr val="000000"/>
                </a:solidFill>
                <a:latin typeface="Arial"/>
                <a:ea typeface="+mn-ea"/>
              </a:rPr>
              <a:t>combined use with the MMS-UWB ranging to provide ranging integrity.</a:t>
            </a:r>
          </a:p>
        </p:txBody>
      </p:sp>
      <p:sp>
        <p:nvSpPr>
          <p:cNvPr id="145" name="矩形 144"/>
          <p:cNvSpPr/>
          <p:nvPr/>
        </p:nvSpPr>
        <p:spPr>
          <a:xfrm>
            <a:off x="501736" y="4603595"/>
            <a:ext cx="8464246" cy="1569660"/>
          </a:xfrm>
          <a:prstGeom prst="rect">
            <a:avLst/>
          </a:prstGeom>
        </p:spPr>
        <p:txBody>
          <a:bodyPr wrap="square">
            <a:spAutoFit/>
          </a:bodyPr>
          <a:lstStyle/>
          <a:p>
            <a:pPr marL="458788" lvl="1" defTabSz="914400">
              <a:spcAft>
                <a:spcPts val="0"/>
              </a:spcAft>
              <a:buFont typeface="Arial" panose="020B0604020202020204" pitchFamily="34" charset="0"/>
              <a:buChar char="•"/>
            </a:pPr>
            <a:r>
              <a:rPr lang="en-US" altLang="zh-CN" sz="1600" dirty="0" smtClean="0">
                <a:solidFill>
                  <a:srgbClr val="000000"/>
                </a:solidFill>
                <a:latin typeface="+mn-lt"/>
                <a:ea typeface="+mn-ea"/>
                <a:cs typeface="Times New Roman" panose="02020603050405020304" pitchFamily="18" charset="0"/>
              </a:rPr>
              <a:t>Expand the 1ms spacing to (1+X) </a:t>
            </a:r>
            <a:r>
              <a:rPr lang="en-US" altLang="zh-CN" sz="1600" dirty="0" err="1" smtClean="0">
                <a:solidFill>
                  <a:srgbClr val="000000"/>
                </a:solidFill>
                <a:latin typeface="+mn-lt"/>
                <a:ea typeface="+mn-ea"/>
                <a:cs typeface="Times New Roman" panose="02020603050405020304" pitchFamily="18" charset="0"/>
              </a:rPr>
              <a:t>ms</a:t>
            </a:r>
            <a:endParaRPr lang="en-US" altLang="zh-CN" sz="1600" dirty="0">
              <a:solidFill>
                <a:srgbClr val="000000"/>
              </a:solidFill>
              <a:latin typeface="+mn-lt"/>
              <a:ea typeface="+mn-ea"/>
              <a:cs typeface="Times New Roman" panose="02020603050405020304" pitchFamily="18" charset="0"/>
            </a:endParaRPr>
          </a:p>
          <a:p>
            <a:pPr marL="458788" lvl="1" defTabSz="914400">
              <a:spcAft>
                <a:spcPts val="0"/>
              </a:spcAft>
              <a:buFont typeface="Arial" panose="020B0604020202020204" pitchFamily="34" charset="0"/>
              <a:buChar char="•"/>
            </a:pPr>
            <a:r>
              <a:rPr lang="en-US" altLang="zh-CN" sz="1600" dirty="0" smtClean="0">
                <a:solidFill>
                  <a:srgbClr val="000000"/>
                </a:solidFill>
                <a:latin typeface="+mn-lt"/>
                <a:ea typeface="+mn-ea"/>
                <a:cs typeface="Times New Roman" panose="02020603050405020304" pitchFamily="18" charset="0"/>
              </a:rPr>
              <a:t>Divide X </a:t>
            </a:r>
            <a:r>
              <a:rPr lang="en-US" altLang="zh-CN" sz="1600" dirty="0" err="1" smtClean="0">
                <a:solidFill>
                  <a:srgbClr val="000000"/>
                </a:solidFill>
                <a:latin typeface="+mn-lt"/>
                <a:ea typeface="+mn-ea"/>
                <a:cs typeface="Times New Roman" panose="02020603050405020304" pitchFamily="18" charset="0"/>
              </a:rPr>
              <a:t>ms</a:t>
            </a:r>
            <a:r>
              <a:rPr lang="en-US" altLang="zh-CN" sz="1600" dirty="0" smtClean="0">
                <a:solidFill>
                  <a:srgbClr val="000000"/>
                </a:solidFill>
                <a:latin typeface="+mn-lt"/>
                <a:ea typeface="+mn-ea"/>
                <a:cs typeface="Times New Roman" panose="02020603050405020304" pitchFamily="18" charset="0"/>
              </a:rPr>
              <a:t> into M slots, and the preamble fragment hops within M slots</a:t>
            </a:r>
          </a:p>
          <a:p>
            <a:pPr marL="458788" lvl="1" defTabSz="914400">
              <a:spcAft>
                <a:spcPts val="0"/>
              </a:spcAft>
              <a:buFont typeface="Arial" panose="020B0604020202020204" pitchFamily="34" charset="0"/>
              <a:buChar char="•"/>
            </a:pPr>
            <a:r>
              <a:rPr lang="en-US" altLang="zh-CN" sz="1600" dirty="0" smtClean="0">
                <a:solidFill>
                  <a:srgbClr val="000000"/>
                </a:solidFill>
                <a:latin typeface="+mn-lt"/>
                <a:ea typeface="+mn-ea"/>
                <a:cs typeface="Times New Roman" panose="02020603050405020304" pitchFamily="18" charset="0"/>
              </a:rPr>
              <a:t>LFSR or AES based approach </a:t>
            </a:r>
            <a:r>
              <a:rPr lang="en-US" altLang="zh-CN" sz="1600" dirty="0">
                <a:solidFill>
                  <a:srgbClr val="000000"/>
                </a:solidFill>
                <a:latin typeface="+mn-lt"/>
                <a:ea typeface="+mn-ea"/>
                <a:cs typeface="Times New Roman" panose="02020603050405020304" pitchFamily="18" charset="0"/>
              </a:rPr>
              <a:t>is </a:t>
            </a:r>
            <a:r>
              <a:rPr lang="en-US" altLang="zh-CN" sz="1600" dirty="0" smtClean="0">
                <a:solidFill>
                  <a:srgbClr val="000000"/>
                </a:solidFill>
                <a:latin typeface="+mn-lt"/>
                <a:ea typeface="+mn-ea"/>
                <a:cs typeface="Times New Roman" panose="02020603050405020304" pitchFamily="18" charset="0"/>
              </a:rPr>
              <a:t>adopted to </a:t>
            </a:r>
            <a:r>
              <a:rPr lang="en-US" altLang="zh-CN" sz="1600" dirty="0">
                <a:solidFill>
                  <a:srgbClr val="000000"/>
                </a:solidFill>
                <a:latin typeface="+mn-lt"/>
                <a:ea typeface="+mn-ea"/>
                <a:cs typeface="Times New Roman" panose="02020603050405020304" pitchFamily="18" charset="0"/>
              </a:rPr>
              <a:t>generate </a:t>
            </a:r>
            <a:r>
              <a:rPr lang="en-US" altLang="zh-CN" sz="1600" dirty="0" smtClean="0">
                <a:solidFill>
                  <a:srgbClr val="000000"/>
                </a:solidFill>
                <a:latin typeface="+mn-lt"/>
                <a:ea typeface="+mn-ea"/>
                <a:cs typeface="Times New Roman" panose="02020603050405020304" pitchFamily="18" charset="0"/>
              </a:rPr>
              <a:t>a pseudo-random sequence, which is used to determine the occupied slot index within each </a:t>
            </a:r>
            <a:r>
              <a:rPr lang="en-US" altLang="zh-CN" sz="1600" dirty="0" smtClean="0">
                <a:solidFill>
                  <a:srgbClr val="000000"/>
                </a:solidFill>
                <a:latin typeface="+mn-lt"/>
                <a:ea typeface="+mn-ea"/>
                <a:cs typeface="Times New Roman" panose="02020603050405020304" pitchFamily="18" charset="0"/>
              </a:rPr>
              <a:t>X </a:t>
            </a:r>
            <a:r>
              <a:rPr lang="en-US" altLang="zh-CN" sz="1600" dirty="0" err="1" smtClean="0">
                <a:solidFill>
                  <a:srgbClr val="000000"/>
                </a:solidFill>
                <a:latin typeface="+mn-lt"/>
                <a:ea typeface="+mn-ea"/>
                <a:cs typeface="Times New Roman" panose="02020603050405020304" pitchFamily="18" charset="0"/>
              </a:rPr>
              <a:t>ms</a:t>
            </a:r>
            <a:r>
              <a:rPr lang="en-US" altLang="zh-CN" sz="1600" dirty="0" smtClean="0">
                <a:solidFill>
                  <a:srgbClr val="000000"/>
                </a:solidFill>
                <a:latin typeface="+mn-lt"/>
                <a:ea typeface="+mn-ea"/>
                <a:cs typeface="Times New Roman" panose="02020603050405020304" pitchFamily="18" charset="0"/>
              </a:rPr>
              <a:t> (these slot indices are termed </a:t>
            </a:r>
            <a:r>
              <a:rPr lang="en-US" altLang="zh-CN" sz="1600" dirty="0" smtClean="0">
                <a:solidFill>
                  <a:srgbClr val="000000"/>
                </a:solidFill>
                <a:latin typeface="+mn-lt"/>
                <a:ea typeface="+mn-ea"/>
                <a:cs typeface="Times New Roman" panose="02020603050405020304" pitchFamily="18" charset="0"/>
              </a:rPr>
              <a:t>as hopping pattern hereafter)</a:t>
            </a:r>
          </a:p>
          <a:p>
            <a:pPr marL="458788" lvl="1" defTabSz="914400">
              <a:spcAft>
                <a:spcPts val="0"/>
              </a:spcAft>
              <a:buFont typeface="Arial" panose="020B0604020202020204" pitchFamily="34" charset="0"/>
              <a:buChar char="•"/>
            </a:pPr>
            <a:r>
              <a:rPr lang="en-US" altLang="zh-CN" sz="1600" dirty="0" smtClean="0">
                <a:solidFill>
                  <a:srgbClr val="000000"/>
                </a:solidFill>
                <a:latin typeface="+mn-lt"/>
                <a:ea typeface="+mn-ea"/>
                <a:cs typeface="Times New Roman" panose="02020603050405020304" pitchFamily="18" charset="0"/>
              </a:rPr>
              <a:t>The hopping pattern is only available </a:t>
            </a:r>
            <a:r>
              <a:rPr lang="en-US" altLang="zh-CN" sz="1600" dirty="0" smtClean="0">
                <a:solidFill>
                  <a:srgbClr val="000000"/>
                </a:solidFill>
                <a:latin typeface="+mn-lt"/>
                <a:ea typeface="+mn-ea"/>
                <a:cs typeface="Times New Roman" panose="02020603050405020304" pitchFamily="18" charset="0"/>
              </a:rPr>
              <a:t>at </a:t>
            </a:r>
            <a:r>
              <a:rPr lang="en-US" altLang="zh-CN" sz="1600" dirty="0" smtClean="0">
                <a:solidFill>
                  <a:srgbClr val="000000"/>
                </a:solidFill>
                <a:latin typeface="+mn-lt"/>
                <a:ea typeface="+mn-ea"/>
                <a:cs typeface="Times New Roman" panose="02020603050405020304" pitchFamily="18" charset="0"/>
              </a:rPr>
              <a:t>the legitimate ranging pairs</a:t>
            </a:r>
          </a:p>
        </p:txBody>
      </p:sp>
      <p:sp>
        <p:nvSpPr>
          <p:cNvPr id="146" name="矩形 145"/>
          <p:cNvSpPr/>
          <p:nvPr/>
        </p:nvSpPr>
        <p:spPr>
          <a:xfrm>
            <a:off x="719254" y="6191726"/>
            <a:ext cx="8029210" cy="261610"/>
          </a:xfrm>
          <a:prstGeom prst="rect">
            <a:avLst/>
          </a:prstGeom>
        </p:spPr>
        <p:txBody>
          <a:bodyPr wrap="square">
            <a:spAutoFit/>
          </a:bodyPr>
          <a:lstStyle/>
          <a:p>
            <a:pPr lvl="0" defTabSz="449251">
              <a:spcBef>
                <a:spcPts val="800"/>
              </a:spcBef>
              <a:buClr>
                <a:srgbClr val="000000"/>
              </a:buClr>
              <a:buSzPct val="100000"/>
              <a:defRPr sz="2000"/>
            </a:pPr>
            <a:r>
              <a:rPr lang="en-US" altLang="zh-CN" sz="1100" kern="0" dirty="0">
                <a:solidFill>
                  <a:srgbClr val="000000"/>
                </a:solidFill>
                <a:latin typeface="Arial"/>
                <a:sym typeface="Calibri" panose="020F0502020204030204"/>
              </a:rPr>
              <a:t>[3] Time hopping for fragmented UWB transmission in MMS-UWB systems &lt;15-22-0289-00-04ab&gt;, </a:t>
            </a:r>
            <a:r>
              <a:rPr lang="en-US" altLang="zh-CN" sz="1100" kern="0" dirty="0" err="1">
                <a:solidFill>
                  <a:srgbClr val="000000"/>
                </a:solidFill>
                <a:latin typeface="Arial"/>
                <a:sym typeface="Calibri" panose="020F0502020204030204"/>
              </a:rPr>
              <a:t>Ziyang</a:t>
            </a:r>
            <a:r>
              <a:rPr lang="en-US" altLang="zh-CN" sz="1100" kern="0" dirty="0">
                <a:solidFill>
                  <a:srgbClr val="000000"/>
                </a:solidFill>
                <a:latin typeface="Arial"/>
                <a:sym typeface="Calibri" panose="020F0502020204030204"/>
              </a:rPr>
              <a:t> </a:t>
            </a:r>
            <a:r>
              <a:rPr lang="en-US" altLang="zh-CN" sz="1100" kern="0" dirty="0" err="1">
                <a:solidFill>
                  <a:srgbClr val="000000"/>
                </a:solidFill>
                <a:latin typeface="Arial"/>
                <a:sym typeface="Calibri" panose="020F0502020204030204"/>
              </a:rPr>
              <a:t>Guo</a:t>
            </a:r>
            <a:r>
              <a:rPr lang="en-US" altLang="zh-CN" sz="1100" kern="0" dirty="0">
                <a:solidFill>
                  <a:srgbClr val="000000"/>
                </a:solidFill>
                <a:latin typeface="Arial"/>
                <a:sym typeface="Calibri" panose="020F0502020204030204"/>
              </a:rPr>
              <a:t>, et. al.</a:t>
            </a:r>
          </a:p>
        </p:txBody>
      </p:sp>
      <p:pic>
        <p:nvPicPr>
          <p:cNvPr id="3" name="图片 2"/>
          <p:cNvPicPr>
            <a:picLocks noChangeAspect="1"/>
          </p:cNvPicPr>
          <p:nvPr/>
        </p:nvPicPr>
        <p:blipFill>
          <a:blip r:embed="rId3"/>
          <a:stretch>
            <a:fillRect/>
          </a:stretch>
        </p:blipFill>
        <p:spPr>
          <a:xfrm>
            <a:off x="1275442" y="2396723"/>
            <a:ext cx="6916834" cy="2132293"/>
          </a:xfrm>
          <a:prstGeom prst="rect">
            <a:avLst/>
          </a:prstGeom>
        </p:spPr>
      </p:pic>
    </p:spTree>
    <p:extLst>
      <p:ext uri="{BB962C8B-B14F-4D97-AF65-F5344CB8AC3E}">
        <p14:creationId xmlns:p14="http://schemas.microsoft.com/office/powerpoint/2010/main" val="17692196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277CA44-6301-4969-A7AE-AEE67C79EB08}"/>
              </a:ext>
            </a:extLst>
          </p:cNvPr>
          <p:cNvSpPr>
            <a:spLocks noGrp="1"/>
          </p:cNvSpPr>
          <p:nvPr>
            <p:ph type="title"/>
          </p:nvPr>
        </p:nvSpPr>
        <p:spPr>
          <a:xfrm>
            <a:off x="251521" y="645680"/>
            <a:ext cx="8701619" cy="754063"/>
          </a:xfrm>
        </p:spPr>
        <p:txBody>
          <a:bodyPr/>
          <a:lstStyle/>
          <a:p>
            <a:r>
              <a:rPr lang="en-US" sz="3200" dirty="0" smtClean="0"/>
              <a:t>Proposed Method (2)</a:t>
            </a:r>
            <a:endParaRPr lang="en-US" sz="3200" dirty="0"/>
          </a:p>
        </p:txBody>
      </p:sp>
      <p:sp>
        <p:nvSpPr>
          <p:cNvPr id="4" name="Slide Number Placeholder 3">
            <a:extLst>
              <a:ext uri="{FF2B5EF4-FFF2-40B4-BE49-F238E27FC236}">
                <a16:creationId xmlns:a16="http://schemas.microsoft.com/office/drawing/2014/main" xmlns="" id="{6EF9B32C-8FC7-4A88-996D-A8DE9FCC0BFB}"/>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7</a:t>
            </a:fld>
            <a:endParaRPr lang="en-US" altLang="en-US" dirty="0"/>
          </a:p>
        </p:txBody>
      </p:sp>
      <p:sp>
        <p:nvSpPr>
          <p:cNvPr id="8" name="矩形 7"/>
          <p:cNvSpPr/>
          <p:nvPr/>
        </p:nvSpPr>
        <p:spPr>
          <a:xfrm>
            <a:off x="346593" y="3911738"/>
            <a:ext cx="8440356" cy="400110"/>
          </a:xfrm>
          <a:prstGeom prst="rect">
            <a:avLst/>
          </a:prstGeom>
        </p:spPr>
        <p:txBody>
          <a:bodyPr wrap="square">
            <a:spAutoFit/>
          </a:bodyPr>
          <a:lstStyle/>
          <a:p>
            <a:pPr marL="342900" marR="0" lvl="0" indent="-342900" defTabSz="914400" eaLnBrk="1" fontAlgn="auto" latinLnBrk="0" hangingPunct="1">
              <a:lnSpc>
                <a:spcPct val="100000"/>
              </a:lnSpc>
              <a:spcBef>
                <a:spcPts val="0"/>
              </a:spcBef>
              <a:spcAft>
                <a:spcPts val="600"/>
              </a:spcAft>
              <a:buClrTx/>
              <a:buSzTx/>
              <a:buFont typeface="Wingdings" panose="05000000000000000000" pitchFamily="2" charset="2"/>
              <a:buChar char="Ø"/>
              <a:tabLst/>
              <a:defRPr/>
            </a:pPr>
            <a:r>
              <a:rPr lang="en-US" altLang="zh-CN" sz="2000" kern="0" dirty="0" smtClean="0">
                <a:solidFill>
                  <a:srgbClr val="000000"/>
                </a:solidFill>
                <a:latin typeface="Arial"/>
                <a:ea typeface="+mn-ea"/>
              </a:rPr>
              <a:t>Ranging measurement and integrity verification</a:t>
            </a:r>
            <a:r>
              <a:rPr kumimoji="0" lang="en-US" altLang="zh-CN" sz="2000" b="0" i="0" u="none" strike="noStrike" kern="0" cap="none" spc="0" normalizeH="0" baseline="0" noProof="0" dirty="0" smtClean="0">
                <a:ln>
                  <a:noFill/>
                </a:ln>
                <a:solidFill>
                  <a:srgbClr val="000000"/>
                </a:solidFill>
                <a:effectLst/>
                <a:uLnTx/>
                <a:uFillTx/>
                <a:latin typeface="Arial"/>
                <a:ea typeface="+mn-ea"/>
              </a:rPr>
              <a:t>:</a:t>
            </a:r>
          </a:p>
        </p:txBody>
      </p:sp>
      <p:sp>
        <p:nvSpPr>
          <p:cNvPr id="9" name="矩形 8"/>
          <p:cNvSpPr/>
          <p:nvPr/>
        </p:nvSpPr>
        <p:spPr bwMode="auto">
          <a:xfrm>
            <a:off x="2171072" y="1954020"/>
            <a:ext cx="284314" cy="756293"/>
          </a:xfrm>
          <a:prstGeom prst="rect">
            <a:avLst/>
          </a:prstGeom>
          <a:solidFill>
            <a:srgbClr val="FFFF00"/>
          </a:solidFill>
          <a:ln w="12700" cap="flat" cmpd="sng" algn="ctr">
            <a:solidFill>
              <a:srgbClr val="00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srgbClr val="000000"/>
              </a:solidFill>
              <a:effectLst/>
              <a:uLnTx/>
              <a:uFillTx/>
              <a:ea typeface="+mn-ea"/>
            </a:endParaRPr>
          </a:p>
        </p:txBody>
      </p:sp>
      <p:sp>
        <p:nvSpPr>
          <p:cNvPr id="10" name="矩形 9"/>
          <p:cNvSpPr/>
          <p:nvPr/>
        </p:nvSpPr>
        <p:spPr bwMode="auto">
          <a:xfrm>
            <a:off x="4119223" y="1976850"/>
            <a:ext cx="284314" cy="756293"/>
          </a:xfrm>
          <a:prstGeom prst="rect">
            <a:avLst/>
          </a:prstGeom>
          <a:solidFill>
            <a:srgbClr val="FF0000"/>
          </a:solidFill>
          <a:ln w="12700" cap="flat" cmpd="sng" algn="ctr">
            <a:solidFill>
              <a:srgbClr val="00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srgbClr val="000000"/>
              </a:solidFill>
              <a:effectLst/>
              <a:uLnTx/>
              <a:uFillTx/>
              <a:ea typeface="+mn-ea"/>
            </a:endParaRPr>
          </a:p>
        </p:txBody>
      </p:sp>
      <p:cxnSp>
        <p:nvCxnSpPr>
          <p:cNvPr id="11" name="直接连接符 10"/>
          <p:cNvCxnSpPr/>
          <p:nvPr/>
        </p:nvCxnSpPr>
        <p:spPr bwMode="auto">
          <a:xfrm>
            <a:off x="387447" y="2718349"/>
            <a:ext cx="8619020" cy="0"/>
          </a:xfrm>
          <a:prstGeom prst="line">
            <a:avLst/>
          </a:prstGeom>
          <a:solidFill>
            <a:srgbClr val="00CC99"/>
          </a:solidFill>
          <a:ln w="38100" cap="flat" cmpd="sng" algn="ctr">
            <a:solidFill>
              <a:srgbClr val="000000"/>
            </a:solidFill>
            <a:prstDash val="solid"/>
            <a:round/>
            <a:headEnd type="none" w="sm" len="sm"/>
            <a:tailEnd type="arrow"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矩形 11"/>
          <p:cNvSpPr/>
          <p:nvPr/>
        </p:nvSpPr>
        <p:spPr bwMode="auto">
          <a:xfrm>
            <a:off x="5664622" y="1954020"/>
            <a:ext cx="284314" cy="756293"/>
          </a:xfrm>
          <a:prstGeom prst="rect">
            <a:avLst/>
          </a:prstGeom>
          <a:solidFill>
            <a:srgbClr val="7030A0"/>
          </a:solidFill>
          <a:ln w="12700" cap="flat" cmpd="sng" algn="ctr">
            <a:solidFill>
              <a:srgbClr val="00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srgbClr val="000000"/>
              </a:solidFill>
              <a:effectLst/>
              <a:uLnTx/>
              <a:uFillTx/>
              <a:ea typeface="+mn-ea"/>
            </a:endParaRPr>
          </a:p>
        </p:txBody>
      </p:sp>
      <p:cxnSp>
        <p:nvCxnSpPr>
          <p:cNvPr id="13" name="曲线连接符 12"/>
          <p:cNvCxnSpPr/>
          <p:nvPr/>
        </p:nvCxnSpPr>
        <p:spPr bwMode="auto">
          <a:xfrm rot="3480000">
            <a:off x="6293699" y="2654996"/>
            <a:ext cx="210734" cy="126707"/>
          </a:xfrm>
          <a:prstGeom prst="curvedConnector3">
            <a:avLst/>
          </a:prstGeom>
          <a:solidFill>
            <a:srgbClr val="00CC99"/>
          </a:solidFill>
          <a:ln w="28575" cap="flat" cmpd="sng" algn="ctr">
            <a:solidFill>
              <a:srgbClr val="00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 name="矩形 13"/>
          <p:cNvSpPr/>
          <p:nvPr/>
        </p:nvSpPr>
        <p:spPr bwMode="auto">
          <a:xfrm>
            <a:off x="7489096" y="1954929"/>
            <a:ext cx="284314" cy="756293"/>
          </a:xfrm>
          <a:prstGeom prst="rect">
            <a:avLst/>
          </a:prstGeom>
          <a:solidFill>
            <a:srgbClr val="00CC99"/>
          </a:solidFill>
          <a:ln w="12700" cap="flat" cmpd="sng" algn="ctr">
            <a:solidFill>
              <a:srgbClr val="00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srgbClr val="000000"/>
              </a:solidFill>
              <a:effectLst/>
              <a:uLnTx/>
              <a:uFillTx/>
              <a:ea typeface="+mn-ea"/>
            </a:endParaRPr>
          </a:p>
        </p:txBody>
      </p:sp>
      <p:sp>
        <p:nvSpPr>
          <p:cNvPr id="15" name="矩形 14"/>
          <p:cNvSpPr/>
          <p:nvPr/>
        </p:nvSpPr>
        <p:spPr bwMode="auto">
          <a:xfrm>
            <a:off x="398170" y="2038449"/>
            <a:ext cx="602148" cy="673258"/>
          </a:xfrm>
          <a:prstGeom prst="rect">
            <a:avLst/>
          </a:prstGeom>
          <a:solidFill>
            <a:srgbClr val="FFC000"/>
          </a:solidFill>
          <a:ln w="28575" cap="flat" cmpd="sng" algn="ctr">
            <a:solidFill>
              <a:srgbClr val="00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zh-CN" sz="1800" b="0" i="0" u="none" strike="noStrike" kern="0" cap="none" spc="0" normalizeH="0" baseline="0" noProof="0" dirty="0" smtClean="0">
              <a:ln>
                <a:noFill/>
              </a:ln>
              <a:solidFill>
                <a:srgbClr val="000000"/>
              </a:solidFill>
              <a:effectLst/>
              <a:uLnTx/>
              <a:uFillTx/>
              <a:ea typeface="+mn-ea"/>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smtClean="0">
                <a:ln>
                  <a:noFill/>
                </a:ln>
                <a:solidFill>
                  <a:srgbClr val="000000"/>
                </a:solidFill>
                <a:effectLst/>
                <a:uLnTx/>
                <a:uFillTx/>
                <a:ea typeface="+mn-ea"/>
              </a:rPr>
              <a:t>Poll</a:t>
            </a:r>
            <a:endParaRPr kumimoji="0" lang="zh-CN" altLang="en-US" sz="1800" b="0" i="0" u="none" strike="noStrike" kern="0" cap="none" spc="0" normalizeH="0" baseline="0" noProof="0" dirty="0" smtClean="0">
              <a:ln>
                <a:noFill/>
              </a:ln>
              <a:solidFill>
                <a:srgbClr val="000000"/>
              </a:solidFill>
              <a:effectLst/>
              <a:uLnTx/>
              <a:uFillTx/>
              <a:ea typeface="+mn-ea"/>
            </a:endParaRPr>
          </a:p>
        </p:txBody>
      </p:sp>
      <p:sp>
        <p:nvSpPr>
          <p:cNvPr id="16" name="文本框 15"/>
          <p:cNvSpPr txBox="1"/>
          <p:nvPr/>
        </p:nvSpPr>
        <p:spPr>
          <a:xfrm>
            <a:off x="2175932" y="2686909"/>
            <a:ext cx="300082"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800" b="1" i="0" u="none" strike="noStrike" kern="0" cap="none" spc="0" normalizeH="0" baseline="0" noProof="0" dirty="0" smtClean="0">
                <a:ln>
                  <a:noFill/>
                </a:ln>
                <a:solidFill>
                  <a:srgbClr val="000000"/>
                </a:solidFill>
                <a:effectLst/>
                <a:uLnTx/>
                <a:uFillTx/>
                <a:ea typeface="+mn-ea"/>
              </a:rPr>
              <a:t>1</a:t>
            </a:r>
            <a:endParaRPr kumimoji="0" lang="zh-CN" altLang="en-US" sz="1800" b="1" i="0" u="none" strike="noStrike" kern="0" cap="none" spc="0" normalizeH="0" baseline="0" noProof="0" dirty="0" smtClean="0">
              <a:ln>
                <a:noFill/>
              </a:ln>
              <a:solidFill>
                <a:srgbClr val="000000"/>
              </a:solidFill>
              <a:effectLst/>
              <a:uLnTx/>
              <a:uFillTx/>
              <a:ea typeface="+mn-ea"/>
            </a:endParaRPr>
          </a:p>
        </p:txBody>
      </p:sp>
      <p:sp>
        <p:nvSpPr>
          <p:cNvPr id="17" name="文本框 16"/>
          <p:cNvSpPr txBox="1"/>
          <p:nvPr/>
        </p:nvSpPr>
        <p:spPr>
          <a:xfrm>
            <a:off x="4104215" y="2701026"/>
            <a:ext cx="300082"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800" b="1" i="0" u="none" strike="noStrike" kern="0" cap="none" spc="0" normalizeH="0" baseline="0" noProof="0" dirty="0" smtClean="0">
                <a:ln>
                  <a:noFill/>
                </a:ln>
                <a:solidFill>
                  <a:srgbClr val="000000"/>
                </a:solidFill>
                <a:effectLst/>
                <a:uLnTx/>
                <a:uFillTx/>
                <a:ea typeface="+mn-ea"/>
              </a:rPr>
              <a:t>2</a:t>
            </a:r>
            <a:endParaRPr kumimoji="0" lang="zh-CN" altLang="en-US" sz="1800" b="1" i="0" u="none" strike="noStrike" kern="0" cap="none" spc="0" normalizeH="0" baseline="0" noProof="0" dirty="0" smtClean="0">
              <a:ln>
                <a:noFill/>
              </a:ln>
              <a:solidFill>
                <a:srgbClr val="000000"/>
              </a:solidFill>
              <a:effectLst/>
              <a:uLnTx/>
              <a:uFillTx/>
              <a:ea typeface="+mn-ea"/>
            </a:endParaRPr>
          </a:p>
        </p:txBody>
      </p:sp>
      <p:sp>
        <p:nvSpPr>
          <p:cNvPr id="18" name="文本框 17"/>
          <p:cNvSpPr txBox="1"/>
          <p:nvPr/>
        </p:nvSpPr>
        <p:spPr>
          <a:xfrm>
            <a:off x="5648863" y="2697662"/>
            <a:ext cx="300082"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800" b="1" i="0" u="none" strike="noStrike" kern="0" cap="none" spc="0" normalizeH="0" baseline="0" noProof="0" dirty="0" smtClean="0">
                <a:ln>
                  <a:noFill/>
                </a:ln>
                <a:solidFill>
                  <a:srgbClr val="000000"/>
                </a:solidFill>
                <a:effectLst/>
                <a:uLnTx/>
                <a:uFillTx/>
                <a:ea typeface="+mn-ea"/>
              </a:rPr>
              <a:t>3</a:t>
            </a:r>
            <a:endParaRPr kumimoji="0" lang="zh-CN" altLang="en-US" sz="1800" b="1" i="0" u="none" strike="noStrike" kern="0" cap="none" spc="0" normalizeH="0" baseline="0" noProof="0" dirty="0" smtClean="0">
              <a:ln>
                <a:noFill/>
              </a:ln>
              <a:solidFill>
                <a:srgbClr val="000000"/>
              </a:solidFill>
              <a:effectLst/>
              <a:uLnTx/>
              <a:uFillTx/>
              <a:ea typeface="+mn-ea"/>
            </a:endParaRPr>
          </a:p>
        </p:txBody>
      </p:sp>
      <p:sp>
        <p:nvSpPr>
          <p:cNvPr id="19" name="文本框 18"/>
          <p:cNvSpPr txBox="1"/>
          <p:nvPr/>
        </p:nvSpPr>
        <p:spPr>
          <a:xfrm>
            <a:off x="7489096" y="2699270"/>
            <a:ext cx="351378"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800" b="1" i="0" u="none" strike="noStrike" kern="0" cap="none" spc="0" normalizeH="0" baseline="0" noProof="0" dirty="0" smtClean="0">
                <a:ln>
                  <a:noFill/>
                </a:ln>
                <a:solidFill>
                  <a:srgbClr val="000000"/>
                </a:solidFill>
                <a:effectLst/>
                <a:uLnTx/>
                <a:uFillTx/>
                <a:ea typeface="+mn-ea"/>
              </a:rPr>
              <a:t>N</a:t>
            </a:r>
            <a:endParaRPr kumimoji="0" lang="zh-CN" altLang="en-US" sz="1800" b="1" i="0" u="none" strike="noStrike" kern="0" cap="none" spc="0" normalizeH="0" baseline="0" noProof="0" dirty="0" smtClean="0">
              <a:ln>
                <a:noFill/>
              </a:ln>
              <a:solidFill>
                <a:srgbClr val="000000"/>
              </a:solidFill>
              <a:effectLst/>
              <a:uLnTx/>
              <a:uFillTx/>
              <a:ea typeface="+mn-ea"/>
            </a:endParaRPr>
          </a:p>
        </p:txBody>
      </p:sp>
      <p:sp>
        <p:nvSpPr>
          <p:cNvPr id="20" name="矩形 19"/>
          <p:cNvSpPr/>
          <p:nvPr/>
        </p:nvSpPr>
        <p:spPr>
          <a:xfrm>
            <a:off x="2395297" y="2140026"/>
            <a:ext cx="647934" cy="307777"/>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400" b="0" i="0" u="none" strike="noStrike" kern="0" cap="none" spc="0" normalizeH="0" baseline="0" noProof="0" dirty="0" smtClean="0">
                <a:ln>
                  <a:noFill/>
                </a:ln>
                <a:solidFill>
                  <a:srgbClr val="000000"/>
                </a:solidFill>
                <a:effectLst/>
                <a:uLnTx/>
                <a:uFillTx/>
                <a:ea typeface="+mn-ea"/>
                <a:cs typeface="Times New Roman" panose="02020603050405020304" pitchFamily="18" charset="0"/>
              </a:rPr>
              <a:t>Frag 1</a:t>
            </a:r>
            <a:endParaRPr kumimoji="0" lang="zh-CN" altLang="en-US" sz="1400" b="0" i="0" u="none" strike="noStrike" kern="0" cap="none" spc="0" normalizeH="0" baseline="0" noProof="0" dirty="0" smtClean="0">
              <a:ln>
                <a:noFill/>
              </a:ln>
              <a:solidFill>
                <a:srgbClr val="000000"/>
              </a:solidFill>
              <a:effectLst/>
              <a:uLnTx/>
              <a:uFillTx/>
              <a:ea typeface="+mn-ea"/>
            </a:endParaRPr>
          </a:p>
        </p:txBody>
      </p:sp>
      <p:sp>
        <p:nvSpPr>
          <p:cNvPr id="21" name="矩形 20"/>
          <p:cNvSpPr/>
          <p:nvPr/>
        </p:nvSpPr>
        <p:spPr>
          <a:xfrm>
            <a:off x="3558588" y="2116930"/>
            <a:ext cx="647934" cy="307777"/>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400" b="0" i="0" u="none" strike="noStrike" kern="0" cap="none" spc="0" normalizeH="0" baseline="0" noProof="0" dirty="0" smtClean="0">
                <a:ln>
                  <a:noFill/>
                </a:ln>
                <a:solidFill>
                  <a:srgbClr val="000000"/>
                </a:solidFill>
                <a:effectLst/>
                <a:uLnTx/>
                <a:uFillTx/>
                <a:ea typeface="+mn-ea"/>
                <a:cs typeface="Times New Roman" panose="02020603050405020304" pitchFamily="18" charset="0"/>
              </a:rPr>
              <a:t>Frag 2</a:t>
            </a:r>
            <a:endParaRPr kumimoji="0" lang="zh-CN" altLang="en-US" sz="1400" b="0" i="0" u="none" strike="noStrike" kern="0" cap="none" spc="0" normalizeH="0" baseline="0" noProof="0" dirty="0" smtClean="0">
              <a:ln>
                <a:noFill/>
              </a:ln>
              <a:solidFill>
                <a:srgbClr val="000000"/>
              </a:solidFill>
              <a:effectLst/>
              <a:uLnTx/>
              <a:uFillTx/>
              <a:ea typeface="+mn-ea"/>
            </a:endParaRPr>
          </a:p>
        </p:txBody>
      </p:sp>
      <p:sp>
        <p:nvSpPr>
          <p:cNvPr id="22" name="矩形 21"/>
          <p:cNvSpPr/>
          <p:nvPr/>
        </p:nvSpPr>
        <p:spPr>
          <a:xfrm>
            <a:off x="5940994" y="2133034"/>
            <a:ext cx="647934" cy="307777"/>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400" b="0" i="0" u="none" strike="noStrike" kern="0" cap="none" spc="0" normalizeH="0" baseline="0" noProof="0" dirty="0" smtClean="0">
                <a:ln>
                  <a:noFill/>
                </a:ln>
                <a:solidFill>
                  <a:srgbClr val="000000"/>
                </a:solidFill>
                <a:effectLst/>
                <a:uLnTx/>
                <a:uFillTx/>
                <a:ea typeface="+mn-ea"/>
                <a:cs typeface="Times New Roman" panose="02020603050405020304" pitchFamily="18" charset="0"/>
              </a:rPr>
              <a:t>Frag 3</a:t>
            </a:r>
            <a:endParaRPr kumimoji="0" lang="zh-CN" altLang="en-US" sz="1400" b="0" i="0" u="none" strike="noStrike" kern="0" cap="none" spc="0" normalizeH="0" baseline="0" noProof="0" dirty="0" smtClean="0">
              <a:ln>
                <a:noFill/>
              </a:ln>
              <a:solidFill>
                <a:srgbClr val="000000"/>
              </a:solidFill>
              <a:effectLst/>
              <a:uLnTx/>
              <a:uFillTx/>
              <a:ea typeface="+mn-ea"/>
            </a:endParaRPr>
          </a:p>
        </p:txBody>
      </p:sp>
      <p:sp>
        <p:nvSpPr>
          <p:cNvPr id="23" name="矩形 22"/>
          <p:cNvSpPr/>
          <p:nvPr/>
        </p:nvSpPr>
        <p:spPr>
          <a:xfrm>
            <a:off x="7731046" y="2101354"/>
            <a:ext cx="688009" cy="307777"/>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400" b="0" i="0" u="none" strike="noStrike" kern="0" cap="none" spc="0" normalizeH="0" baseline="0" noProof="0" dirty="0" smtClean="0">
                <a:ln>
                  <a:noFill/>
                </a:ln>
                <a:solidFill>
                  <a:srgbClr val="000000"/>
                </a:solidFill>
                <a:effectLst/>
                <a:uLnTx/>
                <a:uFillTx/>
                <a:ea typeface="+mn-ea"/>
                <a:cs typeface="Times New Roman" panose="02020603050405020304" pitchFamily="18" charset="0"/>
              </a:rPr>
              <a:t>Frag N</a:t>
            </a:r>
            <a:endParaRPr kumimoji="0" lang="zh-CN" altLang="en-US" sz="1400" b="0" i="0" u="none" strike="noStrike" kern="0" cap="none" spc="0" normalizeH="0" baseline="0" noProof="0" dirty="0" smtClean="0">
              <a:ln>
                <a:noFill/>
              </a:ln>
              <a:solidFill>
                <a:srgbClr val="000000"/>
              </a:solidFill>
              <a:effectLst/>
              <a:uLnTx/>
              <a:uFillTx/>
              <a:ea typeface="+mn-ea"/>
            </a:endParaRPr>
          </a:p>
        </p:txBody>
      </p:sp>
      <p:cxnSp>
        <p:nvCxnSpPr>
          <p:cNvPr id="24" name="直接箭头连接符 23"/>
          <p:cNvCxnSpPr/>
          <p:nvPr/>
        </p:nvCxnSpPr>
        <p:spPr bwMode="auto">
          <a:xfrm>
            <a:off x="1036021" y="2372733"/>
            <a:ext cx="902513" cy="0"/>
          </a:xfrm>
          <a:prstGeom prst="straightConnector1">
            <a:avLst/>
          </a:prstGeom>
          <a:solidFill>
            <a:srgbClr val="00CC99"/>
          </a:solidFill>
          <a:ln w="12700" cap="flat" cmpd="sng" algn="ctr">
            <a:solidFill>
              <a:srgbClr val="000000"/>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接连接符 24"/>
          <p:cNvCxnSpPr/>
          <p:nvPr/>
        </p:nvCxnSpPr>
        <p:spPr bwMode="auto">
          <a:xfrm flipV="1">
            <a:off x="1972125" y="1508637"/>
            <a:ext cx="0" cy="1194634"/>
          </a:xfrm>
          <a:prstGeom prst="line">
            <a:avLst/>
          </a:prstGeom>
          <a:solidFill>
            <a:srgbClr val="00CC99"/>
          </a:solidFill>
          <a:ln w="12700" cap="flat" cmpd="sng" algn="ctr">
            <a:solidFill>
              <a:srgbClr val="00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接连接符 25"/>
          <p:cNvCxnSpPr/>
          <p:nvPr/>
        </p:nvCxnSpPr>
        <p:spPr bwMode="auto">
          <a:xfrm flipV="1">
            <a:off x="3628309" y="1508637"/>
            <a:ext cx="0" cy="1194634"/>
          </a:xfrm>
          <a:prstGeom prst="line">
            <a:avLst/>
          </a:prstGeom>
          <a:solidFill>
            <a:srgbClr val="00CC99"/>
          </a:solidFill>
          <a:ln w="12700" cap="flat" cmpd="sng" algn="ctr">
            <a:solidFill>
              <a:srgbClr val="00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接箭头连接符 26"/>
          <p:cNvCxnSpPr/>
          <p:nvPr/>
        </p:nvCxnSpPr>
        <p:spPr bwMode="auto">
          <a:xfrm>
            <a:off x="1961555" y="1816103"/>
            <a:ext cx="772144" cy="0"/>
          </a:xfrm>
          <a:prstGeom prst="straightConnector1">
            <a:avLst/>
          </a:prstGeom>
          <a:solidFill>
            <a:srgbClr val="00CC99"/>
          </a:solidFill>
          <a:ln w="12700" cap="flat" cmpd="sng" algn="ctr">
            <a:solidFill>
              <a:srgbClr val="000000"/>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文本框 27"/>
          <p:cNvSpPr txBox="1"/>
          <p:nvPr/>
        </p:nvSpPr>
        <p:spPr>
          <a:xfrm>
            <a:off x="2105571" y="1539104"/>
            <a:ext cx="474810" cy="276999"/>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err="1" smtClean="0">
                <a:ln>
                  <a:noFill/>
                </a:ln>
                <a:solidFill>
                  <a:srgbClr val="000000"/>
                </a:solidFill>
                <a:effectLst/>
                <a:uLnTx/>
                <a:uFillTx/>
                <a:ea typeface="+mn-ea"/>
              </a:rPr>
              <a:t>Xms</a:t>
            </a:r>
            <a:endParaRPr kumimoji="0" lang="zh-CN" altLang="en-US" sz="1800" b="0" i="0" u="none" strike="noStrike" kern="0" cap="none" spc="0" normalizeH="0" baseline="0" noProof="0" dirty="0" smtClean="0">
              <a:ln>
                <a:noFill/>
              </a:ln>
              <a:solidFill>
                <a:srgbClr val="000000"/>
              </a:solidFill>
              <a:effectLst/>
              <a:uLnTx/>
              <a:uFillTx/>
              <a:ea typeface="+mn-ea"/>
            </a:endParaRPr>
          </a:p>
        </p:txBody>
      </p:sp>
      <p:cxnSp>
        <p:nvCxnSpPr>
          <p:cNvPr id="29" name="直接连接符 28"/>
          <p:cNvCxnSpPr/>
          <p:nvPr/>
        </p:nvCxnSpPr>
        <p:spPr bwMode="auto">
          <a:xfrm flipV="1">
            <a:off x="5284493" y="1508637"/>
            <a:ext cx="0" cy="1194634"/>
          </a:xfrm>
          <a:prstGeom prst="line">
            <a:avLst/>
          </a:prstGeom>
          <a:solidFill>
            <a:srgbClr val="00CC99"/>
          </a:solidFill>
          <a:ln w="12700" cap="flat" cmpd="sng" algn="ctr">
            <a:solidFill>
              <a:srgbClr val="00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直接连接符 35"/>
          <p:cNvCxnSpPr/>
          <p:nvPr/>
        </p:nvCxnSpPr>
        <p:spPr bwMode="auto">
          <a:xfrm flipV="1">
            <a:off x="2744269" y="1652653"/>
            <a:ext cx="0" cy="1065696"/>
          </a:xfrm>
          <a:prstGeom prst="line">
            <a:avLst/>
          </a:prstGeom>
          <a:solidFill>
            <a:srgbClr val="00CC99"/>
          </a:solidFill>
          <a:ln w="12700" cap="flat" cmpd="sng" algn="ctr">
            <a:solidFill>
              <a:srgbClr val="00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直接连接符 36"/>
          <p:cNvCxnSpPr/>
          <p:nvPr/>
        </p:nvCxnSpPr>
        <p:spPr bwMode="auto">
          <a:xfrm flipV="1">
            <a:off x="4417666" y="1652655"/>
            <a:ext cx="0" cy="1050616"/>
          </a:xfrm>
          <a:prstGeom prst="line">
            <a:avLst/>
          </a:prstGeom>
          <a:solidFill>
            <a:srgbClr val="00CC99"/>
          </a:solidFill>
          <a:ln w="12700" cap="flat" cmpd="sng" algn="ctr">
            <a:solidFill>
              <a:srgbClr val="00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直接箭头连接符 37"/>
          <p:cNvCxnSpPr/>
          <p:nvPr/>
        </p:nvCxnSpPr>
        <p:spPr bwMode="auto">
          <a:xfrm>
            <a:off x="2733699" y="1806727"/>
            <a:ext cx="884040" cy="0"/>
          </a:xfrm>
          <a:prstGeom prst="straightConnector1">
            <a:avLst/>
          </a:prstGeom>
          <a:solidFill>
            <a:srgbClr val="00CC99"/>
          </a:solidFill>
          <a:ln w="12700" cap="flat" cmpd="sng" algn="ctr">
            <a:solidFill>
              <a:srgbClr val="000000"/>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9" name="文本框 38"/>
          <p:cNvSpPr txBox="1"/>
          <p:nvPr/>
        </p:nvSpPr>
        <p:spPr>
          <a:xfrm>
            <a:off x="2931978" y="1535980"/>
            <a:ext cx="441146" cy="276999"/>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smtClean="0">
                <a:ln>
                  <a:noFill/>
                </a:ln>
                <a:solidFill>
                  <a:srgbClr val="000000"/>
                </a:solidFill>
                <a:effectLst/>
                <a:uLnTx/>
                <a:uFillTx/>
                <a:ea typeface="+mn-ea"/>
              </a:rPr>
              <a:t>1ms</a:t>
            </a:r>
            <a:endParaRPr kumimoji="0" lang="zh-CN" altLang="en-US" sz="1800" b="0" i="0" u="none" strike="noStrike" kern="0" cap="none" spc="0" normalizeH="0" baseline="0" noProof="0" dirty="0" smtClean="0">
              <a:ln>
                <a:noFill/>
              </a:ln>
              <a:solidFill>
                <a:srgbClr val="000000"/>
              </a:solidFill>
              <a:effectLst/>
              <a:uLnTx/>
              <a:uFillTx/>
              <a:ea typeface="+mn-ea"/>
            </a:endParaRPr>
          </a:p>
        </p:txBody>
      </p:sp>
      <p:cxnSp>
        <p:nvCxnSpPr>
          <p:cNvPr id="40" name="直接箭头连接符 39"/>
          <p:cNvCxnSpPr/>
          <p:nvPr/>
        </p:nvCxnSpPr>
        <p:spPr bwMode="auto">
          <a:xfrm>
            <a:off x="3634952" y="1814501"/>
            <a:ext cx="772144" cy="0"/>
          </a:xfrm>
          <a:prstGeom prst="straightConnector1">
            <a:avLst/>
          </a:prstGeom>
          <a:solidFill>
            <a:srgbClr val="00CC99"/>
          </a:solidFill>
          <a:ln w="12700" cap="flat" cmpd="sng" algn="ctr">
            <a:solidFill>
              <a:srgbClr val="000000"/>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文本框 40"/>
          <p:cNvSpPr txBox="1"/>
          <p:nvPr/>
        </p:nvSpPr>
        <p:spPr>
          <a:xfrm>
            <a:off x="3778968" y="1537502"/>
            <a:ext cx="474810" cy="276999"/>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err="1" smtClean="0">
                <a:ln>
                  <a:noFill/>
                </a:ln>
                <a:solidFill>
                  <a:srgbClr val="000000"/>
                </a:solidFill>
                <a:effectLst/>
                <a:uLnTx/>
                <a:uFillTx/>
                <a:ea typeface="+mn-ea"/>
              </a:rPr>
              <a:t>Xms</a:t>
            </a:r>
            <a:endParaRPr kumimoji="0" lang="zh-CN" altLang="en-US" sz="1800" b="0" i="0" u="none" strike="noStrike" kern="0" cap="none" spc="0" normalizeH="0" baseline="0" noProof="0" dirty="0" smtClean="0">
              <a:ln>
                <a:noFill/>
              </a:ln>
              <a:solidFill>
                <a:srgbClr val="000000"/>
              </a:solidFill>
              <a:effectLst/>
              <a:uLnTx/>
              <a:uFillTx/>
              <a:ea typeface="+mn-ea"/>
            </a:endParaRPr>
          </a:p>
        </p:txBody>
      </p:sp>
      <p:cxnSp>
        <p:nvCxnSpPr>
          <p:cNvPr id="42" name="直接箭头连接符 41"/>
          <p:cNvCxnSpPr/>
          <p:nvPr/>
        </p:nvCxnSpPr>
        <p:spPr bwMode="auto">
          <a:xfrm>
            <a:off x="4407096" y="1814501"/>
            <a:ext cx="884040" cy="0"/>
          </a:xfrm>
          <a:prstGeom prst="straightConnector1">
            <a:avLst/>
          </a:prstGeom>
          <a:solidFill>
            <a:srgbClr val="00CC99"/>
          </a:solidFill>
          <a:ln w="12700" cap="flat" cmpd="sng" algn="ctr">
            <a:solidFill>
              <a:srgbClr val="000000"/>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3" name="文本框 42"/>
          <p:cNvSpPr txBox="1"/>
          <p:nvPr/>
        </p:nvSpPr>
        <p:spPr>
          <a:xfrm>
            <a:off x="4605375" y="1534378"/>
            <a:ext cx="441146" cy="276999"/>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smtClean="0">
                <a:ln>
                  <a:noFill/>
                </a:ln>
                <a:solidFill>
                  <a:srgbClr val="000000"/>
                </a:solidFill>
                <a:effectLst/>
                <a:uLnTx/>
                <a:uFillTx/>
                <a:ea typeface="+mn-ea"/>
              </a:rPr>
              <a:t>1ms</a:t>
            </a:r>
            <a:endParaRPr kumimoji="0" lang="zh-CN" altLang="en-US" sz="1800" b="0" i="0" u="none" strike="noStrike" kern="0" cap="none" spc="0" normalizeH="0" baseline="0" noProof="0" dirty="0" smtClean="0">
              <a:ln>
                <a:noFill/>
              </a:ln>
              <a:solidFill>
                <a:srgbClr val="000000"/>
              </a:solidFill>
              <a:effectLst/>
              <a:uLnTx/>
              <a:uFillTx/>
              <a:ea typeface="+mn-ea"/>
            </a:endParaRPr>
          </a:p>
        </p:txBody>
      </p:sp>
      <p:sp>
        <p:nvSpPr>
          <p:cNvPr id="53" name="文本框 52"/>
          <p:cNvSpPr txBox="1"/>
          <p:nvPr/>
        </p:nvSpPr>
        <p:spPr>
          <a:xfrm>
            <a:off x="323528" y="3463532"/>
            <a:ext cx="1434432" cy="276999"/>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smtClean="0">
                <a:ln>
                  <a:noFill/>
                </a:ln>
                <a:solidFill>
                  <a:srgbClr val="000000"/>
                </a:solidFill>
                <a:effectLst/>
                <a:uLnTx/>
                <a:uFillTx/>
                <a:ea typeface="+mn-ea"/>
              </a:rPr>
              <a:t>Time and </a:t>
            </a:r>
            <a:r>
              <a:rPr kumimoji="0" lang="en-US" altLang="zh-CN" sz="1800" b="0" i="0" u="none" strike="noStrike" kern="0" cap="none" spc="0" normalizeH="0" baseline="0" noProof="0" dirty="0" err="1" smtClean="0">
                <a:ln>
                  <a:noFill/>
                </a:ln>
                <a:solidFill>
                  <a:srgbClr val="000000"/>
                </a:solidFill>
                <a:effectLst/>
                <a:uLnTx/>
                <a:uFillTx/>
                <a:ea typeface="+mn-ea"/>
              </a:rPr>
              <a:t>Freq</a:t>
            </a:r>
            <a:r>
              <a:rPr kumimoji="0" lang="en-US" altLang="zh-CN" sz="1800" b="0" i="0" u="none" strike="noStrike" kern="0" cap="none" spc="0" normalizeH="0" baseline="0" noProof="0" dirty="0" smtClean="0">
                <a:ln>
                  <a:noFill/>
                </a:ln>
                <a:solidFill>
                  <a:srgbClr val="000000"/>
                </a:solidFill>
                <a:effectLst/>
                <a:uLnTx/>
                <a:uFillTx/>
                <a:ea typeface="+mn-ea"/>
              </a:rPr>
              <a:t> Sync</a:t>
            </a:r>
          </a:p>
        </p:txBody>
      </p:sp>
      <p:sp>
        <p:nvSpPr>
          <p:cNvPr id="55" name="矩形 54"/>
          <p:cNvSpPr/>
          <p:nvPr/>
        </p:nvSpPr>
        <p:spPr bwMode="auto">
          <a:xfrm>
            <a:off x="1113469" y="2719773"/>
            <a:ext cx="602148" cy="676522"/>
          </a:xfrm>
          <a:prstGeom prst="rect">
            <a:avLst/>
          </a:prstGeom>
          <a:solidFill>
            <a:srgbClr val="FFC000"/>
          </a:solidFill>
          <a:ln w="28575" cap="flat" cmpd="sng" algn="ctr">
            <a:solidFill>
              <a:srgbClr val="00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zh-CN" sz="1800" b="0" i="0" u="none" strike="noStrike" kern="0" cap="none" spc="0" normalizeH="0" baseline="0" noProof="0" dirty="0" smtClean="0">
              <a:ln>
                <a:noFill/>
              </a:ln>
              <a:solidFill>
                <a:srgbClr val="000000"/>
              </a:solidFill>
              <a:effectLst/>
              <a:uLnTx/>
              <a:uFillTx/>
              <a:ea typeface="+mn-ea"/>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smtClean="0">
                <a:ln>
                  <a:noFill/>
                </a:ln>
                <a:solidFill>
                  <a:srgbClr val="000000"/>
                </a:solidFill>
                <a:effectLst/>
                <a:uLnTx/>
                <a:uFillTx/>
                <a:ea typeface="+mn-ea"/>
              </a:rPr>
              <a:t>Res</a:t>
            </a:r>
            <a:endParaRPr kumimoji="0" lang="zh-CN" altLang="en-US" sz="1800" b="0" i="0" u="none" strike="noStrike" kern="0" cap="none" spc="0" normalizeH="0" baseline="0" noProof="0" dirty="0" smtClean="0">
              <a:ln>
                <a:noFill/>
              </a:ln>
              <a:solidFill>
                <a:srgbClr val="000000"/>
              </a:solidFill>
              <a:effectLst/>
              <a:uLnTx/>
              <a:uFillTx/>
              <a:ea typeface="+mn-ea"/>
            </a:endParaRPr>
          </a:p>
        </p:txBody>
      </p:sp>
      <p:sp>
        <p:nvSpPr>
          <p:cNvPr id="56" name="矩形 55"/>
          <p:cNvSpPr/>
          <p:nvPr/>
        </p:nvSpPr>
        <p:spPr>
          <a:xfrm>
            <a:off x="2080793" y="2995905"/>
            <a:ext cx="556563" cy="276999"/>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b="1" i="0" u="none" strike="noStrike" kern="0" cap="none" spc="0" normalizeH="0" baseline="0" noProof="0" dirty="0" smtClean="0">
                <a:ln>
                  <a:noFill/>
                </a:ln>
                <a:solidFill>
                  <a:srgbClr val="FF0000"/>
                </a:solidFill>
                <a:effectLst/>
                <a:uLnTx/>
                <a:uFillTx/>
                <a:ea typeface="+mn-ea"/>
                <a:cs typeface="Times New Roman" panose="02020603050405020304" pitchFamily="18" charset="0"/>
              </a:rPr>
              <a:t>Slot 2</a:t>
            </a:r>
            <a:endParaRPr kumimoji="0" lang="zh-CN" altLang="en-US" b="1" i="0" u="none" strike="noStrike" kern="0" cap="none" spc="0" normalizeH="0" baseline="0" noProof="0" dirty="0" smtClean="0">
              <a:ln>
                <a:noFill/>
              </a:ln>
              <a:solidFill>
                <a:srgbClr val="FF0000"/>
              </a:solidFill>
              <a:effectLst/>
              <a:uLnTx/>
              <a:uFillTx/>
              <a:ea typeface="+mn-ea"/>
            </a:endParaRPr>
          </a:p>
        </p:txBody>
      </p:sp>
      <p:sp>
        <p:nvSpPr>
          <p:cNvPr id="57" name="矩形 56"/>
          <p:cNvSpPr/>
          <p:nvPr/>
        </p:nvSpPr>
        <p:spPr>
          <a:xfrm>
            <a:off x="3967655" y="2992311"/>
            <a:ext cx="625492" cy="276999"/>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b="1" i="0" u="none" strike="noStrike" kern="0" cap="none" spc="0" normalizeH="0" baseline="0" noProof="0" dirty="0" smtClean="0">
                <a:ln>
                  <a:noFill/>
                </a:ln>
                <a:solidFill>
                  <a:srgbClr val="FF0000"/>
                </a:solidFill>
                <a:effectLst/>
                <a:uLnTx/>
                <a:uFillTx/>
                <a:ea typeface="+mn-ea"/>
                <a:cs typeface="Times New Roman" panose="02020603050405020304" pitchFamily="18" charset="0"/>
              </a:rPr>
              <a:t>Slot M</a:t>
            </a:r>
            <a:endParaRPr kumimoji="0" lang="zh-CN" altLang="en-US" b="1" i="0" u="none" strike="noStrike" kern="0" cap="none" spc="0" normalizeH="0" baseline="0" noProof="0" dirty="0" smtClean="0">
              <a:ln>
                <a:noFill/>
              </a:ln>
              <a:solidFill>
                <a:srgbClr val="FF0000"/>
              </a:solidFill>
              <a:effectLst/>
              <a:uLnTx/>
              <a:uFillTx/>
              <a:ea typeface="+mn-ea"/>
            </a:endParaRPr>
          </a:p>
        </p:txBody>
      </p:sp>
      <p:sp>
        <p:nvSpPr>
          <p:cNvPr id="58" name="矩形 57"/>
          <p:cNvSpPr/>
          <p:nvPr/>
        </p:nvSpPr>
        <p:spPr>
          <a:xfrm>
            <a:off x="5540546" y="2980859"/>
            <a:ext cx="556563" cy="276999"/>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b="1" i="0" u="none" strike="noStrike" kern="0" cap="none" spc="0" normalizeH="0" baseline="0" noProof="0" dirty="0" smtClean="0">
                <a:ln>
                  <a:noFill/>
                </a:ln>
                <a:solidFill>
                  <a:srgbClr val="FF0000"/>
                </a:solidFill>
                <a:effectLst/>
                <a:uLnTx/>
                <a:uFillTx/>
                <a:ea typeface="+mn-ea"/>
                <a:cs typeface="Times New Roman" panose="02020603050405020304" pitchFamily="18" charset="0"/>
              </a:rPr>
              <a:t>Slot 3</a:t>
            </a:r>
            <a:endParaRPr kumimoji="0" lang="zh-CN" altLang="en-US" b="1" i="0" u="none" strike="noStrike" kern="0" cap="none" spc="0" normalizeH="0" baseline="0" noProof="0" dirty="0" smtClean="0">
              <a:ln>
                <a:noFill/>
              </a:ln>
              <a:solidFill>
                <a:srgbClr val="FF0000"/>
              </a:solidFill>
              <a:effectLst/>
              <a:uLnTx/>
              <a:uFillTx/>
              <a:ea typeface="+mn-ea"/>
            </a:endParaRPr>
          </a:p>
        </p:txBody>
      </p:sp>
      <p:sp>
        <p:nvSpPr>
          <p:cNvPr id="59" name="矩形 58"/>
          <p:cNvSpPr/>
          <p:nvPr/>
        </p:nvSpPr>
        <p:spPr>
          <a:xfrm>
            <a:off x="7353511" y="2980859"/>
            <a:ext cx="556563" cy="276999"/>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b="1" i="0" u="none" strike="noStrike" kern="0" cap="none" spc="0" normalizeH="0" baseline="0" noProof="0" dirty="0" smtClean="0">
                <a:ln>
                  <a:noFill/>
                </a:ln>
                <a:solidFill>
                  <a:srgbClr val="FF0000"/>
                </a:solidFill>
                <a:effectLst/>
                <a:uLnTx/>
                <a:uFillTx/>
                <a:ea typeface="+mn-ea"/>
                <a:cs typeface="Times New Roman" panose="02020603050405020304" pitchFamily="18" charset="0"/>
              </a:rPr>
              <a:t>Slot 1</a:t>
            </a:r>
            <a:endParaRPr kumimoji="0" lang="zh-CN" altLang="en-US" b="1" i="0" u="none" strike="noStrike" kern="0" cap="none" spc="0" normalizeH="0" baseline="0" noProof="0" dirty="0" smtClean="0">
              <a:ln>
                <a:noFill/>
              </a:ln>
              <a:solidFill>
                <a:srgbClr val="FF0000"/>
              </a:solidFill>
              <a:effectLst/>
              <a:uLnTx/>
              <a:uFillTx/>
              <a:ea typeface="+mn-ea"/>
            </a:endParaRPr>
          </a:p>
        </p:txBody>
      </p:sp>
      <p:sp>
        <p:nvSpPr>
          <p:cNvPr id="60" name="矩形 59"/>
          <p:cNvSpPr/>
          <p:nvPr/>
        </p:nvSpPr>
        <p:spPr>
          <a:xfrm>
            <a:off x="545621" y="4315867"/>
            <a:ext cx="8407519" cy="2215991"/>
          </a:xfrm>
          <a:prstGeom prst="rect">
            <a:avLst/>
          </a:prstGeom>
        </p:spPr>
        <p:txBody>
          <a:bodyPr wrap="square">
            <a:spAutoFit/>
          </a:bodyPr>
          <a:lstStyle/>
          <a:p>
            <a:pPr marL="171450" indent="-171450">
              <a:spcAft>
                <a:spcPts val="600"/>
              </a:spcAft>
              <a:buFont typeface="Arial" panose="020B0604020202020204" pitchFamily="34" charset="0"/>
              <a:buChar char="•"/>
            </a:pPr>
            <a:r>
              <a:rPr lang="en-US" altLang="zh-CN" sz="1600" dirty="0" smtClean="0">
                <a:solidFill>
                  <a:schemeClr val="tx1"/>
                </a:solidFill>
                <a:latin typeface="+mn-lt"/>
              </a:rPr>
              <a:t>Estimate “global” </a:t>
            </a:r>
            <a:r>
              <a:rPr lang="en-US" altLang="zh-CN" sz="1600" dirty="0" err="1" smtClean="0">
                <a:solidFill>
                  <a:schemeClr val="tx1"/>
                </a:solidFill>
                <a:latin typeface="+mn-lt"/>
              </a:rPr>
              <a:t>ToA</a:t>
            </a:r>
            <a:r>
              <a:rPr lang="en-US" altLang="zh-CN" sz="1600" dirty="0" smtClean="0">
                <a:solidFill>
                  <a:schemeClr val="tx1"/>
                </a:solidFill>
                <a:latin typeface="+mn-lt"/>
              </a:rPr>
              <a:t> by </a:t>
            </a:r>
            <a:r>
              <a:rPr lang="en-US" altLang="zh-CN" sz="1600" dirty="0">
                <a:solidFill>
                  <a:schemeClr val="tx1"/>
                </a:solidFill>
                <a:latin typeface="+mn-lt"/>
              </a:rPr>
              <a:t>exploiting the entire set of </a:t>
            </a:r>
            <a:r>
              <a:rPr lang="en-US" altLang="zh-CN" sz="1600" dirty="0" smtClean="0">
                <a:solidFill>
                  <a:schemeClr val="tx1"/>
                </a:solidFill>
                <a:latin typeface="+mn-lt"/>
              </a:rPr>
              <a:t>preamble fragments (correlation-based approach and back-search algorithm </a:t>
            </a:r>
            <a:r>
              <a:rPr lang="en-US" altLang="zh-CN" sz="1600" dirty="0" smtClean="0">
                <a:solidFill>
                  <a:schemeClr val="tx1"/>
                </a:solidFill>
                <a:latin typeface="+mn-lt"/>
              </a:rPr>
              <a:t>can be </a:t>
            </a:r>
            <a:r>
              <a:rPr lang="en-US" altLang="zh-CN" sz="1600" dirty="0" smtClean="0">
                <a:solidFill>
                  <a:schemeClr val="tx1"/>
                </a:solidFill>
                <a:latin typeface="+mn-lt"/>
              </a:rPr>
              <a:t>adopted)</a:t>
            </a:r>
            <a:endParaRPr lang="en-US" altLang="zh-CN" sz="1600" dirty="0">
              <a:solidFill>
                <a:schemeClr val="tx1"/>
              </a:solidFill>
              <a:latin typeface="+mn-lt"/>
            </a:endParaRPr>
          </a:p>
          <a:p>
            <a:pPr marL="171450" indent="-171450">
              <a:spcAft>
                <a:spcPts val="600"/>
              </a:spcAft>
              <a:buFont typeface="Arial" panose="020B0604020202020204" pitchFamily="34" charset="0"/>
              <a:buChar char="•"/>
            </a:pPr>
            <a:r>
              <a:rPr lang="en-US" altLang="zh-CN" sz="1600" dirty="0">
                <a:solidFill>
                  <a:schemeClr val="tx1"/>
                </a:solidFill>
                <a:latin typeface="+mn-lt"/>
              </a:rPr>
              <a:t>Infer the start </a:t>
            </a:r>
            <a:r>
              <a:rPr lang="en-US" altLang="zh-CN" sz="1600" dirty="0" smtClean="0">
                <a:solidFill>
                  <a:schemeClr val="tx1"/>
                </a:solidFill>
                <a:latin typeface="+mn-lt"/>
              </a:rPr>
              <a:t>time </a:t>
            </a:r>
            <a:r>
              <a:rPr lang="en-US" altLang="zh-CN" sz="1600" dirty="0">
                <a:solidFill>
                  <a:schemeClr val="tx1"/>
                </a:solidFill>
                <a:latin typeface="+mn-lt"/>
              </a:rPr>
              <a:t>of </a:t>
            </a:r>
            <a:r>
              <a:rPr lang="en-US" altLang="zh-CN" sz="1600" dirty="0" smtClean="0">
                <a:solidFill>
                  <a:schemeClr val="tx1"/>
                </a:solidFill>
                <a:latin typeface="+mn-lt"/>
              </a:rPr>
              <a:t>each fragment (i.e., per-fragment </a:t>
            </a:r>
            <a:r>
              <a:rPr lang="en-US" altLang="zh-CN" sz="1600" dirty="0" err="1" smtClean="0">
                <a:solidFill>
                  <a:schemeClr val="tx1"/>
                </a:solidFill>
                <a:latin typeface="+mn-lt"/>
              </a:rPr>
              <a:t>ToAs</a:t>
            </a:r>
            <a:r>
              <a:rPr lang="en-US" altLang="zh-CN" sz="1600" dirty="0" smtClean="0">
                <a:solidFill>
                  <a:schemeClr val="tx1"/>
                </a:solidFill>
                <a:latin typeface="+mn-lt"/>
              </a:rPr>
              <a:t>) based </a:t>
            </a:r>
            <a:r>
              <a:rPr lang="en-US" altLang="zh-CN" sz="1600" dirty="0">
                <a:solidFill>
                  <a:schemeClr val="tx1"/>
                </a:solidFill>
                <a:latin typeface="+mn-lt"/>
              </a:rPr>
              <a:t>on </a:t>
            </a:r>
            <a:r>
              <a:rPr lang="en-US" altLang="zh-CN" sz="1600" dirty="0" smtClean="0">
                <a:solidFill>
                  <a:schemeClr val="tx1"/>
                </a:solidFill>
                <a:latin typeface="+mn-lt"/>
              </a:rPr>
              <a:t>the global </a:t>
            </a:r>
            <a:r>
              <a:rPr lang="en-US" altLang="zh-CN" sz="1600" dirty="0" err="1" smtClean="0">
                <a:solidFill>
                  <a:schemeClr val="tx1"/>
                </a:solidFill>
                <a:latin typeface="+mn-lt"/>
              </a:rPr>
              <a:t>ToA</a:t>
            </a:r>
            <a:r>
              <a:rPr lang="en-US" altLang="zh-CN" sz="1600" dirty="0" smtClean="0">
                <a:solidFill>
                  <a:schemeClr val="tx1"/>
                </a:solidFill>
                <a:latin typeface="+mn-lt"/>
              </a:rPr>
              <a:t> </a:t>
            </a:r>
            <a:r>
              <a:rPr lang="en-US" altLang="zh-CN" sz="1600" dirty="0">
                <a:solidFill>
                  <a:schemeClr val="tx1"/>
                </a:solidFill>
                <a:latin typeface="+mn-lt"/>
              </a:rPr>
              <a:t>and the </a:t>
            </a:r>
            <a:r>
              <a:rPr lang="en-US" altLang="zh-CN" sz="1600" dirty="0" smtClean="0">
                <a:solidFill>
                  <a:schemeClr val="tx1"/>
                </a:solidFill>
                <a:latin typeface="+mn-lt"/>
              </a:rPr>
              <a:t>known time </a:t>
            </a:r>
            <a:r>
              <a:rPr lang="en-US" altLang="zh-CN" sz="1600" dirty="0">
                <a:solidFill>
                  <a:schemeClr val="tx1"/>
                </a:solidFill>
                <a:latin typeface="+mn-lt"/>
              </a:rPr>
              <a:t>hopping pattern</a:t>
            </a:r>
          </a:p>
          <a:p>
            <a:pPr marL="171450" indent="-171450">
              <a:spcAft>
                <a:spcPts val="600"/>
              </a:spcAft>
              <a:buFont typeface="Arial" panose="020B0604020202020204" pitchFamily="34" charset="0"/>
              <a:buChar char="•"/>
            </a:pPr>
            <a:r>
              <a:rPr lang="en-US" altLang="zh-CN" sz="1600" dirty="0" smtClean="0">
                <a:solidFill>
                  <a:schemeClr val="tx1"/>
                </a:solidFill>
                <a:latin typeface="+mn-lt"/>
              </a:rPr>
              <a:t>Given the per-fragment </a:t>
            </a:r>
            <a:r>
              <a:rPr lang="en-US" altLang="zh-CN" sz="1600" dirty="0" err="1" smtClean="0">
                <a:solidFill>
                  <a:schemeClr val="tx1"/>
                </a:solidFill>
                <a:latin typeface="+mn-lt"/>
              </a:rPr>
              <a:t>ToAs</a:t>
            </a:r>
            <a:r>
              <a:rPr lang="en-US" altLang="zh-CN" sz="1600" dirty="0" smtClean="0">
                <a:solidFill>
                  <a:schemeClr val="tx1"/>
                </a:solidFill>
                <a:latin typeface="+mn-lt"/>
              </a:rPr>
              <a:t> obtained above, the receiver extracts all received fragments, and correlates them with </a:t>
            </a:r>
            <a:r>
              <a:rPr lang="en-US" altLang="zh-CN" sz="1600" dirty="0">
                <a:solidFill>
                  <a:schemeClr val="tx1"/>
                </a:solidFill>
                <a:latin typeface="+mn-lt"/>
              </a:rPr>
              <a:t>the local template (preamble</a:t>
            </a:r>
            <a:r>
              <a:rPr lang="en-US" altLang="zh-CN" sz="1600" dirty="0" smtClean="0">
                <a:solidFill>
                  <a:schemeClr val="tx1"/>
                </a:solidFill>
                <a:latin typeface="+mn-lt"/>
              </a:rPr>
              <a:t>) one by one. The ranging integrity verification passes only if </a:t>
            </a:r>
            <a:r>
              <a:rPr lang="en-US" altLang="zh-CN" sz="1600" dirty="0">
                <a:solidFill>
                  <a:schemeClr val="tx1"/>
                </a:solidFill>
                <a:latin typeface="+mn-lt"/>
              </a:rPr>
              <a:t>the sum of all </a:t>
            </a:r>
            <a:r>
              <a:rPr lang="en-US" altLang="zh-CN" sz="1600" dirty="0" err="1" smtClean="0">
                <a:solidFill>
                  <a:schemeClr val="tx1"/>
                </a:solidFill>
                <a:latin typeface="+mn-lt"/>
              </a:rPr>
              <a:t>correlator’s</a:t>
            </a:r>
            <a:r>
              <a:rPr lang="en-US" altLang="zh-CN" sz="1600" dirty="0" smtClean="0">
                <a:solidFill>
                  <a:schemeClr val="tx1"/>
                </a:solidFill>
                <a:latin typeface="+mn-lt"/>
              </a:rPr>
              <a:t> outputs </a:t>
            </a:r>
            <a:r>
              <a:rPr lang="en-US" altLang="zh-CN" sz="1600" dirty="0">
                <a:solidFill>
                  <a:schemeClr val="tx1"/>
                </a:solidFill>
                <a:latin typeface="+mn-lt"/>
              </a:rPr>
              <a:t>is </a:t>
            </a:r>
            <a:r>
              <a:rPr lang="en-US" altLang="zh-CN" sz="1600" dirty="0" smtClean="0">
                <a:solidFill>
                  <a:schemeClr val="tx1"/>
                </a:solidFill>
                <a:latin typeface="+mn-lt"/>
              </a:rPr>
              <a:t>above </a:t>
            </a:r>
            <a:r>
              <a:rPr lang="en-US" altLang="zh-CN" sz="1600" dirty="0">
                <a:solidFill>
                  <a:schemeClr val="tx1"/>
                </a:solidFill>
                <a:latin typeface="+mn-lt"/>
              </a:rPr>
              <a:t>a </a:t>
            </a:r>
            <a:r>
              <a:rPr lang="en-US" altLang="zh-CN" sz="1600" dirty="0" smtClean="0">
                <a:solidFill>
                  <a:schemeClr val="tx1"/>
                </a:solidFill>
                <a:latin typeface="+mn-lt"/>
              </a:rPr>
              <a:t>predetermined threshold</a:t>
            </a:r>
            <a:endParaRPr lang="en-US" altLang="zh-CN" sz="1600" dirty="0">
              <a:solidFill>
                <a:schemeClr val="tx1"/>
              </a:solidFill>
              <a:latin typeface="+mn-lt"/>
            </a:endParaRPr>
          </a:p>
        </p:txBody>
      </p:sp>
    </p:spTree>
    <p:extLst>
      <p:ext uri="{BB962C8B-B14F-4D97-AF65-F5344CB8AC3E}">
        <p14:creationId xmlns:p14="http://schemas.microsoft.com/office/powerpoint/2010/main" val="38343909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277CA44-6301-4969-A7AE-AEE67C79EB08}"/>
              </a:ext>
            </a:extLst>
          </p:cNvPr>
          <p:cNvSpPr>
            <a:spLocks noGrp="1"/>
          </p:cNvSpPr>
          <p:nvPr>
            <p:ph type="title"/>
          </p:nvPr>
        </p:nvSpPr>
        <p:spPr>
          <a:xfrm>
            <a:off x="251521" y="685808"/>
            <a:ext cx="8701619" cy="754063"/>
          </a:xfrm>
        </p:spPr>
        <p:txBody>
          <a:bodyPr/>
          <a:lstStyle/>
          <a:p>
            <a:r>
              <a:rPr lang="en-US" sz="3200" dirty="0" smtClean="0"/>
              <a:t>Enhanced Version (1)</a:t>
            </a:r>
            <a:endParaRPr lang="en-US" sz="3200" dirty="0"/>
          </a:p>
        </p:txBody>
      </p:sp>
      <p:sp>
        <p:nvSpPr>
          <p:cNvPr id="4" name="Slide Number Placeholder 3">
            <a:extLst>
              <a:ext uri="{FF2B5EF4-FFF2-40B4-BE49-F238E27FC236}">
                <a16:creationId xmlns:a16="http://schemas.microsoft.com/office/drawing/2014/main" xmlns="" id="{6EF9B32C-8FC7-4A88-996D-A8DE9FCC0BFB}"/>
              </a:ext>
            </a:extLst>
          </p:cNvPr>
          <p:cNvSpPr>
            <a:spLocks noGrp="1"/>
          </p:cNvSpPr>
          <p:nvPr>
            <p:ph type="sldNum" idx="10"/>
          </p:nvPr>
        </p:nvSpPr>
        <p:spPr>
          <a:xfrm>
            <a:off x="3164705" y="6552122"/>
            <a:ext cx="655637" cy="239712"/>
          </a:xfrm>
        </p:spPr>
        <p:txBody>
          <a:bodyPr/>
          <a:lstStyle/>
          <a:p>
            <a:pPr>
              <a:defRPr/>
            </a:pPr>
            <a:r>
              <a:rPr lang="en-US" altLang="en-US" dirty="0"/>
              <a:t>Slide </a:t>
            </a:r>
            <a:fld id="{5DD27314-9434-4B6F-80C2-AAC402118CDA}" type="slidenum">
              <a:rPr lang="en-US" altLang="en-US" smtClean="0"/>
              <a:pPr>
                <a:defRPr/>
              </a:pPr>
              <a:t>8</a:t>
            </a:fld>
            <a:endParaRPr lang="en-US" altLang="en-US" dirty="0"/>
          </a:p>
        </p:txBody>
      </p:sp>
      <p:sp>
        <p:nvSpPr>
          <p:cNvPr id="140" name="矩形 139"/>
          <p:cNvSpPr/>
          <p:nvPr/>
        </p:nvSpPr>
        <p:spPr>
          <a:xfrm>
            <a:off x="5457197" y="2649388"/>
            <a:ext cx="3007066" cy="338554"/>
          </a:xfrm>
          <a:prstGeom prst="rect">
            <a:avLst/>
          </a:prstGeom>
        </p:spPr>
        <p:txBody>
          <a:bodyPr wrap="square">
            <a:spAutoFit/>
          </a:bodyPr>
          <a:lstStyle/>
          <a:p>
            <a:pPr marR="0" lvl="0" defTabSz="914400" eaLnBrk="1" fontAlgn="auto" latinLnBrk="0" hangingPunct="1">
              <a:lnSpc>
                <a:spcPct val="100000"/>
              </a:lnSpc>
              <a:spcBef>
                <a:spcPts val="0"/>
              </a:spcBef>
              <a:spcAft>
                <a:spcPts val="600"/>
              </a:spcAft>
              <a:buClrTx/>
              <a:buSzTx/>
              <a:tabLst/>
              <a:defRPr/>
            </a:pPr>
            <a:r>
              <a:rPr kumimoji="0" lang="en-US" altLang="zh-CN" sz="1600" b="0" i="0" u="none" strike="noStrike" kern="0" cap="none" spc="0" normalizeH="0" baseline="0" noProof="0" dirty="0" smtClean="0">
                <a:ln>
                  <a:noFill/>
                </a:ln>
                <a:solidFill>
                  <a:srgbClr val="000000"/>
                </a:solidFill>
                <a:effectLst/>
                <a:uLnTx/>
                <a:uFillTx/>
                <a:latin typeface="Arial"/>
                <a:ea typeface="+mn-ea"/>
              </a:rPr>
              <a:t>Security level not high enough</a:t>
            </a:r>
            <a:endParaRPr kumimoji="0" lang="en-US" altLang="zh-CN" sz="1600" b="0" i="0" u="none" strike="noStrike" kern="0" cap="none" spc="0" normalizeH="0" baseline="0" noProof="0" dirty="0">
              <a:ln>
                <a:noFill/>
              </a:ln>
              <a:solidFill>
                <a:srgbClr val="000000"/>
              </a:solidFill>
              <a:effectLst/>
              <a:uLnTx/>
              <a:uFillTx/>
              <a:latin typeface="Arial"/>
              <a:ea typeface="+mn-ea"/>
            </a:endParaRPr>
          </a:p>
        </p:txBody>
      </p:sp>
      <p:grpSp>
        <p:nvGrpSpPr>
          <p:cNvPr id="24" name="组合 23"/>
          <p:cNvGrpSpPr/>
          <p:nvPr/>
        </p:nvGrpSpPr>
        <p:grpSpPr>
          <a:xfrm>
            <a:off x="417139" y="1340768"/>
            <a:ext cx="8440356" cy="707886"/>
            <a:chOff x="417139" y="1454202"/>
            <a:chExt cx="8440356" cy="707886"/>
          </a:xfrm>
        </p:grpSpPr>
        <p:sp>
          <p:nvSpPr>
            <p:cNvPr id="141" name="矩形 140"/>
            <p:cNvSpPr/>
            <p:nvPr/>
          </p:nvSpPr>
          <p:spPr>
            <a:xfrm>
              <a:off x="417139" y="1454202"/>
              <a:ext cx="8440356" cy="707886"/>
            </a:xfrm>
            <a:prstGeom prst="rect">
              <a:avLst/>
            </a:prstGeom>
          </p:spPr>
          <p:txBody>
            <a:bodyPr wrap="square">
              <a:spAutoFit/>
            </a:bodyPr>
            <a:lstStyle/>
            <a:p>
              <a:pPr marL="342900" marR="0" lvl="0" indent="-342900" defTabSz="914400" eaLnBrk="1" fontAlgn="auto" latinLnBrk="0" hangingPunct="1">
                <a:lnSpc>
                  <a:spcPct val="100000"/>
                </a:lnSpc>
                <a:spcBef>
                  <a:spcPts val="0"/>
                </a:spcBef>
                <a:spcAft>
                  <a:spcPts val="600"/>
                </a:spcAft>
                <a:buClrTx/>
                <a:buSzTx/>
                <a:buFont typeface="Wingdings" panose="05000000000000000000" pitchFamily="2" charset="2"/>
                <a:buChar char="Ø"/>
                <a:tabLst/>
                <a:defRPr/>
              </a:pPr>
              <a:r>
                <a:rPr lang="en-US" altLang="zh-CN" sz="2000" kern="0" dirty="0" smtClean="0">
                  <a:solidFill>
                    <a:srgbClr val="000000"/>
                  </a:solidFill>
                  <a:latin typeface="Arial"/>
                  <a:ea typeface="+mn-ea"/>
                </a:rPr>
                <a:t>In the basic version presented above, the </a:t>
              </a:r>
              <a:r>
                <a:rPr lang="en-US" altLang="zh-CN" sz="2000" kern="0" dirty="0" smtClean="0">
                  <a:solidFill>
                    <a:srgbClr val="000000"/>
                  </a:solidFill>
                  <a:latin typeface="Arial"/>
                  <a:ea typeface="+mn-ea"/>
                </a:rPr>
                <a:t>probability </a:t>
              </a:r>
              <a:r>
                <a:rPr lang="en-US" altLang="zh-CN" sz="2000" kern="0" dirty="0" smtClean="0">
                  <a:solidFill>
                    <a:srgbClr val="000000"/>
                  </a:solidFill>
                  <a:latin typeface="Arial"/>
                  <a:ea typeface="+mn-ea"/>
                </a:rPr>
                <a:t>of guessing the time-hopping pattern correctly </a:t>
              </a:r>
              <a:r>
                <a:rPr lang="en-US" altLang="zh-CN" sz="2000" kern="0" dirty="0" smtClean="0">
                  <a:solidFill>
                    <a:srgbClr val="000000"/>
                  </a:solidFill>
                  <a:latin typeface="Arial"/>
                  <a:ea typeface="+mn-ea"/>
                </a:rPr>
                <a:t>by the attacker is</a:t>
              </a:r>
              <a:r>
                <a:rPr kumimoji="0" lang="en-US" altLang="zh-CN" sz="2000" b="0" i="0" u="none" strike="noStrike" kern="0" cap="none" spc="0" normalizeH="0" baseline="0" noProof="0" dirty="0" smtClean="0">
                  <a:ln>
                    <a:noFill/>
                  </a:ln>
                  <a:solidFill>
                    <a:srgbClr val="000000"/>
                  </a:solidFill>
                  <a:effectLst/>
                  <a:uLnTx/>
                  <a:uFillTx/>
                  <a:latin typeface="Arial"/>
                  <a:ea typeface="+mn-ea"/>
                </a:rPr>
                <a:t>:</a:t>
              </a:r>
            </a:p>
          </p:txBody>
        </p:sp>
        <mc:AlternateContent xmlns:mc="http://schemas.openxmlformats.org/markup-compatibility/2006">
          <mc:Choice xmlns:a14="http://schemas.microsoft.com/office/drawing/2010/main" Requires="a14">
            <p:sp>
              <p:nvSpPr>
                <p:cNvPr id="3" name="矩形 2"/>
                <p:cNvSpPr/>
                <p:nvPr/>
              </p:nvSpPr>
              <p:spPr>
                <a:xfrm>
                  <a:off x="6214366" y="1744858"/>
                  <a:ext cx="629147" cy="40011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p>
                          <m:sSupPr>
                            <m:ctrlPr>
                              <a:rPr lang="en-US" altLang="zh-CN" sz="2000" i="1" smtClean="0">
                                <a:solidFill>
                                  <a:srgbClr val="000000"/>
                                </a:solidFill>
                                <a:latin typeface="Cambria Math" panose="02040503050406030204" pitchFamily="18" charset="0"/>
                              </a:rPr>
                            </m:ctrlPr>
                          </m:sSupPr>
                          <m:e>
                            <m:r>
                              <a:rPr lang="en-US" altLang="zh-CN" sz="2000" b="0" i="1" smtClean="0">
                                <a:solidFill>
                                  <a:srgbClr val="000000"/>
                                </a:solidFill>
                                <a:latin typeface="Cambria Math" panose="02040503050406030204" pitchFamily="18" charset="0"/>
                              </a:rPr>
                              <m:t>𝑀</m:t>
                            </m:r>
                          </m:e>
                          <m:sup>
                            <m:r>
                              <a:rPr lang="en-US" altLang="zh-CN" sz="2000" b="0" i="1" smtClean="0">
                                <a:solidFill>
                                  <a:srgbClr val="000000"/>
                                </a:solidFill>
                                <a:latin typeface="Cambria Math" panose="02040503050406030204" pitchFamily="18" charset="0"/>
                              </a:rPr>
                              <m:t>𝑁</m:t>
                            </m:r>
                          </m:sup>
                        </m:sSup>
                      </m:oMath>
                    </m:oMathPara>
                  </a14:m>
                  <a:endParaRPr lang="zh-CN" altLang="en-US" dirty="0"/>
                </a:p>
              </p:txBody>
            </p:sp>
          </mc:Choice>
          <mc:Fallback>
            <p:sp>
              <p:nvSpPr>
                <p:cNvPr id="3" name="矩形 2"/>
                <p:cNvSpPr>
                  <a:spLocks noRot="1" noChangeAspect="1" noMove="1" noResize="1" noEditPoints="1" noAdjustHandles="1" noChangeArrowheads="1" noChangeShapeType="1" noTextEdit="1"/>
                </p:cNvSpPr>
                <p:nvPr/>
              </p:nvSpPr>
              <p:spPr>
                <a:xfrm>
                  <a:off x="6214366" y="1744858"/>
                  <a:ext cx="629147" cy="400110"/>
                </a:xfrm>
                <a:prstGeom prst="rect">
                  <a:avLst/>
                </a:prstGeom>
                <a:blipFill rotWithShape="0">
                  <a:blip r:embed="rId3"/>
                  <a:stretch>
                    <a:fillRect/>
                  </a:stretch>
                </a:blipFill>
              </p:spPr>
              <p:txBody>
                <a:bodyPr/>
                <a:lstStyle/>
                <a:p>
                  <a:r>
                    <a:rPr lang="zh-CN" altLang="en-US">
                      <a:noFill/>
                    </a:rPr>
                    <a:t> </a:t>
                  </a:r>
                </a:p>
              </p:txBody>
            </p:sp>
          </mc:Fallback>
        </mc:AlternateContent>
      </p:grpSp>
      <p:sp>
        <p:nvSpPr>
          <p:cNvPr id="55" name="矩形 54"/>
          <p:cNvSpPr/>
          <p:nvPr/>
        </p:nvSpPr>
        <p:spPr>
          <a:xfrm>
            <a:off x="908737" y="2689242"/>
            <a:ext cx="1536754" cy="338554"/>
          </a:xfrm>
          <a:prstGeom prst="rect">
            <a:avLst/>
          </a:prstGeom>
        </p:spPr>
        <p:txBody>
          <a:bodyPr wrap="square">
            <a:spAutoFit/>
          </a:bodyPr>
          <a:lstStyle/>
          <a:p>
            <a:pPr marR="0" lvl="0" defTabSz="914400" eaLnBrk="1" fontAlgn="auto" latinLnBrk="0" hangingPunct="1">
              <a:lnSpc>
                <a:spcPct val="100000"/>
              </a:lnSpc>
              <a:spcBef>
                <a:spcPts val="0"/>
              </a:spcBef>
              <a:spcAft>
                <a:spcPts val="600"/>
              </a:spcAft>
              <a:buClrTx/>
              <a:buSzTx/>
              <a:tabLst/>
              <a:defRPr/>
            </a:pPr>
            <a:r>
              <a:rPr kumimoji="0" lang="en-US" altLang="zh-CN" sz="1600" b="0" i="0" u="none" strike="noStrike" kern="0" cap="none" spc="0" normalizeH="0" baseline="0" noProof="0" dirty="0" smtClean="0">
                <a:ln>
                  <a:noFill/>
                </a:ln>
                <a:solidFill>
                  <a:srgbClr val="000000"/>
                </a:solidFill>
                <a:effectLst/>
                <a:uLnTx/>
                <a:uFillTx/>
                <a:latin typeface="Arial"/>
                <a:ea typeface="+mn-ea"/>
              </a:rPr>
              <a:t>M=15,</a:t>
            </a:r>
            <a:r>
              <a:rPr kumimoji="0" lang="en-US" altLang="zh-CN" sz="1600" b="0" i="0" u="none" strike="noStrike" kern="0" cap="none" spc="0" normalizeH="0" noProof="0" dirty="0" smtClean="0">
                <a:ln>
                  <a:noFill/>
                </a:ln>
                <a:solidFill>
                  <a:srgbClr val="000000"/>
                </a:solidFill>
                <a:effectLst/>
                <a:uLnTx/>
                <a:uFillTx/>
                <a:latin typeface="Arial"/>
                <a:ea typeface="+mn-ea"/>
              </a:rPr>
              <a:t> N=8</a:t>
            </a:r>
            <a:endParaRPr kumimoji="0" lang="en-US" altLang="zh-CN" sz="1600" b="0" i="0" u="none" strike="noStrike" kern="0" cap="none" spc="0" normalizeH="0" baseline="0" noProof="0" dirty="0">
              <a:ln>
                <a:noFill/>
              </a:ln>
              <a:solidFill>
                <a:srgbClr val="000000"/>
              </a:solidFill>
              <a:effectLst/>
              <a:uLnTx/>
              <a:uFillTx/>
              <a:latin typeface="Arial"/>
              <a:ea typeface="+mn-ea"/>
            </a:endParaRPr>
          </a:p>
        </p:txBody>
      </p:sp>
      <mc:AlternateContent xmlns:mc="http://schemas.openxmlformats.org/markup-compatibility/2006">
        <mc:Choice xmlns:a14="http://schemas.microsoft.com/office/drawing/2010/main" Requires="a14">
          <p:sp>
            <p:nvSpPr>
              <p:cNvPr id="56" name="矩形 55"/>
              <p:cNvSpPr/>
              <p:nvPr/>
            </p:nvSpPr>
            <p:spPr>
              <a:xfrm>
                <a:off x="2295302" y="2661957"/>
                <a:ext cx="1885196"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p>
                        <m:sSupPr>
                          <m:ctrlPr>
                            <a:rPr lang="en-US" altLang="zh-CN" sz="1800" i="1" smtClean="0">
                              <a:solidFill>
                                <a:srgbClr val="000000"/>
                              </a:solidFill>
                              <a:latin typeface="Cambria Math" panose="02040503050406030204" pitchFamily="18" charset="0"/>
                            </a:rPr>
                          </m:ctrlPr>
                        </m:sSupPr>
                        <m:e>
                          <m:r>
                            <a:rPr lang="en-US" altLang="zh-CN" sz="1800" b="0" i="1" smtClean="0">
                              <a:solidFill>
                                <a:srgbClr val="000000"/>
                              </a:solidFill>
                              <a:latin typeface="Cambria Math" panose="02040503050406030204" pitchFamily="18" charset="0"/>
                            </a:rPr>
                            <m:t>𝑀</m:t>
                          </m:r>
                        </m:e>
                        <m:sup>
                          <m:r>
                            <a:rPr lang="en-US" altLang="zh-CN" sz="1800" b="0" i="1" smtClean="0">
                              <a:solidFill>
                                <a:srgbClr val="000000"/>
                              </a:solidFill>
                              <a:latin typeface="Cambria Math" panose="02040503050406030204" pitchFamily="18" charset="0"/>
                            </a:rPr>
                            <m:t>𝑁</m:t>
                          </m:r>
                        </m:sup>
                      </m:sSup>
                      <m:r>
                        <a:rPr lang="en-US" altLang="zh-CN" sz="1800" b="0" i="0" smtClean="0">
                          <a:solidFill>
                            <a:srgbClr val="000000"/>
                          </a:solidFill>
                          <a:latin typeface="Cambria Math" panose="02040503050406030204" pitchFamily="18" charset="0"/>
                        </a:rPr>
                        <m:t>=</m:t>
                      </m:r>
                      <m:sSup>
                        <m:sSupPr>
                          <m:ctrlPr>
                            <a:rPr lang="en-US" altLang="zh-CN" sz="1800" b="0" i="1" smtClean="0">
                              <a:solidFill>
                                <a:srgbClr val="000000"/>
                              </a:solidFill>
                              <a:latin typeface="Cambria Math" panose="02040503050406030204" pitchFamily="18" charset="0"/>
                            </a:rPr>
                          </m:ctrlPr>
                        </m:sSupPr>
                        <m:e>
                          <m:r>
                            <a:rPr lang="en-US" altLang="zh-CN" sz="1800" b="0" i="1" smtClean="0">
                              <a:solidFill>
                                <a:srgbClr val="000000"/>
                              </a:solidFill>
                              <a:latin typeface="Cambria Math" panose="02040503050406030204" pitchFamily="18" charset="0"/>
                            </a:rPr>
                            <m:t>15</m:t>
                          </m:r>
                        </m:e>
                        <m:sup>
                          <m:r>
                            <a:rPr lang="en-US" altLang="zh-CN" sz="1800" b="0" i="1" smtClean="0">
                              <a:solidFill>
                                <a:srgbClr val="000000"/>
                              </a:solidFill>
                              <a:latin typeface="Cambria Math" panose="02040503050406030204" pitchFamily="18" charset="0"/>
                            </a:rPr>
                            <m:t>8</m:t>
                          </m:r>
                        </m:sup>
                      </m:sSup>
                      <m:r>
                        <a:rPr lang="en-US" altLang="zh-CN" sz="1800" b="0" i="1" smtClean="0">
                          <a:solidFill>
                            <a:srgbClr val="000000"/>
                          </a:solidFill>
                          <a:latin typeface="Cambria Math" panose="02040503050406030204" pitchFamily="18" charset="0"/>
                          <a:ea typeface="Cambria Math" panose="02040503050406030204" pitchFamily="18" charset="0"/>
                        </a:rPr>
                        <m:t>≈</m:t>
                      </m:r>
                      <m:sSup>
                        <m:sSupPr>
                          <m:ctrlPr>
                            <a:rPr lang="en-US" altLang="zh-CN" sz="1800" b="0" i="1" smtClean="0">
                              <a:solidFill>
                                <a:srgbClr val="000000"/>
                              </a:solidFill>
                              <a:latin typeface="Cambria Math" panose="02040503050406030204" pitchFamily="18" charset="0"/>
                              <a:ea typeface="Cambria Math" panose="02040503050406030204" pitchFamily="18" charset="0"/>
                            </a:rPr>
                          </m:ctrlPr>
                        </m:sSupPr>
                        <m:e>
                          <m:r>
                            <a:rPr lang="en-US" altLang="zh-CN" sz="1800" b="0" i="1" smtClean="0">
                              <a:solidFill>
                                <a:srgbClr val="000000"/>
                              </a:solidFill>
                              <a:latin typeface="Cambria Math" panose="02040503050406030204" pitchFamily="18" charset="0"/>
                              <a:ea typeface="Cambria Math" panose="02040503050406030204" pitchFamily="18" charset="0"/>
                            </a:rPr>
                            <m:t>2</m:t>
                          </m:r>
                        </m:e>
                        <m:sup>
                          <m:r>
                            <a:rPr lang="en-US" altLang="zh-CN" sz="1800" b="0" i="1" smtClean="0">
                              <a:solidFill>
                                <a:srgbClr val="000000"/>
                              </a:solidFill>
                              <a:latin typeface="Cambria Math" panose="02040503050406030204" pitchFamily="18" charset="0"/>
                              <a:ea typeface="Cambria Math" panose="02040503050406030204" pitchFamily="18" charset="0"/>
                            </a:rPr>
                            <m:t>3</m:t>
                          </m:r>
                          <m:r>
                            <a:rPr lang="en-US" altLang="zh-CN" sz="1800" b="0" i="1" smtClean="0">
                              <a:solidFill>
                                <a:srgbClr val="000000"/>
                              </a:solidFill>
                              <a:latin typeface="Cambria Math" panose="02040503050406030204" pitchFamily="18" charset="0"/>
                              <a:ea typeface="Cambria Math" panose="02040503050406030204" pitchFamily="18" charset="0"/>
                            </a:rPr>
                            <m:t>1</m:t>
                          </m:r>
                        </m:sup>
                      </m:sSup>
                    </m:oMath>
                  </m:oMathPara>
                </a14:m>
                <a:endParaRPr lang="zh-CN" altLang="en-US" dirty="0"/>
              </a:p>
            </p:txBody>
          </p:sp>
        </mc:Choice>
        <mc:Fallback>
          <p:sp>
            <p:nvSpPr>
              <p:cNvPr id="56" name="矩形 55"/>
              <p:cNvSpPr>
                <a:spLocks noRot="1" noChangeAspect="1" noMove="1" noResize="1" noEditPoints="1" noAdjustHandles="1" noChangeArrowheads="1" noChangeShapeType="1" noTextEdit="1"/>
              </p:cNvSpPr>
              <p:nvPr/>
            </p:nvSpPr>
            <p:spPr>
              <a:xfrm>
                <a:off x="2295302" y="2661957"/>
                <a:ext cx="1885196" cy="369332"/>
              </a:xfrm>
              <a:prstGeom prst="rect">
                <a:avLst/>
              </a:prstGeom>
              <a:blipFill rotWithShape="0">
                <a:blip r:embed="rId4"/>
                <a:stretch>
                  <a:fillRect/>
                </a:stretch>
              </a:blipFill>
            </p:spPr>
            <p:txBody>
              <a:bodyPr/>
              <a:lstStyle/>
              <a:p>
                <a:r>
                  <a:rPr lang="zh-CN" altLang="en-US">
                    <a:noFill/>
                  </a:rPr>
                  <a:t> </a:t>
                </a:r>
              </a:p>
            </p:txBody>
          </p:sp>
        </mc:Fallback>
      </mc:AlternateContent>
      <p:cxnSp>
        <p:nvCxnSpPr>
          <p:cNvPr id="57" name="Straight Arrow Connector 38">
            <a:extLst>
              <a:ext uri="{FF2B5EF4-FFF2-40B4-BE49-F238E27FC236}">
                <a16:creationId xmlns="" xmlns:a16="http://schemas.microsoft.com/office/drawing/2014/main" id="{86C7236D-9558-4A8B-8018-BB76197CF345}"/>
              </a:ext>
            </a:extLst>
          </p:cNvPr>
          <p:cNvCxnSpPr>
            <a:cxnSpLocks/>
          </p:cNvCxnSpPr>
          <p:nvPr/>
        </p:nvCxnSpPr>
        <p:spPr>
          <a:xfrm>
            <a:off x="4598603" y="2831164"/>
            <a:ext cx="720080" cy="0"/>
          </a:xfrm>
          <a:prstGeom prst="straightConnector1">
            <a:avLst/>
          </a:prstGeom>
          <a:noFill/>
          <a:ln w="9525" cap="flat" cmpd="sng" algn="ctr">
            <a:solidFill>
              <a:srgbClr val="000000">
                <a:shade val="95000"/>
                <a:satMod val="105000"/>
              </a:srgbClr>
            </a:solidFill>
            <a:prstDash val="solid"/>
            <a:headEnd type="none" w="sm" len="sm"/>
            <a:tailEnd type="triangle"/>
          </a:ln>
          <a:effectLst/>
        </p:spPr>
      </p:cxnSp>
      <p:cxnSp>
        <p:nvCxnSpPr>
          <p:cNvPr id="177" name="直接连接符 176"/>
          <p:cNvCxnSpPr/>
          <p:nvPr/>
        </p:nvCxnSpPr>
        <p:spPr bwMode="auto">
          <a:xfrm>
            <a:off x="5520843" y="4102792"/>
            <a:ext cx="0" cy="935354"/>
          </a:xfrm>
          <a:prstGeom prst="line">
            <a:avLst/>
          </a:prstGeom>
          <a:solidFill>
            <a:srgbClr val="00CC99"/>
          </a:solidFill>
          <a:ln w="12700" cap="flat" cmpd="sng" algn="ctr">
            <a:solidFill>
              <a:srgbClr val="00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8" name="直接连接符 177"/>
          <p:cNvCxnSpPr/>
          <p:nvPr/>
        </p:nvCxnSpPr>
        <p:spPr bwMode="auto">
          <a:xfrm>
            <a:off x="8450090" y="4092385"/>
            <a:ext cx="0" cy="945761"/>
          </a:xfrm>
          <a:prstGeom prst="line">
            <a:avLst/>
          </a:prstGeom>
          <a:solidFill>
            <a:srgbClr val="00CC99"/>
          </a:solidFill>
          <a:ln w="12700" cap="flat" cmpd="sng" algn="ctr">
            <a:solidFill>
              <a:srgbClr val="00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9" name="直接连接符 178"/>
          <p:cNvCxnSpPr/>
          <p:nvPr/>
        </p:nvCxnSpPr>
        <p:spPr bwMode="auto">
          <a:xfrm>
            <a:off x="5181123" y="5038146"/>
            <a:ext cx="3616327" cy="0"/>
          </a:xfrm>
          <a:prstGeom prst="line">
            <a:avLst/>
          </a:prstGeom>
          <a:solidFill>
            <a:srgbClr val="00CC99"/>
          </a:solidFill>
          <a:ln w="12700" cap="flat" cmpd="sng" algn="ctr">
            <a:solidFill>
              <a:srgbClr val="00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0" name="矩形 179"/>
          <p:cNvSpPr/>
          <p:nvPr/>
        </p:nvSpPr>
        <p:spPr bwMode="auto">
          <a:xfrm flipH="1">
            <a:off x="5520102" y="4285769"/>
            <a:ext cx="272085" cy="749495"/>
          </a:xfrm>
          <a:prstGeom prst="rect">
            <a:avLst/>
          </a:prstGeom>
          <a:solidFill>
            <a:srgbClr val="FFFF00"/>
          </a:solidFill>
          <a:ln w="12700" cap="flat" cmpd="sng" algn="ctr">
            <a:solidFill>
              <a:srgbClr val="00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srgbClr val="000000"/>
              </a:solidFill>
              <a:effectLst/>
              <a:uLnTx/>
              <a:uFillTx/>
              <a:ea typeface="+mn-ea"/>
            </a:endParaRPr>
          </a:p>
        </p:txBody>
      </p:sp>
      <p:cxnSp>
        <p:nvCxnSpPr>
          <p:cNvPr id="190" name="直接箭头连接符 189"/>
          <p:cNvCxnSpPr/>
          <p:nvPr/>
        </p:nvCxnSpPr>
        <p:spPr bwMode="auto">
          <a:xfrm>
            <a:off x="911880" y="4041481"/>
            <a:ext cx="2918051" cy="3753"/>
          </a:xfrm>
          <a:prstGeom prst="straightConnector1">
            <a:avLst/>
          </a:prstGeom>
          <a:solidFill>
            <a:srgbClr val="00CC99"/>
          </a:solidFill>
          <a:ln w="12700" cap="flat" cmpd="sng" algn="ctr">
            <a:solidFill>
              <a:srgbClr val="000000"/>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1" name="文本框 190"/>
          <p:cNvSpPr txBox="1"/>
          <p:nvPr/>
        </p:nvSpPr>
        <p:spPr>
          <a:xfrm>
            <a:off x="6824127" y="3674601"/>
            <a:ext cx="474810" cy="276999"/>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err="1" smtClean="0">
                <a:ln>
                  <a:noFill/>
                </a:ln>
                <a:solidFill>
                  <a:srgbClr val="000000"/>
                </a:solidFill>
                <a:effectLst/>
                <a:uLnTx/>
                <a:uFillTx/>
                <a:ea typeface="+mn-ea"/>
              </a:rPr>
              <a:t>Xms</a:t>
            </a:r>
            <a:endParaRPr kumimoji="0" lang="zh-CN" altLang="en-US" sz="1800" b="0" i="0" u="none" strike="noStrike" kern="0" cap="none" spc="0" normalizeH="0" baseline="0" noProof="0" dirty="0" smtClean="0">
              <a:ln>
                <a:noFill/>
              </a:ln>
              <a:solidFill>
                <a:srgbClr val="000000"/>
              </a:solidFill>
              <a:effectLst/>
              <a:uLnTx/>
              <a:uFillTx/>
              <a:ea typeface="+mn-ea"/>
            </a:endParaRPr>
          </a:p>
        </p:txBody>
      </p:sp>
      <p:sp>
        <p:nvSpPr>
          <p:cNvPr id="192" name="矩形 191"/>
          <p:cNvSpPr/>
          <p:nvPr/>
        </p:nvSpPr>
        <p:spPr bwMode="auto">
          <a:xfrm flipH="1">
            <a:off x="5695155" y="4280700"/>
            <a:ext cx="272085" cy="749495"/>
          </a:xfrm>
          <a:prstGeom prst="rect">
            <a:avLst/>
          </a:prstGeom>
          <a:solidFill>
            <a:srgbClr val="FF0000"/>
          </a:solidFill>
          <a:ln w="12700" cap="flat" cmpd="sng" algn="ctr">
            <a:solidFill>
              <a:srgbClr val="00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srgbClr val="000000"/>
              </a:solidFill>
              <a:effectLst/>
              <a:uLnTx/>
              <a:uFillTx/>
              <a:ea typeface="+mn-ea"/>
            </a:endParaRPr>
          </a:p>
        </p:txBody>
      </p:sp>
      <p:sp>
        <p:nvSpPr>
          <p:cNvPr id="193" name="矩形 192"/>
          <p:cNvSpPr/>
          <p:nvPr/>
        </p:nvSpPr>
        <p:spPr bwMode="auto">
          <a:xfrm flipH="1">
            <a:off x="5839171" y="4279563"/>
            <a:ext cx="272085" cy="749495"/>
          </a:xfrm>
          <a:prstGeom prst="rect">
            <a:avLst/>
          </a:prstGeom>
          <a:solidFill>
            <a:srgbClr val="7030A0"/>
          </a:solidFill>
          <a:ln w="12700" cap="flat" cmpd="sng" algn="ctr">
            <a:solidFill>
              <a:srgbClr val="00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srgbClr val="000000"/>
              </a:solidFill>
              <a:effectLst/>
              <a:uLnTx/>
              <a:uFillTx/>
              <a:ea typeface="+mn-ea"/>
            </a:endParaRPr>
          </a:p>
        </p:txBody>
      </p:sp>
      <p:sp>
        <p:nvSpPr>
          <p:cNvPr id="194" name="矩形 193"/>
          <p:cNvSpPr/>
          <p:nvPr/>
        </p:nvSpPr>
        <p:spPr>
          <a:xfrm>
            <a:off x="2743366" y="4219030"/>
            <a:ext cx="543739"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2800" b="0" i="0" u="none" strike="noStrike" kern="0" cap="none" spc="0" normalizeH="0" baseline="0" noProof="0" dirty="0" smtClean="0">
                <a:ln>
                  <a:noFill/>
                </a:ln>
                <a:solidFill>
                  <a:srgbClr val="000000"/>
                </a:solidFill>
                <a:effectLst/>
                <a:uLnTx/>
                <a:uFillTx/>
                <a:ea typeface="+mn-ea"/>
                <a:cs typeface="Times New Roman" panose="02020603050405020304" pitchFamily="18" charset="0"/>
              </a:rPr>
              <a:t>…</a:t>
            </a:r>
            <a:endParaRPr kumimoji="0" lang="zh-CN" altLang="en-US" sz="2800" b="0" i="0" u="none" strike="noStrike" kern="0" cap="none" spc="0" normalizeH="0" baseline="0" noProof="0" dirty="0" smtClean="0">
              <a:ln>
                <a:noFill/>
              </a:ln>
              <a:solidFill>
                <a:srgbClr val="000000"/>
              </a:solidFill>
              <a:effectLst/>
              <a:uLnTx/>
              <a:uFillTx/>
              <a:ea typeface="+mn-ea"/>
            </a:endParaRPr>
          </a:p>
        </p:txBody>
      </p:sp>
      <p:sp>
        <p:nvSpPr>
          <p:cNvPr id="196" name="矩形 195"/>
          <p:cNvSpPr/>
          <p:nvPr/>
        </p:nvSpPr>
        <p:spPr bwMode="auto">
          <a:xfrm flipH="1">
            <a:off x="5983187" y="4280699"/>
            <a:ext cx="272085" cy="749495"/>
          </a:xfrm>
          <a:prstGeom prst="rect">
            <a:avLst/>
          </a:prstGeom>
          <a:solidFill>
            <a:srgbClr val="00CC99"/>
          </a:solidFill>
          <a:ln w="12700" cap="flat" cmpd="sng" algn="ctr">
            <a:solidFill>
              <a:srgbClr val="00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srgbClr val="000000"/>
              </a:solidFill>
              <a:effectLst/>
              <a:uLnTx/>
              <a:uFillTx/>
              <a:ea typeface="+mn-ea"/>
            </a:endParaRPr>
          </a:p>
        </p:txBody>
      </p:sp>
      <p:cxnSp>
        <p:nvCxnSpPr>
          <p:cNvPr id="245" name="直接箭头连接符 244"/>
          <p:cNvCxnSpPr/>
          <p:nvPr/>
        </p:nvCxnSpPr>
        <p:spPr bwMode="auto">
          <a:xfrm>
            <a:off x="5501168" y="5099262"/>
            <a:ext cx="214941" cy="1714"/>
          </a:xfrm>
          <a:prstGeom prst="straightConnector1">
            <a:avLst/>
          </a:prstGeom>
          <a:solidFill>
            <a:srgbClr val="00CC99"/>
          </a:solidFill>
          <a:ln w="12700" cap="flat" cmpd="sng" algn="ctr">
            <a:solidFill>
              <a:srgbClr val="000000"/>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6" name="文本框 245"/>
          <p:cNvSpPr txBox="1"/>
          <p:nvPr/>
        </p:nvSpPr>
        <p:spPr>
          <a:xfrm>
            <a:off x="5477833" y="5101260"/>
            <a:ext cx="261610" cy="276999"/>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b="0" i="0" u="none" strike="noStrike" kern="0" cap="none" spc="0" normalizeH="0" baseline="0" noProof="0" dirty="0" smtClean="0">
                <a:ln>
                  <a:noFill/>
                </a:ln>
                <a:solidFill>
                  <a:srgbClr val="000000"/>
                </a:solidFill>
                <a:effectLst/>
                <a:uLnTx/>
                <a:uFillTx/>
                <a:ea typeface="+mn-ea"/>
              </a:rPr>
              <a:t>d</a:t>
            </a:r>
            <a:endParaRPr kumimoji="0" lang="zh-CN" altLang="en-US" b="0" i="0" u="none" strike="noStrike" kern="0" cap="none" spc="0" normalizeH="0" baseline="0" noProof="0" dirty="0" smtClean="0">
              <a:ln>
                <a:noFill/>
              </a:ln>
              <a:solidFill>
                <a:srgbClr val="000000"/>
              </a:solidFill>
              <a:effectLst/>
              <a:uLnTx/>
              <a:uFillTx/>
              <a:ea typeface="+mn-ea"/>
            </a:endParaRPr>
          </a:p>
        </p:txBody>
      </p:sp>
      <p:sp>
        <p:nvSpPr>
          <p:cNvPr id="248" name="矩形 247"/>
          <p:cNvSpPr/>
          <p:nvPr/>
        </p:nvSpPr>
        <p:spPr>
          <a:xfrm>
            <a:off x="782085" y="2018011"/>
            <a:ext cx="7881531" cy="584775"/>
          </a:xfrm>
          <a:prstGeom prst="rect">
            <a:avLst/>
          </a:prstGeom>
        </p:spPr>
        <p:txBody>
          <a:bodyPr wrap="square">
            <a:spAutoFit/>
          </a:bodyPr>
          <a:lstStyle/>
          <a:p>
            <a:pPr marR="0" lvl="0" defTabSz="914400" eaLnBrk="1" fontAlgn="auto" latinLnBrk="0" hangingPunct="1">
              <a:lnSpc>
                <a:spcPct val="100000"/>
              </a:lnSpc>
              <a:spcBef>
                <a:spcPts val="0"/>
              </a:spcBef>
              <a:spcAft>
                <a:spcPts val="600"/>
              </a:spcAft>
              <a:buClrTx/>
              <a:buSzTx/>
              <a:tabLst/>
              <a:defRPr/>
            </a:pPr>
            <a:r>
              <a:rPr kumimoji="0" lang="en-US" altLang="zh-CN" sz="1600" b="0" i="0" u="none" strike="noStrike" kern="0" cap="none" spc="0" normalizeH="0" baseline="0" noProof="0" dirty="0" smtClean="0">
                <a:ln>
                  <a:noFill/>
                </a:ln>
                <a:solidFill>
                  <a:srgbClr val="000000"/>
                </a:solidFill>
                <a:effectLst/>
                <a:uLnTx/>
                <a:uFillTx/>
                <a:latin typeface="Arial"/>
                <a:ea typeface="+mn-ea"/>
              </a:rPr>
              <a:t>Assume X=1ms, fragment</a:t>
            </a:r>
            <a:r>
              <a:rPr kumimoji="0" lang="en-US" altLang="zh-CN" sz="1600" b="0" i="0" u="none" strike="noStrike" kern="0" cap="none" spc="0" normalizeH="0" noProof="0" dirty="0" smtClean="0">
                <a:ln>
                  <a:noFill/>
                </a:ln>
                <a:solidFill>
                  <a:srgbClr val="000000"/>
                </a:solidFill>
                <a:effectLst/>
                <a:uLnTx/>
                <a:uFillTx/>
                <a:latin typeface="Arial"/>
                <a:ea typeface="+mn-ea"/>
              </a:rPr>
              <a:t> </a:t>
            </a:r>
            <a:r>
              <a:rPr kumimoji="0" lang="en-US" altLang="zh-CN" sz="1600" b="0" i="0" u="none" strike="noStrike" kern="0" cap="none" spc="0" normalizeH="0" noProof="0" dirty="0" smtClean="0">
                <a:ln>
                  <a:noFill/>
                </a:ln>
                <a:solidFill>
                  <a:srgbClr val="000000"/>
                </a:solidFill>
                <a:effectLst/>
                <a:uLnTx/>
                <a:uFillTx/>
                <a:latin typeface="Arial"/>
                <a:ea typeface="+mn-ea"/>
              </a:rPr>
              <a:t>duration=64us</a:t>
            </a:r>
            <a:r>
              <a:rPr kumimoji="0" lang="en-US" altLang="zh-CN" sz="1600" b="0" i="0" u="none" strike="noStrike" kern="0" cap="none" spc="0" normalizeH="0" noProof="0" dirty="0" smtClean="0">
                <a:ln>
                  <a:noFill/>
                </a:ln>
                <a:solidFill>
                  <a:srgbClr val="000000"/>
                </a:solidFill>
                <a:effectLst/>
                <a:uLnTx/>
                <a:uFillTx/>
                <a:latin typeface="Arial"/>
                <a:ea typeface="+mn-ea"/>
              </a:rPr>
              <a:t>, then the maximum value for M is 15; N is typically equal to or smaller than 8 according to [2]</a:t>
            </a:r>
            <a:r>
              <a:rPr kumimoji="0" lang="en-US" altLang="zh-CN" sz="1600" b="0" i="0" u="none" strike="noStrike" kern="0" cap="none" spc="0" normalizeH="0" baseline="0" noProof="0" dirty="0" smtClean="0">
                <a:ln>
                  <a:noFill/>
                </a:ln>
                <a:solidFill>
                  <a:srgbClr val="000000"/>
                </a:solidFill>
                <a:effectLst/>
                <a:uLnTx/>
                <a:uFillTx/>
                <a:latin typeface="Arial"/>
                <a:ea typeface="+mn-ea"/>
              </a:rPr>
              <a:t> </a:t>
            </a:r>
            <a:endParaRPr kumimoji="0" lang="en-US" altLang="zh-CN" sz="1600" b="0" i="0" u="none" strike="noStrike" kern="0" cap="none" spc="0" normalizeH="0" baseline="0" noProof="0" dirty="0">
              <a:ln>
                <a:noFill/>
              </a:ln>
              <a:solidFill>
                <a:srgbClr val="000000"/>
              </a:solidFill>
              <a:effectLst/>
              <a:uLnTx/>
              <a:uFillTx/>
              <a:latin typeface="Arial"/>
              <a:ea typeface="+mn-ea"/>
            </a:endParaRPr>
          </a:p>
        </p:txBody>
      </p:sp>
      <p:sp>
        <p:nvSpPr>
          <p:cNvPr id="249" name="矩形 248"/>
          <p:cNvSpPr/>
          <p:nvPr/>
        </p:nvSpPr>
        <p:spPr>
          <a:xfrm>
            <a:off x="433910" y="3080398"/>
            <a:ext cx="8602586" cy="707886"/>
          </a:xfrm>
          <a:prstGeom prst="rect">
            <a:avLst/>
          </a:prstGeom>
        </p:spPr>
        <p:txBody>
          <a:bodyPr wrap="square">
            <a:spAutoFit/>
          </a:bodyPr>
          <a:lstStyle/>
          <a:p>
            <a:pPr marL="285750" marR="0" lvl="0" indent="-285750" defTabSz="914400" eaLnBrk="1" fontAlgn="auto" latinLnBrk="0" hangingPunct="1">
              <a:lnSpc>
                <a:spcPct val="100000"/>
              </a:lnSpc>
              <a:spcBef>
                <a:spcPts val="0"/>
              </a:spcBef>
              <a:spcAft>
                <a:spcPts val="600"/>
              </a:spcAft>
              <a:buClrTx/>
              <a:buSzTx/>
              <a:buFont typeface="Wingdings" panose="05000000000000000000" pitchFamily="2" charset="2"/>
              <a:buChar char="Ø"/>
              <a:tabLst/>
              <a:defRPr/>
            </a:pPr>
            <a:r>
              <a:rPr lang="en-US" altLang="zh-CN" sz="2000" kern="0" dirty="0" smtClean="0">
                <a:solidFill>
                  <a:srgbClr val="FF0000"/>
                </a:solidFill>
                <a:latin typeface="Arial"/>
                <a:ea typeface="+mn-ea"/>
              </a:rPr>
              <a:t>Enhanced version 1</a:t>
            </a:r>
            <a:r>
              <a:rPr lang="en-US" altLang="zh-CN" sz="2000" kern="0" dirty="0" smtClean="0">
                <a:solidFill>
                  <a:srgbClr val="000000"/>
                </a:solidFill>
                <a:latin typeface="Arial"/>
                <a:ea typeface="+mn-ea"/>
              </a:rPr>
              <a:t>: Use </a:t>
            </a:r>
            <a:r>
              <a:rPr lang="en-US" altLang="zh-CN" sz="2000" i="1" kern="0" dirty="0" smtClean="0">
                <a:solidFill>
                  <a:srgbClr val="000000"/>
                </a:solidFill>
                <a:latin typeface="Arial"/>
                <a:ea typeface="+mn-ea"/>
              </a:rPr>
              <a:t>overlapped</a:t>
            </a:r>
            <a:r>
              <a:rPr lang="en-US" altLang="zh-CN" sz="2000" kern="0" dirty="0" smtClean="0">
                <a:solidFill>
                  <a:srgbClr val="000000"/>
                </a:solidFill>
                <a:latin typeface="Arial"/>
                <a:ea typeface="+mn-ea"/>
              </a:rPr>
              <a:t> time hopping instead of </a:t>
            </a:r>
            <a:r>
              <a:rPr lang="en-US" altLang="zh-CN" sz="2000" i="1" kern="0" dirty="0" smtClean="0">
                <a:solidFill>
                  <a:srgbClr val="000000"/>
                </a:solidFill>
                <a:latin typeface="Arial"/>
                <a:ea typeface="+mn-ea"/>
              </a:rPr>
              <a:t>orthogonal</a:t>
            </a:r>
            <a:r>
              <a:rPr lang="en-US" altLang="zh-CN" sz="2000" kern="0" dirty="0" smtClean="0">
                <a:solidFill>
                  <a:srgbClr val="000000"/>
                </a:solidFill>
                <a:latin typeface="Arial"/>
                <a:ea typeface="+mn-ea"/>
              </a:rPr>
              <a:t> time hopping.</a:t>
            </a:r>
          </a:p>
        </p:txBody>
      </p:sp>
      <p:cxnSp>
        <p:nvCxnSpPr>
          <p:cNvPr id="250" name="直接连接符 249"/>
          <p:cNvCxnSpPr/>
          <p:nvPr/>
        </p:nvCxnSpPr>
        <p:spPr bwMode="auto">
          <a:xfrm>
            <a:off x="921004" y="4093935"/>
            <a:ext cx="0" cy="93535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1" name="直接连接符 250"/>
          <p:cNvCxnSpPr/>
          <p:nvPr/>
        </p:nvCxnSpPr>
        <p:spPr bwMode="auto">
          <a:xfrm>
            <a:off x="3829931" y="4083528"/>
            <a:ext cx="0" cy="94576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2" name="直接连接符 251"/>
          <p:cNvCxnSpPr/>
          <p:nvPr/>
        </p:nvCxnSpPr>
        <p:spPr bwMode="auto">
          <a:xfrm>
            <a:off x="560964" y="5029289"/>
            <a:ext cx="3616327"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3" name="矩形 252"/>
          <p:cNvSpPr/>
          <p:nvPr/>
        </p:nvSpPr>
        <p:spPr bwMode="auto">
          <a:xfrm flipH="1">
            <a:off x="1476043" y="4279794"/>
            <a:ext cx="272085" cy="749495"/>
          </a:xfrm>
          <a:prstGeom prst="rect">
            <a:avLst/>
          </a:prstGeom>
          <a:solidFill>
            <a:srgbClr val="FF0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254" name="直接连接符 253"/>
          <p:cNvCxnSpPr/>
          <p:nvPr/>
        </p:nvCxnSpPr>
        <p:spPr bwMode="auto">
          <a:xfrm>
            <a:off x="1481693" y="4663749"/>
            <a:ext cx="0" cy="36554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5" name="直接连接符 254"/>
          <p:cNvCxnSpPr/>
          <p:nvPr/>
        </p:nvCxnSpPr>
        <p:spPr bwMode="auto">
          <a:xfrm>
            <a:off x="2058096" y="4663749"/>
            <a:ext cx="0" cy="36554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6" name="直接连接符 255"/>
          <p:cNvCxnSpPr/>
          <p:nvPr/>
        </p:nvCxnSpPr>
        <p:spPr bwMode="auto">
          <a:xfrm>
            <a:off x="2665123" y="4663749"/>
            <a:ext cx="0" cy="36554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7" name="直接连接符 256"/>
          <p:cNvCxnSpPr/>
          <p:nvPr/>
        </p:nvCxnSpPr>
        <p:spPr bwMode="auto">
          <a:xfrm>
            <a:off x="3248428" y="4663749"/>
            <a:ext cx="0" cy="36554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8" name="矩形 257"/>
          <p:cNvSpPr/>
          <p:nvPr/>
        </p:nvSpPr>
        <p:spPr>
          <a:xfrm>
            <a:off x="944003" y="4022495"/>
            <a:ext cx="516488" cy="261610"/>
          </a:xfrm>
          <a:prstGeom prst="rect">
            <a:avLst/>
          </a:prstGeom>
        </p:spPr>
        <p:txBody>
          <a:bodyPr wrap="none">
            <a:spAutoFit/>
          </a:bodyPr>
          <a:lstStyle/>
          <a:p>
            <a:r>
              <a:rPr lang="en-US" altLang="zh-CN" sz="1100" dirty="0" smtClean="0">
                <a:cs typeface="Times New Roman" panose="02020603050405020304" pitchFamily="18" charset="0"/>
              </a:rPr>
              <a:t>Slot 1</a:t>
            </a:r>
            <a:endParaRPr lang="zh-CN" altLang="en-US" sz="1100" dirty="0"/>
          </a:p>
        </p:txBody>
      </p:sp>
      <p:sp>
        <p:nvSpPr>
          <p:cNvPr id="259" name="矩形 258"/>
          <p:cNvSpPr/>
          <p:nvPr/>
        </p:nvSpPr>
        <p:spPr>
          <a:xfrm>
            <a:off x="1506350" y="4016399"/>
            <a:ext cx="516488" cy="261610"/>
          </a:xfrm>
          <a:prstGeom prst="rect">
            <a:avLst/>
          </a:prstGeom>
        </p:spPr>
        <p:txBody>
          <a:bodyPr wrap="none">
            <a:spAutoFit/>
          </a:bodyPr>
          <a:lstStyle/>
          <a:p>
            <a:r>
              <a:rPr lang="en-US" altLang="zh-CN" sz="1100" dirty="0" smtClean="0">
                <a:cs typeface="Times New Roman" panose="02020603050405020304" pitchFamily="18" charset="0"/>
              </a:rPr>
              <a:t>Slot 2</a:t>
            </a:r>
            <a:endParaRPr lang="zh-CN" altLang="en-US" sz="1100" dirty="0"/>
          </a:p>
        </p:txBody>
      </p:sp>
      <p:sp>
        <p:nvSpPr>
          <p:cNvPr id="260" name="矩形 259"/>
          <p:cNvSpPr/>
          <p:nvPr/>
        </p:nvSpPr>
        <p:spPr>
          <a:xfrm>
            <a:off x="2110883" y="4019019"/>
            <a:ext cx="516488" cy="261610"/>
          </a:xfrm>
          <a:prstGeom prst="rect">
            <a:avLst/>
          </a:prstGeom>
        </p:spPr>
        <p:txBody>
          <a:bodyPr wrap="none">
            <a:spAutoFit/>
          </a:bodyPr>
          <a:lstStyle/>
          <a:p>
            <a:r>
              <a:rPr lang="en-US" altLang="zh-CN" sz="1100" dirty="0" smtClean="0">
                <a:cs typeface="Times New Roman" panose="02020603050405020304" pitchFamily="18" charset="0"/>
              </a:rPr>
              <a:t>Slot 3</a:t>
            </a:r>
            <a:endParaRPr lang="zh-CN" altLang="en-US" sz="1100" dirty="0"/>
          </a:p>
        </p:txBody>
      </p:sp>
      <p:sp>
        <p:nvSpPr>
          <p:cNvPr id="261" name="矩形 260"/>
          <p:cNvSpPr/>
          <p:nvPr/>
        </p:nvSpPr>
        <p:spPr>
          <a:xfrm>
            <a:off x="2771121" y="3954716"/>
            <a:ext cx="364202" cy="307777"/>
          </a:xfrm>
          <a:prstGeom prst="rect">
            <a:avLst/>
          </a:prstGeom>
        </p:spPr>
        <p:txBody>
          <a:bodyPr wrap="none">
            <a:spAutoFit/>
          </a:bodyPr>
          <a:lstStyle/>
          <a:p>
            <a:r>
              <a:rPr lang="en-US" altLang="zh-CN" sz="1400" dirty="0" smtClean="0">
                <a:cs typeface="Times New Roman" panose="02020603050405020304" pitchFamily="18" charset="0"/>
              </a:rPr>
              <a:t>…</a:t>
            </a:r>
            <a:endParaRPr lang="zh-CN" altLang="en-US" sz="1400" dirty="0"/>
          </a:p>
        </p:txBody>
      </p:sp>
      <p:sp>
        <p:nvSpPr>
          <p:cNvPr id="262" name="矩形 261"/>
          <p:cNvSpPr/>
          <p:nvPr/>
        </p:nvSpPr>
        <p:spPr>
          <a:xfrm>
            <a:off x="3249352" y="4019686"/>
            <a:ext cx="570990" cy="261610"/>
          </a:xfrm>
          <a:prstGeom prst="rect">
            <a:avLst/>
          </a:prstGeom>
        </p:spPr>
        <p:txBody>
          <a:bodyPr wrap="none">
            <a:spAutoFit/>
          </a:bodyPr>
          <a:lstStyle/>
          <a:p>
            <a:r>
              <a:rPr lang="en-US" altLang="zh-CN" sz="1100" dirty="0" smtClean="0">
                <a:cs typeface="Times New Roman" panose="02020603050405020304" pitchFamily="18" charset="0"/>
              </a:rPr>
              <a:t>Slot M</a:t>
            </a:r>
            <a:endParaRPr lang="zh-CN" altLang="en-US" sz="1100" dirty="0"/>
          </a:p>
        </p:txBody>
      </p:sp>
      <p:cxnSp>
        <p:nvCxnSpPr>
          <p:cNvPr id="263" name="直接箭头连接符 262"/>
          <p:cNvCxnSpPr/>
          <p:nvPr/>
        </p:nvCxnSpPr>
        <p:spPr bwMode="auto">
          <a:xfrm>
            <a:off x="5517044" y="4067832"/>
            <a:ext cx="2918051" cy="3753"/>
          </a:xfrm>
          <a:prstGeom prst="straightConnector1">
            <a:avLst/>
          </a:prstGeom>
          <a:solidFill>
            <a:srgbClr val="00CC99"/>
          </a:solidFill>
          <a:ln w="12700" cap="flat" cmpd="sng" algn="ctr">
            <a:solidFill>
              <a:srgbClr val="000000"/>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64" name="文本框 263"/>
          <p:cNvSpPr txBox="1"/>
          <p:nvPr/>
        </p:nvSpPr>
        <p:spPr>
          <a:xfrm>
            <a:off x="2190313" y="3683632"/>
            <a:ext cx="474810" cy="276999"/>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err="1" smtClean="0">
                <a:ln>
                  <a:noFill/>
                </a:ln>
                <a:solidFill>
                  <a:srgbClr val="000000"/>
                </a:solidFill>
                <a:effectLst/>
                <a:uLnTx/>
                <a:uFillTx/>
                <a:ea typeface="+mn-ea"/>
              </a:rPr>
              <a:t>Xms</a:t>
            </a:r>
            <a:endParaRPr kumimoji="0" lang="zh-CN" altLang="en-US" sz="1800" b="0" i="0" u="none" strike="noStrike" kern="0" cap="none" spc="0" normalizeH="0" baseline="0" noProof="0" dirty="0" smtClean="0">
              <a:ln>
                <a:noFill/>
              </a:ln>
              <a:solidFill>
                <a:srgbClr val="000000"/>
              </a:solidFill>
              <a:effectLst/>
              <a:uLnTx/>
              <a:uFillTx/>
              <a:ea typeface="+mn-ea"/>
            </a:endParaRPr>
          </a:p>
        </p:txBody>
      </p:sp>
      <p:sp>
        <p:nvSpPr>
          <p:cNvPr id="265" name="矩形 264"/>
          <p:cNvSpPr/>
          <p:nvPr/>
        </p:nvSpPr>
        <p:spPr bwMode="auto">
          <a:xfrm flipH="1">
            <a:off x="1076680" y="4274018"/>
            <a:ext cx="272085" cy="749495"/>
          </a:xfrm>
          <a:prstGeom prst="rect">
            <a:avLst/>
          </a:prstGeom>
          <a:solidFill>
            <a:srgbClr val="FFFF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66" name="矩形 265"/>
          <p:cNvSpPr/>
          <p:nvPr/>
        </p:nvSpPr>
        <p:spPr bwMode="auto">
          <a:xfrm flipH="1">
            <a:off x="2311821" y="4270640"/>
            <a:ext cx="272085" cy="749495"/>
          </a:xfrm>
          <a:prstGeom prst="rect">
            <a:avLst/>
          </a:prstGeom>
          <a:solidFill>
            <a:srgbClr val="7030A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67" name="矩形 266"/>
          <p:cNvSpPr/>
          <p:nvPr/>
        </p:nvSpPr>
        <p:spPr bwMode="auto">
          <a:xfrm flipH="1">
            <a:off x="3553051" y="4270640"/>
            <a:ext cx="272085" cy="749495"/>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5" name="右箭头 24"/>
          <p:cNvSpPr/>
          <p:nvPr/>
        </p:nvSpPr>
        <p:spPr bwMode="auto">
          <a:xfrm>
            <a:off x="4274076" y="4359194"/>
            <a:ext cx="783927" cy="362468"/>
          </a:xfrm>
          <a:prstGeom prst="rightArrow">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zh-CN" alt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
        <p:nvSpPr>
          <p:cNvPr id="269" name="文本框 268"/>
          <p:cNvSpPr txBox="1"/>
          <p:nvPr/>
        </p:nvSpPr>
        <p:spPr>
          <a:xfrm>
            <a:off x="1078418" y="5017095"/>
            <a:ext cx="300082"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800" b="1" i="0" u="none" strike="noStrike" kern="0" cap="none" spc="0" normalizeH="0" baseline="0" noProof="0" dirty="0" smtClean="0">
                <a:ln>
                  <a:noFill/>
                </a:ln>
                <a:solidFill>
                  <a:srgbClr val="000000"/>
                </a:solidFill>
                <a:effectLst/>
                <a:uLnTx/>
                <a:uFillTx/>
                <a:ea typeface="+mn-ea"/>
              </a:rPr>
              <a:t>1</a:t>
            </a:r>
            <a:endParaRPr kumimoji="0" lang="zh-CN" altLang="en-US" sz="1800" b="1" i="0" u="none" strike="noStrike" kern="0" cap="none" spc="0" normalizeH="0" baseline="0" noProof="0" dirty="0" smtClean="0">
              <a:ln>
                <a:noFill/>
              </a:ln>
              <a:solidFill>
                <a:srgbClr val="000000"/>
              </a:solidFill>
              <a:effectLst/>
              <a:uLnTx/>
              <a:uFillTx/>
              <a:ea typeface="+mn-ea"/>
            </a:endParaRPr>
          </a:p>
        </p:txBody>
      </p:sp>
      <p:sp>
        <p:nvSpPr>
          <p:cNvPr id="270" name="文本框 269"/>
          <p:cNvSpPr txBox="1"/>
          <p:nvPr/>
        </p:nvSpPr>
        <p:spPr>
          <a:xfrm>
            <a:off x="1643493" y="5020804"/>
            <a:ext cx="300082"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800" b="1" i="0" u="none" strike="noStrike" kern="0" cap="none" spc="0" normalizeH="0" baseline="0" noProof="0" dirty="0" smtClean="0">
                <a:ln>
                  <a:noFill/>
                </a:ln>
                <a:solidFill>
                  <a:srgbClr val="000000"/>
                </a:solidFill>
                <a:effectLst/>
                <a:uLnTx/>
                <a:uFillTx/>
                <a:ea typeface="+mn-ea"/>
              </a:rPr>
              <a:t>2</a:t>
            </a:r>
            <a:endParaRPr kumimoji="0" lang="zh-CN" altLang="en-US" sz="1800" b="1" i="0" u="none" strike="noStrike" kern="0" cap="none" spc="0" normalizeH="0" baseline="0" noProof="0" dirty="0" smtClean="0">
              <a:ln>
                <a:noFill/>
              </a:ln>
              <a:solidFill>
                <a:srgbClr val="000000"/>
              </a:solidFill>
              <a:effectLst/>
              <a:uLnTx/>
              <a:uFillTx/>
              <a:ea typeface="+mn-ea"/>
            </a:endParaRPr>
          </a:p>
        </p:txBody>
      </p:sp>
      <p:sp>
        <p:nvSpPr>
          <p:cNvPr id="271" name="文本框 270"/>
          <p:cNvSpPr txBox="1"/>
          <p:nvPr/>
        </p:nvSpPr>
        <p:spPr>
          <a:xfrm>
            <a:off x="2232648" y="5012852"/>
            <a:ext cx="300082"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800" b="1" i="0" u="none" strike="noStrike" kern="0" cap="none" spc="0" normalizeH="0" baseline="0" noProof="0" dirty="0" smtClean="0">
                <a:ln>
                  <a:noFill/>
                </a:ln>
                <a:solidFill>
                  <a:srgbClr val="000000"/>
                </a:solidFill>
                <a:effectLst/>
                <a:uLnTx/>
                <a:uFillTx/>
                <a:ea typeface="+mn-ea"/>
              </a:rPr>
              <a:t>3</a:t>
            </a:r>
            <a:endParaRPr kumimoji="0" lang="zh-CN" altLang="en-US" sz="1800" b="1" i="0" u="none" strike="noStrike" kern="0" cap="none" spc="0" normalizeH="0" baseline="0" noProof="0" dirty="0" smtClean="0">
              <a:ln>
                <a:noFill/>
              </a:ln>
              <a:solidFill>
                <a:srgbClr val="000000"/>
              </a:solidFill>
              <a:effectLst/>
              <a:uLnTx/>
              <a:uFillTx/>
              <a:ea typeface="+mn-ea"/>
            </a:endParaRPr>
          </a:p>
        </p:txBody>
      </p:sp>
      <p:sp>
        <p:nvSpPr>
          <p:cNvPr id="272" name="文本框 271"/>
          <p:cNvSpPr txBox="1"/>
          <p:nvPr/>
        </p:nvSpPr>
        <p:spPr>
          <a:xfrm>
            <a:off x="3363607" y="4993961"/>
            <a:ext cx="402674"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800" b="1" i="0" u="none" strike="noStrike" kern="0" cap="none" spc="0" normalizeH="0" baseline="0" noProof="0" dirty="0" smtClean="0">
                <a:ln>
                  <a:noFill/>
                </a:ln>
                <a:solidFill>
                  <a:srgbClr val="000000"/>
                </a:solidFill>
                <a:effectLst/>
                <a:uLnTx/>
                <a:uFillTx/>
                <a:ea typeface="+mn-ea"/>
              </a:rPr>
              <a:t>M</a:t>
            </a:r>
            <a:endParaRPr kumimoji="0" lang="zh-CN" altLang="en-US" sz="1800" b="1" i="0" u="none" strike="noStrike" kern="0" cap="none" spc="0" normalizeH="0" baseline="0" noProof="0" dirty="0" smtClean="0">
              <a:ln>
                <a:noFill/>
              </a:ln>
              <a:solidFill>
                <a:srgbClr val="000000"/>
              </a:solidFill>
              <a:effectLst/>
              <a:uLnTx/>
              <a:uFillTx/>
              <a:ea typeface="+mn-ea"/>
            </a:endParaRPr>
          </a:p>
        </p:txBody>
      </p:sp>
      <p:sp>
        <p:nvSpPr>
          <p:cNvPr id="273" name="矩形 272"/>
          <p:cNvSpPr/>
          <p:nvPr/>
        </p:nvSpPr>
        <p:spPr>
          <a:xfrm>
            <a:off x="737168" y="5331316"/>
            <a:ext cx="3263918" cy="461665"/>
          </a:xfrm>
          <a:prstGeom prst="rect">
            <a:avLst/>
          </a:prstGeom>
        </p:spPr>
        <p:txBody>
          <a:bodyPr wrap="square">
            <a:spAutoFit/>
          </a:bodyPr>
          <a:lstStyle/>
          <a:p>
            <a:pPr marR="0" lvl="0" algn="ctr" defTabSz="914400" eaLnBrk="1" fontAlgn="auto" latinLnBrk="0" hangingPunct="1">
              <a:lnSpc>
                <a:spcPct val="100000"/>
              </a:lnSpc>
              <a:spcBef>
                <a:spcPts val="0"/>
              </a:spcBef>
              <a:spcAft>
                <a:spcPts val="600"/>
              </a:spcAft>
              <a:buClrTx/>
              <a:buSzTx/>
              <a:tabLst/>
              <a:defRPr/>
            </a:pPr>
            <a:r>
              <a:rPr lang="en-US" altLang="zh-CN" kern="0" dirty="0" smtClean="0">
                <a:solidFill>
                  <a:srgbClr val="000000"/>
                </a:solidFill>
                <a:latin typeface="Arial"/>
                <a:ea typeface="+mn-ea"/>
              </a:rPr>
              <a:t>The fragment can be located within any slot between 1 and M</a:t>
            </a:r>
            <a:endParaRPr kumimoji="0" lang="en-US" altLang="zh-CN" b="0" i="0" u="none" strike="noStrike" kern="0" cap="none" spc="0" normalizeH="0" baseline="0" noProof="0" dirty="0">
              <a:ln>
                <a:noFill/>
              </a:ln>
              <a:solidFill>
                <a:srgbClr val="000000"/>
              </a:solidFill>
              <a:effectLst/>
              <a:uLnTx/>
              <a:uFillTx/>
              <a:latin typeface="Arial"/>
              <a:ea typeface="+mn-ea"/>
            </a:endParaRPr>
          </a:p>
        </p:txBody>
      </p:sp>
      <p:sp>
        <p:nvSpPr>
          <p:cNvPr id="274" name="矩形 273"/>
          <p:cNvSpPr/>
          <p:nvPr/>
        </p:nvSpPr>
        <p:spPr>
          <a:xfrm>
            <a:off x="6552258" y="4294798"/>
            <a:ext cx="543739"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2800" b="0" i="0" u="none" strike="noStrike" kern="0" cap="none" spc="0" normalizeH="0" baseline="0" noProof="0" dirty="0" smtClean="0">
                <a:ln>
                  <a:noFill/>
                </a:ln>
                <a:solidFill>
                  <a:srgbClr val="000000"/>
                </a:solidFill>
                <a:effectLst/>
                <a:uLnTx/>
                <a:uFillTx/>
                <a:ea typeface="+mn-ea"/>
                <a:cs typeface="Times New Roman" panose="02020603050405020304" pitchFamily="18" charset="0"/>
              </a:rPr>
              <a:t>…</a:t>
            </a:r>
            <a:endParaRPr kumimoji="0" lang="zh-CN" altLang="en-US" sz="2800" b="0" i="0" u="none" strike="noStrike" kern="0" cap="none" spc="0" normalizeH="0" baseline="0" noProof="0" dirty="0" smtClean="0">
              <a:ln>
                <a:noFill/>
              </a:ln>
              <a:solidFill>
                <a:srgbClr val="000000"/>
              </a:solidFill>
              <a:effectLst/>
              <a:uLnTx/>
              <a:uFillTx/>
              <a:ea typeface="+mn-ea"/>
            </a:endParaRPr>
          </a:p>
        </p:txBody>
      </p:sp>
      <p:sp>
        <p:nvSpPr>
          <p:cNvPr id="275" name="矩形 274"/>
          <p:cNvSpPr/>
          <p:nvPr/>
        </p:nvSpPr>
        <p:spPr>
          <a:xfrm>
            <a:off x="4783046" y="5292572"/>
            <a:ext cx="4120935" cy="461665"/>
          </a:xfrm>
          <a:prstGeom prst="rect">
            <a:avLst/>
          </a:prstGeom>
        </p:spPr>
        <p:txBody>
          <a:bodyPr wrap="square">
            <a:spAutoFit/>
          </a:bodyPr>
          <a:lstStyle/>
          <a:p>
            <a:pPr marR="0" lvl="0" algn="ctr" defTabSz="914400" eaLnBrk="1" fontAlgn="auto" latinLnBrk="0" hangingPunct="1">
              <a:lnSpc>
                <a:spcPct val="100000"/>
              </a:lnSpc>
              <a:spcBef>
                <a:spcPts val="0"/>
              </a:spcBef>
              <a:spcAft>
                <a:spcPts val="600"/>
              </a:spcAft>
              <a:buClrTx/>
              <a:buSzTx/>
              <a:tabLst/>
              <a:defRPr/>
            </a:pPr>
            <a:r>
              <a:rPr lang="en-US" altLang="zh-CN" kern="0" dirty="0" smtClean="0">
                <a:solidFill>
                  <a:srgbClr val="000000"/>
                </a:solidFill>
                <a:latin typeface="Arial"/>
                <a:ea typeface="+mn-ea"/>
              </a:rPr>
              <a:t>There is no slot. Two possible starting positions of the fragment are apart by d ns</a:t>
            </a:r>
            <a:endParaRPr kumimoji="0" lang="en-US" altLang="zh-CN" b="0" i="0" u="none" strike="noStrike" kern="0" cap="none" spc="0" normalizeH="0" baseline="0" noProof="0" dirty="0">
              <a:ln>
                <a:noFill/>
              </a:ln>
              <a:solidFill>
                <a:srgbClr val="000000"/>
              </a:solidFill>
              <a:effectLst/>
              <a:uLnTx/>
              <a:uFillTx/>
              <a:latin typeface="Arial"/>
              <a:ea typeface="+mn-ea"/>
            </a:endParaRPr>
          </a:p>
        </p:txBody>
      </p:sp>
      <p:sp>
        <p:nvSpPr>
          <p:cNvPr id="31" name="矩形 30"/>
          <p:cNvSpPr/>
          <p:nvPr/>
        </p:nvSpPr>
        <p:spPr>
          <a:xfrm>
            <a:off x="778771" y="5845029"/>
            <a:ext cx="3090529" cy="584775"/>
          </a:xfrm>
          <a:prstGeom prst="rect">
            <a:avLst/>
          </a:prstGeom>
        </p:spPr>
        <p:txBody>
          <a:bodyPr wrap="square">
            <a:spAutoFit/>
          </a:bodyPr>
          <a:lstStyle/>
          <a:p>
            <a:r>
              <a:rPr lang="en-US" altLang="zh-CN" sz="1600" kern="0" dirty="0" smtClean="0">
                <a:solidFill>
                  <a:srgbClr val="000000"/>
                </a:solidFill>
                <a:latin typeface="Arial"/>
              </a:rPr>
              <a:t>The </a:t>
            </a:r>
            <a:r>
              <a:rPr lang="en-US" altLang="zh-CN" sz="1600" kern="0" dirty="0" smtClean="0">
                <a:solidFill>
                  <a:srgbClr val="000000"/>
                </a:solidFill>
                <a:latin typeface="Arial"/>
              </a:rPr>
              <a:t>probability </a:t>
            </a:r>
            <a:r>
              <a:rPr lang="en-US" altLang="zh-CN" sz="1600" kern="0" dirty="0">
                <a:solidFill>
                  <a:srgbClr val="000000"/>
                </a:solidFill>
                <a:latin typeface="Arial"/>
              </a:rPr>
              <a:t>of guessing the time-hopping pattern </a:t>
            </a:r>
            <a:r>
              <a:rPr lang="en-US" altLang="zh-CN" sz="1600" kern="0" dirty="0" smtClean="0">
                <a:solidFill>
                  <a:srgbClr val="000000"/>
                </a:solidFill>
                <a:latin typeface="Arial"/>
              </a:rPr>
              <a:t>correctly: </a:t>
            </a:r>
            <a:endParaRPr lang="zh-CN" altLang="en-US" sz="1600" dirty="0"/>
          </a:p>
        </p:txBody>
      </p:sp>
      <mc:AlternateContent xmlns:mc="http://schemas.openxmlformats.org/markup-compatibility/2006" xmlns:a14="http://schemas.microsoft.com/office/drawing/2010/main">
        <mc:Choice Requires="a14">
          <p:sp>
            <p:nvSpPr>
              <p:cNvPr id="276" name="矩形 275"/>
              <p:cNvSpPr/>
              <p:nvPr/>
            </p:nvSpPr>
            <p:spPr>
              <a:xfrm>
                <a:off x="3656736" y="5761330"/>
                <a:ext cx="735330" cy="69429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p>
                        <m:sSupPr>
                          <m:ctrlPr>
                            <a:rPr lang="en-US" altLang="zh-CN" sz="1600" b="0" i="1" smtClean="0">
                              <a:solidFill>
                                <a:srgbClr val="000000"/>
                              </a:solidFill>
                              <a:latin typeface="Cambria Math" panose="02040503050406030204" pitchFamily="18" charset="0"/>
                            </a:rPr>
                          </m:ctrlPr>
                        </m:sSupPr>
                        <m:e>
                          <m:d>
                            <m:dPr>
                              <m:ctrlPr>
                                <a:rPr lang="en-US" altLang="zh-CN" sz="1600" i="1">
                                  <a:solidFill>
                                    <a:srgbClr val="000000"/>
                                  </a:solidFill>
                                  <a:latin typeface="Cambria Math" panose="02040503050406030204" pitchFamily="18" charset="0"/>
                                </a:rPr>
                              </m:ctrlPr>
                            </m:dPr>
                            <m:e>
                              <m:f>
                                <m:fPr>
                                  <m:ctrlPr>
                                    <a:rPr lang="en-US" altLang="zh-CN" sz="1600" i="1">
                                      <a:solidFill>
                                        <a:srgbClr val="000000"/>
                                      </a:solidFill>
                                      <a:latin typeface="Cambria Math" panose="02040503050406030204" pitchFamily="18" charset="0"/>
                                    </a:rPr>
                                  </m:ctrlPr>
                                </m:fPr>
                                <m:num>
                                  <m:r>
                                    <a:rPr lang="en-US" altLang="zh-CN" sz="1600" b="0" i="1" smtClean="0">
                                      <a:solidFill>
                                        <a:srgbClr val="000000"/>
                                      </a:solidFill>
                                      <a:latin typeface="Cambria Math" panose="02040503050406030204" pitchFamily="18" charset="0"/>
                                    </a:rPr>
                                    <m:t>𝑋</m:t>
                                  </m:r>
                                </m:num>
                                <m:den>
                                  <m:r>
                                    <a:rPr lang="en-US" altLang="zh-CN" sz="1600" i="1">
                                      <a:solidFill>
                                        <a:srgbClr val="000000"/>
                                      </a:solidFill>
                                      <a:latin typeface="Cambria Math" panose="02040503050406030204" pitchFamily="18" charset="0"/>
                                    </a:rPr>
                                    <m:t>𝑑</m:t>
                                  </m:r>
                                </m:den>
                              </m:f>
                            </m:e>
                          </m:d>
                        </m:e>
                        <m:sup>
                          <m:r>
                            <a:rPr lang="en-US" altLang="zh-CN" sz="1600" b="0" i="1" smtClean="0">
                              <a:solidFill>
                                <a:srgbClr val="000000"/>
                              </a:solidFill>
                              <a:latin typeface="Cambria Math" panose="02040503050406030204" pitchFamily="18" charset="0"/>
                            </a:rPr>
                            <m:t>𝑁</m:t>
                          </m:r>
                        </m:sup>
                      </m:sSup>
                    </m:oMath>
                  </m:oMathPara>
                </a14:m>
                <a:endParaRPr lang="zh-CN" altLang="en-US" dirty="0"/>
              </a:p>
            </p:txBody>
          </p:sp>
        </mc:Choice>
        <mc:Fallback xmlns="">
          <p:sp>
            <p:nvSpPr>
              <p:cNvPr id="276" name="矩形 275"/>
              <p:cNvSpPr>
                <a:spLocks noRot="1" noChangeAspect="1" noMove="1" noResize="1" noEditPoints="1" noAdjustHandles="1" noChangeArrowheads="1" noChangeShapeType="1" noTextEdit="1"/>
              </p:cNvSpPr>
              <p:nvPr/>
            </p:nvSpPr>
            <p:spPr>
              <a:xfrm>
                <a:off x="3656736" y="5761330"/>
                <a:ext cx="735330" cy="694293"/>
              </a:xfrm>
              <a:prstGeom prst="rect">
                <a:avLst/>
              </a:prstGeom>
              <a:blipFill rotWithShape="0">
                <a:blip r:embed="rId5"/>
                <a:stretch>
                  <a:fillRect/>
                </a:stretch>
              </a:blipFill>
            </p:spPr>
            <p:txBody>
              <a:bodyPr/>
              <a:lstStyle/>
              <a:p>
                <a:r>
                  <a:rPr lang="zh-CN" altLang="en-US">
                    <a:noFill/>
                  </a:rPr>
                  <a:t> </a:t>
                </a:r>
              </a:p>
            </p:txBody>
          </p:sp>
        </mc:Fallback>
      </mc:AlternateContent>
      <p:sp>
        <p:nvSpPr>
          <p:cNvPr id="277" name="矩形 276"/>
          <p:cNvSpPr/>
          <p:nvPr/>
        </p:nvSpPr>
        <p:spPr>
          <a:xfrm>
            <a:off x="4336429" y="5932746"/>
            <a:ext cx="3293515" cy="338554"/>
          </a:xfrm>
          <a:prstGeom prst="rect">
            <a:avLst/>
          </a:prstGeom>
        </p:spPr>
        <p:txBody>
          <a:bodyPr wrap="square">
            <a:spAutoFit/>
          </a:bodyPr>
          <a:lstStyle/>
          <a:p>
            <a:pPr marR="0" lvl="0" defTabSz="914400" eaLnBrk="1" fontAlgn="auto" latinLnBrk="0" hangingPunct="1">
              <a:lnSpc>
                <a:spcPct val="100000"/>
              </a:lnSpc>
              <a:spcBef>
                <a:spcPts val="0"/>
              </a:spcBef>
              <a:spcAft>
                <a:spcPts val="600"/>
              </a:spcAft>
              <a:buClrTx/>
              <a:buSzTx/>
              <a:tabLst/>
              <a:defRPr/>
            </a:pPr>
            <a:r>
              <a:rPr lang="en-US" altLang="zh-CN" sz="1600" kern="0" dirty="0" smtClean="0">
                <a:solidFill>
                  <a:srgbClr val="000000"/>
                </a:solidFill>
                <a:latin typeface="Arial"/>
                <a:ea typeface="+mn-ea"/>
              </a:rPr>
              <a:t>e.g., X=1ms, d=32ns, N=8, then</a:t>
            </a:r>
            <a:endParaRPr kumimoji="0" lang="en-US" altLang="zh-CN" sz="1600" b="0" i="0" u="none" strike="noStrike" kern="0" cap="none" spc="0" normalizeH="0" baseline="0" noProof="0" dirty="0">
              <a:ln>
                <a:noFill/>
              </a:ln>
              <a:solidFill>
                <a:srgbClr val="000000"/>
              </a:solidFill>
              <a:effectLst/>
              <a:uLnTx/>
              <a:uFillTx/>
              <a:latin typeface="Arial"/>
              <a:ea typeface="+mn-ea"/>
            </a:endParaRPr>
          </a:p>
        </p:txBody>
      </p:sp>
      <mc:AlternateContent xmlns:mc="http://schemas.openxmlformats.org/markup-compatibility/2006">
        <mc:Choice xmlns:a14="http://schemas.microsoft.com/office/drawing/2010/main" Requires="a14">
          <p:sp>
            <p:nvSpPr>
              <p:cNvPr id="278" name="矩形 277"/>
              <p:cNvSpPr/>
              <p:nvPr/>
            </p:nvSpPr>
            <p:spPr>
              <a:xfrm>
                <a:off x="7290993" y="5802382"/>
                <a:ext cx="1983300" cy="561692"/>
              </a:xfrm>
              <a:prstGeom prst="rect">
                <a:avLst/>
              </a:prstGeom>
            </p:spPr>
            <p:txBody>
              <a:bodyPr wrap="none">
                <a:spAutoFit/>
              </a:bodyPr>
              <a:lstStyle/>
              <a:p>
                <a14:m>
                  <m:oMath xmlns:m="http://schemas.openxmlformats.org/officeDocument/2006/math">
                    <m:sSup>
                      <m:sSupPr>
                        <m:ctrlPr>
                          <a:rPr lang="en-US" altLang="zh-CN" sz="1800" b="0" i="1" smtClean="0">
                            <a:solidFill>
                              <a:schemeClr val="tx1"/>
                            </a:solidFill>
                            <a:latin typeface="Cambria Math" panose="02040503050406030204" pitchFamily="18" charset="0"/>
                          </a:rPr>
                        </m:ctrlPr>
                      </m:sSupPr>
                      <m:e>
                        <m:d>
                          <m:dPr>
                            <m:ctrlPr>
                              <a:rPr lang="en-US" altLang="zh-CN" sz="1800" i="1">
                                <a:solidFill>
                                  <a:schemeClr val="tx1"/>
                                </a:solidFill>
                                <a:latin typeface="Cambria Math" panose="02040503050406030204" pitchFamily="18" charset="0"/>
                              </a:rPr>
                            </m:ctrlPr>
                          </m:dPr>
                          <m:e>
                            <m:f>
                              <m:fPr>
                                <m:ctrlPr>
                                  <a:rPr lang="en-US" altLang="zh-CN" sz="1800" i="1">
                                    <a:solidFill>
                                      <a:schemeClr val="tx1"/>
                                    </a:solidFill>
                                    <a:latin typeface="Cambria Math" panose="02040503050406030204" pitchFamily="18" charset="0"/>
                                  </a:rPr>
                                </m:ctrlPr>
                              </m:fPr>
                              <m:num>
                                <m:r>
                                  <a:rPr lang="en-US" altLang="zh-CN" sz="1800" b="0" i="1" smtClean="0">
                                    <a:solidFill>
                                      <a:schemeClr val="tx1"/>
                                    </a:solidFill>
                                    <a:latin typeface="Cambria Math" panose="02040503050406030204" pitchFamily="18" charset="0"/>
                                  </a:rPr>
                                  <m:t>𝑋</m:t>
                                </m:r>
                              </m:num>
                              <m:den>
                                <m:r>
                                  <a:rPr lang="en-US" altLang="zh-CN" sz="1800" i="1">
                                    <a:solidFill>
                                      <a:schemeClr val="tx1"/>
                                    </a:solidFill>
                                    <a:latin typeface="Cambria Math" panose="02040503050406030204" pitchFamily="18" charset="0"/>
                                  </a:rPr>
                                  <m:t>𝑑</m:t>
                                </m:r>
                              </m:den>
                            </m:f>
                          </m:e>
                        </m:d>
                      </m:e>
                      <m:sup>
                        <m:r>
                          <a:rPr lang="en-US" altLang="zh-CN" sz="1800" b="0" i="1" smtClean="0">
                            <a:solidFill>
                              <a:schemeClr val="tx1"/>
                            </a:solidFill>
                            <a:latin typeface="Cambria Math" panose="02040503050406030204" pitchFamily="18" charset="0"/>
                          </a:rPr>
                          <m:t>𝑁</m:t>
                        </m:r>
                      </m:sup>
                    </m:sSup>
                  </m:oMath>
                </a14:m>
                <a:r>
                  <a:rPr lang="en-US" altLang="zh-CN" sz="1400" dirty="0" smtClean="0">
                    <a:solidFill>
                      <a:schemeClr val="tx1"/>
                    </a:solidFill>
                  </a:rPr>
                  <a:t>=</a:t>
                </a:r>
                <a14:m>
                  <m:oMath xmlns:m="http://schemas.openxmlformats.org/officeDocument/2006/math">
                    <m:sSup>
                      <m:sSupPr>
                        <m:ctrlPr>
                          <a:rPr lang="en-US" altLang="zh-CN" sz="1400" b="0" i="1" dirty="0" smtClean="0">
                            <a:solidFill>
                              <a:schemeClr val="tx1"/>
                            </a:solidFill>
                            <a:latin typeface="Cambria Math" panose="02040503050406030204" pitchFamily="18" charset="0"/>
                          </a:rPr>
                        </m:ctrlPr>
                      </m:sSupPr>
                      <m:e>
                        <m:r>
                          <a:rPr lang="en-US" altLang="zh-CN" sz="1400" b="0" i="1" dirty="0" smtClean="0">
                            <a:solidFill>
                              <a:schemeClr val="tx1"/>
                            </a:solidFill>
                            <a:latin typeface="Cambria Math" panose="02040503050406030204" pitchFamily="18" charset="0"/>
                          </a:rPr>
                          <m:t>31250</m:t>
                        </m:r>
                      </m:e>
                      <m:sup>
                        <m:r>
                          <a:rPr lang="en-US" altLang="zh-CN" sz="1400" b="0" i="1" dirty="0" smtClean="0">
                            <a:solidFill>
                              <a:schemeClr val="tx1"/>
                            </a:solidFill>
                            <a:latin typeface="Cambria Math" panose="02040503050406030204" pitchFamily="18" charset="0"/>
                          </a:rPr>
                          <m:t>8</m:t>
                        </m:r>
                      </m:sup>
                    </m:sSup>
                    <m:r>
                      <a:rPr lang="en-US" altLang="zh-CN" sz="1400" b="0" i="1" dirty="0" smtClean="0">
                        <a:solidFill>
                          <a:schemeClr val="tx1"/>
                        </a:solidFill>
                        <a:latin typeface="Cambria Math" panose="02040503050406030204" pitchFamily="18" charset="0"/>
                        <a:ea typeface="Cambria Math" panose="02040503050406030204" pitchFamily="18" charset="0"/>
                      </a:rPr>
                      <m:t>≈</m:t>
                    </m:r>
                    <m:sSup>
                      <m:sSupPr>
                        <m:ctrlPr>
                          <a:rPr lang="en-US" altLang="zh-CN" sz="1400" b="0" i="1" dirty="0" smtClean="0">
                            <a:solidFill>
                              <a:schemeClr val="tx1"/>
                            </a:solidFill>
                            <a:latin typeface="Cambria Math" panose="02040503050406030204" pitchFamily="18" charset="0"/>
                            <a:ea typeface="Cambria Math" panose="02040503050406030204" pitchFamily="18" charset="0"/>
                          </a:rPr>
                        </m:ctrlPr>
                      </m:sSupPr>
                      <m:e>
                        <m:r>
                          <a:rPr lang="en-US" altLang="zh-CN" sz="1400" b="0" i="1" dirty="0" smtClean="0">
                            <a:solidFill>
                              <a:schemeClr val="tx1"/>
                            </a:solidFill>
                            <a:latin typeface="Cambria Math" panose="02040503050406030204" pitchFamily="18" charset="0"/>
                            <a:ea typeface="Cambria Math" panose="02040503050406030204" pitchFamily="18" charset="0"/>
                          </a:rPr>
                          <m:t>2</m:t>
                        </m:r>
                      </m:e>
                      <m:sup>
                        <m:r>
                          <a:rPr lang="en-US" altLang="zh-CN" sz="1400" b="0" i="1" dirty="0" smtClean="0">
                            <a:solidFill>
                              <a:schemeClr val="tx1"/>
                            </a:solidFill>
                            <a:latin typeface="Cambria Math" panose="02040503050406030204" pitchFamily="18" charset="0"/>
                            <a:ea typeface="Cambria Math" panose="02040503050406030204" pitchFamily="18" charset="0"/>
                          </a:rPr>
                          <m:t>1</m:t>
                        </m:r>
                        <m:r>
                          <a:rPr lang="en-US" altLang="zh-CN" sz="1400" b="0" i="1" dirty="0" smtClean="0">
                            <a:solidFill>
                              <a:schemeClr val="tx1"/>
                            </a:solidFill>
                            <a:latin typeface="Cambria Math" panose="02040503050406030204" pitchFamily="18" charset="0"/>
                            <a:ea typeface="Cambria Math" panose="02040503050406030204" pitchFamily="18" charset="0"/>
                          </a:rPr>
                          <m:t>19</m:t>
                        </m:r>
                      </m:sup>
                    </m:sSup>
                  </m:oMath>
                </a14:m>
                <a:endParaRPr lang="zh-CN" altLang="en-US" dirty="0">
                  <a:solidFill>
                    <a:schemeClr val="tx1"/>
                  </a:solidFill>
                </a:endParaRPr>
              </a:p>
            </p:txBody>
          </p:sp>
        </mc:Choice>
        <mc:Fallback>
          <p:sp>
            <p:nvSpPr>
              <p:cNvPr id="278" name="矩形 277"/>
              <p:cNvSpPr>
                <a:spLocks noRot="1" noChangeAspect="1" noMove="1" noResize="1" noEditPoints="1" noAdjustHandles="1" noChangeArrowheads="1" noChangeShapeType="1" noTextEdit="1"/>
              </p:cNvSpPr>
              <p:nvPr/>
            </p:nvSpPr>
            <p:spPr>
              <a:xfrm>
                <a:off x="7290993" y="5802382"/>
                <a:ext cx="1983300" cy="561692"/>
              </a:xfrm>
              <a:prstGeom prst="rect">
                <a:avLst/>
              </a:prstGeom>
              <a:blipFill rotWithShape="0">
                <a:blip r:embed="rId6"/>
                <a:stretch>
                  <a:fillRect/>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3790176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49"/>
                                        </p:tgtEl>
                                        <p:attrNameLst>
                                          <p:attrName>style.visibility</p:attrName>
                                        </p:attrNameLst>
                                      </p:cBhvr>
                                      <p:to>
                                        <p:strVal val="visible"/>
                                      </p:to>
                                    </p:set>
                                    <p:animEffect transition="in" filter="barn(inVertical)">
                                      <p:cBhvr>
                                        <p:cTn id="7" dur="500"/>
                                        <p:tgtEl>
                                          <p:spTgt spid="249"/>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90"/>
                                        </p:tgtEl>
                                        <p:attrNameLst>
                                          <p:attrName>style.visibility</p:attrName>
                                        </p:attrNameLst>
                                      </p:cBhvr>
                                      <p:to>
                                        <p:strVal val="visible"/>
                                      </p:to>
                                    </p:set>
                                    <p:animEffect transition="in" filter="barn(inVertical)">
                                      <p:cBhvr>
                                        <p:cTn id="12" dur="500"/>
                                        <p:tgtEl>
                                          <p:spTgt spid="190"/>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194"/>
                                        </p:tgtEl>
                                        <p:attrNameLst>
                                          <p:attrName>style.visibility</p:attrName>
                                        </p:attrNameLst>
                                      </p:cBhvr>
                                      <p:to>
                                        <p:strVal val="visible"/>
                                      </p:to>
                                    </p:set>
                                    <p:animEffect transition="in" filter="barn(inVertical)">
                                      <p:cBhvr>
                                        <p:cTn id="15" dur="500"/>
                                        <p:tgtEl>
                                          <p:spTgt spid="194"/>
                                        </p:tgtEl>
                                      </p:cBhvr>
                                    </p:animEffect>
                                  </p:childTnLst>
                                </p:cTn>
                              </p:par>
                              <p:par>
                                <p:cTn id="16" presetID="16" presetClass="entr" presetSubtype="21" fill="hold" nodeType="withEffect">
                                  <p:stCondLst>
                                    <p:cond delay="0"/>
                                  </p:stCondLst>
                                  <p:childTnLst>
                                    <p:set>
                                      <p:cBhvr>
                                        <p:cTn id="17" dur="1" fill="hold">
                                          <p:stCondLst>
                                            <p:cond delay="0"/>
                                          </p:stCondLst>
                                        </p:cTn>
                                        <p:tgtEl>
                                          <p:spTgt spid="250"/>
                                        </p:tgtEl>
                                        <p:attrNameLst>
                                          <p:attrName>style.visibility</p:attrName>
                                        </p:attrNameLst>
                                      </p:cBhvr>
                                      <p:to>
                                        <p:strVal val="visible"/>
                                      </p:to>
                                    </p:set>
                                    <p:animEffect transition="in" filter="barn(inVertical)">
                                      <p:cBhvr>
                                        <p:cTn id="18" dur="500"/>
                                        <p:tgtEl>
                                          <p:spTgt spid="250"/>
                                        </p:tgtEl>
                                      </p:cBhvr>
                                    </p:animEffect>
                                  </p:childTnLst>
                                </p:cTn>
                              </p:par>
                              <p:par>
                                <p:cTn id="19" presetID="16" presetClass="entr" presetSubtype="21" fill="hold" nodeType="withEffect">
                                  <p:stCondLst>
                                    <p:cond delay="0"/>
                                  </p:stCondLst>
                                  <p:childTnLst>
                                    <p:set>
                                      <p:cBhvr>
                                        <p:cTn id="20" dur="1" fill="hold">
                                          <p:stCondLst>
                                            <p:cond delay="0"/>
                                          </p:stCondLst>
                                        </p:cTn>
                                        <p:tgtEl>
                                          <p:spTgt spid="251"/>
                                        </p:tgtEl>
                                        <p:attrNameLst>
                                          <p:attrName>style.visibility</p:attrName>
                                        </p:attrNameLst>
                                      </p:cBhvr>
                                      <p:to>
                                        <p:strVal val="visible"/>
                                      </p:to>
                                    </p:set>
                                    <p:animEffect transition="in" filter="barn(inVertical)">
                                      <p:cBhvr>
                                        <p:cTn id="21" dur="500"/>
                                        <p:tgtEl>
                                          <p:spTgt spid="251"/>
                                        </p:tgtEl>
                                      </p:cBhvr>
                                    </p:animEffect>
                                  </p:childTnLst>
                                </p:cTn>
                              </p:par>
                              <p:par>
                                <p:cTn id="22" presetID="16" presetClass="entr" presetSubtype="21" fill="hold" nodeType="withEffect">
                                  <p:stCondLst>
                                    <p:cond delay="0"/>
                                  </p:stCondLst>
                                  <p:childTnLst>
                                    <p:set>
                                      <p:cBhvr>
                                        <p:cTn id="23" dur="1" fill="hold">
                                          <p:stCondLst>
                                            <p:cond delay="0"/>
                                          </p:stCondLst>
                                        </p:cTn>
                                        <p:tgtEl>
                                          <p:spTgt spid="252"/>
                                        </p:tgtEl>
                                        <p:attrNameLst>
                                          <p:attrName>style.visibility</p:attrName>
                                        </p:attrNameLst>
                                      </p:cBhvr>
                                      <p:to>
                                        <p:strVal val="visible"/>
                                      </p:to>
                                    </p:set>
                                    <p:animEffect transition="in" filter="barn(inVertical)">
                                      <p:cBhvr>
                                        <p:cTn id="24" dur="500"/>
                                        <p:tgtEl>
                                          <p:spTgt spid="252"/>
                                        </p:tgtEl>
                                      </p:cBhvr>
                                    </p:animEffect>
                                  </p:childTnLst>
                                </p:cTn>
                              </p:par>
                              <p:par>
                                <p:cTn id="25" presetID="16" presetClass="entr" presetSubtype="21" fill="hold" grpId="0" nodeType="withEffect">
                                  <p:stCondLst>
                                    <p:cond delay="0"/>
                                  </p:stCondLst>
                                  <p:childTnLst>
                                    <p:set>
                                      <p:cBhvr>
                                        <p:cTn id="26" dur="1" fill="hold">
                                          <p:stCondLst>
                                            <p:cond delay="0"/>
                                          </p:stCondLst>
                                        </p:cTn>
                                        <p:tgtEl>
                                          <p:spTgt spid="253"/>
                                        </p:tgtEl>
                                        <p:attrNameLst>
                                          <p:attrName>style.visibility</p:attrName>
                                        </p:attrNameLst>
                                      </p:cBhvr>
                                      <p:to>
                                        <p:strVal val="visible"/>
                                      </p:to>
                                    </p:set>
                                    <p:animEffect transition="in" filter="barn(inVertical)">
                                      <p:cBhvr>
                                        <p:cTn id="27" dur="500"/>
                                        <p:tgtEl>
                                          <p:spTgt spid="253"/>
                                        </p:tgtEl>
                                      </p:cBhvr>
                                    </p:animEffect>
                                  </p:childTnLst>
                                </p:cTn>
                              </p:par>
                              <p:par>
                                <p:cTn id="28" presetID="16" presetClass="entr" presetSubtype="21" fill="hold" nodeType="withEffect">
                                  <p:stCondLst>
                                    <p:cond delay="0"/>
                                  </p:stCondLst>
                                  <p:childTnLst>
                                    <p:set>
                                      <p:cBhvr>
                                        <p:cTn id="29" dur="1" fill="hold">
                                          <p:stCondLst>
                                            <p:cond delay="0"/>
                                          </p:stCondLst>
                                        </p:cTn>
                                        <p:tgtEl>
                                          <p:spTgt spid="254"/>
                                        </p:tgtEl>
                                        <p:attrNameLst>
                                          <p:attrName>style.visibility</p:attrName>
                                        </p:attrNameLst>
                                      </p:cBhvr>
                                      <p:to>
                                        <p:strVal val="visible"/>
                                      </p:to>
                                    </p:set>
                                    <p:animEffect transition="in" filter="barn(inVertical)">
                                      <p:cBhvr>
                                        <p:cTn id="30" dur="500"/>
                                        <p:tgtEl>
                                          <p:spTgt spid="254"/>
                                        </p:tgtEl>
                                      </p:cBhvr>
                                    </p:animEffect>
                                  </p:childTnLst>
                                </p:cTn>
                              </p:par>
                              <p:par>
                                <p:cTn id="31" presetID="16" presetClass="entr" presetSubtype="21" fill="hold" nodeType="withEffect">
                                  <p:stCondLst>
                                    <p:cond delay="0"/>
                                  </p:stCondLst>
                                  <p:childTnLst>
                                    <p:set>
                                      <p:cBhvr>
                                        <p:cTn id="32" dur="1" fill="hold">
                                          <p:stCondLst>
                                            <p:cond delay="0"/>
                                          </p:stCondLst>
                                        </p:cTn>
                                        <p:tgtEl>
                                          <p:spTgt spid="255"/>
                                        </p:tgtEl>
                                        <p:attrNameLst>
                                          <p:attrName>style.visibility</p:attrName>
                                        </p:attrNameLst>
                                      </p:cBhvr>
                                      <p:to>
                                        <p:strVal val="visible"/>
                                      </p:to>
                                    </p:set>
                                    <p:animEffect transition="in" filter="barn(inVertical)">
                                      <p:cBhvr>
                                        <p:cTn id="33" dur="500"/>
                                        <p:tgtEl>
                                          <p:spTgt spid="255"/>
                                        </p:tgtEl>
                                      </p:cBhvr>
                                    </p:animEffect>
                                  </p:childTnLst>
                                </p:cTn>
                              </p:par>
                              <p:par>
                                <p:cTn id="34" presetID="16" presetClass="entr" presetSubtype="21" fill="hold" nodeType="withEffect">
                                  <p:stCondLst>
                                    <p:cond delay="0"/>
                                  </p:stCondLst>
                                  <p:childTnLst>
                                    <p:set>
                                      <p:cBhvr>
                                        <p:cTn id="35" dur="1" fill="hold">
                                          <p:stCondLst>
                                            <p:cond delay="0"/>
                                          </p:stCondLst>
                                        </p:cTn>
                                        <p:tgtEl>
                                          <p:spTgt spid="256"/>
                                        </p:tgtEl>
                                        <p:attrNameLst>
                                          <p:attrName>style.visibility</p:attrName>
                                        </p:attrNameLst>
                                      </p:cBhvr>
                                      <p:to>
                                        <p:strVal val="visible"/>
                                      </p:to>
                                    </p:set>
                                    <p:animEffect transition="in" filter="barn(inVertical)">
                                      <p:cBhvr>
                                        <p:cTn id="36" dur="500"/>
                                        <p:tgtEl>
                                          <p:spTgt spid="256"/>
                                        </p:tgtEl>
                                      </p:cBhvr>
                                    </p:animEffect>
                                  </p:childTnLst>
                                </p:cTn>
                              </p:par>
                              <p:par>
                                <p:cTn id="37" presetID="16" presetClass="entr" presetSubtype="21" fill="hold" nodeType="withEffect">
                                  <p:stCondLst>
                                    <p:cond delay="0"/>
                                  </p:stCondLst>
                                  <p:childTnLst>
                                    <p:set>
                                      <p:cBhvr>
                                        <p:cTn id="38" dur="1" fill="hold">
                                          <p:stCondLst>
                                            <p:cond delay="0"/>
                                          </p:stCondLst>
                                        </p:cTn>
                                        <p:tgtEl>
                                          <p:spTgt spid="257"/>
                                        </p:tgtEl>
                                        <p:attrNameLst>
                                          <p:attrName>style.visibility</p:attrName>
                                        </p:attrNameLst>
                                      </p:cBhvr>
                                      <p:to>
                                        <p:strVal val="visible"/>
                                      </p:to>
                                    </p:set>
                                    <p:animEffect transition="in" filter="barn(inVertical)">
                                      <p:cBhvr>
                                        <p:cTn id="39" dur="500"/>
                                        <p:tgtEl>
                                          <p:spTgt spid="257"/>
                                        </p:tgtEl>
                                      </p:cBhvr>
                                    </p:animEffect>
                                  </p:childTnLst>
                                </p:cTn>
                              </p:par>
                              <p:par>
                                <p:cTn id="40" presetID="16" presetClass="entr" presetSubtype="21" fill="hold" grpId="0" nodeType="withEffect">
                                  <p:stCondLst>
                                    <p:cond delay="0"/>
                                  </p:stCondLst>
                                  <p:childTnLst>
                                    <p:set>
                                      <p:cBhvr>
                                        <p:cTn id="41" dur="1" fill="hold">
                                          <p:stCondLst>
                                            <p:cond delay="0"/>
                                          </p:stCondLst>
                                        </p:cTn>
                                        <p:tgtEl>
                                          <p:spTgt spid="258"/>
                                        </p:tgtEl>
                                        <p:attrNameLst>
                                          <p:attrName>style.visibility</p:attrName>
                                        </p:attrNameLst>
                                      </p:cBhvr>
                                      <p:to>
                                        <p:strVal val="visible"/>
                                      </p:to>
                                    </p:set>
                                    <p:animEffect transition="in" filter="barn(inVertical)">
                                      <p:cBhvr>
                                        <p:cTn id="42" dur="500"/>
                                        <p:tgtEl>
                                          <p:spTgt spid="258"/>
                                        </p:tgtEl>
                                      </p:cBhvr>
                                    </p:animEffect>
                                  </p:childTnLst>
                                </p:cTn>
                              </p:par>
                              <p:par>
                                <p:cTn id="43" presetID="16" presetClass="entr" presetSubtype="21" fill="hold" grpId="0" nodeType="withEffect">
                                  <p:stCondLst>
                                    <p:cond delay="0"/>
                                  </p:stCondLst>
                                  <p:childTnLst>
                                    <p:set>
                                      <p:cBhvr>
                                        <p:cTn id="44" dur="1" fill="hold">
                                          <p:stCondLst>
                                            <p:cond delay="0"/>
                                          </p:stCondLst>
                                        </p:cTn>
                                        <p:tgtEl>
                                          <p:spTgt spid="259"/>
                                        </p:tgtEl>
                                        <p:attrNameLst>
                                          <p:attrName>style.visibility</p:attrName>
                                        </p:attrNameLst>
                                      </p:cBhvr>
                                      <p:to>
                                        <p:strVal val="visible"/>
                                      </p:to>
                                    </p:set>
                                    <p:animEffect transition="in" filter="barn(inVertical)">
                                      <p:cBhvr>
                                        <p:cTn id="45" dur="500"/>
                                        <p:tgtEl>
                                          <p:spTgt spid="259"/>
                                        </p:tgtEl>
                                      </p:cBhvr>
                                    </p:animEffect>
                                  </p:childTnLst>
                                </p:cTn>
                              </p:par>
                              <p:par>
                                <p:cTn id="46" presetID="16" presetClass="entr" presetSubtype="21" fill="hold" grpId="0" nodeType="withEffect">
                                  <p:stCondLst>
                                    <p:cond delay="0"/>
                                  </p:stCondLst>
                                  <p:childTnLst>
                                    <p:set>
                                      <p:cBhvr>
                                        <p:cTn id="47" dur="1" fill="hold">
                                          <p:stCondLst>
                                            <p:cond delay="0"/>
                                          </p:stCondLst>
                                        </p:cTn>
                                        <p:tgtEl>
                                          <p:spTgt spid="260"/>
                                        </p:tgtEl>
                                        <p:attrNameLst>
                                          <p:attrName>style.visibility</p:attrName>
                                        </p:attrNameLst>
                                      </p:cBhvr>
                                      <p:to>
                                        <p:strVal val="visible"/>
                                      </p:to>
                                    </p:set>
                                    <p:animEffect transition="in" filter="barn(inVertical)">
                                      <p:cBhvr>
                                        <p:cTn id="48" dur="500"/>
                                        <p:tgtEl>
                                          <p:spTgt spid="260"/>
                                        </p:tgtEl>
                                      </p:cBhvr>
                                    </p:animEffect>
                                  </p:childTnLst>
                                </p:cTn>
                              </p:par>
                              <p:par>
                                <p:cTn id="49" presetID="16" presetClass="entr" presetSubtype="21" fill="hold" grpId="0" nodeType="withEffect">
                                  <p:stCondLst>
                                    <p:cond delay="0"/>
                                  </p:stCondLst>
                                  <p:childTnLst>
                                    <p:set>
                                      <p:cBhvr>
                                        <p:cTn id="50" dur="1" fill="hold">
                                          <p:stCondLst>
                                            <p:cond delay="0"/>
                                          </p:stCondLst>
                                        </p:cTn>
                                        <p:tgtEl>
                                          <p:spTgt spid="261"/>
                                        </p:tgtEl>
                                        <p:attrNameLst>
                                          <p:attrName>style.visibility</p:attrName>
                                        </p:attrNameLst>
                                      </p:cBhvr>
                                      <p:to>
                                        <p:strVal val="visible"/>
                                      </p:to>
                                    </p:set>
                                    <p:animEffect transition="in" filter="barn(inVertical)">
                                      <p:cBhvr>
                                        <p:cTn id="51" dur="500"/>
                                        <p:tgtEl>
                                          <p:spTgt spid="261"/>
                                        </p:tgtEl>
                                      </p:cBhvr>
                                    </p:animEffect>
                                  </p:childTnLst>
                                </p:cTn>
                              </p:par>
                              <p:par>
                                <p:cTn id="52" presetID="16" presetClass="entr" presetSubtype="21" fill="hold" grpId="0" nodeType="withEffect">
                                  <p:stCondLst>
                                    <p:cond delay="0"/>
                                  </p:stCondLst>
                                  <p:childTnLst>
                                    <p:set>
                                      <p:cBhvr>
                                        <p:cTn id="53" dur="1" fill="hold">
                                          <p:stCondLst>
                                            <p:cond delay="0"/>
                                          </p:stCondLst>
                                        </p:cTn>
                                        <p:tgtEl>
                                          <p:spTgt spid="262"/>
                                        </p:tgtEl>
                                        <p:attrNameLst>
                                          <p:attrName>style.visibility</p:attrName>
                                        </p:attrNameLst>
                                      </p:cBhvr>
                                      <p:to>
                                        <p:strVal val="visible"/>
                                      </p:to>
                                    </p:set>
                                    <p:animEffect transition="in" filter="barn(inVertical)">
                                      <p:cBhvr>
                                        <p:cTn id="54" dur="500"/>
                                        <p:tgtEl>
                                          <p:spTgt spid="262"/>
                                        </p:tgtEl>
                                      </p:cBhvr>
                                    </p:animEffect>
                                  </p:childTnLst>
                                </p:cTn>
                              </p:par>
                              <p:par>
                                <p:cTn id="55" presetID="16" presetClass="entr" presetSubtype="21" fill="hold" grpId="0" nodeType="withEffect">
                                  <p:stCondLst>
                                    <p:cond delay="0"/>
                                  </p:stCondLst>
                                  <p:childTnLst>
                                    <p:set>
                                      <p:cBhvr>
                                        <p:cTn id="56" dur="1" fill="hold">
                                          <p:stCondLst>
                                            <p:cond delay="0"/>
                                          </p:stCondLst>
                                        </p:cTn>
                                        <p:tgtEl>
                                          <p:spTgt spid="264"/>
                                        </p:tgtEl>
                                        <p:attrNameLst>
                                          <p:attrName>style.visibility</p:attrName>
                                        </p:attrNameLst>
                                      </p:cBhvr>
                                      <p:to>
                                        <p:strVal val="visible"/>
                                      </p:to>
                                    </p:set>
                                    <p:animEffect transition="in" filter="barn(inVertical)">
                                      <p:cBhvr>
                                        <p:cTn id="57" dur="500"/>
                                        <p:tgtEl>
                                          <p:spTgt spid="264"/>
                                        </p:tgtEl>
                                      </p:cBhvr>
                                    </p:animEffect>
                                  </p:childTnLst>
                                </p:cTn>
                              </p:par>
                              <p:par>
                                <p:cTn id="58" presetID="16" presetClass="entr" presetSubtype="21" fill="hold" grpId="0" nodeType="withEffect">
                                  <p:stCondLst>
                                    <p:cond delay="0"/>
                                  </p:stCondLst>
                                  <p:childTnLst>
                                    <p:set>
                                      <p:cBhvr>
                                        <p:cTn id="59" dur="1" fill="hold">
                                          <p:stCondLst>
                                            <p:cond delay="0"/>
                                          </p:stCondLst>
                                        </p:cTn>
                                        <p:tgtEl>
                                          <p:spTgt spid="265"/>
                                        </p:tgtEl>
                                        <p:attrNameLst>
                                          <p:attrName>style.visibility</p:attrName>
                                        </p:attrNameLst>
                                      </p:cBhvr>
                                      <p:to>
                                        <p:strVal val="visible"/>
                                      </p:to>
                                    </p:set>
                                    <p:animEffect transition="in" filter="barn(inVertical)">
                                      <p:cBhvr>
                                        <p:cTn id="60" dur="500"/>
                                        <p:tgtEl>
                                          <p:spTgt spid="265"/>
                                        </p:tgtEl>
                                      </p:cBhvr>
                                    </p:animEffect>
                                  </p:childTnLst>
                                </p:cTn>
                              </p:par>
                              <p:par>
                                <p:cTn id="61" presetID="16" presetClass="entr" presetSubtype="21" fill="hold" grpId="0" nodeType="withEffect">
                                  <p:stCondLst>
                                    <p:cond delay="0"/>
                                  </p:stCondLst>
                                  <p:childTnLst>
                                    <p:set>
                                      <p:cBhvr>
                                        <p:cTn id="62" dur="1" fill="hold">
                                          <p:stCondLst>
                                            <p:cond delay="0"/>
                                          </p:stCondLst>
                                        </p:cTn>
                                        <p:tgtEl>
                                          <p:spTgt spid="266"/>
                                        </p:tgtEl>
                                        <p:attrNameLst>
                                          <p:attrName>style.visibility</p:attrName>
                                        </p:attrNameLst>
                                      </p:cBhvr>
                                      <p:to>
                                        <p:strVal val="visible"/>
                                      </p:to>
                                    </p:set>
                                    <p:animEffect transition="in" filter="barn(inVertical)">
                                      <p:cBhvr>
                                        <p:cTn id="63" dur="500"/>
                                        <p:tgtEl>
                                          <p:spTgt spid="266"/>
                                        </p:tgtEl>
                                      </p:cBhvr>
                                    </p:animEffect>
                                  </p:childTnLst>
                                </p:cTn>
                              </p:par>
                              <p:par>
                                <p:cTn id="64" presetID="16" presetClass="entr" presetSubtype="21" fill="hold" grpId="0" nodeType="withEffect">
                                  <p:stCondLst>
                                    <p:cond delay="0"/>
                                  </p:stCondLst>
                                  <p:childTnLst>
                                    <p:set>
                                      <p:cBhvr>
                                        <p:cTn id="65" dur="1" fill="hold">
                                          <p:stCondLst>
                                            <p:cond delay="0"/>
                                          </p:stCondLst>
                                        </p:cTn>
                                        <p:tgtEl>
                                          <p:spTgt spid="267"/>
                                        </p:tgtEl>
                                        <p:attrNameLst>
                                          <p:attrName>style.visibility</p:attrName>
                                        </p:attrNameLst>
                                      </p:cBhvr>
                                      <p:to>
                                        <p:strVal val="visible"/>
                                      </p:to>
                                    </p:set>
                                    <p:animEffect transition="in" filter="barn(inVertical)">
                                      <p:cBhvr>
                                        <p:cTn id="66" dur="500"/>
                                        <p:tgtEl>
                                          <p:spTgt spid="267"/>
                                        </p:tgtEl>
                                      </p:cBhvr>
                                    </p:animEffect>
                                  </p:childTnLst>
                                </p:cTn>
                              </p:par>
                              <p:par>
                                <p:cTn id="67" presetID="16" presetClass="entr" presetSubtype="21" fill="hold" grpId="0" nodeType="withEffect">
                                  <p:stCondLst>
                                    <p:cond delay="0"/>
                                  </p:stCondLst>
                                  <p:childTnLst>
                                    <p:set>
                                      <p:cBhvr>
                                        <p:cTn id="68" dur="1" fill="hold">
                                          <p:stCondLst>
                                            <p:cond delay="0"/>
                                          </p:stCondLst>
                                        </p:cTn>
                                        <p:tgtEl>
                                          <p:spTgt spid="269"/>
                                        </p:tgtEl>
                                        <p:attrNameLst>
                                          <p:attrName>style.visibility</p:attrName>
                                        </p:attrNameLst>
                                      </p:cBhvr>
                                      <p:to>
                                        <p:strVal val="visible"/>
                                      </p:to>
                                    </p:set>
                                    <p:animEffect transition="in" filter="barn(inVertical)">
                                      <p:cBhvr>
                                        <p:cTn id="69" dur="500"/>
                                        <p:tgtEl>
                                          <p:spTgt spid="269"/>
                                        </p:tgtEl>
                                      </p:cBhvr>
                                    </p:animEffect>
                                  </p:childTnLst>
                                </p:cTn>
                              </p:par>
                              <p:par>
                                <p:cTn id="70" presetID="16" presetClass="entr" presetSubtype="21" fill="hold" grpId="0" nodeType="withEffect">
                                  <p:stCondLst>
                                    <p:cond delay="0"/>
                                  </p:stCondLst>
                                  <p:childTnLst>
                                    <p:set>
                                      <p:cBhvr>
                                        <p:cTn id="71" dur="1" fill="hold">
                                          <p:stCondLst>
                                            <p:cond delay="0"/>
                                          </p:stCondLst>
                                        </p:cTn>
                                        <p:tgtEl>
                                          <p:spTgt spid="270"/>
                                        </p:tgtEl>
                                        <p:attrNameLst>
                                          <p:attrName>style.visibility</p:attrName>
                                        </p:attrNameLst>
                                      </p:cBhvr>
                                      <p:to>
                                        <p:strVal val="visible"/>
                                      </p:to>
                                    </p:set>
                                    <p:animEffect transition="in" filter="barn(inVertical)">
                                      <p:cBhvr>
                                        <p:cTn id="72" dur="500"/>
                                        <p:tgtEl>
                                          <p:spTgt spid="270"/>
                                        </p:tgtEl>
                                      </p:cBhvr>
                                    </p:animEffect>
                                  </p:childTnLst>
                                </p:cTn>
                              </p:par>
                              <p:par>
                                <p:cTn id="73" presetID="16" presetClass="entr" presetSubtype="21" fill="hold" grpId="0" nodeType="withEffect">
                                  <p:stCondLst>
                                    <p:cond delay="0"/>
                                  </p:stCondLst>
                                  <p:childTnLst>
                                    <p:set>
                                      <p:cBhvr>
                                        <p:cTn id="74" dur="1" fill="hold">
                                          <p:stCondLst>
                                            <p:cond delay="0"/>
                                          </p:stCondLst>
                                        </p:cTn>
                                        <p:tgtEl>
                                          <p:spTgt spid="271"/>
                                        </p:tgtEl>
                                        <p:attrNameLst>
                                          <p:attrName>style.visibility</p:attrName>
                                        </p:attrNameLst>
                                      </p:cBhvr>
                                      <p:to>
                                        <p:strVal val="visible"/>
                                      </p:to>
                                    </p:set>
                                    <p:animEffect transition="in" filter="barn(inVertical)">
                                      <p:cBhvr>
                                        <p:cTn id="75" dur="500"/>
                                        <p:tgtEl>
                                          <p:spTgt spid="271"/>
                                        </p:tgtEl>
                                      </p:cBhvr>
                                    </p:animEffect>
                                  </p:childTnLst>
                                </p:cTn>
                              </p:par>
                              <p:par>
                                <p:cTn id="76" presetID="16" presetClass="entr" presetSubtype="21" fill="hold" grpId="0" nodeType="withEffect">
                                  <p:stCondLst>
                                    <p:cond delay="0"/>
                                  </p:stCondLst>
                                  <p:childTnLst>
                                    <p:set>
                                      <p:cBhvr>
                                        <p:cTn id="77" dur="1" fill="hold">
                                          <p:stCondLst>
                                            <p:cond delay="0"/>
                                          </p:stCondLst>
                                        </p:cTn>
                                        <p:tgtEl>
                                          <p:spTgt spid="272"/>
                                        </p:tgtEl>
                                        <p:attrNameLst>
                                          <p:attrName>style.visibility</p:attrName>
                                        </p:attrNameLst>
                                      </p:cBhvr>
                                      <p:to>
                                        <p:strVal val="visible"/>
                                      </p:to>
                                    </p:set>
                                    <p:animEffect transition="in" filter="barn(inVertical)">
                                      <p:cBhvr>
                                        <p:cTn id="78" dur="500"/>
                                        <p:tgtEl>
                                          <p:spTgt spid="272"/>
                                        </p:tgtEl>
                                      </p:cBhvr>
                                    </p:animEffect>
                                  </p:childTnLst>
                                </p:cTn>
                              </p:par>
                              <p:par>
                                <p:cTn id="79" presetID="16" presetClass="entr" presetSubtype="21" fill="hold" grpId="0" nodeType="withEffect">
                                  <p:stCondLst>
                                    <p:cond delay="0"/>
                                  </p:stCondLst>
                                  <p:childTnLst>
                                    <p:set>
                                      <p:cBhvr>
                                        <p:cTn id="80" dur="1" fill="hold">
                                          <p:stCondLst>
                                            <p:cond delay="0"/>
                                          </p:stCondLst>
                                        </p:cTn>
                                        <p:tgtEl>
                                          <p:spTgt spid="273"/>
                                        </p:tgtEl>
                                        <p:attrNameLst>
                                          <p:attrName>style.visibility</p:attrName>
                                        </p:attrNameLst>
                                      </p:cBhvr>
                                      <p:to>
                                        <p:strVal val="visible"/>
                                      </p:to>
                                    </p:set>
                                    <p:animEffect transition="in" filter="barn(inVertical)">
                                      <p:cBhvr>
                                        <p:cTn id="81" dur="500"/>
                                        <p:tgtEl>
                                          <p:spTgt spid="273"/>
                                        </p:tgtEl>
                                      </p:cBhvr>
                                    </p:animEffect>
                                  </p:childTnLst>
                                </p:cTn>
                              </p:par>
                            </p:childTnLst>
                          </p:cTn>
                        </p:par>
                      </p:childTnLst>
                    </p:cTn>
                  </p:par>
                  <p:par>
                    <p:cTn id="82" fill="hold">
                      <p:stCondLst>
                        <p:cond delay="indefinite"/>
                      </p:stCondLst>
                      <p:childTnLst>
                        <p:par>
                          <p:cTn id="83" fill="hold">
                            <p:stCondLst>
                              <p:cond delay="0"/>
                            </p:stCondLst>
                            <p:childTnLst>
                              <p:par>
                                <p:cTn id="84" presetID="16" presetClass="entr" presetSubtype="21" fill="hold" grpId="0" nodeType="clickEffect">
                                  <p:stCondLst>
                                    <p:cond delay="0"/>
                                  </p:stCondLst>
                                  <p:childTnLst>
                                    <p:set>
                                      <p:cBhvr>
                                        <p:cTn id="85" dur="1" fill="hold">
                                          <p:stCondLst>
                                            <p:cond delay="0"/>
                                          </p:stCondLst>
                                        </p:cTn>
                                        <p:tgtEl>
                                          <p:spTgt spid="25"/>
                                        </p:tgtEl>
                                        <p:attrNameLst>
                                          <p:attrName>style.visibility</p:attrName>
                                        </p:attrNameLst>
                                      </p:cBhvr>
                                      <p:to>
                                        <p:strVal val="visible"/>
                                      </p:to>
                                    </p:set>
                                    <p:animEffect transition="in" filter="barn(inVertical)">
                                      <p:cBhvr>
                                        <p:cTn id="86" dur="500"/>
                                        <p:tgtEl>
                                          <p:spTgt spid="25"/>
                                        </p:tgtEl>
                                      </p:cBhvr>
                                    </p:animEffect>
                                  </p:childTnLst>
                                </p:cTn>
                              </p:par>
                              <p:par>
                                <p:cTn id="87" presetID="16" presetClass="entr" presetSubtype="21" fill="hold" nodeType="withEffect">
                                  <p:stCondLst>
                                    <p:cond delay="0"/>
                                  </p:stCondLst>
                                  <p:childTnLst>
                                    <p:set>
                                      <p:cBhvr>
                                        <p:cTn id="88" dur="1" fill="hold">
                                          <p:stCondLst>
                                            <p:cond delay="0"/>
                                          </p:stCondLst>
                                        </p:cTn>
                                        <p:tgtEl>
                                          <p:spTgt spid="177"/>
                                        </p:tgtEl>
                                        <p:attrNameLst>
                                          <p:attrName>style.visibility</p:attrName>
                                        </p:attrNameLst>
                                      </p:cBhvr>
                                      <p:to>
                                        <p:strVal val="visible"/>
                                      </p:to>
                                    </p:set>
                                    <p:animEffect transition="in" filter="barn(inVertical)">
                                      <p:cBhvr>
                                        <p:cTn id="89" dur="500"/>
                                        <p:tgtEl>
                                          <p:spTgt spid="177"/>
                                        </p:tgtEl>
                                      </p:cBhvr>
                                    </p:animEffect>
                                  </p:childTnLst>
                                </p:cTn>
                              </p:par>
                              <p:par>
                                <p:cTn id="90" presetID="16" presetClass="entr" presetSubtype="21" fill="hold" nodeType="withEffect">
                                  <p:stCondLst>
                                    <p:cond delay="0"/>
                                  </p:stCondLst>
                                  <p:childTnLst>
                                    <p:set>
                                      <p:cBhvr>
                                        <p:cTn id="91" dur="1" fill="hold">
                                          <p:stCondLst>
                                            <p:cond delay="0"/>
                                          </p:stCondLst>
                                        </p:cTn>
                                        <p:tgtEl>
                                          <p:spTgt spid="179"/>
                                        </p:tgtEl>
                                        <p:attrNameLst>
                                          <p:attrName>style.visibility</p:attrName>
                                        </p:attrNameLst>
                                      </p:cBhvr>
                                      <p:to>
                                        <p:strVal val="visible"/>
                                      </p:to>
                                    </p:set>
                                    <p:animEffect transition="in" filter="barn(inVertical)">
                                      <p:cBhvr>
                                        <p:cTn id="92" dur="500"/>
                                        <p:tgtEl>
                                          <p:spTgt spid="179"/>
                                        </p:tgtEl>
                                      </p:cBhvr>
                                    </p:animEffect>
                                  </p:childTnLst>
                                </p:cTn>
                              </p:par>
                              <p:par>
                                <p:cTn id="93" presetID="16" presetClass="entr" presetSubtype="21" fill="hold" nodeType="withEffect">
                                  <p:stCondLst>
                                    <p:cond delay="0"/>
                                  </p:stCondLst>
                                  <p:childTnLst>
                                    <p:set>
                                      <p:cBhvr>
                                        <p:cTn id="94" dur="1" fill="hold">
                                          <p:stCondLst>
                                            <p:cond delay="0"/>
                                          </p:stCondLst>
                                        </p:cTn>
                                        <p:tgtEl>
                                          <p:spTgt spid="178"/>
                                        </p:tgtEl>
                                        <p:attrNameLst>
                                          <p:attrName>style.visibility</p:attrName>
                                        </p:attrNameLst>
                                      </p:cBhvr>
                                      <p:to>
                                        <p:strVal val="visible"/>
                                      </p:to>
                                    </p:set>
                                    <p:animEffect transition="in" filter="barn(inVertical)">
                                      <p:cBhvr>
                                        <p:cTn id="95" dur="500"/>
                                        <p:tgtEl>
                                          <p:spTgt spid="178"/>
                                        </p:tgtEl>
                                      </p:cBhvr>
                                    </p:animEffect>
                                  </p:childTnLst>
                                </p:cTn>
                              </p:par>
                              <p:par>
                                <p:cTn id="96" presetID="16" presetClass="entr" presetSubtype="21" fill="hold" nodeType="withEffect">
                                  <p:stCondLst>
                                    <p:cond delay="0"/>
                                  </p:stCondLst>
                                  <p:childTnLst>
                                    <p:set>
                                      <p:cBhvr>
                                        <p:cTn id="97" dur="1" fill="hold">
                                          <p:stCondLst>
                                            <p:cond delay="0"/>
                                          </p:stCondLst>
                                        </p:cTn>
                                        <p:tgtEl>
                                          <p:spTgt spid="263"/>
                                        </p:tgtEl>
                                        <p:attrNameLst>
                                          <p:attrName>style.visibility</p:attrName>
                                        </p:attrNameLst>
                                      </p:cBhvr>
                                      <p:to>
                                        <p:strVal val="visible"/>
                                      </p:to>
                                    </p:set>
                                    <p:animEffect transition="in" filter="barn(inVertical)">
                                      <p:cBhvr>
                                        <p:cTn id="98" dur="500"/>
                                        <p:tgtEl>
                                          <p:spTgt spid="263"/>
                                        </p:tgtEl>
                                      </p:cBhvr>
                                    </p:animEffect>
                                  </p:childTnLst>
                                </p:cTn>
                              </p:par>
                              <p:par>
                                <p:cTn id="99" presetID="16" presetClass="entr" presetSubtype="21" fill="hold" grpId="0" nodeType="withEffect">
                                  <p:stCondLst>
                                    <p:cond delay="0"/>
                                  </p:stCondLst>
                                  <p:childTnLst>
                                    <p:set>
                                      <p:cBhvr>
                                        <p:cTn id="100" dur="1" fill="hold">
                                          <p:stCondLst>
                                            <p:cond delay="0"/>
                                          </p:stCondLst>
                                        </p:cTn>
                                        <p:tgtEl>
                                          <p:spTgt spid="191"/>
                                        </p:tgtEl>
                                        <p:attrNameLst>
                                          <p:attrName>style.visibility</p:attrName>
                                        </p:attrNameLst>
                                      </p:cBhvr>
                                      <p:to>
                                        <p:strVal val="visible"/>
                                      </p:to>
                                    </p:set>
                                    <p:animEffect transition="in" filter="barn(inVertical)">
                                      <p:cBhvr>
                                        <p:cTn id="101" dur="500"/>
                                        <p:tgtEl>
                                          <p:spTgt spid="191"/>
                                        </p:tgtEl>
                                      </p:cBhvr>
                                    </p:animEffect>
                                  </p:childTnLst>
                                </p:cTn>
                              </p:par>
                            </p:childTnLst>
                          </p:cTn>
                        </p:par>
                      </p:childTnLst>
                    </p:cTn>
                  </p:par>
                  <p:par>
                    <p:cTn id="102" fill="hold">
                      <p:stCondLst>
                        <p:cond delay="indefinite"/>
                      </p:stCondLst>
                      <p:childTnLst>
                        <p:par>
                          <p:cTn id="103" fill="hold">
                            <p:stCondLst>
                              <p:cond delay="0"/>
                            </p:stCondLst>
                            <p:childTnLst>
                              <p:par>
                                <p:cTn id="104" presetID="16" presetClass="entr" presetSubtype="21" fill="hold" grpId="0" nodeType="clickEffect">
                                  <p:stCondLst>
                                    <p:cond delay="0"/>
                                  </p:stCondLst>
                                  <p:childTnLst>
                                    <p:set>
                                      <p:cBhvr>
                                        <p:cTn id="105" dur="1" fill="hold">
                                          <p:stCondLst>
                                            <p:cond delay="0"/>
                                          </p:stCondLst>
                                        </p:cTn>
                                        <p:tgtEl>
                                          <p:spTgt spid="180"/>
                                        </p:tgtEl>
                                        <p:attrNameLst>
                                          <p:attrName>style.visibility</p:attrName>
                                        </p:attrNameLst>
                                      </p:cBhvr>
                                      <p:to>
                                        <p:strVal val="visible"/>
                                      </p:to>
                                    </p:set>
                                    <p:animEffect transition="in" filter="barn(inVertical)">
                                      <p:cBhvr>
                                        <p:cTn id="106" dur="500"/>
                                        <p:tgtEl>
                                          <p:spTgt spid="180"/>
                                        </p:tgtEl>
                                      </p:cBhvr>
                                    </p:animEffect>
                                  </p:childTnLst>
                                </p:cTn>
                              </p:par>
                            </p:childTnLst>
                          </p:cTn>
                        </p:par>
                      </p:childTnLst>
                    </p:cTn>
                  </p:par>
                  <p:par>
                    <p:cTn id="107" fill="hold">
                      <p:stCondLst>
                        <p:cond delay="indefinite"/>
                      </p:stCondLst>
                      <p:childTnLst>
                        <p:par>
                          <p:cTn id="108" fill="hold">
                            <p:stCondLst>
                              <p:cond delay="0"/>
                            </p:stCondLst>
                            <p:childTnLst>
                              <p:par>
                                <p:cTn id="109" presetID="16" presetClass="entr" presetSubtype="21" fill="hold" grpId="0" nodeType="clickEffect">
                                  <p:stCondLst>
                                    <p:cond delay="0"/>
                                  </p:stCondLst>
                                  <p:childTnLst>
                                    <p:set>
                                      <p:cBhvr>
                                        <p:cTn id="110" dur="1" fill="hold">
                                          <p:stCondLst>
                                            <p:cond delay="0"/>
                                          </p:stCondLst>
                                        </p:cTn>
                                        <p:tgtEl>
                                          <p:spTgt spid="192"/>
                                        </p:tgtEl>
                                        <p:attrNameLst>
                                          <p:attrName>style.visibility</p:attrName>
                                        </p:attrNameLst>
                                      </p:cBhvr>
                                      <p:to>
                                        <p:strVal val="visible"/>
                                      </p:to>
                                    </p:set>
                                    <p:animEffect transition="in" filter="barn(inVertical)">
                                      <p:cBhvr>
                                        <p:cTn id="111" dur="500"/>
                                        <p:tgtEl>
                                          <p:spTgt spid="192"/>
                                        </p:tgtEl>
                                      </p:cBhvr>
                                    </p:animEffect>
                                  </p:childTnLst>
                                </p:cTn>
                              </p:par>
                            </p:childTnLst>
                          </p:cTn>
                        </p:par>
                      </p:childTnLst>
                    </p:cTn>
                  </p:par>
                  <p:par>
                    <p:cTn id="112" fill="hold">
                      <p:stCondLst>
                        <p:cond delay="indefinite"/>
                      </p:stCondLst>
                      <p:childTnLst>
                        <p:par>
                          <p:cTn id="113" fill="hold">
                            <p:stCondLst>
                              <p:cond delay="0"/>
                            </p:stCondLst>
                            <p:childTnLst>
                              <p:par>
                                <p:cTn id="114" presetID="16" presetClass="entr" presetSubtype="21" fill="hold" nodeType="clickEffect">
                                  <p:stCondLst>
                                    <p:cond delay="0"/>
                                  </p:stCondLst>
                                  <p:childTnLst>
                                    <p:set>
                                      <p:cBhvr>
                                        <p:cTn id="115" dur="1" fill="hold">
                                          <p:stCondLst>
                                            <p:cond delay="0"/>
                                          </p:stCondLst>
                                        </p:cTn>
                                        <p:tgtEl>
                                          <p:spTgt spid="245"/>
                                        </p:tgtEl>
                                        <p:attrNameLst>
                                          <p:attrName>style.visibility</p:attrName>
                                        </p:attrNameLst>
                                      </p:cBhvr>
                                      <p:to>
                                        <p:strVal val="visible"/>
                                      </p:to>
                                    </p:set>
                                    <p:animEffect transition="in" filter="barn(inVertical)">
                                      <p:cBhvr>
                                        <p:cTn id="116" dur="500"/>
                                        <p:tgtEl>
                                          <p:spTgt spid="245"/>
                                        </p:tgtEl>
                                      </p:cBhvr>
                                    </p:animEffect>
                                  </p:childTnLst>
                                </p:cTn>
                              </p:par>
                              <p:par>
                                <p:cTn id="117" presetID="16" presetClass="entr" presetSubtype="21" fill="hold" grpId="0" nodeType="withEffect">
                                  <p:stCondLst>
                                    <p:cond delay="0"/>
                                  </p:stCondLst>
                                  <p:childTnLst>
                                    <p:set>
                                      <p:cBhvr>
                                        <p:cTn id="118" dur="1" fill="hold">
                                          <p:stCondLst>
                                            <p:cond delay="0"/>
                                          </p:stCondLst>
                                        </p:cTn>
                                        <p:tgtEl>
                                          <p:spTgt spid="246"/>
                                        </p:tgtEl>
                                        <p:attrNameLst>
                                          <p:attrName>style.visibility</p:attrName>
                                        </p:attrNameLst>
                                      </p:cBhvr>
                                      <p:to>
                                        <p:strVal val="visible"/>
                                      </p:to>
                                    </p:set>
                                    <p:animEffect transition="in" filter="barn(inVertical)">
                                      <p:cBhvr>
                                        <p:cTn id="119" dur="500"/>
                                        <p:tgtEl>
                                          <p:spTgt spid="246"/>
                                        </p:tgtEl>
                                      </p:cBhvr>
                                    </p:animEffect>
                                  </p:childTnLst>
                                </p:cTn>
                              </p:par>
                            </p:childTnLst>
                          </p:cTn>
                        </p:par>
                      </p:childTnLst>
                    </p:cTn>
                  </p:par>
                  <p:par>
                    <p:cTn id="120" fill="hold">
                      <p:stCondLst>
                        <p:cond delay="indefinite"/>
                      </p:stCondLst>
                      <p:childTnLst>
                        <p:par>
                          <p:cTn id="121" fill="hold">
                            <p:stCondLst>
                              <p:cond delay="0"/>
                            </p:stCondLst>
                            <p:childTnLst>
                              <p:par>
                                <p:cTn id="122" presetID="16" presetClass="entr" presetSubtype="21" fill="hold" grpId="0" nodeType="clickEffect">
                                  <p:stCondLst>
                                    <p:cond delay="0"/>
                                  </p:stCondLst>
                                  <p:childTnLst>
                                    <p:set>
                                      <p:cBhvr>
                                        <p:cTn id="123" dur="1" fill="hold">
                                          <p:stCondLst>
                                            <p:cond delay="0"/>
                                          </p:stCondLst>
                                        </p:cTn>
                                        <p:tgtEl>
                                          <p:spTgt spid="193"/>
                                        </p:tgtEl>
                                        <p:attrNameLst>
                                          <p:attrName>style.visibility</p:attrName>
                                        </p:attrNameLst>
                                      </p:cBhvr>
                                      <p:to>
                                        <p:strVal val="visible"/>
                                      </p:to>
                                    </p:set>
                                    <p:animEffect transition="in" filter="barn(inVertical)">
                                      <p:cBhvr>
                                        <p:cTn id="124" dur="500"/>
                                        <p:tgtEl>
                                          <p:spTgt spid="193"/>
                                        </p:tgtEl>
                                      </p:cBhvr>
                                    </p:animEffect>
                                  </p:childTnLst>
                                </p:cTn>
                              </p:par>
                            </p:childTnLst>
                          </p:cTn>
                        </p:par>
                      </p:childTnLst>
                    </p:cTn>
                  </p:par>
                  <p:par>
                    <p:cTn id="125" fill="hold">
                      <p:stCondLst>
                        <p:cond delay="indefinite"/>
                      </p:stCondLst>
                      <p:childTnLst>
                        <p:par>
                          <p:cTn id="126" fill="hold">
                            <p:stCondLst>
                              <p:cond delay="0"/>
                            </p:stCondLst>
                            <p:childTnLst>
                              <p:par>
                                <p:cTn id="127" presetID="16" presetClass="entr" presetSubtype="21" fill="hold" grpId="0" nodeType="clickEffect">
                                  <p:stCondLst>
                                    <p:cond delay="0"/>
                                  </p:stCondLst>
                                  <p:childTnLst>
                                    <p:set>
                                      <p:cBhvr>
                                        <p:cTn id="128" dur="1" fill="hold">
                                          <p:stCondLst>
                                            <p:cond delay="0"/>
                                          </p:stCondLst>
                                        </p:cTn>
                                        <p:tgtEl>
                                          <p:spTgt spid="196"/>
                                        </p:tgtEl>
                                        <p:attrNameLst>
                                          <p:attrName>style.visibility</p:attrName>
                                        </p:attrNameLst>
                                      </p:cBhvr>
                                      <p:to>
                                        <p:strVal val="visible"/>
                                      </p:to>
                                    </p:set>
                                    <p:animEffect transition="in" filter="barn(inVertical)">
                                      <p:cBhvr>
                                        <p:cTn id="129" dur="500"/>
                                        <p:tgtEl>
                                          <p:spTgt spid="196"/>
                                        </p:tgtEl>
                                      </p:cBhvr>
                                    </p:animEffect>
                                  </p:childTnLst>
                                </p:cTn>
                              </p:par>
                            </p:childTnLst>
                          </p:cTn>
                        </p:par>
                      </p:childTnLst>
                    </p:cTn>
                  </p:par>
                  <p:par>
                    <p:cTn id="130" fill="hold">
                      <p:stCondLst>
                        <p:cond delay="indefinite"/>
                      </p:stCondLst>
                      <p:childTnLst>
                        <p:par>
                          <p:cTn id="131" fill="hold">
                            <p:stCondLst>
                              <p:cond delay="0"/>
                            </p:stCondLst>
                            <p:childTnLst>
                              <p:par>
                                <p:cTn id="132" presetID="16" presetClass="entr" presetSubtype="21" fill="hold" grpId="0" nodeType="clickEffect">
                                  <p:stCondLst>
                                    <p:cond delay="0"/>
                                  </p:stCondLst>
                                  <p:childTnLst>
                                    <p:set>
                                      <p:cBhvr>
                                        <p:cTn id="133" dur="1" fill="hold">
                                          <p:stCondLst>
                                            <p:cond delay="0"/>
                                          </p:stCondLst>
                                        </p:cTn>
                                        <p:tgtEl>
                                          <p:spTgt spid="274"/>
                                        </p:tgtEl>
                                        <p:attrNameLst>
                                          <p:attrName>style.visibility</p:attrName>
                                        </p:attrNameLst>
                                      </p:cBhvr>
                                      <p:to>
                                        <p:strVal val="visible"/>
                                      </p:to>
                                    </p:set>
                                    <p:animEffect transition="in" filter="barn(inVertical)">
                                      <p:cBhvr>
                                        <p:cTn id="134" dur="500"/>
                                        <p:tgtEl>
                                          <p:spTgt spid="274"/>
                                        </p:tgtEl>
                                      </p:cBhvr>
                                    </p:animEffect>
                                  </p:childTnLst>
                                </p:cTn>
                              </p:par>
                            </p:childTnLst>
                          </p:cTn>
                        </p:par>
                      </p:childTnLst>
                    </p:cTn>
                  </p:par>
                  <p:par>
                    <p:cTn id="135" fill="hold">
                      <p:stCondLst>
                        <p:cond delay="indefinite"/>
                      </p:stCondLst>
                      <p:childTnLst>
                        <p:par>
                          <p:cTn id="136" fill="hold">
                            <p:stCondLst>
                              <p:cond delay="0"/>
                            </p:stCondLst>
                            <p:childTnLst>
                              <p:par>
                                <p:cTn id="137" presetID="16" presetClass="entr" presetSubtype="21" fill="hold" grpId="0" nodeType="clickEffect">
                                  <p:stCondLst>
                                    <p:cond delay="0"/>
                                  </p:stCondLst>
                                  <p:childTnLst>
                                    <p:set>
                                      <p:cBhvr>
                                        <p:cTn id="138" dur="1" fill="hold">
                                          <p:stCondLst>
                                            <p:cond delay="0"/>
                                          </p:stCondLst>
                                        </p:cTn>
                                        <p:tgtEl>
                                          <p:spTgt spid="275"/>
                                        </p:tgtEl>
                                        <p:attrNameLst>
                                          <p:attrName>style.visibility</p:attrName>
                                        </p:attrNameLst>
                                      </p:cBhvr>
                                      <p:to>
                                        <p:strVal val="visible"/>
                                      </p:to>
                                    </p:set>
                                    <p:animEffect transition="in" filter="barn(inVertical)">
                                      <p:cBhvr>
                                        <p:cTn id="139" dur="500"/>
                                        <p:tgtEl>
                                          <p:spTgt spid="275"/>
                                        </p:tgtEl>
                                      </p:cBhvr>
                                    </p:animEffect>
                                  </p:childTnLst>
                                </p:cTn>
                              </p:par>
                            </p:childTnLst>
                          </p:cTn>
                        </p:par>
                      </p:childTnLst>
                    </p:cTn>
                  </p:par>
                  <p:par>
                    <p:cTn id="140" fill="hold">
                      <p:stCondLst>
                        <p:cond delay="indefinite"/>
                      </p:stCondLst>
                      <p:childTnLst>
                        <p:par>
                          <p:cTn id="141" fill="hold">
                            <p:stCondLst>
                              <p:cond delay="0"/>
                            </p:stCondLst>
                            <p:childTnLst>
                              <p:par>
                                <p:cTn id="142" presetID="16" presetClass="entr" presetSubtype="21" fill="hold" grpId="0" nodeType="clickEffect">
                                  <p:stCondLst>
                                    <p:cond delay="0"/>
                                  </p:stCondLst>
                                  <p:childTnLst>
                                    <p:set>
                                      <p:cBhvr>
                                        <p:cTn id="143" dur="1" fill="hold">
                                          <p:stCondLst>
                                            <p:cond delay="0"/>
                                          </p:stCondLst>
                                        </p:cTn>
                                        <p:tgtEl>
                                          <p:spTgt spid="31"/>
                                        </p:tgtEl>
                                        <p:attrNameLst>
                                          <p:attrName>style.visibility</p:attrName>
                                        </p:attrNameLst>
                                      </p:cBhvr>
                                      <p:to>
                                        <p:strVal val="visible"/>
                                      </p:to>
                                    </p:set>
                                    <p:animEffect transition="in" filter="barn(inVertical)">
                                      <p:cBhvr>
                                        <p:cTn id="144" dur="500"/>
                                        <p:tgtEl>
                                          <p:spTgt spid="31"/>
                                        </p:tgtEl>
                                      </p:cBhvr>
                                    </p:animEffect>
                                  </p:childTnLst>
                                </p:cTn>
                              </p:par>
                              <p:par>
                                <p:cTn id="145" presetID="16" presetClass="entr" presetSubtype="21" fill="hold" grpId="0" nodeType="withEffect">
                                  <p:stCondLst>
                                    <p:cond delay="0"/>
                                  </p:stCondLst>
                                  <p:childTnLst>
                                    <p:set>
                                      <p:cBhvr>
                                        <p:cTn id="146" dur="1" fill="hold">
                                          <p:stCondLst>
                                            <p:cond delay="0"/>
                                          </p:stCondLst>
                                        </p:cTn>
                                        <p:tgtEl>
                                          <p:spTgt spid="276"/>
                                        </p:tgtEl>
                                        <p:attrNameLst>
                                          <p:attrName>style.visibility</p:attrName>
                                        </p:attrNameLst>
                                      </p:cBhvr>
                                      <p:to>
                                        <p:strVal val="visible"/>
                                      </p:to>
                                    </p:set>
                                    <p:animEffect transition="in" filter="barn(inVertical)">
                                      <p:cBhvr>
                                        <p:cTn id="147" dur="500"/>
                                        <p:tgtEl>
                                          <p:spTgt spid="276"/>
                                        </p:tgtEl>
                                      </p:cBhvr>
                                    </p:animEffect>
                                  </p:childTnLst>
                                </p:cTn>
                              </p:par>
                              <p:par>
                                <p:cTn id="148" presetID="16" presetClass="entr" presetSubtype="21" fill="hold" grpId="0" nodeType="withEffect">
                                  <p:stCondLst>
                                    <p:cond delay="0"/>
                                  </p:stCondLst>
                                  <p:childTnLst>
                                    <p:set>
                                      <p:cBhvr>
                                        <p:cTn id="149" dur="1" fill="hold">
                                          <p:stCondLst>
                                            <p:cond delay="0"/>
                                          </p:stCondLst>
                                        </p:cTn>
                                        <p:tgtEl>
                                          <p:spTgt spid="277"/>
                                        </p:tgtEl>
                                        <p:attrNameLst>
                                          <p:attrName>style.visibility</p:attrName>
                                        </p:attrNameLst>
                                      </p:cBhvr>
                                      <p:to>
                                        <p:strVal val="visible"/>
                                      </p:to>
                                    </p:set>
                                    <p:animEffect transition="in" filter="barn(inVertical)">
                                      <p:cBhvr>
                                        <p:cTn id="150" dur="500"/>
                                        <p:tgtEl>
                                          <p:spTgt spid="277"/>
                                        </p:tgtEl>
                                      </p:cBhvr>
                                    </p:animEffect>
                                  </p:childTnLst>
                                </p:cTn>
                              </p:par>
                              <p:par>
                                <p:cTn id="151" presetID="16" presetClass="entr" presetSubtype="21" fill="hold" grpId="0" nodeType="withEffect">
                                  <p:stCondLst>
                                    <p:cond delay="0"/>
                                  </p:stCondLst>
                                  <p:childTnLst>
                                    <p:set>
                                      <p:cBhvr>
                                        <p:cTn id="152" dur="1" fill="hold">
                                          <p:stCondLst>
                                            <p:cond delay="0"/>
                                          </p:stCondLst>
                                        </p:cTn>
                                        <p:tgtEl>
                                          <p:spTgt spid="278"/>
                                        </p:tgtEl>
                                        <p:attrNameLst>
                                          <p:attrName>style.visibility</p:attrName>
                                        </p:attrNameLst>
                                      </p:cBhvr>
                                      <p:to>
                                        <p:strVal val="visible"/>
                                      </p:to>
                                    </p:set>
                                    <p:animEffect transition="in" filter="barn(inVertical)">
                                      <p:cBhvr>
                                        <p:cTn id="153" dur="500"/>
                                        <p:tgtEl>
                                          <p:spTgt spid="2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0" grpId="0" animBg="1"/>
      <p:bldP spid="191" grpId="0"/>
      <p:bldP spid="192" grpId="0" animBg="1"/>
      <p:bldP spid="193" grpId="0" animBg="1"/>
      <p:bldP spid="194" grpId="0"/>
      <p:bldP spid="196" grpId="0" animBg="1"/>
      <p:bldP spid="246" grpId="0"/>
      <p:bldP spid="249" grpId="0"/>
      <p:bldP spid="253" grpId="0" animBg="1"/>
      <p:bldP spid="258" grpId="0"/>
      <p:bldP spid="259" grpId="0"/>
      <p:bldP spid="260" grpId="0"/>
      <p:bldP spid="261" grpId="0"/>
      <p:bldP spid="262" grpId="0"/>
      <p:bldP spid="264" grpId="0"/>
      <p:bldP spid="265" grpId="0" animBg="1"/>
      <p:bldP spid="266" grpId="0" animBg="1"/>
      <p:bldP spid="267" grpId="0" animBg="1"/>
      <p:bldP spid="25" grpId="0" animBg="1"/>
      <p:bldP spid="269" grpId="0"/>
      <p:bldP spid="270" grpId="0"/>
      <p:bldP spid="271" grpId="0"/>
      <p:bldP spid="272" grpId="0"/>
      <p:bldP spid="273" grpId="0"/>
      <p:bldP spid="274" grpId="0"/>
      <p:bldP spid="275" grpId="0"/>
      <p:bldP spid="31" grpId="0"/>
      <p:bldP spid="276" grpId="0"/>
      <p:bldP spid="277" grpId="0"/>
      <p:bldP spid="27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277CA44-6301-4969-A7AE-AEE67C79EB08}"/>
              </a:ext>
            </a:extLst>
          </p:cNvPr>
          <p:cNvSpPr>
            <a:spLocks noGrp="1"/>
          </p:cNvSpPr>
          <p:nvPr>
            <p:ph type="title"/>
          </p:nvPr>
        </p:nvSpPr>
        <p:spPr>
          <a:xfrm>
            <a:off x="251521" y="685808"/>
            <a:ext cx="8701619" cy="754063"/>
          </a:xfrm>
        </p:spPr>
        <p:txBody>
          <a:bodyPr/>
          <a:lstStyle/>
          <a:p>
            <a:r>
              <a:rPr lang="en-US" sz="3200" dirty="0" smtClean="0"/>
              <a:t>Enhanced Version (2)</a:t>
            </a:r>
            <a:endParaRPr lang="en-US" sz="3200" dirty="0"/>
          </a:p>
        </p:txBody>
      </p:sp>
      <p:sp>
        <p:nvSpPr>
          <p:cNvPr id="4" name="Slide Number Placeholder 3">
            <a:extLst>
              <a:ext uri="{FF2B5EF4-FFF2-40B4-BE49-F238E27FC236}">
                <a16:creationId xmlns:a16="http://schemas.microsoft.com/office/drawing/2014/main" xmlns="" id="{6EF9B32C-8FC7-4A88-996D-A8DE9FCC0BFB}"/>
              </a:ext>
            </a:extLst>
          </p:cNvPr>
          <p:cNvSpPr>
            <a:spLocks noGrp="1"/>
          </p:cNvSpPr>
          <p:nvPr>
            <p:ph type="sldNum" idx="10"/>
          </p:nvPr>
        </p:nvSpPr>
        <p:spPr>
          <a:xfrm>
            <a:off x="3164705" y="6552122"/>
            <a:ext cx="655637" cy="239712"/>
          </a:xfrm>
        </p:spPr>
        <p:txBody>
          <a:bodyPr/>
          <a:lstStyle/>
          <a:p>
            <a:pPr>
              <a:defRPr/>
            </a:pPr>
            <a:r>
              <a:rPr lang="en-US" altLang="en-US" dirty="0"/>
              <a:t>Slide </a:t>
            </a:r>
            <a:fld id="{5DD27314-9434-4B6F-80C2-AAC402118CDA}" type="slidenum">
              <a:rPr lang="en-US" altLang="en-US" smtClean="0"/>
              <a:pPr>
                <a:defRPr/>
              </a:pPr>
              <a:t>9</a:t>
            </a:fld>
            <a:endParaRPr lang="en-US" altLang="en-US" dirty="0"/>
          </a:p>
        </p:txBody>
      </p:sp>
      <p:sp>
        <p:nvSpPr>
          <p:cNvPr id="249" name="矩形 248"/>
          <p:cNvSpPr/>
          <p:nvPr/>
        </p:nvSpPr>
        <p:spPr>
          <a:xfrm>
            <a:off x="251521" y="1340768"/>
            <a:ext cx="8602586" cy="707886"/>
          </a:xfrm>
          <a:prstGeom prst="rect">
            <a:avLst/>
          </a:prstGeom>
        </p:spPr>
        <p:txBody>
          <a:bodyPr wrap="square">
            <a:spAutoFit/>
          </a:bodyPr>
          <a:lstStyle/>
          <a:p>
            <a:pPr marL="285750" marR="0" lvl="0" indent="-285750" defTabSz="914400" eaLnBrk="1" fontAlgn="auto" latinLnBrk="0" hangingPunct="1">
              <a:lnSpc>
                <a:spcPct val="100000"/>
              </a:lnSpc>
              <a:spcBef>
                <a:spcPts val="0"/>
              </a:spcBef>
              <a:spcAft>
                <a:spcPts val="600"/>
              </a:spcAft>
              <a:buClrTx/>
              <a:buSzTx/>
              <a:buFont typeface="Wingdings" panose="05000000000000000000" pitchFamily="2" charset="2"/>
              <a:buChar char="Ø"/>
              <a:tabLst/>
              <a:defRPr/>
            </a:pPr>
            <a:r>
              <a:rPr lang="en-US" altLang="zh-CN" sz="2000" kern="0" dirty="0" smtClean="0">
                <a:solidFill>
                  <a:srgbClr val="FF0000"/>
                </a:solidFill>
                <a:latin typeface="Arial"/>
                <a:ea typeface="+mn-ea"/>
              </a:rPr>
              <a:t>Enhanced version 2</a:t>
            </a:r>
            <a:r>
              <a:rPr lang="en-US" altLang="zh-CN" sz="2000" kern="0" dirty="0" smtClean="0">
                <a:solidFill>
                  <a:srgbClr val="000000"/>
                </a:solidFill>
                <a:latin typeface="Arial"/>
                <a:ea typeface="+mn-ea"/>
              </a:rPr>
              <a:t>: Security </a:t>
            </a:r>
            <a:r>
              <a:rPr lang="en-US" altLang="zh-CN" sz="2000" kern="0" dirty="0" smtClean="0">
                <a:solidFill>
                  <a:srgbClr val="000000"/>
                </a:solidFill>
                <a:latin typeface="Arial"/>
                <a:ea typeface="+mn-ea"/>
              </a:rPr>
              <a:t>level can be further improved by using </a:t>
            </a:r>
            <a:r>
              <a:rPr lang="en-US" altLang="zh-CN" sz="2000" i="1" kern="0" dirty="0">
                <a:solidFill>
                  <a:srgbClr val="000000"/>
                </a:solidFill>
                <a:latin typeface="Arial"/>
                <a:ea typeface="+mn-ea"/>
              </a:rPr>
              <a:t>D-decimation </a:t>
            </a:r>
            <a:r>
              <a:rPr lang="en-US" altLang="zh-CN" sz="2000" i="1" kern="0" dirty="0" smtClean="0">
                <a:solidFill>
                  <a:srgbClr val="000000"/>
                </a:solidFill>
                <a:latin typeface="Arial"/>
                <a:ea typeface="+mn-ea"/>
              </a:rPr>
              <a:t>preamble fragments</a:t>
            </a:r>
            <a:r>
              <a:rPr lang="en-US" altLang="zh-CN" sz="2000" kern="0" dirty="0" smtClean="0">
                <a:solidFill>
                  <a:srgbClr val="000000"/>
                </a:solidFill>
                <a:latin typeface="Arial"/>
                <a:ea typeface="+mn-ea"/>
              </a:rPr>
              <a:t> to replace standard preamble fragments</a:t>
            </a:r>
          </a:p>
        </p:txBody>
      </p:sp>
      <p:sp>
        <p:nvSpPr>
          <p:cNvPr id="58" name="矩形 57"/>
          <p:cNvSpPr/>
          <p:nvPr/>
        </p:nvSpPr>
        <p:spPr>
          <a:xfrm>
            <a:off x="234028" y="2087917"/>
            <a:ext cx="8602586" cy="400110"/>
          </a:xfrm>
          <a:prstGeom prst="rect">
            <a:avLst/>
          </a:prstGeom>
        </p:spPr>
        <p:txBody>
          <a:bodyPr wrap="square">
            <a:spAutoFit/>
          </a:bodyPr>
          <a:lstStyle/>
          <a:p>
            <a:pPr marL="285750" marR="0" lvl="0" indent="-285750" defTabSz="914400" eaLnBrk="1" fontAlgn="auto" latinLnBrk="0" hangingPunct="1">
              <a:lnSpc>
                <a:spcPct val="100000"/>
              </a:lnSpc>
              <a:spcBef>
                <a:spcPts val="0"/>
              </a:spcBef>
              <a:spcAft>
                <a:spcPts val="600"/>
              </a:spcAft>
              <a:buClrTx/>
              <a:buSzTx/>
              <a:buFont typeface="Wingdings" panose="05000000000000000000" pitchFamily="2" charset="2"/>
              <a:buChar char="Ø"/>
              <a:tabLst/>
              <a:defRPr/>
            </a:pPr>
            <a:r>
              <a:rPr lang="en-US" altLang="zh-CN" sz="2000" kern="0" dirty="0" smtClean="0">
                <a:solidFill>
                  <a:srgbClr val="000000"/>
                </a:solidFill>
                <a:latin typeface="Arial"/>
                <a:ea typeface="+mn-ea"/>
              </a:rPr>
              <a:t>D-</a:t>
            </a:r>
            <a:r>
              <a:rPr lang="en-US" altLang="zh-CN" sz="2000" kern="0" dirty="0">
                <a:solidFill>
                  <a:srgbClr val="000000"/>
                </a:solidFill>
                <a:latin typeface="Arial"/>
              </a:rPr>
              <a:t>decimation</a:t>
            </a:r>
            <a:r>
              <a:rPr lang="en-US" altLang="zh-CN" sz="2000" kern="0" dirty="0" smtClean="0">
                <a:solidFill>
                  <a:srgbClr val="000000"/>
                </a:solidFill>
                <a:latin typeface="Arial"/>
                <a:ea typeface="+mn-ea"/>
              </a:rPr>
              <a:t> sequence [4]:</a:t>
            </a:r>
            <a:endParaRPr lang="en-US" altLang="zh-CN" sz="2000" kern="0" dirty="0" smtClean="0">
              <a:solidFill>
                <a:srgbClr val="000000"/>
              </a:solidFill>
              <a:latin typeface="Arial"/>
              <a:ea typeface="+mn-ea"/>
            </a:endParaRPr>
          </a:p>
        </p:txBody>
      </p:sp>
      <p:sp>
        <p:nvSpPr>
          <p:cNvPr id="59" name="矩形 58"/>
          <p:cNvSpPr/>
          <p:nvPr/>
        </p:nvSpPr>
        <p:spPr>
          <a:xfrm>
            <a:off x="540456" y="2468503"/>
            <a:ext cx="8134744" cy="2400657"/>
          </a:xfrm>
          <a:prstGeom prst="rect">
            <a:avLst/>
          </a:prstGeom>
        </p:spPr>
        <p:txBody>
          <a:bodyPr wrap="square">
            <a:spAutoFit/>
          </a:bodyPr>
          <a:lstStyle/>
          <a:p>
            <a:pPr marL="171450" indent="-171450">
              <a:spcAft>
                <a:spcPts val="600"/>
              </a:spcAft>
              <a:buFont typeface="Arial" panose="020B0604020202020204" pitchFamily="34" charset="0"/>
              <a:buChar char="•"/>
            </a:pPr>
            <a:r>
              <a:rPr lang="en-US" altLang="zh-CN" sz="1500" dirty="0" smtClean="0">
                <a:solidFill>
                  <a:schemeClr val="tx1"/>
                </a:solidFill>
                <a:latin typeface="+mn-lt"/>
              </a:rPr>
              <a:t>A </a:t>
            </a:r>
            <a:r>
              <a:rPr lang="en-US" altLang="zh-CN" sz="1500" dirty="0" smtClean="0">
                <a:solidFill>
                  <a:schemeClr val="tx1"/>
                </a:solidFill>
                <a:latin typeface="+mn-lt"/>
              </a:rPr>
              <a:t>sequence can </a:t>
            </a:r>
            <a:r>
              <a:rPr lang="en-US" altLang="zh-CN" sz="1500" dirty="0" smtClean="0">
                <a:solidFill>
                  <a:schemeClr val="tx1"/>
                </a:solidFill>
                <a:latin typeface="+mn-lt"/>
              </a:rPr>
              <a:t>be circularly sampled with sampling interval D to produce a new sequence, which is called the </a:t>
            </a:r>
            <a:r>
              <a:rPr lang="en-US" altLang="zh-CN" sz="1500" dirty="0" smtClean="0">
                <a:solidFill>
                  <a:schemeClr val="tx1"/>
                </a:solidFill>
                <a:latin typeface="+mn-lt"/>
              </a:rPr>
              <a:t>D-</a:t>
            </a:r>
            <a:r>
              <a:rPr lang="en-US" altLang="zh-CN" sz="1500" kern="0" dirty="0">
                <a:solidFill>
                  <a:srgbClr val="000000"/>
                </a:solidFill>
                <a:latin typeface="Arial"/>
              </a:rPr>
              <a:t>decimation</a:t>
            </a:r>
            <a:r>
              <a:rPr lang="en-US" altLang="zh-CN" sz="1500" dirty="0" smtClean="0">
                <a:solidFill>
                  <a:schemeClr val="tx1"/>
                </a:solidFill>
                <a:latin typeface="+mn-lt"/>
              </a:rPr>
              <a:t> </a:t>
            </a:r>
            <a:r>
              <a:rPr lang="en-US" altLang="zh-CN" sz="1500" dirty="0" smtClean="0">
                <a:solidFill>
                  <a:schemeClr val="tx1"/>
                </a:solidFill>
                <a:latin typeface="+mn-lt"/>
              </a:rPr>
              <a:t>version of the original sequence</a:t>
            </a:r>
            <a:endParaRPr lang="en-US" altLang="zh-CN" sz="1500" dirty="0">
              <a:solidFill>
                <a:schemeClr val="tx1"/>
              </a:solidFill>
              <a:latin typeface="+mn-lt"/>
            </a:endParaRPr>
          </a:p>
          <a:p>
            <a:pPr marL="171450" indent="-171450">
              <a:spcAft>
                <a:spcPts val="600"/>
              </a:spcAft>
              <a:buFont typeface="Arial" panose="020B0604020202020204" pitchFamily="34" charset="0"/>
              <a:buChar char="•"/>
            </a:pPr>
            <a:r>
              <a:rPr lang="en-US" altLang="zh-CN" sz="1500" dirty="0" smtClean="0">
                <a:solidFill>
                  <a:schemeClr val="tx1"/>
                </a:solidFill>
                <a:latin typeface="+mn-lt"/>
              </a:rPr>
              <a:t>Assume a sequence with length L is </a:t>
            </a:r>
            <a:r>
              <a:rPr lang="en-US" altLang="zh-CN" sz="1500" dirty="0" smtClean="0">
                <a:solidFill>
                  <a:schemeClr val="tx1"/>
                </a:solidFill>
                <a:latin typeface="+mn-lt"/>
              </a:rPr>
              <a:t>an </a:t>
            </a:r>
            <a:r>
              <a:rPr lang="en-US" altLang="zh-CN" sz="1500" dirty="0" err="1" smtClean="0">
                <a:solidFill>
                  <a:schemeClr val="tx1"/>
                </a:solidFill>
                <a:latin typeface="+mn-lt"/>
              </a:rPr>
              <a:t>lpatov</a:t>
            </a:r>
            <a:r>
              <a:rPr lang="en-US" altLang="zh-CN" sz="1500" dirty="0" smtClean="0">
                <a:solidFill>
                  <a:schemeClr val="tx1"/>
                </a:solidFill>
                <a:latin typeface="+mn-lt"/>
              </a:rPr>
              <a:t> sequence or an m-sequence. </a:t>
            </a:r>
            <a:r>
              <a:rPr lang="en-US" altLang="zh-CN" sz="1500" dirty="0" smtClean="0">
                <a:solidFill>
                  <a:schemeClr val="tx1"/>
                </a:solidFill>
                <a:latin typeface="+mn-lt"/>
              </a:rPr>
              <a:t>Then, as long as D and L are mutually prime, the </a:t>
            </a:r>
            <a:r>
              <a:rPr lang="en-US" altLang="zh-CN" sz="1500" dirty="0" smtClean="0">
                <a:solidFill>
                  <a:schemeClr val="tx1"/>
                </a:solidFill>
                <a:latin typeface="+mn-lt"/>
              </a:rPr>
              <a:t>D-</a:t>
            </a:r>
            <a:r>
              <a:rPr lang="en-US" altLang="zh-CN" sz="1500" kern="0" dirty="0">
                <a:solidFill>
                  <a:srgbClr val="000000"/>
                </a:solidFill>
                <a:latin typeface="Arial"/>
              </a:rPr>
              <a:t>decimation</a:t>
            </a:r>
            <a:r>
              <a:rPr lang="en-US" altLang="zh-CN" sz="1500" dirty="0" smtClean="0">
                <a:solidFill>
                  <a:schemeClr val="tx1"/>
                </a:solidFill>
                <a:latin typeface="+mn-lt"/>
              </a:rPr>
              <a:t> </a:t>
            </a:r>
            <a:r>
              <a:rPr lang="en-US" altLang="zh-CN" sz="1500" dirty="0" smtClean="0">
                <a:solidFill>
                  <a:schemeClr val="tx1"/>
                </a:solidFill>
                <a:latin typeface="+mn-lt"/>
              </a:rPr>
              <a:t>sequence has the same auto-correlation property as the original sequence</a:t>
            </a:r>
            <a:endParaRPr lang="en-US" altLang="zh-CN" sz="1500" dirty="0">
              <a:solidFill>
                <a:schemeClr val="tx1"/>
              </a:solidFill>
              <a:latin typeface="+mn-lt"/>
            </a:endParaRPr>
          </a:p>
          <a:p>
            <a:pPr marL="171450" indent="-171450">
              <a:spcAft>
                <a:spcPts val="600"/>
              </a:spcAft>
              <a:buFont typeface="Arial" panose="020B0604020202020204" pitchFamily="34" charset="0"/>
              <a:buChar char="•"/>
            </a:pPr>
            <a:r>
              <a:rPr lang="en-US" altLang="zh-CN" sz="1500" dirty="0" smtClean="0">
                <a:solidFill>
                  <a:schemeClr val="tx1"/>
                </a:solidFill>
                <a:latin typeface="+mn-lt"/>
              </a:rPr>
              <a:t>The aforementioned property implies that all the obtained </a:t>
            </a:r>
            <a:r>
              <a:rPr lang="en-US" altLang="zh-CN" sz="1500" dirty="0" smtClean="0">
                <a:solidFill>
                  <a:schemeClr val="tx1"/>
                </a:solidFill>
                <a:latin typeface="+mn-lt"/>
              </a:rPr>
              <a:t>D-</a:t>
            </a:r>
            <a:r>
              <a:rPr lang="en-US" altLang="zh-CN" sz="1500" kern="0" dirty="0">
                <a:solidFill>
                  <a:srgbClr val="000000"/>
                </a:solidFill>
                <a:latin typeface="Arial"/>
              </a:rPr>
              <a:t>decimation</a:t>
            </a:r>
            <a:r>
              <a:rPr lang="en-US" altLang="zh-CN" sz="1500" dirty="0" smtClean="0">
                <a:solidFill>
                  <a:schemeClr val="tx1"/>
                </a:solidFill>
                <a:latin typeface="+mn-lt"/>
              </a:rPr>
              <a:t> </a:t>
            </a:r>
            <a:r>
              <a:rPr lang="en-US" altLang="zh-CN" sz="1500" dirty="0" smtClean="0">
                <a:solidFill>
                  <a:schemeClr val="tx1"/>
                </a:solidFill>
                <a:latin typeface="+mn-lt"/>
              </a:rPr>
              <a:t>sequences can also be used as the preamble fragment, </a:t>
            </a:r>
            <a:r>
              <a:rPr lang="en-US" altLang="zh-CN" sz="1500" dirty="0">
                <a:solidFill>
                  <a:schemeClr val="tx1"/>
                </a:solidFill>
                <a:latin typeface="+mn-lt"/>
              </a:rPr>
              <a:t>without </a:t>
            </a:r>
            <a:r>
              <a:rPr lang="en-US" altLang="zh-CN" sz="1500" dirty="0" smtClean="0">
                <a:solidFill>
                  <a:schemeClr val="tx1"/>
                </a:solidFill>
                <a:latin typeface="+mn-lt"/>
              </a:rPr>
              <a:t>sacrificing ranging performance</a:t>
            </a:r>
          </a:p>
          <a:p>
            <a:pPr marL="171450" indent="-171450">
              <a:spcAft>
                <a:spcPts val="600"/>
              </a:spcAft>
              <a:buFont typeface="Arial" panose="020B0604020202020204" pitchFamily="34" charset="0"/>
              <a:buChar char="•"/>
            </a:pPr>
            <a:r>
              <a:rPr lang="en-US" altLang="zh-CN" sz="1500" dirty="0" smtClean="0">
                <a:solidFill>
                  <a:schemeClr val="tx1"/>
                </a:solidFill>
                <a:latin typeface="+mn-lt"/>
              </a:rPr>
              <a:t>For example, assume L=127, then D can be </a:t>
            </a:r>
            <a:r>
              <a:rPr lang="en-US" altLang="zh-CN" sz="1500" dirty="0">
                <a:solidFill>
                  <a:schemeClr val="tx1"/>
                </a:solidFill>
                <a:latin typeface="+mn-lt"/>
              </a:rPr>
              <a:t>any </a:t>
            </a:r>
            <a:r>
              <a:rPr lang="en-US" altLang="zh-CN" sz="1500" dirty="0" smtClean="0">
                <a:solidFill>
                  <a:schemeClr val="tx1"/>
                </a:solidFill>
                <a:latin typeface="+mn-lt"/>
              </a:rPr>
              <a:t>integer between 2 and 126. So, the </a:t>
            </a:r>
            <a:r>
              <a:rPr lang="en-US" altLang="zh-CN" sz="1500" dirty="0" err="1" smtClean="0">
                <a:solidFill>
                  <a:schemeClr val="tx1"/>
                </a:solidFill>
                <a:latin typeface="+mn-lt"/>
              </a:rPr>
              <a:t>Ipatov</a:t>
            </a:r>
            <a:r>
              <a:rPr lang="en-US" altLang="zh-CN" sz="1500" dirty="0" smtClean="0">
                <a:solidFill>
                  <a:schemeClr val="tx1"/>
                </a:solidFill>
                <a:latin typeface="+mn-lt"/>
              </a:rPr>
              <a:t> preamble fragment with length 127 has 126 different </a:t>
            </a:r>
            <a:r>
              <a:rPr lang="en-US" altLang="zh-CN" sz="1500" dirty="0" smtClean="0">
                <a:solidFill>
                  <a:schemeClr val="tx1"/>
                </a:solidFill>
                <a:latin typeface="+mn-lt"/>
              </a:rPr>
              <a:t>D-</a:t>
            </a:r>
            <a:r>
              <a:rPr lang="en-US" altLang="zh-CN" sz="1500" kern="0" dirty="0">
                <a:solidFill>
                  <a:srgbClr val="000000"/>
                </a:solidFill>
                <a:latin typeface="Arial"/>
              </a:rPr>
              <a:t>decimation</a:t>
            </a:r>
            <a:r>
              <a:rPr lang="en-US" altLang="zh-CN" sz="1500" dirty="0" smtClean="0">
                <a:solidFill>
                  <a:schemeClr val="tx1"/>
                </a:solidFill>
                <a:latin typeface="+mn-lt"/>
              </a:rPr>
              <a:t> </a:t>
            </a:r>
            <a:r>
              <a:rPr lang="en-US" altLang="zh-CN" sz="1500" dirty="0" smtClean="0">
                <a:solidFill>
                  <a:schemeClr val="tx1"/>
                </a:solidFill>
                <a:latin typeface="+mn-lt"/>
              </a:rPr>
              <a:t>versions (including itself) </a:t>
            </a:r>
            <a:endParaRPr lang="en-US" altLang="zh-CN" sz="1500" dirty="0">
              <a:solidFill>
                <a:schemeClr val="tx1"/>
              </a:solidFill>
              <a:latin typeface="+mn-lt"/>
            </a:endParaRPr>
          </a:p>
        </p:txBody>
      </p:sp>
      <p:sp>
        <p:nvSpPr>
          <p:cNvPr id="60" name="矩形 59"/>
          <p:cNvSpPr/>
          <p:nvPr/>
        </p:nvSpPr>
        <p:spPr>
          <a:xfrm>
            <a:off x="179512" y="4911183"/>
            <a:ext cx="8856984" cy="400110"/>
          </a:xfrm>
          <a:prstGeom prst="rect">
            <a:avLst/>
          </a:prstGeom>
        </p:spPr>
        <p:txBody>
          <a:bodyPr wrap="square">
            <a:spAutoFit/>
          </a:bodyPr>
          <a:lstStyle/>
          <a:p>
            <a:pPr marL="285750" indent="-285750" defTabSz="914400" eaLnBrk="1" fontAlgn="auto" hangingPunct="1">
              <a:spcBef>
                <a:spcPts val="0"/>
              </a:spcBef>
              <a:spcAft>
                <a:spcPts val="600"/>
              </a:spcAft>
              <a:buFont typeface="Wingdings" panose="05000000000000000000" pitchFamily="2" charset="2"/>
              <a:buChar char="Ø"/>
            </a:pPr>
            <a:r>
              <a:rPr lang="en-US" altLang="zh-CN" sz="2000" kern="0" dirty="0">
                <a:solidFill>
                  <a:srgbClr val="000000"/>
                </a:solidFill>
                <a:latin typeface="Arial"/>
                <a:ea typeface="+mn-ea"/>
              </a:rPr>
              <a:t>The </a:t>
            </a:r>
            <a:r>
              <a:rPr lang="en-US" altLang="zh-CN" sz="2000" kern="0" dirty="0" smtClean="0">
                <a:solidFill>
                  <a:srgbClr val="000000"/>
                </a:solidFill>
                <a:latin typeface="Arial"/>
                <a:ea typeface="+mn-ea"/>
              </a:rPr>
              <a:t>probability </a:t>
            </a:r>
            <a:r>
              <a:rPr lang="en-US" altLang="zh-CN" sz="2000" kern="0" dirty="0">
                <a:solidFill>
                  <a:srgbClr val="000000"/>
                </a:solidFill>
                <a:latin typeface="Arial"/>
                <a:ea typeface="+mn-ea"/>
              </a:rPr>
              <a:t>of guessing the time-hopping pattern </a:t>
            </a:r>
            <a:r>
              <a:rPr lang="en-US" altLang="zh-CN" sz="2000" kern="0" dirty="0" smtClean="0">
                <a:solidFill>
                  <a:srgbClr val="000000"/>
                </a:solidFill>
                <a:latin typeface="Arial"/>
                <a:ea typeface="+mn-ea"/>
              </a:rPr>
              <a:t>correctly:</a:t>
            </a:r>
            <a:endParaRPr lang="zh-CN" altLang="en-US" sz="2000" kern="0" dirty="0">
              <a:solidFill>
                <a:srgbClr val="000000"/>
              </a:solidFill>
              <a:latin typeface="Arial"/>
              <a:ea typeface="+mn-ea"/>
            </a:endParaRPr>
          </a:p>
        </p:txBody>
      </p:sp>
      <p:sp>
        <p:nvSpPr>
          <p:cNvPr id="61" name="矩形 60"/>
          <p:cNvSpPr/>
          <p:nvPr/>
        </p:nvSpPr>
        <p:spPr>
          <a:xfrm>
            <a:off x="494728" y="5322131"/>
            <a:ext cx="4222456" cy="307777"/>
          </a:xfrm>
          <a:prstGeom prst="rect">
            <a:avLst/>
          </a:prstGeom>
        </p:spPr>
        <p:txBody>
          <a:bodyPr wrap="square">
            <a:spAutoFit/>
          </a:bodyPr>
          <a:lstStyle/>
          <a:p>
            <a:r>
              <a:rPr lang="en-US" altLang="zh-CN" sz="1400" kern="0" dirty="0" smtClean="0">
                <a:solidFill>
                  <a:srgbClr val="000000"/>
                </a:solidFill>
                <a:latin typeface="Arial"/>
              </a:rPr>
              <a:t>Orthogonal time hopping + </a:t>
            </a:r>
            <a:r>
              <a:rPr lang="en-US" altLang="zh-CN" sz="1400" kern="0" dirty="0">
                <a:solidFill>
                  <a:srgbClr val="000000"/>
                </a:solidFill>
                <a:latin typeface="Arial"/>
              </a:rPr>
              <a:t>D-decimation </a:t>
            </a:r>
            <a:r>
              <a:rPr lang="en-US" altLang="zh-CN" sz="1400" kern="0" dirty="0" smtClean="0">
                <a:solidFill>
                  <a:srgbClr val="000000"/>
                </a:solidFill>
                <a:latin typeface="Arial"/>
              </a:rPr>
              <a:t>preamble:</a:t>
            </a:r>
            <a:endParaRPr lang="zh-CN" altLang="en-US" sz="1400" dirty="0"/>
          </a:p>
        </p:txBody>
      </p:sp>
      <mc:AlternateContent xmlns:mc="http://schemas.openxmlformats.org/markup-compatibility/2006">
        <mc:Choice xmlns:a14="http://schemas.microsoft.com/office/drawing/2010/main" Requires="a14">
          <p:sp>
            <p:nvSpPr>
              <p:cNvPr id="62" name="矩形 61"/>
              <p:cNvSpPr/>
              <p:nvPr/>
            </p:nvSpPr>
            <p:spPr>
              <a:xfrm>
                <a:off x="4629744" y="5267840"/>
                <a:ext cx="1917256" cy="33855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p>
                        <m:sSupPr>
                          <m:ctrlPr>
                            <a:rPr lang="en-US" altLang="zh-CN" sz="1600" i="1" smtClean="0">
                              <a:solidFill>
                                <a:srgbClr val="000000"/>
                              </a:solidFill>
                              <a:latin typeface="Cambria Math" panose="02040503050406030204" pitchFamily="18" charset="0"/>
                            </a:rPr>
                          </m:ctrlPr>
                        </m:sSupPr>
                        <m:e>
                          <m:d>
                            <m:dPr>
                              <m:ctrlPr>
                                <a:rPr lang="en-US" altLang="zh-CN" sz="1600" i="1" smtClean="0">
                                  <a:solidFill>
                                    <a:srgbClr val="000000"/>
                                  </a:solidFill>
                                  <a:latin typeface="Cambria Math" panose="02040503050406030204" pitchFamily="18" charset="0"/>
                                </a:rPr>
                              </m:ctrlPr>
                            </m:dPr>
                            <m:e>
                              <m:r>
                                <a:rPr lang="en-US" altLang="zh-CN" sz="1600" i="1">
                                  <a:solidFill>
                                    <a:srgbClr val="000000"/>
                                  </a:solidFill>
                                  <a:latin typeface="Cambria Math" panose="02040503050406030204" pitchFamily="18" charset="0"/>
                                </a:rPr>
                                <m:t>(</m:t>
                              </m:r>
                              <m:r>
                                <a:rPr lang="en-US" altLang="zh-CN" sz="1600" i="1">
                                  <a:solidFill>
                                    <a:srgbClr val="000000"/>
                                  </a:solidFill>
                                  <a:latin typeface="Cambria Math" panose="02040503050406030204" pitchFamily="18" charset="0"/>
                                </a:rPr>
                                <m:t>𝐿</m:t>
                              </m:r>
                              <m:r>
                                <a:rPr lang="en-US" altLang="zh-CN" sz="1600" i="1">
                                  <a:solidFill>
                                    <a:srgbClr val="000000"/>
                                  </a:solidFill>
                                  <a:latin typeface="Cambria Math" panose="02040503050406030204" pitchFamily="18" charset="0"/>
                                </a:rPr>
                                <m:t>−1)</m:t>
                              </m:r>
                              <m:r>
                                <a:rPr lang="en-US" altLang="zh-CN" sz="1600" i="1">
                                  <a:solidFill>
                                    <a:srgbClr val="000000"/>
                                  </a:solidFill>
                                  <a:latin typeface="Cambria Math" panose="02040503050406030204" pitchFamily="18" charset="0"/>
                                </a:rPr>
                                <m:t>𝑀</m:t>
                              </m:r>
                            </m:e>
                          </m:d>
                        </m:e>
                        <m:sup>
                          <m:r>
                            <a:rPr lang="en-US" altLang="zh-CN" sz="1600" b="0" i="1" smtClean="0">
                              <a:solidFill>
                                <a:srgbClr val="000000"/>
                              </a:solidFill>
                              <a:latin typeface="Cambria Math" panose="02040503050406030204" pitchFamily="18" charset="0"/>
                            </a:rPr>
                            <m:t>𝑁</m:t>
                          </m:r>
                        </m:sup>
                      </m:sSup>
                      <m:r>
                        <a:rPr lang="en-US" altLang="zh-CN" sz="1600" b="0" i="1" smtClean="0">
                          <a:solidFill>
                            <a:srgbClr val="000000"/>
                          </a:solidFill>
                          <a:latin typeface="Cambria Math" panose="02040503050406030204" pitchFamily="18" charset="0"/>
                          <a:ea typeface="Cambria Math" panose="02040503050406030204" pitchFamily="18" charset="0"/>
                        </a:rPr>
                        <m:t>≈</m:t>
                      </m:r>
                      <m:sSup>
                        <m:sSupPr>
                          <m:ctrlPr>
                            <a:rPr lang="en-US" altLang="zh-CN" sz="1600" b="0" i="1" smtClean="0">
                              <a:solidFill>
                                <a:srgbClr val="000000"/>
                              </a:solidFill>
                              <a:latin typeface="Cambria Math" panose="02040503050406030204" pitchFamily="18" charset="0"/>
                            </a:rPr>
                          </m:ctrlPr>
                        </m:sSupPr>
                        <m:e>
                          <m:r>
                            <a:rPr lang="en-US" altLang="zh-CN" sz="1600" b="0" i="1" smtClean="0">
                              <a:solidFill>
                                <a:srgbClr val="000000"/>
                              </a:solidFill>
                              <a:latin typeface="Cambria Math" panose="02040503050406030204" pitchFamily="18" charset="0"/>
                            </a:rPr>
                            <m:t>2</m:t>
                          </m:r>
                        </m:e>
                        <m:sup>
                          <m:r>
                            <a:rPr lang="en-US" altLang="zh-CN" sz="1600" b="0" i="1" smtClean="0">
                              <a:solidFill>
                                <a:srgbClr val="000000"/>
                              </a:solidFill>
                              <a:latin typeface="Cambria Math" panose="02040503050406030204" pitchFamily="18" charset="0"/>
                            </a:rPr>
                            <m:t>8</m:t>
                          </m:r>
                          <m:r>
                            <a:rPr lang="en-US" altLang="zh-CN" sz="1600" b="0" i="1" smtClean="0">
                              <a:solidFill>
                                <a:srgbClr val="000000"/>
                              </a:solidFill>
                              <a:latin typeface="Cambria Math" panose="02040503050406030204" pitchFamily="18" charset="0"/>
                            </a:rPr>
                            <m:t>6</m:t>
                          </m:r>
                        </m:sup>
                      </m:sSup>
                    </m:oMath>
                  </m:oMathPara>
                </a14:m>
                <a:endParaRPr lang="zh-CN" altLang="en-US" dirty="0"/>
              </a:p>
            </p:txBody>
          </p:sp>
        </mc:Choice>
        <mc:Fallback>
          <p:sp>
            <p:nvSpPr>
              <p:cNvPr id="62" name="矩形 61"/>
              <p:cNvSpPr>
                <a:spLocks noRot="1" noChangeAspect="1" noMove="1" noResize="1" noEditPoints="1" noAdjustHandles="1" noChangeArrowheads="1" noChangeShapeType="1" noTextEdit="1"/>
              </p:cNvSpPr>
              <p:nvPr/>
            </p:nvSpPr>
            <p:spPr>
              <a:xfrm>
                <a:off x="4629744" y="5267840"/>
                <a:ext cx="1917256" cy="338554"/>
              </a:xfrm>
              <a:prstGeom prst="rect">
                <a:avLst/>
              </a:prstGeom>
              <a:blipFill rotWithShape="0">
                <a:blip r:embed="rId3"/>
                <a:stretch>
                  <a:fillRect b="-10714"/>
                </a:stretch>
              </a:blipFill>
            </p:spPr>
            <p:txBody>
              <a:bodyPr/>
              <a:lstStyle/>
              <a:p>
                <a:r>
                  <a:rPr lang="zh-CN" altLang="en-US">
                    <a:noFill/>
                  </a:rPr>
                  <a:t> </a:t>
                </a:r>
              </a:p>
            </p:txBody>
          </p:sp>
        </mc:Fallback>
      </mc:AlternateContent>
      <p:sp>
        <p:nvSpPr>
          <p:cNvPr id="63" name="矩形 62"/>
          <p:cNvSpPr/>
          <p:nvPr/>
        </p:nvSpPr>
        <p:spPr>
          <a:xfrm>
            <a:off x="485606" y="5686269"/>
            <a:ext cx="4302418" cy="307777"/>
          </a:xfrm>
          <a:prstGeom prst="rect">
            <a:avLst/>
          </a:prstGeom>
        </p:spPr>
        <p:txBody>
          <a:bodyPr wrap="square">
            <a:spAutoFit/>
          </a:bodyPr>
          <a:lstStyle/>
          <a:p>
            <a:r>
              <a:rPr lang="en-US" altLang="zh-CN" sz="1400" kern="0" dirty="0" smtClean="0">
                <a:solidFill>
                  <a:srgbClr val="000000"/>
                </a:solidFill>
                <a:latin typeface="Arial"/>
              </a:rPr>
              <a:t>Overlapped time hopping + </a:t>
            </a:r>
            <a:r>
              <a:rPr lang="en-US" altLang="zh-CN" sz="1400" kern="0" dirty="0">
                <a:solidFill>
                  <a:srgbClr val="000000"/>
                </a:solidFill>
                <a:latin typeface="Arial"/>
              </a:rPr>
              <a:t>D-decimation </a:t>
            </a:r>
            <a:r>
              <a:rPr lang="en-US" altLang="zh-CN" sz="1400" kern="0" dirty="0" smtClean="0">
                <a:solidFill>
                  <a:srgbClr val="000000"/>
                </a:solidFill>
                <a:latin typeface="Arial"/>
              </a:rPr>
              <a:t>preamble:</a:t>
            </a:r>
            <a:endParaRPr lang="zh-CN" altLang="en-US" sz="1400" dirty="0"/>
          </a:p>
        </p:txBody>
      </p:sp>
      <mc:AlternateContent xmlns:mc="http://schemas.openxmlformats.org/markup-compatibility/2006">
        <mc:Choice xmlns:a14="http://schemas.microsoft.com/office/drawing/2010/main" Requires="a14">
          <p:sp>
            <p:nvSpPr>
              <p:cNvPr id="5" name="矩形 4"/>
              <p:cNvSpPr/>
              <p:nvPr/>
            </p:nvSpPr>
            <p:spPr>
              <a:xfrm>
                <a:off x="4618949" y="5519966"/>
                <a:ext cx="1907189" cy="64902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p>
                        <m:sSupPr>
                          <m:ctrlPr>
                            <a:rPr lang="en-US" altLang="zh-CN" sz="1300" i="1" smtClean="0">
                              <a:solidFill>
                                <a:srgbClr val="000000"/>
                              </a:solidFill>
                              <a:latin typeface="Cambria Math" panose="02040503050406030204" pitchFamily="18" charset="0"/>
                            </a:rPr>
                          </m:ctrlPr>
                        </m:sSupPr>
                        <m:e>
                          <m:d>
                            <m:dPr>
                              <m:ctrlPr>
                                <a:rPr lang="en-US" altLang="zh-CN" sz="1300" i="1" smtClean="0">
                                  <a:solidFill>
                                    <a:srgbClr val="000000"/>
                                  </a:solidFill>
                                  <a:latin typeface="Cambria Math" panose="02040503050406030204" pitchFamily="18" charset="0"/>
                                </a:rPr>
                              </m:ctrlPr>
                            </m:dPr>
                            <m:e>
                              <m:d>
                                <m:dPr>
                                  <m:ctrlPr>
                                    <a:rPr lang="en-US" altLang="zh-CN" sz="1300" i="1" smtClean="0">
                                      <a:solidFill>
                                        <a:srgbClr val="000000"/>
                                      </a:solidFill>
                                      <a:latin typeface="Cambria Math" panose="02040503050406030204" pitchFamily="18" charset="0"/>
                                    </a:rPr>
                                  </m:ctrlPr>
                                </m:dPr>
                                <m:e>
                                  <m:r>
                                    <a:rPr lang="en-US" altLang="zh-CN" sz="1300" b="0" i="1" smtClean="0">
                                      <a:solidFill>
                                        <a:srgbClr val="000000"/>
                                      </a:solidFill>
                                      <a:latin typeface="Cambria Math" panose="02040503050406030204" pitchFamily="18" charset="0"/>
                                    </a:rPr>
                                    <m:t>𝐿</m:t>
                                  </m:r>
                                  <m:r>
                                    <a:rPr lang="en-US" altLang="zh-CN" sz="1300" b="0" i="1" smtClean="0">
                                      <a:solidFill>
                                        <a:srgbClr val="000000"/>
                                      </a:solidFill>
                                      <a:latin typeface="Cambria Math" panose="02040503050406030204" pitchFamily="18" charset="0"/>
                                    </a:rPr>
                                    <m:t>−1</m:t>
                                  </m:r>
                                </m:e>
                              </m:d>
                              <m:d>
                                <m:dPr>
                                  <m:ctrlPr>
                                    <a:rPr lang="en-US" altLang="zh-CN" sz="1300" i="1">
                                      <a:solidFill>
                                        <a:srgbClr val="000000"/>
                                      </a:solidFill>
                                      <a:latin typeface="Cambria Math" panose="02040503050406030204" pitchFamily="18" charset="0"/>
                                    </a:rPr>
                                  </m:ctrlPr>
                                </m:dPr>
                                <m:e>
                                  <m:f>
                                    <m:fPr>
                                      <m:ctrlPr>
                                        <a:rPr lang="en-US" altLang="zh-CN" sz="1300" i="1">
                                          <a:solidFill>
                                            <a:srgbClr val="000000"/>
                                          </a:solidFill>
                                          <a:latin typeface="Cambria Math" panose="02040503050406030204" pitchFamily="18" charset="0"/>
                                        </a:rPr>
                                      </m:ctrlPr>
                                    </m:fPr>
                                    <m:num>
                                      <m:r>
                                        <a:rPr lang="en-US" altLang="zh-CN" sz="1300" i="1">
                                          <a:solidFill>
                                            <a:srgbClr val="000000"/>
                                          </a:solidFill>
                                          <a:latin typeface="Cambria Math" panose="02040503050406030204" pitchFamily="18" charset="0"/>
                                        </a:rPr>
                                        <m:t>𝑋</m:t>
                                      </m:r>
                                    </m:num>
                                    <m:den>
                                      <m:r>
                                        <a:rPr lang="en-US" altLang="zh-CN" sz="1300" i="1">
                                          <a:solidFill>
                                            <a:srgbClr val="000000"/>
                                          </a:solidFill>
                                          <a:latin typeface="Cambria Math" panose="02040503050406030204" pitchFamily="18" charset="0"/>
                                        </a:rPr>
                                        <m:t>𝑑</m:t>
                                      </m:r>
                                    </m:den>
                                  </m:f>
                                </m:e>
                              </m:d>
                            </m:e>
                          </m:d>
                        </m:e>
                        <m:sup>
                          <m:r>
                            <a:rPr lang="en-US" altLang="zh-CN" sz="1300" i="1">
                              <a:solidFill>
                                <a:srgbClr val="000000"/>
                              </a:solidFill>
                              <a:latin typeface="Cambria Math" panose="02040503050406030204" pitchFamily="18" charset="0"/>
                            </a:rPr>
                            <m:t>𝑁</m:t>
                          </m:r>
                        </m:sup>
                      </m:sSup>
                      <m:r>
                        <a:rPr lang="en-US" altLang="zh-CN" sz="1300" i="1">
                          <a:solidFill>
                            <a:srgbClr val="000000"/>
                          </a:solidFill>
                          <a:latin typeface="Cambria Math" panose="02040503050406030204" pitchFamily="18" charset="0"/>
                          <a:ea typeface="Cambria Math" panose="02040503050406030204" pitchFamily="18" charset="0"/>
                        </a:rPr>
                        <m:t>≈</m:t>
                      </m:r>
                      <m:sSup>
                        <m:sSupPr>
                          <m:ctrlPr>
                            <a:rPr lang="en-US" altLang="zh-CN" sz="1300" b="0" i="1" smtClean="0">
                              <a:solidFill>
                                <a:srgbClr val="000000"/>
                              </a:solidFill>
                              <a:latin typeface="Cambria Math" panose="02040503050406030204" pitchFamily="18" charset="0"/>
                            </a:rPr>
                          </m:ctrlPr>
                        </m:sSupPr>
                        <m:e>
                          <m:r>
                            <a:rPr lang="en-US" altLang="zh-CN" sz="1300" b="0" i="1" smtClean="0">
                              <a:solidFill>
                                <a:srgbClr val="000000"/>
                              </a:solidFill>
                              <a:latin typeface="Cambria Math" panose="02040503050406030204" pitchFamily="18" charset="0"/>
                            </a:rPr>
                            <m:t>2</m:t>
                          </m:r>
                        </m:e>
                        <m:sup>
                          <m:r>
                            <a:rPr lang="en-US" altLang="zh-CN" sz="1300" b="0" i="1" smtClean="0">
                              <a:solidFill>
                                <a:srgbClr val="000000"/>
                              </a:solidFill>
                              <a:latin typeface="Cambria Math" panose="02040503050406030204" pitchFamily="18" charset="0"/>
                            </a:rPr>
                            <m:t>1</m:t>
                          </m:r>
                          <m:r>
                            <a:rPr lang="en-US" altLang="zh-CN" sz="1300" b="0" i="1" smtClean="0">
                              <a:solidFill>
                                <a:srgbClr val="000000"/>
                              </a:solidFill>
                              <a:latin typeface="Cambria Math" panose="02040503050406030204" pitchFamily="18" charset="0"/>
                            </a:rPr>
                            <m:t>75</m:t>
                          </m:r>
                        </m:sup>
                      </m:sSup>
                    </m:oMath>
                  </m:oMathPara>
                </a14:m>
                <a:endParaRPr lang="zh-CN" altLang="en-US" sz="1300" dirty="0"/>
              </a:p>
            </p:txBody>
          </p:sp>
        </mc:Choice>
        <mc:Fallback>
          <p:sp>
            <p:nvSpPr>
              <p:cNvPr id="5" name="矩形 4"/>
              <p:cNvSpPr>
                <a:spLocks noRot="1" noChangeAspect="1" noMove="1" noResize="1" noEditPoints="1" noAdjustHandles="1" noChangeArrowheads="1" noChangeShapeType="1" noTextEdit="1"/>
              </p:cNvSpPr>
              <p:nvPr/>
            </p:nvSpPr>
            <p:spPr>
              <a:xfrm>
                <a:off x="4618949" y="5519966"/>
                <a:ext cx="1907189" cy="649024"/>
              </a:xfrm>
              <a:prstGeom prst="rect">
                <a:avLst/>
              </a:prstGeom>
              <a:blipFill rotWithShape="0">
                <a:blip r:embed="rId4"/>
                <a:stretch>
                  <a:fillRect/>
                </a:stretch>
              </a:blipFill>
            </p:spPr>
            <p:txBody>
              <a:bodyPr/>
              <a:lstStyle/>
              <a:p>
                <a:r>
                  <a:rPr lang="zh-CN" altLang="en-US">
                    <a:noFill/>
                  </a:rPr>
                  <a:t> </a:t>
                </a:r>
              </a:p>
            </p:txBody>
          </p:sp>
        </mc:Fallback>
      </mc:AlternateContent>
      <p:sp>
        <p:nvSpPr>
          <p:cNvPr id="64" name="矩形 63"/>
          <p:cNvSpPr/>
          <p:nvPr/>
        </p:nvSpPr>
        <p:spPr>
          <a:xfrm>
            <a:off x="6459897" y="5298617"/>
            <a:ext cx="2552746" cy="307777"/>
          </a:xfrm>
          <a:prstGeom prst="rect">
            <a:avLst/>
          </a:prstGeom>
        </p:spPr>
        <p:txBody>
          <a:bodyPr wrap="square">
            <a:spAutoFit/>
          </a:bodyPr>
          <a:lstStyle/>
          <a:p>
            <a:pPr marR="0" lvl="0" defTabSz="914400" eaLnBrk="1" fontAlgn="auto" latinLnBrk="0" hangingPunct="1">
              <a:lnSpc>
                <a:spcPct val="100000"/>
              </a:lnSpc>
              <a:spcBef>
                <a:spcPts val="0"/>
              </a:spcBef>
              <a:spcAft>
                <a:spcPts val="600"/>
              </a:spcAft>
              <a:buClrTx/>
              <a:buSzTx/>
              <a:tabLst/>
              <a:defRPr/>
            </a:pPr>
            <a:r>
              <a:rPr kumimoji="0" lang="en-US" altLang="zh-CN" sz="1400" b="0" i="0" u="none" strike="noStrike" kern="0" cap="none" spc="0" normalizeH="0" baseline="0" noProof="0" dirty="0" smtClean="0">
                <a:ln>
                  <a:noFill/>
                </a:ln>
                <a:solidFill>
                  <a:srgbClr val="000000"/>
                </a:solidFill>
                <a:effectLst/>
                <a:uLnTx/>
                <a:uFillTx/>
                <a:latin typeface="Arial"/>
                <a:ea typeface="+mn-ea"/>
              </a:rPr>
              <a:t>(M=15,</a:t>
            </a:r>
            <a:r>
              <a:rPr kumimoji="0" lang="en-US" altLang="zh-CN" sz="1400" b="0" i="0" u="none" strike="noStrike" kern="0" cap="none" spc="0" normalizeH="0" noProof="0" dirty="0" smtClean="0">
                <a:ln>
                  <a:noFill/>
                </a:ln>
                <a:solidFill>
                  <a:srgbClr val="000000"/>
                </a:solidFill>
                <a:effectLst/>
                <a:uLnTx/>
                <a:uFillTx/>
                <a:latin typeface="Arial"/>
                <a:ea typeface="+mn-ea"/>
              </a:rPr>
              <a:t> N=8, L=127)</a:t>
            </a:r>
            <a:endParaRPr kumimoji="0" lang="en-US" altLang="zh-CN" sz="1400" b="0" i="0" u="none" strike="noStrike" kern="0" cap="none" spc="0" normalizeH="0" baseline="0" noProof="0" dirty="0">
              <a:ln>
                <a:noFill/>
              </a:ln>
              <a:solidFill>
                <a:srgbClr val="000000"/>
              </a:solidFill>
              <a:effectLst/>
              <a:uLnTx/>
              <a:uFillTx/>
              <a:latin typeface="Arial"/>
              <a:ea typeface="+mn-ea"/>
            </a:endParaRPr>
          </a:p>
        </p:txBody>
      </p:sp>
      <p:sp>
        <p:nvSpPr>
          <p:cNvPr id="66" name="矩形 65"/>
          <p:cNvSpPr/>
          <p:nvPr/>
        </p:nvSpPr>
        <p:spPr>
          <a:xfrm>
            <a:off x="6389684" y="5693059"/>
            <a:ext cx="2646812" cy="307777"/>
          </a:xfrm>
          <a:prstGeom prst="rect">
            <a:avLst/>
          </a:prstGeom>
        </p:spPr>
        <p:txBody>
          <a:bodyPr wrap="square">
            <a:spAutoFit/>
          </a:bodyPr>
          <a:lstStyle/>
          <a:p>
            <a:pPr marR="0" lvl="0" defTabSz="914400" eaLnBrk="1" fontAlgn="auto" latinLnBrk="0" hangingPunct="1">
              <a:lnSpc>
                <a:spcPct val="100000"/>
              </a:lnSpc>
              <a:spcBef>
                <a:spcPts val="0"/>
              </a:spcBef>
              <a:spcAft>
                <a:spcPts val="600"/>
              </a:spcAft>
              <a:buClrTx/>
              <a:buSzTx/>
              <a:tabLst/>
              <a:defRPr/>
            </a:pPr>
            <a:r>
              <a:rPr lang="en-US" altLang="zh-CN" sz="1400" kern="0" dirty="0" smtClean="0">
                <a:solidFill>
                  <a:srgbClr val="000000"/>
                </a:solidFill>
                <a:latin typeface="Arial"/>
                <a:ea typeface="+mn-ea"/>
              </a:rPr>
              <a:t> (</a:t>
            </a:r>
            <a:r>
              <a:rPr lang="en-US" altLang="zh-CN" sz="1400" kern="0" dirty="0" smtClean="0">
                <a:solidFill>
                  <a:srgbClr val="000000"/>
                </a:solidFill>
                <a:latin typeface="Arial"/>
                <a:ea typeface="+mn-ea"/>
              </a:rPr>
              <a:t>X=1ms, d=32ns, N=8, L=127)</a:t>
            </a:r>
            <a:endParaRPr kumimoji="0" lang="en-US" altLang="zh-CN" sz="1400" b="0" i="0" u="none" strike="noStrike" kern="0" cap="none" spc="0" normalizeH="0" baseline="0" noProof="0" dirty="0">
              <a:ln>
                <a:noFill/>
              </a:ln>
              <a:solidFill>
                <a:srgbClr val="000000"/>
              </a:solidFill>
              <a:effectLst/>
              <a:uLnTx/>
              <a:uFillTx/>
              <a:latin typeface="Arial"/>
              <a:ea typeface="+mn-ea"/>
            </a:endParaRPr>
          </a:p>
        </p:txBody>
      </p:sp>
      <p:sp>
        <p:nvSpPr>
          <p:cNvPr id="14" name="矩形 13"/>
          <p:cNvSpPr/>
          <p:nvPr/>
        </p:nvSpPr>
        <p:spPr>
          <a:xfrm>
            <a:off x="480929" y="6160286"/>
            <a:ext cx="8108785" cy="261610"/>
          </a:xfrm>
          <a:prstGeom prst="rect">
            <a:avLst/>
          </a:prstGeom>
        </p:spPr>
        <p:txBody>
          <a:bodyPr wrap="square">
            <a:spAutoFit/>
          </a:bodyPr>
          <a:lstStyle/>
          <a:p>
            <a:pPr lvl="0" defTabSz="449251">
              <a:spcBef>
                <a:spcPts val="800"/>
              </a:spcBef>
              <a:buClr>
                <a:srgbClr val="000000"/>
              </a:buClr>
              <a:buSzPct val="100000"/>
              <a:defRPr sz="2000"/>
            </a:pPr>
            <a:r>
              <a:rPr lang="en-US" altLang="zh-CN" sz="1100" kern="0" dirty="0" smtClean="0">
                <a:solidFill>
                  <a:srgbClr val="000000"/>
                </a:solidFill>
                <a:latin typeface="Arial"/>
                <a:sym typeface="Calibri" panose="020F0502020204030204"/>
              </a:rPr>
              <a:t>[4] A. </a:t>
            </a:r>
            <a:r>
              <a:rPr lang="en-US" altLang="zh-CN" sz="1100" kern="0" dirty="0" err="1" smtClean="0">
                <a:solidFill>
                  <a:srgbClr val="000000"/>
                </a:solidFill>
                <a:latin typeface="Arial"/>
                <a:sym typeface="Calibri" panose="020F0502020204030204"/>
              </a:rPr>
              <a:t>Canteaut</a:t>
            </a:r>
            <a:r>
              <a:rPr lang="en-US" altLang="zh-CN" sz="1100" kern="0" dirty="0" smtClean="0">
                <a:solidFill>
                  <a:srgbClr val="000000"/>
                </a:solidFill>
                <a:latin typeface="Arial"/>
                <a:sym typeface="Calibri" panose="020F0502020204030204"/>
              </a:rPr>
              <a:t>, et. Al., “Binary m-sequences with three-valued </a:t>
            </a:r>
            <a:r>
              <a:rPr lang="en-US" altLang="zh-CN" sz="1100" kern="0" dirty="0" err="1" smtClean="0">
                <a:solidFill>
                  <a:srgbClr val="000000"/>
                </a:solidFill>
                <a:latin typeface="Arial"/>
                <a:sym typeface="Calibri" panose="020F0502020204030204"/>
              </a:rPr>
              <a:t>crosscorrelation</a:t>
            </a:r>
            <a:r>
              <a:rPr lang="en-US" altLang="zh-CN" sz="1100" kern="0" dirty="0" smtClean="0">
                <a:solidFill>
                  <a:srgbClr val="000000"/>
                </a:solidFill>
                <a:latin typeface="Arial"/>
                <a:sym typeface="Calibri" panose="020F0502020204030204"/>
              </a:rPr>
              <a:t>: A proof of Welch’s conjecture,” IEEE TIT, 2000</a:t>
            </a:r>
            <a:r>
              <a:rPr lang="en-US" altLang="zh-CN" sz="1100" kern="0" dirty="0" smtClean="0">
                <a:solidFill>
                  <a:srgbClr val="000000"/>
                </a:solidFill>
                <a:latin typeface="Arial"/>
                <a:sym typeface="Calibri" panose="020F0502020204030204"/>
              </a:rPr>
              <a:t>.</a:t>
            </a:r>
            <a:endParaRPr lang="en-US" altLang="zh-CN" sz="1100" kern="0" dirty="0">
              <a:solidFill>
                <a:srgbClr val="000000"/>
              </a:solidFill>
              <a:latin typeface="Arial"/>
              <a:sym typeface="Calibri" panose="020F0502020204030204"/>
            </a:endParaRPr>
          </a:p>
        </p:txBody>
      </p:sp>
    </p:spTree>
    <p:extLst>
      <p:ext uri="{BB962C8B-B14F-4D97-AF65-F5344CB8AC3E}">
        <p14:creationId xmlns:p14="http://schemas.microsoft.com/office/powerpoint/2010/main" val="287140487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1226</Words>
  <Application>Microsoft Office PowerPoint</Application>
  <PresentationFormat>全屏显示(4:3)</PresentationFormat>
  <Paragraphs>162</Paragraphs>
  <Slides>10</Slides>
  <Notes>9</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10</vt:i4>
      </vt:variant>
    </vt:vector>
  </HeadingPairs>
  <TitlesOfParts>
    <vt:vector size="19" baseType="lpstr">
      <vt:lpstr>Arial Unicode MS</vt:lpstr>
      <vt:lpstr>ＭＳ Ｐゴシック</vt:lpstr>
      <vt:lpstr>ＭＳ Ｐゴシック</vt:lpstr>
      <vt:lpstr>Arial</vt:lpstr>
      <vt:lpstr>Calibri</vt:lpstr>
      <vt:lpstr>Cambria Math</vt:lpstr>
      <vt:lpstr>Times New Roman</vt:lpstr>
      <vt:lpstr>Wingdings</vt:lpstr>
      <vt:lpstr>Office Theme</vt:lpstr>
      <vt:lpstr>PowerPoint 演示文稿</vt:lpstr>
      <vt:lpstr>PowerPoint 演示文稿</vt:lpstr>
      <vt:lpstr>Related Contributions</vt:lpstr>
      <vt:lpstr>Background and Motivations (1)</vt:lpstr>
      <vt:lpstr>Background and Motivations (2)</vt:lpstr>
      <vt:lpstr>Proposed Method (1)</vt:lpstr>
      <vt:lpstr>Proposed Method (2)</vt:lpstr>
      <vt:lpstr>Enhanced Version (1)</vt:lpstr>
      <vt:lpstr>Enhanced Version (2)</vt:lpstr>
      <vt:lpstr>Summary</vt:lpstr>
    </vt:vector>
  </TitlesOfParts>
  <Manager/>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created xsi:type="dcterms:W3CDTF">2021-07-16T06:01:58Z</dcterms:created>
  <dcterms:modified xsi:type="dcterms:W3CDTF">2022-09-11T05:21:23Z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(3)Em1HAQVNUosRfQOnyoORFkI+EmGbIKDWlT/ASrL/4sGiQWfxFR7J+/xr2vCiEqZqyIZCUjkc
FJ/8EsQrZ74dGrhqpEYkxj6rSeeOPOkbbjvvvLVYCye4q11aKSq3Z+3v2ChVd2rDH9yOl0E1
AJAmZMEV2cVeUXxjybg+lrxjGQ8dobab5IHJwWsxaaVKFeJdcN/UcdsuApqk0DDYyLYVYpl1
OjVpXWCu7W91GMGWkY</vt:lpwstr>
  </property>
  <property fmtid="{D5CDD505-2E9C-101B-9397-08002B2CF9AE}" pid="3" name="_2015_ms_pID_7253431">
    <vt:lpwstr>7a5cuaIwT10PGvNwV5W6ZS2RTVXlMdQn/cmdelXMYdl+isZ0uRvP6g
aClN53wl94MytfjGiFzHgnBZlHvIF4yXfmN+RCYyU5e3yu6c8taOY0dky9WfOjXFC9LMD4AO
OillGf7wYV0gFce2XcFJcCTL14s3iOPlfZLbIA9vqv/CzV/Zd7oU39Bs9fAesCX3xNJ1jwko
MBgknKmEiFyNkYD7oIBTKBIvprjOm853/IOz</vt:lpwstr>
  </property>
  <property fmtid="{D5CDD505-2E9C-101B-9397-08002B2CF9AE}" pid="4" name="_2015_ms_pID_7253432">
    <vt:lpwstr>Dw==</vt:lpwstr>
  </property>
</Properties>
</file>