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3"/>
  </p:notesMasterIdLst>
  <p:handoutMasterIdLst>
    <p:handoutMasterId r:id="rId14"/>
  </p:handoutMasterIdLst>
  <p:sldIdLst>
    <p:sldId id="259" r:id="rId2"/>
    <p:sldId id="264" r:id="rId3"/>
    <p:sldId id="260" r:id="rId4"/>
    <p:sldId id="297" r:id="rId5"/>
    <p:sldId id="276" r:id="rId6"/>
    <p:sldId id="307" r:id="rId7"/>
    <p:sldId id="298" r:id="rId8"/>
    <p:sldId id="302" r:id="rId9"/>
    <p:sldId id="306" r:id="rId10"/>
    <p:sldId id="300" r:id="rId11"/>
    <p:sldId id="305" r:id="rId12"/>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976"/>
    <p:restoredTop sz="92618" autoAdjust="0"/>
  </p:normalViewPr>
  <p:slideViewPr>
    <p:cSldViewPr>
      <p:cViewPr varScale="1">
        <p:scale>
          <a:sx n="61" d="100"/>
          <a:sy n="61" d="100"/>
        </p:scale>
        <p:origin x="1608" y="60"/>
      </p:cViewPr>
      <p:guideLst>
        <p:guide orient="horz" pos="2160"/>
        <p:guide pos="2880"/>
      </p:guideLst>
    </p:cSldViewPr>
  </p:slideViewPr>
  <p:notesTextViewPr>
    <p:cViewPr>
      <p:scale>
        <a:sx n="1" d="1"/>
        <a:sy n="1" d="1"/>
      </p:scale>
      <p:origin x="0" y="0"/>
    </p:cViewPr>
  </p:notesTextViewPr>
  <p:notesViewPr>
    <p:cSldViewPr>
      <p:cViewPr varScale="1">
        <p:scale>
          <a:sx n="85" d="100"/>
          <a:sy n="85" d="100"/>
        </p:scale>
        <p:origin x="3912" y="19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5922C2AB-4AC9-824D-A45B-50EB04AF2BC9}"/>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802.15-&lt;15-21-0409-00-04ab&gt;</a:t>
            </a:r>
          </a:p>
        </p:txBody>
      </p:sp>
      <p:sp>
        <p:nvSpPr>
          <p:cNvPr id="3075" name="Rectangle 3">
            <a:extLst>
              <a:ext uri="{FF2B5EF4-FFF2-40B4-BE49-F238E27FC236}">
                <a16:creationId xmlns:a16="http://schemas.microsoft.com/office/drawing/2014/main" id="{E08EBB9C-95DF-F84D-9225-25CB813E3976}"/>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a:extLst>
              <a:ext uri="{FF2B5EF4-FFF2-40B4-BE49-F238E27FC236}">
                <a16:creationId xmlns:a16="http://schemas.microsoft.com/office/drawing/2014/main" id="{BA81207C-BBAC-7248-BAD7-A9502CDC7126}"/>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a:extLst>
              <a:ext uri="{FF2B5EF4-FFF2-40B4-BE49-F238E27FC236}">
                <a16:creationId xmlns:a16="http://schemas.microsoft.com/office/drawing/2014/main" id="{83E08450-A247-494D-BD1B-24D45AD06C29}"/>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78AFD5B0-E215-4D4A-A87D-809E0C7B938D}" type="slidenum">
              <a:rPr lang="en-US" altLang="en-US"/>
              <a:pPr/>
              <a:t>‹#›</a:t>
            </a:fld>
            <a:endParaRPr lang="en-US" altLang="en-US"/>
          </a:p>
        </p:txBody>
      </p:sp>
      <p:sp>
        <p:nvSpPr>
          <p:cNvPr id="3078" name="Line 6">
            <a:extLst>
              <a:ext uri="{FF2B5EF4-FFF2-40B4-BE49-F238E27FC236}">
                <a16:creationId xmlns:a16="http://schemas.microsoft.com/office/drawing/2014/main" id="{7EF95304-BDC6-DD48-B8C8-71ECA11D1225}"/>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113A101C-71D7-D94E-9C10-0023E4426900}"/>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dirty="0"/>
              <a:t>Submission</a:t>
            </a:r>
          </a:p>
        </p:txBody>
      </p:sp>
      <p:sp>
        <p:nvSpPr>
          <p:cNvPr id="3080" name="Line 8">
            <a:extLst>
              <a:ext uri="{FF2B5EF4-FFF2-40B4-BE49-F238E27FC236}">
                <a16:creationId xmlns:a16="http://schemas.microsoft.com/office/drawing/2014/main" id="{40BAF072-79A2-824A-B60F-440BF9B8D257}"/>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ED5E113B-6111-7C4F-9622-9CB2DCB8F143}"/>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802.15-&lt;15-21-0409-00-04ab&gt;</a:t>
            </a:r>
          </a:p>
        </p:txBody>
      </p:sp>
      <p:sp>
        <p:nvSpPr>
          <p:cNvPr id="2051" name="Rectangle 3">
            <a:extLst>
              <a:ext uri="{FF2B5EF4-FFF2-40B4-BE49-F238E27FC236}">
                <a16:creationId xmlns:a16="http://schemas.microsoft.com/office/drawing/2014/main" id="{C53E6873-DBEE-E34D-A628-6D34CDA6E565}"/>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a:extLst>
              <a:ext uri="{FF2B5EF4-FFF2-40B4-BE49-F238E27FC236}">
                <a16:creationId xmlns:a16="http://schemas.microsoft.com/office/drawing/2014/main" id="{7E893918-BD46-E948-B9D2-0EFF065E884F}"/>
              </a:ext>
            </a:extLst>
          </p:cNvPr>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35D405D2-C9DB-D844-B07C-E487783517E8}"/>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DD30C3BD-59AF-5B4B-8845-3507468E069F}"/>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a:extLst>
              <a:ext uri="{FF2B5EF4-FFF2-40B4-BE49-F238E27FC236}">
                <a16:creationId xmlns:a16="http://schemas.microsoft.com/office/drawing/2014/main" id="{036C5AB3-73CE-3E40-B9C2-8700AA83B79F}"/>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7F27CDF5-B92C-6C40-A902-5EE8CAB1D457}" type="slidenum">
              <a:rPr lang="en-US" altLang="en-US"/>
              <a:pPr/>
              <a:t>‹#›</a:t>
            </a:fld>
            <a:endParaRPr lang="en-US" altLang="en-US"/>
          </a:p>
        </p:txBody>
      </p:sp>
      <p:sp>
        <p:nvSpPr>
          <p:cNvPr id="2056" name="Rectangle 8">
            <a:extLst>
              <a:ext uri="{FF2B5EF4-FFF2-40B4-BE49-F238E27FC236}">
                <a16:creationId xmlns:a16="http://schemas.microsoft.com/office/drawing/2014/main" id="{FBE34519-D350-FC4B-B6BA-F7B6A8C0E84D}"/>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id="{D49E69D7-E1AD-A549-BFAF-A2BE7733B977}"/>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86AEDB70-C875-3841-B5AC-241C61D2498C}"/>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3F7F96AE-9515-2748-B04C-7EA372D2B741}"/>
              </a:ext>
            </a:extLst>
          </p:cNvPr>
          <p:cNvSpPr>
            <a:spLocks noGrp="1" noChangeArrowheads="1"/>
          </p:cNvSpPr>
          <p:nvPr>
            <p:ph type="hdr" sz="quarter"/>
          </p:nvPr>
        </p:nvSpPr>
        <p:spPr>
          <a:ln/>
        </p:spPr>
        <p:txBody>
          <a:bodyPr/>
          <a:lstStyle/>
          <a:p>
            <a:r>
              <a:rPr lang="en-US" altLang="en-US"/>
              <a:t>doc.: IEEE 802.15-&lt;15-21-0409-00-04ab&gt;</a:t>
            </a:r>
          </a:p>
        </p:txBody>
      </p:sp>
      <p:sp>
        <p:nvSpPr>
          <p:cNvPr id="5" name="Rectangle 3">
            <a:extLst>
              <a:ext uri="{FF2B5EF4-FFF2-40B4-BE49-F238E27FC236}">
                <a16:creationId xmlns:a16="http://schemas.microsoft.com/office/drawing/2014/main" id="{A1B008DF-CC56-994D-9821-3E44AFB315F3}"/>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B8F2699B-F7E8-9140-A502-2BECF50C5256}"/>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6074D865-F0A1-A24D-835D-78C1F4DD8175}"/>
              </a:ext>
            </a:extLst>
          </p:cNvPr>
          <p:cNvSpPr>
            <a:spLocks noGrp="1" noChangeArrowheads="1"/>
          </p:cNvSpPr>
          <p:nvPr>
            <p:ph type="sldNum" sz="quarter" idx="5"/>
          </p:nvPr>
        </p:nvSpPr>
        <p:spPr>
          <a:ln/>
        </p:spPr>
        <p:txBody>
          <a:bodyPr/>
          <a:lstStyle/>
          <a:p>
            <a:r>
              <a:rPr lang="en-US" altLang="en-US"/>
              <a:t>Page </a:t>
            </a:r>
            <a:fld id="{A5473540-375A-5E41-AC23-98043598D1A0}" type="slidenum">
              <a:rPr lang="en-US" altLang="en-US"/>
              <a:pPr/>
              <a:t>2</a:t>
            </a:fld>
            <a:endParaRPr lang="en-US" altLang="en-US"/>
          </a:p>
        </p:txBody>
      </p:sp>
      <p:sp>
        <p:nvSpPr>
          <p:cNvPr id="24578" name="Rectangle 2">
            <a:extLst>
              <a:ext uri="{FF2B5EF4-FFF2-40B4-BE49-F238E27FC236}">
                <a16:creationId xmlns:a16="http://schemas.microsoft.com/office/drawing/2014/main" id="{D6A957E6-9014-654B-B1BC-A8592CB82572}"/>
              </a:ext>
            </a:extLst>
          </p:cNvPr>
          <p:cNvSpPr>
            <a:spLocks noGrp="1" noRot="1" noChangeAspect="1" noChangeArrowheads="1" noTextEdit="1"/>
          </p:cNvSpPr>
          <p:nvPr>
            <p:ph type="sldImg"/>
          </p:nvPr>
        </p:nvSpPr>
        <p:spPr>
          <a:xfrm>
            <a:off x="1154113" y="701675"/>
            <a:ext cx="4625975" cy="3468688"/>
          </a:xfrm>
          <a:ln/>
        </p:spPr>
      </p:sp>
      <p:sp>
        <p:nvSpPr>
          <p:cNvPr id="24579" name="Rectangle 3">
            <a:extLst>
              <a:ext uri="{FF2B5EF4-FFF2-40B4-BE49-F238E27FC236}">
                <a16:creationId xmlns:a16="http://schemas.microsoft.com/office/drawing/2014/main" id="{3B927F5E-F62F-CE40-98ED-7FD9428EEF0D}"/>
              </a:ext>
            </a:extLst>
          </p:cNvPr>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73488154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C0FD2823-C068-7042-9A04-B76307D2C3B9}"/>
              </a:ext>
            </a:extLst>
          </p:cNvPr>
          <p:cNvSpPr>
            <a:spLocks noGrp="1" noChangeArrowheads="1"/>
          </p:cNvSpPr>
          <p:nvPr>
            <p:ph type="hdr" sz="quarter"/>
          </p:nvPr>
        </p:nvSpPr>
        <p:spPr>
          <a:ln/>
        </p:spPr>
        <p:txBody>
          <a:bodyPr/>
          <a:lstStyle/>
          <a:p>
            <a:r>
              <a:rPr lang="en-US" altLang="en-US"/>
              <a:t>doc.: IEEE 802.15-&lt;15-21-0409-00-04ab&gt;</a:t>
            </a:r>
          </a:p>
        </p:txBody>
      </p:sp>
      <p:sp>
        <p:nvSpPr>
          <p:cNvPr id="5" name="Rectangle 3">
            <a:extLst>
              <a:ext uri="{FF2B5EF4-FFF2-40B4-BE49-F238E27FC236}">
                <a16:creationId xmlns:a16="http://schemas.microsoft.com/office/drawing/2014/main" id="{141E4A3D-CA89-FA42-9428-A4884614FE4F}"/>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6AA829AB-26DA-FA48-9C34-B62FCD9DA307}"/>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2EF81715-7C82-F648-9336-DA4D1F3D8675}"/>
              </a:ext>
            </a:extLst>
          </p:cNvPr>
          <p:cNvSpPr>
            <a:spLocks noGrp="1" noChangeArrowheads="1"/>
          </p:cNvSpPr>
          <p:nvPr>
            <p:ph type="sldNum" sz="quarter" idx="5"/>
          </p:nvPr>
        </p:nvSpPr>
        <p:spPr>
          <a:ln/>
        </p:spPr>
        <p:txBody>
          <a:bodyPr/>
          <a:lstStyle/>
          <a:p>
            <a:r>
              <a:rPr lang="en-US" altLang="en-US"/>
              <a:t>Page </a:t>
            </a:r>
            <a:fld id="{3551DFBD-1E8C-8847-8A6F-AEA7F5B01D86}" type="slidenum">
              <a:rPr lang="en-US" altLang="en-US"/>
              <a:pPr/>
              <a:t>11</a:t>
            </a:fld>
            <a:endParaRPr lang="en-US" altLang="en-US"/>
          </a:p>
        </p:txBody>
      </p:sp>
      <p:sp>
        <p:nvSpPr>
          <p:cNvPr id="24578" name="Rectangle 2">
            <a:extLst>
              <a:ext uri="{FF2B5EF4-FFF2-40B4-BE49-F238E27FC236}">
                <a16:creationId xmlns:a16="http://schemas.microsoft.com/office/drawing/2014/main" id="{2767B3DF-437D-6546-AF8F-D8EF58634A8A}"/>
              </a:ext>
            </a:extLst>
          </p:cNvPr>
          <p:cNvSpPr>
            <a:spLocks noGrp="1" noRot="1" noChangeAspect="1" noChangeArrowheads="1" noTextEdit="1"/>
          </p:cNvSpPr>
          <p:nvPr>
            <p:ph type="sldImg"/>
          </p:nvPr>
        </p:nvSpPr>
        <p:spPr>
          <a:xfrm>
            <a:off x="1154113" y="701675"/>
            <a:ext cx="4625975" cy="3468688"/>
          </a:xfrm>
          <a:ln/>
        </p:spPr>
      </p:sp>
      <p:sp>
        <p:nvSpPr>
          <p:cNvPr id="24579" name="Rectangle 3">
            <a:extLst>
              <a:ext uri="{FF2B5EF4-FFF2-40B4-BE49-F238E27FC236}">
                <a16:creationId xmlns:a16="http://schemas.microsoft.com/office/drawing/2014/main" id="{2998CDCD-3EE4-D340-8D1F-C54E765CD27E}"/>
              </a:ext>
            </a:extLst>
          </p:cNvPr>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5895659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C0FD2823-C068-7042-9A04-B76307D2C3B9}"/>
              </a:ext>
            </a:extLst>
          </p:cNvPr>
          <p:cNvSpPr>
            <a:spLocks noGrp="1" noChangeArrowheads="1"/>
          </p:cNvSpPr>
          <p:nvPr>
            <p:ph type="hdr" sz="quarter"/>
          </p:nvPr>
        </p:nvSpPr>
        <p:spPr>
          <a:ln/>
        </p:spPr>
        <p:txBody>
          <a:bodyPr/>
          <a:lstStyle/>
          <a:p>
            <a:r>
              <a:rPr lang="en-US" altLang="en-US"/>
              <a:t>doc.: IEEE 802.15-&lt;15-21-0409-00-04ab&gt;</a:t>
            </a:r>
          </a:p>
        </p:txBody>
      </p:sp>
      <p:sp>
        <p:nvSpPr>
          <p:cNvPr id="5" name="Rectangle 3">
            <a:extLst>
              <a:ext uri="{FF2B5EF4-FFF2-40B4-BE49-F238E27FC236}">
                <a16:creationId xmlns:a16="http://schemas.microsoft.com/office/drawing/2014/main" id="{141E4A3D-CA89-FA42-9428-A4884614FE4F}"/>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6AA829AB-26DA-FA48-9C34-B62FCD9DA307}"/>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2EF81715-7C82-F648-9336-DA4D1F3D8675}"/>
              </a:ext>
            </a:extLst>
          </p:cNvPr>
          <p:cNvSpPr>
            <a:spLocks noGrp="1" noChangeArrowheads="1"/>
          </p:cNvSpPr>
          <p:nvPr>
            <p:ph type="sldNum" sz="quarter" idx="5"/>
          </p:nvPr>
        </p:nvSpPr>
        <p:spPr>
          <a:ln/>
        </p:spPr>
        <p:txBody>
          <a:bodyPr/>
          <a:lstStyle/>
          <a:p>
            <a:r>
              <a:rPr lang="en-US" altLang="en-US"/>
              <a:t>Page </a:t>
            </a:r>
            <a:fld id="{3551DFBD-1E8C-8847-8A6F-AEA7F5B01D86}" type="slidenum">
              <a:rPr lang="en-US" altLang="en-US"/>
              <a:pPr/>
              <a:t>3</a:t>
            </a:fld>
            <a:endParaRPr lang="en-US" altLang="en-US"/>
          </a:p>
        </p:txBody>
      </p:sp>
      <p:sp>
        <p:nvSpPr>
          <p:cNvPr id="24578" name="Rectangle 2">
            <a:extLst>
              <a:ext uri="{FF2B5EF4-FFF2-40B4-BE49-F238E27FC236}">
                <a16:creationId xmlns:a16="http://schemas.microsoft.com/office/drawing/2014/main" id="{2767B3DF-437D-6546-AF8F-D8EF58634A8A}"/>
              </a:ext>
            </a:extLst>
          </p:cNvPr>
          <p:cNvSpPr>
            <a:spLocks noGrp="1" noRot="1" noChangeAspect="1" noChangeArrowheads="1" noTextEdit="1"/>
          </p:cNvSpPr>
          <p:nvPr>
            <p:ph type="sldImg"/>
          </p:nvPr>
        </p:nvSpPr>
        <p:spPr>
          <a:xfrm>
            <a:off x="1154113" y="701675"/>
            <a:ext cx="4625975" cy="3468688"/>
          </a:xfrm>
          <a:ln/>
        </p:spPr>
      </p:sp>
      <p:sp>
        <p:nvSpPr>
          <p:cNvPr id="24579" name="Rectangle 3">
            <a:extLst>
              <a:ext uri="{FF2B5EF4-FFF2-40B4-BE49-F238E27FC236}">
                <a16:creationId xmlns:a16="http://schemas.microsoft.com/office/drawing/2014/main" id="{2998CDCD-3EE4-D340-8D1F-C54E765CD27E}"/>
              </a:ext>
            </a:extLst>
          </p:cNvPr>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3090455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C0FD2823-C068-7042-9A04-B76307D2C3B9}"/>
              </a:ext>
            </a:extLst>
          </p:cNvPr>
          <p:cNvSpPr>
            <a:spLocks noGrp="1" noChangeArrowheads="1"/>
          </p:cNvSpPr>
          <p:nvPr>
            <p:ph type="hdr" sz="quarter"/>
          </p:nvPr>
        </p:nvSpPr>
        <p:spPr>
          <a:ln/>
        </p:spPr>
        <p:txBody>
          <a:bodyPr/>
          <a:lstStyle/>
          <a:p>
            <a:r>
              <a:rPr lang="en-US" altLang="en-US"/>
              <a:t>doc.: IEEE 802.15-&lt;15-21-0409-00-04ab&gt;</a:t>
            </a:r>
          </a:p>
        </p:txBody>
      </p:sp>
      <p:sp>
        <p:nvSpPr>
          <p:cNvPr id="5" name="Rectangle 3">
            <a:extLst>
              <a:ext uri="{FF2B5EF4-FFF2-40B4-BE49-F238E27FC236}">
                <a16:creationId xmlns:a16="http://schemas.microsoft.com/office/drawing/2014/main" id="{141E4A3D-CA89-FA42-9428-A4884614FE4F}"/>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6AA829AB-26DA-FA48-9C34-B62FCD9DA307}"/>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2EF81715-7C82-F648-9336-DA4D1F3D8675}"/>
              </a:ext>
            </a:extLst>
          </p:cNvPr>
          <p:cNvSpPr>
            <a:spLocks noGrp="1" noChangeArrowheads="1"/>
          </p:cNvSpPr>
          <p:nvPr>
            <p:ph type="sldNum" sz="quarter" idx="5"/>
          </p:nvPr>
        </p:nvSpPr>
        <p:spPr>
          <a:ln/>
        </p:spPr>
        <p:txBody>
          <a:bodyPr/>
          <a:lstStyle/>
          <a:p>
            <a:r>
              <a:rPr lang="en-US" altLang="en-US"/>
              <a:t>Page </a:t>
            </a:r>
            <a:fld id="{3551DFBD-1E8C-8847-8A6F-AEA7F5B01D86}" type="slidenum">
              <a:rPr lang="en-US" altLang="en-US"/>
              <a:pPr/>
              <a:t>4</a:t>
            </a:fld>
            <a:endParaRPr lang="en-US" altLang="en-US"/>
          </a:p>
        </p:txBody>
      </p:sp>
      <p:sp>
        <p:nvSpPr>
          <p:cNvPr id="24578" name="Rectangle 2">
            <a:extLst>
              <a:ext uri="{FF2B5EF4-FFF2-40B4-BE49-F238E27FC236}">
                <a16:creationId xmlns:a16="http://schemas.microsoft.com/office/drawing/2014/main" id="{2767B3DF-437D-6546-AF8F-D8EF58634A8A}"/>
              </a:ext>
            </a:extLst>
          </p:cNvPr>
          <p:cNvSpPr>
            <a:spLocks noGrp="1" noRot="1" noChangeAspect="1" noChangeArrowheads="1" noTextEdit="1"/>
          </p:cNvSpPr>
          <p:nvPr>
            <p:ph type="sldImg"/>
          </p:nvPr>
        </p:nvSpPr>
        <p:spPr>
          <a:xfrm>
            <a:off x="1154113" y="701675"/>
            <a:ext cx="4625975" cy="3468688"/>
          </a:xfrm>
          <a:ln/>
        </p:spPr>
      </p:sp>
      <p:sp>
        <p:nvSpPr>
          <p:cNvPr id="24579" name="Rectangle 3">
            <a:extLst>
              <a:ext uri="{FF2B5EF4-FFF2-40B4-BE49-F238E27FC236}">
                <a16:creationId xmlns:a16="http://schemas.microsoft.com/office/drawing/2014/main" id="{2998CDCD-3EE4-D340-8D1F-C54E765CD27E}"/>
              </a:ext>
            </a:extLst>
          </p:cNvPr>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4272735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C0FD2823-C068-7042-9A04-B76307D2C3B9}"/>
              </a:ext>
            </a:extLst>
          </p:cNvPr>
          <p:cNvSpPr>
            <a:spLocks noGrp="1" noChangeArrowheads="1"/>
          </p:cNvSpPr>
          <p:nvPr>
            <p:ph type="hdr" sz="quarter"/>
          </p:nvPr>
        </p:nvSpPr>
        <p:spPr>
          <a:ln/>
        </p:spPr>
        <p:txBody>
          <a:bodyPr/>
          <a:lstStyle/>
          <a:p>
            <a:r>
              <a:rPr lang="en-US" altLang="en-US"/>
              <a:t>doc.: IEEE 802.15-&lt;15-21-0409-00-04ab&gt;</a:t>
            </a:r>
          </a:p>
        </p:txBody>
      </p:sp>
      <p:sp>
        <p:nvSpPr>
          <p:cNvPr id="5" name="Rectangle 3">
            <a:extLst>
              <a:ext uri="{FF2B5EF4-FFF2-40B4-BE49-F238E27FC236}">
                <a16:creationId xmlns:a16="http://schemas.microsoft.com/office/drawing/2014/main" id="{141E4A3D-CA89-FA42-9428-A4884614FE4F}"/>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6AA829AB-26DA-FA48-9C34-B62FCD9DA307}"/>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2EF81715-7C82-F648-9336-DA4D1F3D8675}"/>
              </a:ext>
            </a:extLst>
          </p:cNvPr>
          <p:cNvSpPr>
            <a:spLocks noGrp="1" noChangeArrowheads="1"/>
          </p:cNvSpPr>
          <p:nvPr>
            <p:ph type="sldNum" sz="quarter" idx="5"/>
          </p:nvPr>
        </p:nvSpPr>
        <p:spPr>
          <a:ln/>
        </p:spPr>
        <p:txBody>
          <a:bodyPr/>
          <a:lstStyle/>
          <a:p>
            <a:r>
              <a:rPr lang="en-US" altLang="en-US"/>
              <a:t>Page </a:t>
            </a:r>
            <a:fld id="{3551DFBD-1E8C-8847-8A6F-AEA7F5B01D86}" type="slidenum">
              <a:rPr lang="en-US" altLang="en-US"/>
              <a:pPr/>
              <a:t>5</a:t>
            </a:fld>
            <a:endParaRPr lang="en-US" altLang="en-US"/>
          </a:p>
        </p:txBody>
      </p:sp>
      <p:sp>
        <p:nvSpPr>
          <p:cNvPr id="24578" name="Rectangle 2">
            <a:extLst>
              <a:ext uri="{FF2B5EF4-FFF2-40B4-BE49-F238E27FC236}">
                <a16:creationId xmlns:a16="http://schemas.microsoft.com/office/drawing/2014/main" id="{2767B3DF-437D-6546-AF8F-D8EF58634A8A}"/>
              </a:ext>
            </a:extLst>
          </p:cNvPr>
          <p:cNvSpPr>
            <a:spLocks noGrp="1" noRot="1" noChangeAspect="1" noChangeArrowheads="1" noTextEdit="1"/>
          </p:cNvSpPr>
          <p:nvPr>
            <p:ph type="sldImg"/>
          </p:nvPr>
        </p:nvSpPr>
        <p:spPr>
          <a:xfrm>
            <a:off x="1154113" y="701675"/>
            <a:ext cx="4625975" cy="3468688"/>
          </a:xfrm>
          <a:ln/>
        </p:spPr>
      </p:sp>
      <p:sp>
        <p:nvSpPr>
          <p:cNvPr id="24579" name="Rectangle 3">
            <a:extLst>
              <a:ext uri="{FF2B5EF4-FFF2-40B4-BE49-F238E27FC236}">
                <a16:creationId xmlns:a16="http://schemas.microsoft.com/office/drawing/2014/main" id="{2998CDCD-3EE4-D340-8D1F-C54E765CD27E}"/>
              </a:ext>
            </a:extLst>
          </p:cNvPr>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250820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C0FD2823-C068-7042-9A04-B76307D2C3B9}"/>
              </a:ext>
            </a:extLst>
          </p:cNvPr>
          <p:cNvSpPr>
            <a:spLocks noGrp="1" noChangeArrowheads="1"/>
          </p:cNvSpPr>
          <p:nvPr>
            <p:ph type="hdr" sz="quarter"/>
          </p:nvPr>
        </p:nvSpPr>
        <p:spPr>
          <a:ln/>
        </p:spPr>
        <p:txBody>
          <a:bodyPr/>
          <a:lstStyle/>
          <a:p>
            <a:r>
              <a:rPr lang="en-US" altLang="en-US"/>
              <a:t>doc.: IEEE 802.15-&lt;15-21-0409-00-04ab&gt;</a:t>
            </a:r>
          </a:p>
        </p:txBody>
      </p:sp>
      <p:sp>
        <p:nvSpPr>
          <p:cNvPr id="5" name="Rectangle 3">
            <a:extLst>
              <a:ext uri="{FF2B5EF4-FFF2-40B4-BE49-F238E27FC236}">
                <a16:creationId xmlns:a16="http://schemas.microsoft.com/office/drawing/2014/main" id="{141E4A3D-CA89-FA42-9428-A4884614FE4F}"/>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6AA829AB-26DA-FA48-9C34-B62FCD9DA307}"/>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2EF81715-7C82-F648-9336-DA4D1F3D8675}"/>
              </a:ext>
            </a:extLst>
          </p:cNvPr>
          <p:cNvSpPr>
            <a:spLocks noGrp="1" noChangeArrowheads="1"/>
          </p:cNvSpPr>
          <p:nvPr>
            <p:ph type="sldNum" sz="quarter" idx="5"/>
          </p:nvPr>
        </p:nvSpPr>
        <p:spPr>
          <a:ln/>
        </p:spPr>
        <p:txBody>
          <a:bodyPr/>
          <a:lstStyle/>
          <a:p>
            <a:r>
              <a:rPr lang="en-US" altLang="en-US"/>
              <a:t>Page </a:t>
            </a:r>
            <a:fld id="{3551DFBD-1E8C-8847-8A6F-AEA7F5B01D86}" type="slidenum">
              <a:rPr lang="en-US" altLang="en-US"/>
              <a:pPr/>
              <a:t>6</a:t>
            </a:fld>
            <a:endParaRPr lang="en-US" altLang="en-US"/>
          </a:p>
        </p:txBody>
      </p:sp>
      <p:sp>
        <p:nvSpPr>
          <p:cNvPr id="24578" name="Rectangle 2">
            <a:extLst>
              <a:ext uri="{FF2B5EF4-FFF2-40B4-BE49-F238E27FC236}">
                <a16:creationId xmlns:a16="http://schemas.microsoft.com/office/drawing/2014/main" id="{2767B3DF-437D-6546-AF8F-D8EF58634A8A}"/>
              </a:ext>
            </a:extLst>
          </p:cNvPr>
          <p:cNvSpPr>
            <a:spLocks noGrp="1" noRot="1" noChangeAspect="1" noChangeArrowheads="1" noTextEdit="1"/>
          </p:cNvSpPr>
          <p:nvPr>
            <p:ph type="sldImg"/>
          </p:nvPr>
        </p:nvSpPr>
        <p:spPr>
          <a:xfrm>
            <a:off x="1154113" y="701675"/>
            <a:ext cx="4625975" cy="3468688"/>
          </a:xfrm>
          <a:ln/>
        </p:spPr>
      </p:sp>
      <p:sp>
        <p:nvSpPr>
          <p:cNvPr id="24579" name="Rectangle 3">
            <a:extLst>
              <a:ext uri="{FF2B5EF4-FFF2-40B4-BE49-F238E27FC236}">
                <a16:creationId xmlns:a16="http://schemas.microsoft.com/office/drawing/2014/main" id="{2998CDCD-3EE4-D340-8D1F-C54E765CD27E}"/>
              </a:ext>
            </a:extLst>
          </p:cNvPr>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93224843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C0FD2823-C068-7042-9A04-B76307D2C3B9}"/>
              </a:ext>
            </a:extLst>
          </p:cNvPr>
          <p:cNvSpPr>
            <a:spLocks noGrp="1" noChangeArrowheads="1"/>
          </p:cNvSpPr>
          <p:nvPr>
            <p:ph type="hdr" sz="quarter"/>
          </p:nvPr>
        </p:nvSpPr>
        <p:spPr>
          <a:ln/>
        </p:spPr>
        <p:txBody>
          <a:bodyPr/>
          <a:lstStyle/>
          <a:p>
            <a:r>
              <a:rPr lang="en-US" altLang="en-US"/>
              <a:t>doc.: IEEE 802.15-&lt;15-21-0409-00-04ab&gt;</a:t>
            </a:r>
          </a:p>
        </p:txBody>
      </p:sp>
      <p:sp>
        <p:nvSpPr>
          <p:cNvPr id="5" name="Rectangle 3">
            <a:extLst>
              <a:ext uri="{FF2B5EF4-FFF2-40B4-BE49-F238E27FC236}">
                <a16:creationId xmlns:a16="http://schemas.microsoft.com/office/drawing/2014/main" id="{141E4A3D-CA89-FA42-9428-A4884614FE4F}"/>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6AA829AB-26DA-FA48-9C34-B62FCD9DA307}"/>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2EF81715-7C82-F648-9336-DA4D1F3D8675}"/>
              </a:ext>
            </a:extLst>
          </p:cNvPr>
          <p:cNvSpPr>
            <a:spLocks noGrp="1" noChangeArrowheads="1"/>
          </p:cNvSpPr>
          <p:nvPr>
            <p:ph type="sldNum" sz="quarter" idx="5"/>
          </p:nvPr>
        </p:nvSpPr>
        <p:spPr>
          <a:ln/>
        </p:spPr>
        <p:txBody>
          <a:bodyPr/>
          <a:lstStyle/>
          <a:p>
            <a:r>
              <a:rPr lang="en-US" altLang="en-US"/>
              <a:t>Page </a:t>
            </a:r>
            <a:fld id="{3551DFBD-1E8C-8847-8A6F-AEA7F5B01D86}" type="slidenum">
              <a:rPr lang="en-US" altLang="en-US"/>
              <a:pPr/>
              <a:t>7</a:t>
            </a:fld>
            <a:endParaRPr lang="en-US" altLang="en-US"/>
          </a:p>
        </p:txBody>
      </p:sp>
      <p:sp>
        <p:nvSpPr>
          <p:cNvPr id="24578" name="Rectangle 2">
            <a:extLst>
              <a:ext uri="{FF2B5EF4-FFF2-40B4-BE49-F238E27FC236}">
                <a16:creationId xmlns:a16="http://schemas.microsoft.com/office/drawing/2014/main" id="{2767B3DF-437D-6546-AF8F-D8EF58634A8A}"/>
              </a:ext>
            </a:extLst>
          </p:cNvPr>
          <p:cNvSpPr>
            <a:spLocks noGrp="1" noRot="1" noChangeAspect="1" noChangeArrowheads="1" noTextEdit="1"/>
          </p:cNvSpPr>
          <p:nvPr>
            <p:ph type="sldImg"/>
          </p:nvPr>
        </p:nvSpPr>
        <p:spPr>
          <a:xfrm>
            <a:off x="1154113" y="701675"/>
            <a:ext cx="4625975" cy="3468688"/>
          </a:xfrm>
          <a:ln/>
        </p:spPr>
      </p:sp>
      <p:sp>
        <p:nvSpPr>
          <p:cNvPr id="24579" name="Rectangle 3">
            <a:extLst>
              <a:ext uri="{FF2B5EF4-FFF2-40B4-BE49-F238E27FC236}">
                <a16:creationId xmlns:a16="http://schemas.microsoft.com/office/drawing/2014/main" id="{2998CDCD-3EE4-D340-8D1F-C54E765CD27E}"/>
              </a:ext>
            </a:extLst>
          </p:cNvPr>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74248316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C0FD2823-C068-7042-9A04-B76307D2C3B9}"/>
              </a:ext>
            </a:extLst>
          </p:cNvPr>
          <p:cNvSpPr>
            <a:spLocks noGrp="1" noChangeArrowheads="1"/>
          </p:cNvSpPr>
          <p:nvPr>
            <p:ph type="hdr" sz="quarter"/>
          </p:nvPr>
        </p:nvSpPr>
        <p:spPr>
          <a:ln/>
        </p:spPr>
        <p:txBody>
          <a:bodyPr/>
          <a:lstStyle/>
          <a:p>
            <a:r>
              <a:rPr lang="en-US" altLang="en-US"/>
              <a:t>doc.: IEEE 802.15-&lt;15-21-0409-00-04ab&gt;</a:t>
            </a:r>
          </a:p>
        </p:txBody>
      </p:sp>
      <p:sp>
        <p:nvSpPr>
          <p:cNvPr id="5" name="Rectangle 3">
            <a:extLst>
              <a:ext uri="{FF2B5EF4-FFF2-40B4-BE49-F238E27FC236}">
                <a16:creationId xmlns:a16="http://schemas.microsoft.com/office/drawing/2014/main" id="{141E4A3D-CA89-FA42-9428-A4884614FE4F}"/>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6AA829AB-26DA-FA48-9C34-B62FCD9DA307}"/>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2EF81715-7C82-F648-9336-DA4D1F3D8675}"/>
              </a:ext>
            </a:extLst>
          </p:cNvPr>
          <p:cNvSpPr>
            <a:spLocks noGrp="1" noChangeArrowheads="1"/>
          </p:cNvSpPr>
          <p:nvPr>
            <p:ph type="sldNum" sz="quarter" idx="5"/>
          </p:nvPr>
        </p:nvSpPr>
        <p:spPr>
          <a:ln/>
        </p:spPr>
        <p:txBody>
          <a:bodyPr/>
          <a:lstStyle/>
          <a:p>
            <a:r>
              <a:rPr lang="en-US" altLang="en-US"/>
              <a:t>Page </a:t>
            </a:r>
            <a:fld id="{3551DFBD-1E8C-8847-8A6F-AEA7F5B01D86}" type="slidenum">
              <a:rPr lang="en-US" altLang="en-US"/>
              <a:pPr/>
              <a:t>8</a:t>
            </a:fld>
            <a:endParaRPr lang="en-US" altLang="en-US"/>
          </a:p>
        </p:txBody>
      </p:sp>
      <p:sp>
        <p:nvSpPr>
          <p:cNvPr id="24578" name="Rectangle 2">
            <a:extLst>
              <a:ext uri="{FF2B5EF4-FFF2-40B4-BE49-F238E27FC236}">
                <a16:creationId xmlns:a16="http://schemas.microsoft.com/office/drawing/2014/main" id="{2767B3DF-437D-6546-AF8F-D8EF58634A8A}"/>
              </a:ext>
            </a:extLst>
          </p:cNvPr>
          <p:cNvSpPr>
            <a:spLocks noGrp="1" noRot="1" noChangeAspect="1" noChangeArrowheads="1" noTextEdit="1"/>
          </p:cNvSpPr>
          <p:nvPr>
            <p:ph type="sldImg"/>
          </p:nvPr>
        </p:nvSpPr>
        <p:spPr>
          <a:xfrm>
            <a:off x="1154113" y="701675"/>
            <a:ext cx="4625975" cy="3468688"/>
          </a:xfrm>
          <a:ln/>
        </p:spPr>
      </p:sp>
      <p:sp>
        <p:nvSpPr>
          <p:cNvPr id="24579" name="Rectangle 3">
            <a:extLst>
              <a:ext uri="{FF2B5EF4-FFF2-40B4-BE49-F238E27FC236}">
                <a16:creationId xmlns:a16="http://schemas.microsoft.com/office/drawing/2014/main" id="{2998CDCD-3EE4-D340-8D1F-C54E765CD27E}"/>
              </a:ext>
            </a:extLst>
          </p:cNvPr>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49409611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C0FD2823-C068-7042-9A04-B76307D2C3B9}"/>
              </a:ext>
            </a:extLst>
          </p:cNvPr>
          <p:cNvSpPr>
            <a:spLocks noGrp="1" noChangeArrowheads="1"/>
          </p:cNvSpPr>
          <p:nvPr>
            <p:ph type="hdr" sz="quarter"/>
          </p:nvPr>
        </p:nvSpPr>
        <p:spPr>
          <a:ln/>
        </p:spPr>
        <p:txBody>
          <a:bodyPr/>
          <a:lstStyle/>
          <a:p>
            <a:r>
              <a:rPr lang="en-US" altLang="en-US"/>
              <a:t>doc.: IEEE 802.15-&lt;15-21-0409-00-04ab&gt;</a:t>
            </a:r>
          </a:p>
        </p:txBody>
      </p:sp>
      <p:sp>
        <p:nvSpPr>
          <p:cNvPr id="5" name="Rectangle 3">
            <a:extLst>
              <a:ext uri="{FF2B5EF4-FFF2-40B4-BE49-F238E27FC236}">
                <a16:creationId xmlns:a16="http://schemas.microsoft.com/office/drawing/2014/main" id="{141E4A3D-CA89-FA42-9428-A4884614FE4F}"/>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6AA829AB-26DA-FA48-9C34-B62FCD9DA307}"/>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2EF81715-7C82-F648-9336-DA4D1F3D8675}"/>
              </a:ext>
            </a:extLst>
          </p:cNvPr>
          <p:cNvSpPr>
            <a:spLocks noGrp="1" noChangeArrowheads="1"/>
          </p:cNvSpPr>
          <p:nvPr>
            <p:ph type="sldNum" sz="quarter" idx="5"/>
          </p:nvPr>
        </p:nvSpPr>
        <p:spPr>
          <a:ln/>
        </p:spPr>
        <p:txBody>
          <a:bodyPr/>
          <a:lstStyle/>
          <a:p>
            <a:r>
              <a:rPr lang="en-US" altLang="en-US"/>
              <a:t>Page </a:t>
            </a:r>
            <a:fld id="{3551DFBD-1E8C-8847-8A6F-AEA7F5B01D86}" type="slidenum">
              <a:rPr lang="en-US" altLang="en-US"/>
              <a:pPr/>
              <a:t>9</a:t>
            </a:fld>
            <a:endParaRPr lang="en-US" altLang="en-US"/>
          </a:p>
        </p:txBody>
      </p:sp>
      <p:sp>
        <p:nvSpPr>
          <p:cNvPr id="24578" name="Rectangle 2">
            <a:extLst>
              <a:ext uri="{FF2B5EF4-FFF2-40B4-BE49-F238E27FC236}">
                <a16:creationId xmlns:a16="http://schemas.microsoft.com/office/drawing/2014/main" id="{2767B3DF-437D-6546-AF8F-D8EF58634A8A}"/>
              </a:ext>
            </a:extLst>
          </p:cNvPr>
          <p:cNvSpPr>
            <a:spLocks noGrp="1" noRot="1" noChangeAspect="1" noChangeArrowheads="1" noTextEdit="1"/>
          </p:cNvSpPr>
          <p:nvPr>
            <p:ph type="sldImg"/>
          </p:nvPr>
        </p:nvSpPr>
        <p:spPr>
          <a:xfrm>
            <a:off x="1154113" y="701675"/>
            <a:ext cx="4625975" cy="3468688"/>
          </a:xfrm>
          <a:ln/>
        </p:spPr>
      </p:sp>
      <p:sp>
        <p:nvSpPr>
          <p:cNvPr id="24579" name="Rectangle 3">
            <a:extLst>
              <a:ext uri="{FF2B5EF4-FFF2-40B4-BE49-F238E27FC236}">
                <a16:creationId xmlns:a16="http://schemas.microsoft.com/office/drawing/2014/main" id="{2998CDCD-3EE4-D340-8D1F-C54E765CD27E}"/>
              </a:ext>
            </a:extLst>
          </p:cNvPr>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60620341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C0FD2823-C068-7042-9A04-B76307D2C3B9}"/>
              </a:ext>
            </a:extLst>
          </p:cNvPr>
          <p:cNvSpPr>
            <a:spLocks noGrp="1" noChangeArrowheads="1"/>
          </p:cNvSpPr>
          <p:nvPr>
            <p:ph type="hdr" sz="quarter"/>
          </p:nvPr>
        </p:nvSpPr>
        <p:spPr>
          <a:ln/>
        </p:spPr>
        <p:txBody>
          <a:bodyPr/>
          <a:lstStyle/>
          <a:p>
            <a:r>
              <a:rPr lang="en-US" altLang="en-US"/>
              <a:t>doc.: IEEE 802.15-&lt;15-21-0409-00-04ab&gt;</a:t>
            </a:r>
          </a:p>
        </p:txBody>
      </p:sp>
      <p:sp>
        <p:nvSpPr>
          <p:cNvPr id="5" name="Rectangle 3">
            <a:extLst>
              <a:ext uri="{FF2B5EF4-FFF2-40B4-BE49-F238E27FC236}">
                <a16:creationId xmlns:a16="http://schemas.microsoft.com/office/drawing/2014/main" id="{141E4A3D-CA89-FA42-9428-A4884614FE4F}"/>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6AA829AB-26DA-FA48-9C34-B62FCD9DA307}"/>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2EF81715-7C82-F648-9336-DA4D1F3D8675}"/>
              </a:ext>
            </a:extLst>
          </p:cNvPr>
          <p:cNvSpPr>
            <a:spLocks noGrp="1" noChangeArrowheads="1"/>
          </p:cNvSpPr>
          <p:nvPr>
            <p:ph type="sldNum" sz="quarter" idx="5"/>
          </p:nvPr>
        </p:nvSpPr>
        <p:spPr>
          <a:ln/>
        </p:spPr>
        <p:txBody>
          <a:bodyPr/>
          <a:lstStyle/>
          <a:p>
            <a:r>
              <a:rPr lang="en-US" altLang="en-US"/>
              <a:t>Page </a:t>
            </a:r>
            <a:fld id="{3551DFBD-1E8C-8847-8A6F-AEA7F5B01D86}" type="slidenum">
              <a:rPr lang="en-US" altLang="en-US"/>
              <a:pPr/>
              <a:t>10</a:t>
            </a:fld>
            <a:endParaRPr lang="en-US" altLang="en-US"/>
          </a:p>
        </p:txBody>
      </p:sp>
      <p:sp>
        <p:nvSpPr>
          <p:cNvPr id="24578" name="Rectangle 2">
            <a:extLst>
              <a:ext uri="{FF2B5EF4-FFF2-40B4-BE49-F238E27FC236}">
                <a16:creationId xmlns:a16="http://schemas.microsoft.com/office/drawing/2014/main" id="{2767B3DF-437D-6546-AF8F-D8EF58634A8A}"/>
              </a:ext>
            </a:extLst>
          </p:cNvPr>
          <p:cNvSpPr>
            <a:spLocks noGrp="1" noRot="1" noChangeAspect="1" noChangeArrowheads="1" noTextEdit="1"/>
          </p:cNvSpPr>
          <p:nvPr>
            <p:ph type="sldImg"/>
          </p:nvPr>
        </p:nvSpPr>
        <p:spPr>
          <a:xfrm>
            <a:off x="1154113" y="701675"/>
            <a:ext cx="4625975" cy="3468688"/>
          </a:xfrm>
          <a:ln/>
        </p:spPr>
      </p:sp>
      <p:sp>
        <p:nvSpPr>
          <p:cNvPr id="24579" name="Rectangle 3">
            <a:extLst>
              <a:ext uri="{FF2B5EF4-FFF2-40B4-BE49-F238E27FC236}">
                <a16:creationId xmlns:a16="http://schemas.microsoft.com/office/drawing/2014/main" id="{2998CDCD-3EE4-D340-8D1F-C54E765CD27E}"/>
              </a:ext>
            </a:extLst>
          </p:cNvPr>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42522379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536465-152E-3B42-9625-7BAAFDCAF856}"/>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A1A23240-305A-7D44-BD72-8AC798B36E9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a:extLst>
              <a:ext uri="{FF2B5EF4-FFF2-40B4-BE49-F238E27FC236}">
                <a16:creationId xmlns:a16="http://schemas.microsoft.com/office/drawing/2014/main" id="{A6151E9C-D999-5F4A-9A45-F327ED1A46AA}"/>
              </a:ext>
            </a:extLst>
          </p:cNvPr>
          <p:cNvSpPr>
            <a:spLocks noGrp="1"/>
          </p:cNvSpPr>
          <p:nvPr>
            <p:ph type="sldNum" sz="quarter" idx="12"/>
          </p:nvPr>
        </p:nvSpPr>
        <p:spPr/>
        <p:txBody>
          <a:bodyPr/>
          <a:lstStyle>
            <a:lvl1pPr>
              <a:defRPr/>
            </a:lvl1pPr>
          </a:lstStyle>
          <a:p>
            <a:r>
              <a:rPr lang="en-US" altLang="en-US"/>
              <a:t>Slide </a:t>
            </a:r>
            <a:fld id="{402C19D2-AFCD-5441-8B74-E6F734CFFA69}" type="slidenum">
              <a:rPr lang="en-US" altLang="en-US"/>
              <a:pPr/>
              <a:t>‹#›</a:t>
            </a:fld>
            <a:endParaRPr lang="en-US" altLang="en-US"/>
          </a:p>
        </p:txBody>
      </p:sp>
      <p:sp>
        <p:nvSpPr>
          <p:cNvPr id="8" name="Rectangle 5">
            <a:extLst>
              <a:ext uri="{FF2B5EF4-FFF2-40B4-BE49-F238E27FC236}">
                <a16:creationId xmlns:a16="http://schemas.microsoft.com/office/drawing/2014/main" id="{62A13302-EF5C-4526-8F6A-261D7C4CC03E}"/>
              </a:ext>
            </a:extLst>
          </p:cNvPr>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dirty="0"/>
              <a:t>H.-B. Li, T. Matsumura (NICT)</a:t>
            </a:r>
          </a:p>
        </p:txBody>
      </p:sp>
    </p:spTree>
    <p:extLst>
      <p:ext uri="{BB962C8B-B14F-4D97-AF65-F5344CB8AC3E}">
        <p14:creationId xmlns:p14="http://schemas.microsoft.com/office/powerpoint/2010/main" val="20643554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8" name="タイトル 7">
            <a:extLst>
              <a:ext uri="{FF2B5EF4-FFF2-40B4-BE49-F238E27FC236}">
                <a16:creationId xmlns:a16="http://schemas.microsoft.com/office/drawing/2014/main" id="{F75EDB50-744A-4902-9C3F-2A5665D3C42D}"/>
              </a:ext>
            </a:extLst>
          </p:cNvPr>
          <p:cNvSpPr>
            <a:spLocks noGrp="1"/>
          </p:cNvSpPr>
          <p:nvPr>
            <p:ph type="title"/>
          </p:nvPr>
        </p:nvSpPr>
        <p:spPr/>
        <p:txBody>
          <a:bodyPr/>
          <a:lstStyle/>
          <a:p>
            <a:r>
              <a:rPr kumimoji="1" lang="ja-JP" altLang="en-US"/>
              <a:t>マスター タイトルの書式設定</a:t>
            </a:r>
          </a:p>
        </p:txBody>
      </p:sp>
      <p:sp>
        <p:nvSpPr>
          <p:cNvPr id="11" name="スライド番号プレースホルダー 10">
            <a:extLst>
              <a:ext uri="{FF2B5EF4-FFF2-40B4-BE49-F238E27FC236}">
                <a16:creationId xmlns:a16="http://schemas.microsoft.com/office/drawing/2014/main" id="{7854CAD1-ED54-4EE0-B615-F98E128487C2}"/>
              </a:ext>
            </a:extLst>
          </p:cNvPr>
          <p:cNvSpPr>
            <a:spLocks noGrp="1"/>
          </p:cNvSpPr>
          <p:nvPr>
            <p:ph type="sldNum" sz="quarter" idx="12"/>
          </p:nvPr>
        </p:nvSpPr>
        <p:spPr/>
        <p:txBody>
          <a:bodyPr/>
          <a:lstStyle/>
          <a:p>
            <a:r>
              <a:rPr lang="en-US" altLang="en-US"/>
              <a:t>Slide </a:t>
            </a:r>
            <a:fld id="{124E2FAF-A846-F04A-BBEF-9BB2A7C87EEF}" type="slidenum">
              <a:rPr lang="en-US" altLang="en-US" smtClean="0"/>
              <a:pPr/>
              <a:t>‹#›</a:t>
            </a:fld>
            <a:endParaRPr lang="en-US" altLang="en-US"/>
          </a:p>
        </p:txBody>
      </p:sp>
      <p:sp>
        <p:nvSpPr>
          <p:cNvPr id="10" name="フッター プレースホルダー 9">
            <a:extLst>
              <a:ext uri="{FF2B5EF4-FFF2-40B4-BE49-F238E27FC236}">
                <a16:creationId xmlns:a16="http://schemas.microsoft.com/office/drawing/2014/main" id="{9C7504AB-7FF0-45DB-B521-2C572832ED86}"/>
              </a:ext>
            </a:extLst>
          </p:cNvPr>
          <p:cNvSpPr>
            <a:spLocks noGrp="1"/>
          </p:cNvSpPr>
          <p:nvPr>
            <p:ph type="ftr" sz="quarter" idx="11"/>
          </p:nvPr>
        </p:nvSpPr>
        <p:spPr>
          <a:xfrm>
            <a:off x="5486400" y="6475413"/>
            <a:ext cx="3124200" cy="184666"/>
          </a:xfrm>
          <a:prstGeom prst="rect">
            <a:avLst/>
          </a:prstGeom>
        </p:spPr>
        <p:txBody>
          <a:bodyPr/>
          <a:lstStyle/>
          <a:p>
            <a:r>
              <a:rPr lang="en-US" altLang="en-US"/>
              <a:t>H.-B. Li, T. Matsumura (NICT)</a:t>
            </a:r>
            <a:endParaRPr lang="en-US" altLang="en-US" dirty="0"/>
          </a:p>
        </p:txBody>
      </p:sp>
    </p:spTree>
    <p:extLst>
      <p:ext uri="{BB962C8B-B14F-4D97-AF65-F5344CB8AC3E}">
        <p14:creationId xmlns:p14="http://schemas.microsoft.com/office/powerpoint/2010/main" val="293293549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69793AFB-F610-664D-A54E-5CEFD5497847}"/>
              </a:ext>
            </a:extLst>
          </p:cNvPr>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dirty="0"/>
              <a:t>Click to edit Master title style</a:t>
            </a:r>
          </a:p>
        </p:txBody>
      </p:sp>
      <p:sp>
        <p:nvSpPr>
          <p:cNvPr id="1027" name="Rectangle 3">
            <a:extLst>
              <a:ext uri="{FF2B5EF4-FFF2-40B4-BE49-F238E27FC236}">
                <a16:creationId xmlns:a16="http://schemas.microsoft.com/office/drawing/2014/main" id="{0D882F62-0B77-6E4E-98C7-42660C9FC8F3}"/>
              </a:ext>
            </a:extLst>
          </p:cNvPr>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30" name="Rectangle 6">
            <a:extLst>
              <a:ext uri="{FF2B5EF4-FFF2-40B4-BE49-F238E27FC236}">
                <a16:creationId xmlns:a16="http://schemas.microsoft.com/office/drawing/2014/main" id="{7C5D5A5E-EED1-7244-9E37-FC71B45FE356}"/>
              </a:ext>
            </a:extLst>
          </p:cNvPr>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124E2FAF-A846-F04A-BBEF-9BB2A7C87EEF}" type="slidenum">
              <a:rPr lang="en-US" altLang="en-US"/>
              <a:pPr/>
              <a:t>‹#›</a:t>
            </a:fld>
            <a:endParaRPr lang="en-US" altLang="en-US"/>
          </a:p>
        </p:txBody>
      </p:sp>
      <p:sp>
        <p:nvSpPr>
          <p:cNvPr id="1032" name="Line 8">
            <a:extLst>
              <a:ext uri="{FF2B5EF4-FFF2-40B4-BE49-F238E27FC236}">
                <a16:creationId xmlns:a16="http://schemas.microsoft.com/office/drawing/2014/main" id="{EE537263-CB36-E544-95A0-5F9C502B4379}"/>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033" name="Rectangle 9">
            <a:extLst>
              <a:ext uri="{FF2B5EF4-FFF2-40B4-BE49-F238E27FC236}">
                <a16:creationId xmlns:a16="http://schemas.microsoft.com/office/drawing/2014/main" id="{F0D0F26C-6B68-D64B-ABFD-559C7369AAFF}"/>
              </a:ext>
            </a:extLst>
          </p:cNvPr>
          <p:cNvSpPr>
            <a:spLocks noChangeArrowheads="1"/>
          </p:cNvSpPr>
          <p:nvPr/>
        </p:nvSpPr>
        <p:spPr bwMode="auto">
          <a:xfrm>
            <a:off x="685800" y="6475412"/>
            <a:ext cx="25146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en-US" dirty="0"/>
              <a:t>NB CCA follow-up</a:t>
            </a:r>
          </a:p>
        </p:txBody>
      </p:sp>
      <p:sp>
        <p:nvSpPr>
          <p:cNvPr id="1034" name="Line 10">
            <a:extLst>
              <a:ext uri="{FF2B5EF4-FFF2-40B4-BE49-F238E27FC236}">
                <a16:creationId xmlns:a16="http://schemas.microsoft.com/office/drawing/2014/main" id="{D91B9B40-9D91-234E-AC82-7BC564C1F1F7}"/>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1" name="Rectangle 9">
            <a:extLst>
              <a:ext uri="{FF2B5EF4-FFF2-40B4-BE49-F238E27FC236}">
                <a16:creationId xmlns:a16="http://schemas.microsoft.com/office/drawing/2014/main" id="{611BE13D-5132-4D15-8677-3680C9C33B55}"/>
              </a:ext>
            </a:extLst>
          </p:cNvPr>
          <p:cNvSpPr>
            <a:spLocks noChangeArrowheads="1"/>
          </p:cNvSpPr>
          <p:nvPr userDrawn="1"/>
        </p:nvSpPr>
        <p:spPr bwMode="auto">
          <a:xfrm>
            <a:off x="685800" y="381000"/>
            <a:ext cx="20574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en-US" sz="1400" b="1" dirty="0"/>
              <a:t>September 2022</a:t>
            </a:r>
          </a:p>
        </p:txBody>
      </p:sp>
      <p:sp>
        <p:nvSpPr>
          <p:cNvPr id="12" name="Rectangle 9">
            <a:extLst>
              <a:ext uri="{FF2B5EF4-FFF2-40B4-BE49-F238E27FC236}">
                <a16:creationId xmlns:a16="http://schemas.microsoft.com/office/drawing/2014/main" id="{1123F047-349C-4973-BA2A-07818E6AEC53}"/>
              </a:ext>
            </a:extLst>
          </p:cNvPr>
          <p:cNvSpPr>
            <a:spLocks noChangeArrowheads="1"/>
          </p:cNvSpPr>
          <p:nvPr userDrawn="1"/>
        </p:nvSpPr>
        <p:spPr bwMode="auto">
          <a:xfrm>
            <a:off x="5638800" y="6477000"/>
            <a:ext cx="28956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lang="en-US" altLang="en-US" dirty="0"/>
              <a:t>NICT, </a:t>
            </a:r>
            <a:r>
              <a:rPr lang="en-US" altLang="en-US" dirty="0" err="1"/>
              <a:t>etc</a:t>
            </a:r>
            <a:endParaRPr lang="en-US" altLang="en-US" dirty="0"/>
          </a:p>
        </p:txBody>
      </p:sp>
      <p:sp>
        <p:nvSpPr>
          <p:cNvPr id="13" name="Rectangle 1">
            <a:extLst>
              <a:ext uri="{FF2B5EF4-FFF2-40B4-BE49-F238E27FC236}">
                <a16:creationId xmlns:a16="http://schemas.microsoft.com/office/drawing/2014/main" id="{E4735026-7978-4426-BA69-7E89065C1A75}"/>
              </a:ext>
            </a:extLst>
          </p:cNvPr>
          <p:cNvSpPr>
            <a:spLocks noChangeArrowheads="1"/>
          </p:cNvSpPr>
          <p:nvPr userDrawn="1"/>
        </p:nvSpPr>
        <p:spPr bwMode="auto">
          <a:xfrm>
            <a:off x="4572000" y="412234"/>
            <a:ext cx="3962400" cy="184666"/>
          </a:xfrm>
          <a:prstGeom prst="rect">
            <a:avLst/>
          </a:prstGeom>
          <a:noFill/>
          <a:ln>
            <a:noFill/>
          </a:ln>
        </p:spPr>
        <p:txBody>
          <a:bodyPr lIns="0" tIns="0" rIns="0" bIns="0" anchor="b">
            <a:spAutoFit/>
          </a:bodyPr>
          <a:lstStyle>
            <a:lvl1pPr marL="342900" indent="-34290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1pPr>
            <a:lvl2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2pPr>
            <a:lvl3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3pPr>
            <a:lvl4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4pPr>
            <a:lvl5pPr marL="142875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5pPr>
            <a:lvl6pPr marL="18859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6pPr>
            <a:lvl7pPr marL="23431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7pPr>
            <a:lvl8pPr marL="28003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8pPr>
            <a:lvl9pPr marL="32575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9pPr>
          </a:lstStyle>
          <a:p>
            <a:pPr lvl="4" indent="0" algn="r" eaLnBrk="1" hangingPunct="1">
              <a:buSzPct val="100000"/>
              <a:defRPr/>
            </a:pPr>
            <a:r>
              <a:rPr lang="en-GB" altLang="en-US" b="1" dirty="0">
                <a:solidFill>
                  <a:schemeClr val="tx1"/>
                </a:solidFill>
              </a:rPr>
              <a:t>doc.: IEEE 15-22-0</a:t>
            </a:r>
            <a:r>
              <a:rPr lang="en-US" altLang="en-US" b="1" dirty="0">
                <a:solidFill>
                  <a:schemeClr val="tx1"/>
                </a:solidFill>
              </a:rPr>
              <a:t>473-01</a:t>
            </a:r>
            <a:r>
              <a:rPr lang="en-GB" altLang="en-US" b="1" dirty="0">
                <a:solidFill>
                  <a:schemeClr val="tx1"/>
                </a:solidFill>
              </a:rPr>
              <a:t>-04ab</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j_hammerschmidt@yahoo.com" TargetMode="Externa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a:extLst>
              <a:ext uri="{FF2B5EF4-FFF2-40B4-BE49-F238E27FC236}">
                <a16:creationId xmlns:a16="http://schemas.microsoft.com/office/drawing/2014/main" id="{1EFAE4B7-777C-CA4F-B984-133C43F93028}"/>
              </a:ext>
            </a:extLst>
          </p:cNvPr>
          <p:cNvSpPr>
            <a:spLocks noGrp="1"/>
          </p:cNvSpPr>
          <p:nvPr>
            <p:ph type="sldNum" sz="quarter" idx="12"/>
          </p:nvPr>
        </p:nvSpPr>
        <p:spPr>
          <a:xfrm>
            <a:off x="4344988" y="6475413"/>
            <a:ext cx="530225" cy="182562"/>
          </a:xfrm>
        </p:spPr>
        <p:txBody>
          <a:bodyPr/>
          <a:lstStyle/>
          <a:p>
            <a:r>
              <a:rPr lang="en-US" altLang="en-US"/>
              <a:t>Slide </a:t>
            </a:r>
            <a:fld id="{E83CCBC5-88D4-8345-8D58-8C5C23A594C7}" type="slidenum">
              <a:rPr lang="en-US" altLang="en-US"/>
              <a:pPr/>
              <a:t>1</a:t>
            </a:fld>
            <a:endParaRPr lang="en-US" altLang="en-US"/>
          </a:p>
        </p:txBody>
      </p:sp>
      <p:sp>
        <p:nvSpPr>
          <p:cNvPr id="27651" name="Rectangle 3">
            <a:extLst>
              <a:ext uri="{FF2B5EF4-FFF2-40B4-BE49-F238E27FC236}">
                <a16:creationId xmlns:a16="http://schemas.microsoft.com/office/drawing/2014/main" id="{B26BE74D-F64D-6D40-B661-9C698E439112}"/>
              </a:ext>
            </a:extLst>
          </p:cNvPr>
          <p:cNvSpPr>
            <a:spLocks noChangeArrowheads="1"/>
          </p:cNvSpPr>
          <p:nvPr/>
        </p:nvSpPr>
        <p:spPr bwMode="auto">
          <a:xfrm>
            <a:off x="380999" y="838200"/>
            <a:ext cx="8534401" cy="41190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r>
              <a:rPr lang="en-US" altLang="en-US" sz="1600" b="1" dirty="0">
                <a:solidFill>
                  <a:schemeClr val="tx2"/>
                </a:solidFill>
              </a:rPr>
              <a:t>Submission Title:</a:t>
            </a:r>
            <a:r>
              <a:rPr lang="en-US" altLang="en-US" sz="1600" dirty="0">
                <a:solidFill>
                  <a:schemeClr val="tx2"/>
                </a:solidFill>
              </a:rPr>
              <a:t> </a:t>
            </a:r>
            <a:r>
              <a:rPr lang="en-US" altLang="ja-JP" sz="1600" dirty="0">
                <a:solidFill>
                  <a:schemeClr val="tx2"/>
                </a:solidFill>
              </a:rPr>
              <a:t>NB CCA follow-up</a:t>
            </a:r>
            <a:r>
              <a:rPr lang="en-US" altLang="en-US" sz="1600" dirty="0">
                <a:solidFill>
                  <a:schemeClr val="tx2"/>
                </a:solidFill>
              </a:rPr>
              <a:t>	</a:t>
            </a:r>
          </a:p>
          <a:p>
            <a:r>
              <a:rPr lang="en-US" altLang="en-US" sz="1600" b="1" dirty="0">
                <a:solidFill>
                  <a:schemeClr val="tx2"/>
                </a:solidFill>
              </a:rPr>
              <a:t>Date Submitted: </a:t>
            </a:r>
            <a:r>
              <a:rPr lang="en-US" altLang="en-US" sz="1600" dirty="0">
                <a:solidFill>
                  <a:schemeClr val="tx2"/>
                </a:solidFill>
              </a:rPr>
              <a:t>September 10, 2022	</a:t>
            </a:r>
          </a:p>
          <a:p>
            <a:r>
              <a:rPr lang="en-US" altLang="en-US" sz="1600" b="1" dirty="0">
                <a:solidFill>
                  <a:schemeClr val="tx2"/>
                </a:solidFill>
              </a:rPr>
              <a:t>Source:</a:t>
            </a:r>
            <a:r>
              <a:rPr lang="en-US" altLang="en-US" sz="1600" dirty="0">
                <a:solidFill>
                  <a:schemeClr val="tx2"/>
                </a:solidFill>
              </a:rPr>
              <a:t> Huan-Bang Li, Takeshi Matsumura (NICT, Japan), </a:t>
            </a:r>
            <a:r>
              <a:rPr lang="en-US" altLang="ja-JP" sz="1600" kern="50" dirty="0">
                <a:solidFill>
                  <a:srgbClr val="000000"/>
                </a:solidFill>
                <a:effectLst/>
                <a:latin typeface="Times New Roman" panose="02020603050405020304" pitchFamily="18" charset="0"/>
                <a:ea typeface="Times New Roman" panose="02020603050405020304" pitchFamily="18" charset="0"/>
              </a:rPr>
              <a:t>Mingyu Lee (Samsung)</a:t>
            </a:r>
            <a:r>
              <a:rPr lang="en-US" altLang="en-US" sz="1600" dirty="0">
                <a:solidFill>
                  <a:schemeClr val="tx2"/>
                </a:solidFill>
              </a:rPr>
              <a:t>.</a:t>
            </a:r>
          </a:p>
          <a:p>
            <a:r>
              <a:rPr lang="en-US" altLang="en-US" sz="1600" b="1" dirty="0">
                <a:solidFill>
                  <a:schemeClr val="tx2"/>
                </a:solidFill>
              </a:rPr>
              <a:t>Address</a:t>
            </a:r>
            <a:r>
              <a:rPr lang="en-US" altLang="en-US" sz="1600" dirty="0">
                <a:solidFill>
                  <a:schemeClr val="tx2"/>
                </a:solidFill>
              </a:rPr>
              <a:t>: </a:t>
            </a:r>
            <a:r>
              <a:rPr lang="en-US" altLang="ja-JP" sz="1600" dirty="0">
                <a:effectLst/>
                <a:latin typeface="+mj-ea"/>
                <a:ea typeface="+mj-ea"/>
                <a:cs typeface="Times New Roman" panose="02020603050405020304" pitchFamily="18" charset="0"/>
              </a:rPr>
              <a:t>3-4 </a:t>
            </a:r>
            <a:r>
              <a:rPr lang="en-US" altLang="ja-JP" sz="1600" dirty="0" err="1">
                <a:effectLst/>
                <a:latin typeface="+mj-ea"/>
                <a:ea typeface="+mj-ea"/>
                <a:cs typeface="Times New Roman" panose="02020603050405020304" pitchFamily="18" charset="0"/>
              </a:rPr>
              <a:t>Hikarino-oka</a:t>
            </a:r>
            <a:r>
              <a:rPr lang="en-US" altLang="ja-JP" sz="1600" dirty="0">
                <a:effectLst/>
                <a:latin typeface="+mj-ea"/>
                <a:ea typeface="+mj-ea"/>
                <a:cs typeface="Times New Roman" panose="02020603050405020304" pitchFamily="18" charset="0"/>
              </a:rPr>
              <a:t>, Yokosuka-</a:t>
            </a:r>
            <a:r>
              <a:rPr lang="en-US" altLang="ja-JP" sz="1600" dirty="0" err="1">
                <a:effectLst/>
                <a:latin typeface="+mj-ea"/>
                <a:ea typeface="+mj-ea"/>
                <a:cs typeface="Times New Roman" panose="02020603050405020304" pitchFamily="18" charset="0"/>
              </a:rPr>
              <a:t>shi</a:t>
            </a:r>
            <a:r>
              <a:rPr lang="en-US" altLang="ja-JP" sz="1600" dirty="0">
                <a:effectLst/>
                <a:latin typeface="+mj-ea"/>
                <a:ea typeface="+mj-ea"/>
                <a:cs typeface="Times New Roman" panose="02020603050405020304" pitchFamily="18" charset="0"/>
              </a:rPr>
              <a:t>, Kanagawa, 239-0847 Japan</a:t>
            </a:r>
            <a:endParaRPr lang="en-US" altLang="en-US" sz="1600" dirty="0">
              <a:solidFill>
                <a:schemeClr val="tx2"/>
              </a:solidFill>
              <a:latin typeface="+mj-ea"/>
              <a:ea typeface="+mj-ea"/>
            </a:endParaRPr>
          </a:p>
          <a:p>
            <a:r>
              <a:rPr lang="en-US" altLang="en-US" sz="1600" b="1" dirty="0">
                <a:solidFill>
                  <a:schemeClr val="tx2"/>
                </a:solidFill>
              </a:rPr>
              <a:t>E-Mail</a:t>
            </a:r>
            <a:r>
              <a:rPr lang="en-US" altLang="en-US" sz="1600" dirty="0">
                <a:solidFill>
                  <a:schemeClr val="tx2"/>
                </a:solidFill>
              </a:rPr>
              <a:t>:</a:t>
            </a:r>
            <a:r>
              <a:rPr lang="en-US" altLang="en-US" sz="1600" dirty="0">
                <a:solidFill>
                  <a:schemeClr val="tx2"/>
                </a:solidFill>
                <a:hlinkClick r:id="rId2"/>
              </a:rPr>
              <a:t> </a:t>
            </a:r>
            <a:r>
              <a:rPr lang="en-US" altLang="en-US" sz="1600" dirty="0">
                <a:solidFill>
                  <a:schemeClr val="tx2"/>
                </a:solidFill>
              </a:rPr>
              <a:t>{lee, </a:t>
            </a:r>
            <a:r>
              <a:rPr lang="en-US" altLang="en-US" sz="1600" dirty="0" err="1">
                <a:solidFill>
                  <a:schemeClr val="tx2"/>
                </a:solidFill>
              </a:rPr>
              <a:t>matsumura</a:t>
            </a:r>
            <a:r>
              <a:rPr lang="en-US" altLang="en-US" sz="1600" dirty="0">
                <a:solidFill>
                  <a:schemeClr val="tx2"/>
                </a:solidFill>
              </a:rPr>
              <a:t>}@nict.go.jp , </a:t>
            </a:r>
            <a:r>
              <a:rPr lang="en-US" altLang="ja-JP" sz="1600" dirty="0">
                <a:effectLst/>
                <a:latin typeface="+mj-lt"/>
                <a:ea typeface="ＭＳ Ｐゴシック" panose="020B0600070205080204" pitchFamily="50" charset="-128"/>
              </a:rPr>
              <a:t>mg0218.lee@samsung.com</a:t>
            </a:r>
            <a:endParaRPr lang="en-US" altLang="en-US" sz="1600" dirty="0">
              <a:solidFill>
                <a:schemeClr val="tx2"/>
              </a:solidFill>
            </a:endParaRPr>
          </a:p>
          <a:p>
            <a:pPr>
              <a:spcBef>
                <a:spcPts val="100"/>
              </a:spcBef>
              <a:spcAft>
                <a:spcPts val="100"/>
              </a:spcAft>
            </a:pPr>
            <a:r>
              <a:rPr lang="en-US" altLang="en-US" dirty="0">
                <a:solidFill>
                  <a:schemeClr val="accent2"/>
                </a:solidFill>
              </a:rPr>
              <a:t>	</a:t>
            </a:r>
            <a:endParaRPr lang="en-US" altLang="en-US" dirty="0">
              <a:solidFill>
                <a:schemeClr val="tx2"/>
              </a:solidFill>
            </a:endParaRPr>
          </a:p>
          <a:p>
            <a:pPr>
              <a:spcBef>
                <a:spcPts val="600"/>
              </a:spcBef>
              <a:spcAft>
                <a:spcPts val="600"/>
              </a:spcAft>
            </a:pPr>
            <a:r>
              <a:rPr lang="en-US" altLang="en-US" sz="1600" b="1" dirty="0">
                <a:solidFill>
                  <a:schemeClr val="tx2"/>
                </a:solidFill>
              </a:rPr>
              <a:t>Abstract:</a:t>
            </a:r>
            <a:r>
              <a:rPr lang="en-US" altLang="en-US" sz="1600" dirty="0">
                <a:solidFill>
                  <a:schemeClr val="tx2"/>
                </a:solidFill>
              </a:rPr>
              <a:t>	</a:t>
            </a:r>
            <a:r>
              <a:rPr lang="en-US" altLang="ja-JP" sz="1600" dirty="0">
                <a:solidFill>
                  <a:schemeClr val="tx2"/>
                </a:solidFill>
              </a:rPr>
              <a:t> Summary on NB-assisted UWB channel access</a:t>
            </a:r>
            <a:r>
              <a:rPr lang="en-US" altLang="en-US" sz="1600" dirty="0">
                <a:solidFill>
                  <a:schemeClr val="tx2"/>
                </a:solidFill>
              </a:rPr>
              <a:t>.</a:t>
            </a:r>
          </a:p>
          <a:p>
            <a:pPr>
              <a:spcBef>
                <a:spcPts val="600"/>
              </a:spcBef>
              <a:spcAft>
                <a:spcPts val="600"/>
              </a:spcAft>
            </a:pPr>
            <a:r>
              <a:rPr lang="en-US" altLang="en-US" sz="1600" b="1" dirty="0">
                <a:solidFill>
                  <a:schemeClr val="tx2"/>
                </a:solidFill>
              </a:rPr>
              <a:t>Purpose:</a:t>
            </a:r>
            <a:r>
              <a:rPr lang="en-US" altLang="en-US" sz="1600" dirty="0">
                <a:solidFill>
                  <a:schemeClr val="tx2"/>
                </a:solidFill>
              </a:rPr>
              <a:t>	 To improve coexistence among UWB systems.</a:t>
            </a:r>
          </a:p>
          <a:p>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authoring individual(s) or organization(s). The material in this document is subject to change in form and content after further study. The authors(s) reserve(s) the right to add, amend or withdraw material contained herein.</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BB5A3E6-0352-E842-9030-06E853893A28}"/>
              </a:ext>
            </a:extLst>
          </p:cNvPr>
          <p:cNvSpPr>
            <a:spLocks noGrp="1"/>
          </p:cNvSpPr>
          <p:nvPr>
            <p:ph type="sldNum" sz="quarter" idx="12"/>
          </p:nvPr>
        </p:nvSpPr>
        <p:spPr/>
        <p:txBody>
          <a:bodyPr/>
          <a:lstStyle/>
          <a:p>
            <a:r>
              <a:rPr lang="en-US" altLang="en-US"/>
              <a:t>Slide </a:t>
            </a:r>
            <a:fld id="{E1E8D913-928F-7A43-9A26-D9879E0302D2}" type="slidenum">
              <a:rPr lang="en-US" altLang="en-US" smtClean="0"/>
              <a:pPr/>
              <a:t>10</a:t>
            </a:fld>
            <a:endParaRPr lang="en-US" altLang="en-US"/>
          </a:p>
        </p:txBody>
      </p:sp>
      <p:sp>
        <p:nvSpPr>
          <p:cNvPr id="4098" name="Rectangle 2">
            <a:extLst>
              <a:ext uri="{FF2B5EF4-FFF2-40B4-BE49-F238E27FC236}">
                <a16:creationId xmlns:a16="http://schemas.microsoft.com/office/drawing/2014/main" id="{46F6904E-5F83-C642-BDE6-601DF294B75D}"/>
              </a:ext>
            </a:extLst>
          </p:cNvPr>
          <p:cNvSpPr>
            <a:spLocks noGrp="1" noChangeArrowheads="1"/>
          </p:cNvSpPr>
          <p:nvPr>
            <p:ph type="title"/>
          </p:nvPr>
        </p:nvSpPr>
        <p:spPr>
          <a:xfrm>
            <a:off x="381000" y="838200"/>
            <a:ext cx="8229600" cy="533400"/>
          </a:xfrm>
          <a:ln/>
        </p:spPr>
        <p:txBody>
          <a:bodyPr/>
          <a:lstStyle/>
          <a:p>
            <a:r>
              <a:rPr lang="en-US" altLang="ja-JP" sz="3200" dirty="0"/>
              <a:t>Further Attention To Be Paid</a:t>
            </a:r>
            <a:endParaRPr lang="en-US" altLang="en-US" sz="3200" dirty="0"/>
          </a:p>
        </p:txBody>
      </p:sp>
      <p:sp>
        <p:nvSpPr>
          <p:cNvPr id="5" name="テキスト ボックス 4">
            <a:extLst>
              <a:ext uri="{FF2B5EF4-FFF2-40B4-BE49-F238E27FC236}">
                <a16:creationId xmlns:a16="http://schemas.microsoft.com/office/drawing/2014/main" id="{1D114037-C797-4F94-91BC-A26F9633396E}"/>
              </a:ext>
            </a:extLst>
          </p:cNvPr>
          <p:cNvSpPr txBox="1"/>
          <p:nvPr/>
        </p:nvSpPr>
        <p:spPr>
          <a:xfrm>
            <a:off x="552450" y="2151727"/>
            <a:ext cx="8115300" cy="2554545"/>
          </a:xfrm>
          <a:prstGeom prst="rect">
            <a:avLst/>
          </a:prstGeom>
          <a:noFill/>
        </p:spPr>
        <p:txBody>
          <a:bodyPr wrap="square">
            <a:spAutoFit/>
          </a:bodyPr>
          <a:lstStyle/>
          <a:p>
            <a:pPr marL="342900" lvl="0" indent="-342900" algn="just">
              <a:spcBef>
                <a:spcPts val="600"/>
              </a:spcBef>
              <a:spcAft>
                <a:spcPts val="600"/>
              </a:spcAft>
              <a:buSzPts val="1000"/>
              <a:buFont typeface="Times New Roman" panose="02020603050405020304" pitchFamily="18" charset="0"/>
              <a:buChar char="–"/>
              <a:tabLst>
                <a:tab pos="457200" algn="l"/>
              </a:tabLst>
            </a:pPr>
            <a:r>
              <a:rPr lang="en-US" altLang="ja-JP" sz="2000" dirty="0">
                <a:latin typeface="+mj-lt"/>
                <a:ea typeface="ＭＳ Ｐゴシック" panose="020B0600070205080204" pitchFamily="50" charset="-128"/>
                <a:cs typeface="ＭＳ Ｐゴシック" panose="020B0600070205080204" pitchFamily="50" charset="-128"/>
              </a:rPr>
              <a:t>K</a:t>
            </a:r>
            <a:r>
              <a:rPr lang="en-US" altLang="ja-JP" sz="2000" dirty="0">
                <a:effectLst/>
                <a:latin typeface="+mj-lt"/>
                <a:ea typeface="ＭＳ Ｐゴシック" panose="020B0600070205080204" pitchFamily="50" charset="-128"/>
                <a:cs typeface="ＭＳ Ｐゴシック" panose="020B0600070205080204" pitchFamily="50" charset="-128"/>
              </a:rPr>
              <a:t>eep the NB packet as short as possible so that NB radio doesn’t </a:t>
            </a:r>
            <a:r>
              <a:rPr lang="en-US" altLang="ja-JP" sz="2000" dirty="0">
                <a:latin typeface="+mj-lt"/>
                <a:ea typeface="ＭＳ Ｐゴシック" panose="020B0600070205080204" pitchFamily="50" charset="-128"/>
                <a:cs typeface="ＭＳ Ｐゴシック" panose="020B0600070205080204" pitchFamily="50" charset="-128"/>
              </a:rPr>
              <a:t>cause NB </a:t>
            </a:r>
            <a:r>
              <a:rPr lang="en-US" altLang="ja-JP" sz="2000" dirty="0">
                <a:effectLst/>
                <a:latin typeface="+mj-lt"/>
                <a:ea typeface="ＭＳ Ｐゴシック" panose="020B0600070205080204" pitchFamily="50" charset="-128"/>
                <a:cs typeface="ＭＳ Ｐゴシック" panose="020B0600070205080204" pitchFamily="50" charset="-128"/>
              </a:rPr>
              <a:t>channel stuff.</a:t>
            </a:r>
          </a:p>
          <a:p>
            <a:pPr marL="342900" lvl="0" indent="-342900" algn="just">
              <a:spcBef>
                <a:spcPts val="600"/>
              </a:spcBef>
              <a:spcAft>
                <a:spcPts val="600"/>
              </a:spcAft>
              <a:buSzPts val="1000"/>
              <a:buFont typeface="Times New Roman" panose="02020603050405020304" pitchFamily="18" charset="0"/>
              <a:buChar char="–"/>
              <a:tabLst>
                <a:tab pos="457200" algn="l"/>
              </a:tabLst>
            </a:pPr>
            <a:r>
              <a:rPr lang="en-US" altLang="ja-JP" sz="2000" dirty="0">
                <a:effectLst/>
                <a:latin typeface="+mj-lt"/>
                <a:ea typeface="ＭＳ Ｐゴシック" panose="020B0600070205080204" pitchFamily="50" charset="-128"/>
                <a:cs typeface="Times New Roman" panose="02020603050405020304" pitchFamily="18" charset="0"/>
              </a:rPr>
              <a:t>Allocate proper NB radio TX power as well as NB CCA </a:t>
            </a:r>
            <a:r>
              <a:rPr lang="en-US" altLang="ja-JP" sz="2000" dirty="0">
                <a:latin typeface="+mj-lt"/>
                <a:ea typeface="ＭＳ Ｐゴシック" panose="020B0600070205080204" pitchFamily="50" charset="-128"/>
                <a:cs typeface="Times New Roman" panose="02020603050405020304" pitchFamily="18" charset="0"/>
              </a:rPr>
              <a:t>sensing level so that N</a:t>
            </a:r>
            <a:r>
              <a:rPr lang="en-US" altLang="ja-JP" sz="2000" dirty="0">
                <a:effectLst/>
                <a:latin typeface="+mj-lt"/>
                <a:ea typeface="ＭＳ Ｐゴシック" panose="020B0600070205080204" pitchFamily="50" charset="-128"/>
                <a:cs typeface="Times New Roman" panose="02020603050405020304" pitchFamily="18" charset="0"/>
              </a:rPr>
              <a:t>B radio doesn’t </a:t>
            </a:r>
            <a:r>
              <a:rPr lang="en-US" altLang="ja-JP" sz="2000" dirty="0">
                <a:solidFill>
                  <a:srgbClr val="000000"/>
                </a:solidFill>
                <a:effectLst/>
                <a:latin typeface="+mj-lt"/>
                <a:ea typeface="ＭＳ Ｐゴシック" panose="020B0600070205080204" pitchFamily="50" charset="-128"/>
                <a:cs typeface="Times New Roman" panose="02020603050405020304" pitchFamily="18" charset="0"/>
              </a:rPr>
              <a:t>unnecessarily </a:t>
            </a:r>
            <a:r>
              <a:rPr lang="en-US" altLang="ja-JP" sz="2000" dirty="0">
                <a:effectLst/>
                <a:latin typeface="+mj-lt"/>
                <a:ea typeface="ＭＳ Ｐゴシック" panose="020B0600070205080204" pitchFamily="50" charset="-128"/>
                <a:cs typeface="Times New Roman" panose="02020603050405020304" pitchFamily="18" charset="0"/>
              </a:rPr>
              <a:t>reduce the utilization of UWB channel.</a:t>
            </a:r>
          </a:p>
          <a:p>
            <a:pPr marL="342900" lvl="0" indent="-342900" algn="just">
              <a:spcBef>
                <a:spcPts val="600"/>
              </a:spcBef>
              <a:spcAft>
                <a:spcPts val="600"/>
              </a:spcAft>
              <a:buSzPts val="1000"/>
              <a:buFont typeface="Times New Roman" panose="02020603050405020304" pitchFamily="18" charset="0"/>
              <a:buChar char="–"/>
              <a:tabLst>
                <a:tab pos="457200" algn="l"/>
              </a:tabLst>
            </a:pPr>
            <a:r>
              <a:rPr lang="en-US" altLang="ja-JP" sz="2000" dirty="0">
                <a:latin typeface="+mj-lt"/>
                <a:ea typeface="ＭＳ Ｐゴシック" panose="020B0600070205080204" pitchFamily="50" charset="-128"/>
                <a:cs typeface="Times New Roman" panose="02020603050405020304" pitchFamily="18" charset="0"/>
              </a:rPr>
              <a:t>The coupled NB radio should be designed with distinguished features than the other NB radios so that the other NB radio don’t </a:t>
            </a:r>
            <a:r>
              <a:rPr lang="en-US" altLang="ja-JP" sz="2000" dirty="0">
                <a:effectLst/>
                <a:latin typeface="+mj-lt"/>
                <a:ea typeface="ＭＳ Ｐゴシック" panose="020B0600070205080204" pitchFamily="50" charset="-128"/>
                <a:cs typeface="Times New Roman" panose="02020603050405020304" pitchFamily="18" charset="0"/>
              </a:rPr>
              <a:t>shut up UWBs</a:t>
            </a:r>
            <a:r>
              <a:rPr lang="en-US" altLang="ja-JP" sz="2000" dirty="0">
                <a:latin typeface="+mj-lt"/>
                <a:ea typeface="ＭＳ Ｐゴシック" panose="020B0600070205080204" pitchFamily="50" charset="-128"/>
                <a:cs typeface="Times New Roman" panose="02020603050405020304" pitchFamily="18" charset="0"/>
              </a:rPr>
              <a:t>. </a:t>
            </a:r>
            <a:endParaRPr lang="en-US" altLang="ja-JP" sz="2000" dirty="0">
              <a:latin typeface="+mj-lt"/>
              <a:ea typeface="ＭＳ Ｐゴシック" panose="020B0600070205080204" pitchFamily="50" charset="-128"/>
              <a:cs typeface="ＭＳ Ｐゴシック" panose="020B0600070205080204" pitchFamily="50" charset="-128"/>
            </a:endParaRPr>
          </a:p>
        </p:txBody>
      </p:sp>
    </p:spTree>
    <p:extLst>
      <p:ext uri="{BB962C8B-B14F-4D97-AF65-F5344CB8AC3E}">
        <p14:creationId xmlns:p14="http://schemas.microsoft.com/office/powerpoint/2010/main" val="34580129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BB5A3E6-0352-E842-9030-06E853893A28}"/>
              </a:ext>
            </a:extLst>
          </p:cNvPr>
          <p:cNvSpPr>
            <a:spLocks noGrp="1"/>
          </p:cNvSpPr>
          <p:nvPr>
            <p:ph type="sldNum" sz="quarter" idx="12"/>
          </p:nvPr>
        </p:nvSpPr>
        <p:spPr/>
        <p:txBody>
          <a:bodyPr/>
          <a:lstStyle/>
          <a:p>
            <a:r>
              <a:rPr lang="en-US" altLang="en-US"/>
              <a:t>Slide </a:t>
            </a:r>
            <a:fld id="{E1E8D913-928F-7A43-9A26-D9879E0302D2}" type="slidenum">
              <a:rPr lang="en-US" altLang="en-US" smtClean="0"/>
              <a:pPr/>
              <a:t>11</a:t>
            </a:fld>
            <a:endParaRPr lang="en-US" altLang="en-US"/>
          </a:p>
        </p:txBody>
      </p:sp>
      <p:sp>
        <p:nvSpPr>
          <p:cNvPr id="4098" name="Rectangle 2">
            <a:extLst>
              <a:ext uri="{FF2B5EF4-FFF2-40B4-BE49-F238E27FC236}">
                <a16:creationId xmlns:a16="http://schemas.microsoft.com/office/drawing/2014/main" id="{46F6904E-5F83-C642-BDE6-601DF294B75D}"/>
              </a:ext>
            </a:extLst>
          </p:cNvPr>
          <p:cNvSpPr>
            <a:spLocks noGrp="1" noChangeArrowheads="1"/>
          </p:cNvSpPr>
          <p:nvPr>
            <p:ph type="title"/>
          </p:nvPr>
        </p:nvSpPr>
        <p:spPr>
          <a:xfrm>
            <a:off x="533400" y="3276600"/>
            <a:ext cx="8229600" cy="533400"/>
          </a:xfrm>
          <a:ln/>
        </p:spPr>
        <p:txBody>
          <a:bodyPr/>
          <a:lstStyle/>
          <a:p>
            <a:r>
              <a:rPr lang="en-US" altLang="ja-JP" sz="3200" dirty="0"/>
              <a:t>Thank you for your attention!</a:t>
            </a:r>
            <a:endParaRPr lang="en-US" altLang="en-US" sz="3200" dirty="0"/>
          </a:p>
        </p:txBody>
      </p:sp>
    </p:spTree>
    <p:extLst>
      <p:ext uri="{BB962C8B-B14F-4D97-AF65-F5344CB8AC3E}">
        <p14:creationId xmlns:p14="http://schemas.microsoft.com/office/powerpoint/2010/main" val="37882578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58F87CEB-3C80-3347-8B52-8E6E669AF6BA}"/>
              </a:ext>
            </a:extLst>
          </p:cNvPr>
          <p:cNvSpPr>
            <a:spLocks noGrp="1"/>
          </p:cNvSpPr>
          <p:nvPr>
            <p:ph type="sldNum" sz="quarter" idx="12"/>
          </p:nvPr>
        </p:nvSpPr>
        <p:spPr/>
        <p:txBody>
          <a:bodyPr/>
          <a:lstStyle/>
          <a:p>
            <a:r>
              <a:rPr lang="en-US" altLang="en-US"/>
              <a:t>Slide </a:t>
            </a:r>
            <a:fld id="{3E3DBFD7-C3B7-A740-8146-74DEC5825439}" type="slidenum">
              <a:rPr lang="en-US" altLang="en-US"/>
              <a:pPr/>
              <a:t>2</a:t>
            </a:fld>
            <a:endParaRPr lang="en-US" altLang="en-US"/>
          </a:p>
        </p:txBody>
      </p:sp>
      <p:graphicFrame>
        <p:nvGraphicFramePr>
          <p:cNvPr id="10" name="Table 6">
            <a:extLst>
              <a:ext uri="{FF2B5EF4-FFF2-40B4-BE49-F238E27FC236}">
                <a16:creationId xmlns:a16="http://schemas.microsoft.com/office/drawing/2014/main" id="{82907EB1-0FFD-2245-917F-1C34E1BFBD7B}"/>
              </a:ext>
            </a:extLst>
          </p:cNvPr>
          <p:cNvGraphicFramePr>
            <a:graphicFrameLocks noGrp="1"/>
          </p:cNvGraphicFramePr>
          <p:nvPr>
            <p:extLst>
              <p:ext uri="{D42A27DB-BD31-4B8C-83A1-F6EECF244321}">
                <p14:modId xmlns:p14="http://schemas.microsoft.com/office/powerpoint/2010/main" val="3956604225"/>
              </p:ext>
            </p:extLst>
          </p:nvPr>
        </p:nvGraphicFramePr>
        <p:xfrm>
          <a:off x="457200" y="1066800"/>
          <a:ext cx="8382000" cy="5033709"/>
        </p:xfrm>
        <a:graphic>
          <a:graphicData uri="http://schemas.openxmlformats.org/drawingml/2006/table">
            <a:tbl>
              <a:tblPr firstRow="1" bandRow="1">
                <a:tableStyleId>{5940675A-B579-460E-94D1-54222C63F5DA}</a:tableStyleId>
              </a:tblPr>
              <a:tblGrid>
                <a:gridCol w="4514626">
                  <a:extLst>
                    <a:ext uri="{9D8B030D-6E8A-4147-A177-3AD203B41FA5}">
                      <a16:colId xmlns:a16="http://schemas.microsoft.com/office/drawing/2014/main" val="1745747388"/>
                    </a:ext>
                  </a:extLst>
                </a:gridCol>
                <a:gridCol w="3867374">
                  <a:extLst>
                    <a:ext uri="{9D8B030D-6E8A-4147-A177-3AD203B41FA5}">
                      <a16:colId xmlns:a16="http://schemas.microsoft.com/office/drawing/2014/main" val="1336621721"/>
                    </a:ext>
                  </a:extLst>
                </a:gridCol>
              </a:tblGrid>
              <a:tr h="257877">
                <a:tc>
                  <a:txBody>
                    <a:bodyPr/>
                    <a:lstStyle/>
                    <a:p>
                      <a:pPr>
                        <a:lnSpc>
                          <a:spcPct val="107000"/>
                        </a:lnSpc>
                        <a:spcAft>
                          <a:spcPts val="800"/>
                        </a:spcAft>
                      </a:pPr>
                      <a:r>
                        <a:rPr lang="en-US" sz="1600" b="1" dirty="0">
                          <a:effectLst/>
                        </a:rPr>
                        <a:t>PAR Objective</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600" b="1" dirty="0">
                          <a:effectLst/>
                        </a:rPr>
                        <a:t>Proposed Solution (how addressed)</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516017004"/>
                  </a:ext>
                </a:extLst>
              </a:tr>
              <a:tr h="364107">
                <a:tc>
                  <a:txBody>
                    <a:bodyPr/>
                    <a:lstStyle/>
                    <a:p>
                      <a:pPr>
                        <a:lnSpc>
                          <a:spcPct val="107000"/>
                        </a:lnSpc>
                        <a:spcAft>
                          <a:spcPts val="800"/>
                        </a:spcAft>
                      </a:pPr>
                      <a:r>
                        <a:rPr lang="en-US" sz="1100" dirty="0">
                          <a:effectLst/>
                        </a:rPr>
                        <a:t>Safeguards so that the high throughput data use cases will not cause significant disruption to low duty-cycle ranging use cases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dirty="0">
                          <a:effectLst/>
                        </a:rPr>
                        <a:t> E</a:t>
                      </a:r>
                      <a:r>
                        <a:rPr lang="en-US" altLang="ja-JP" sz="1100" dirty="0">
                          <a:effectLst/>
                        </a:rPr>
                        <a:t>ffective and efficient CCA reduce disruption between UWB devices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2336347152"/>
                  </a:ext>
                </a:extLst>
              </a:tr>
              <a:tr h="368616">
                <a:tc>
                  <a:txBody>
                    <a:bodyPr/>
                    <a:lstStyle/>
                    <a:p>
                      <a:pPr>
                        <a:lnSpc>
                          <a:spcPct val="107000"/>
                        </a:lnSpc>
                        <a:spcAft>
                          <a:spcPts val="800"/>
                        </a:spcAft>
                      </a:pPr>
                      <a:r>
                        <a:rPr lang="en-US" sz="1100">
                          <a:effectLst/>
                        </a:rPr>
                        <a:t>Interference mitigation techniques to support higher density and higher traffic use cases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altLang="ja-JP" sz="1100" dirty="0">
                          <a:effectLst/>
                        </a:rPr>
                        <a:t>Use NB radio to facilitate CCA so as to improve</a:t>
                      </a:r>
                      <a:r>
                        <a:rPr lang="ja-JP" altLang="en-US" sz="1100" dirty="0">
                          <a:effectLst/>
                        </a:rPr>
                        <a:t> </a:t>
                      </a:r>
                      <a:r>
                        <a:rPr lang="en-US" altLang="ja-JP" sz="1100" dirty="0">
                          <a:effectLst/>
                        </a:rPr>
                        <a:t>coexistence.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712880846"/>
                  </a:ext>
                </a:extLst>
              </a:tr>
              <a:tr h="249433">
                <a:tc>
                  <a:txBody>
                    <a:bodyPr/>
                    <a:lstStyle/>
                    <a:p>
                      <a:pPr>
                        <a:lnSpc>
                          <a:spcPct val="107000"/>
                        </a:lnSpc>
                        <a:spcAft>
                          <a:spcPts val="800"/>
                        </a:spcAft>
                      </a:pPr>
                      <a:r>
                        <a:rPr lang="en-US" sz="1100">
                          <a:effectLst/>
                        </a:rPr>
                        <a:t>Other coexistence improvement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dirty="0">
                          <a:effectLst/>
                          <a:latin typeface="Arial 本文"/>
                          <a:ea typeface="Calibri" panose="020F0502020204030204" pitchFamily="34" charset="0"/>
                          <a:cs typeface="Times New Roman" panose="02020603050405020304" pitchFamily="18" charset="0"/>
                        </a:rPr>
                        <a:t>Use NB radio to improve coexistence among UWB devices.</a:t>
                      </a:r>
                    </a:p>
                  </a:txBody>
                  <a:tcPr marL="62197" marR="62197" marT="0" marB="0"/>
                </a:tc>
                <a:extLst>
                  <a:ext uri="{0D108BD9-81ED-4DB2-BD59-A6C34878D82A}">
                    <a16:rowId xmlns:a16="http://schemas.microsoft.com/office/drawing/2014/main" val="3550120941"/>
                  </a:ext>
                </a:extLst>
              </a:tr>
              <a:tr h="364107">
                <a:tc>
                  <a:txBody>
                    <a:bodyPr/>
                    <a:lstStyle/>
                    <a:p>
                      <a:pPr>
                        <a:lnSpc>
                          <a:spcPct val="107000"/>
                        </a:lnSpc>
                        <a:spcAft>
                          <a:spcPts val="800"/>
                        </a:spcAft>
                      </a:pPr>
                      <a:r>
                        <a:rPr lang="en-US" sz="1100" dirty="0">
                          <a:effectLst/>
                        </a:rPr>
                        <a:t>Backward compatibility with enhanced ranging capable devices (ERDEVs)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229274704"/>
                  </a:ext>
                </a:extLst>
              </a:tr>
              <a:tr h="364107">
                <a:tc>
                  <a:txBody>
                    <a:bodyPr/>
                    <a:lstStyle/>
                    <a:p>
                      <a:pPr>
                        <a:lnSpc>
                          <a:spcPct val="107000"/>
                        </a:lnSpc>
                        <a:spcAft>
                          <a:spcPts val="800"/>
                        </a:spcAft>
                      </a:pPr>
                      <a:r>
                        <a:rPr lang="en-US" sz="1100" dirty="0">
                          <a:effectLst/>
                        </a:rPr>
                        <a:t>Improved link budget and/or reduced air-time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402719402"/>
                  </a:ext>
                </a:extLst>
              </a:tr>
              <a:tr h="249433">
                <a:tc>
                  <a:txBody>
                    <a:bodyPr/>
                    <a:lstStyle/>
                    <a:p>
                      <a:pPr>
                        <a:lnSpc>
                          <a:spcPct val="107000"/>
                        </a:lnSpc>
                        <a:spcAft>
                          <a:spcPts val="800"/>
                        </a:spcAft>
                      </a:pPr>
                      <a:r>
                        <a:rPr lang="en-US" sz="1100">
                          <a:effectLst/>
                        </a:rPr>
                        <a:t>Additional channels and operating frequencies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770140464"/>
                  </a:ext>
                </a:extLst>
              </a:tr>
              <a:tr h="364107">
                <a:tc>
                  <a:txBody>
                    <a:bodyPr/>
                    <a:lstStyle/>
                    <a:p>
                      <a:pPr>
                        <a:lnSpc>
                          <a:spcPct val="107000"/>
                        </a:lnSpc>
                        <a:spcAft>
                          <a:spcPts val="800"/>
                        </a:spcAft>
                      </a:pPr>
                      <a:r>
                        <a:rPr lang="en-US" sz="1100">
                          <a:effectLst/>
                        </a:rPr>
                        <a:t>Improvements to accuracy / precision / reliability and interoperability for high-integrity ranging</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13926360"/>
                  </a:ext>
                </a:extLst>
              </a:tr>
              <a:tr h="364107">
                <a:tc>
                  <a:txBody>
                    <a:bodyPr/>
                    <a:lstStyle/>
                    <a:p>
                      <a:pPr>
                        <a:lnSpc>
                          <a:spcPct val="107000"/>
                        </a:lnSpc>
                        <a:spcAft>
                          <a:spcPts val="800"/>
                        </a:spcAft>
                      </a:pPr>
                      <a:r>
                        <a:rPr lang="en-US" sz="1100">
                          <a:effectLst/>
                        </a:rPr>
                        <a:t>Reduced complexity and power consumption</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006555623"/>
                  </a:ext>
                </a:extLst>
              </a:tr>
              <a:tr h="361869">
                <a:tc>
                  <a:txBody>
                    <a:bodyPr/>
                    <a:lstStyle/>
                    <a:p>
                      <a:pPr>
                        <a:lnSpc>
                          <a:spcPct val="107000"/>
                        </a:lnSpc>
                        <a:spcAft>
                          <a:spcPts val="800"/>
                        </a:spcAft>
                      </a:pPr>
                      <a:r>
                        <a:rPr lang="en-US" sz="1100" b="0" dirty="0">
                          <a:effectLst/>
                        </a:rPr>
                        <a:t>Hybrid operation with narrowband signaling to assist UWB</a:t>
                      </a:r>
                      <a:endParaRPr lang="en-US" sz="1100" b="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dirty="0">
                          <a:effectLst/>
                          <a:latin typeface="Arial 本文"/>
                          <a:ea typeface="Calibri" panose="020F0502020204030204" pitchFamily="34" charset="0"/>
                          <a:cs typeface="Times New Roman" panose="02020603050405020304" pitchFamily="18" charset="0"/>
                        </a:rPr>
                        <a:t>Exploiting  pilot NB PHY and concurrent operation with UWB to assist UWB channel access</a:t>
                      </a:r>
                    </a:p>
                  </a:txBody>
                  <a:tcPr marL="62197" marR="62197" marT="0" marB="0"/>
                </a:tc>
                <a:extLst>
                  <a:ext uri="{0D108BD9-81ED-4DB2-BD59-A6C34878D82A}">
                    <a16:rowId xmlns:a16="http://schemas.microsoft.com/office/drawing/2014/main" val="1409934918"/>
                  </a:ext>
                </a:extLst>
              </a:tr>
              <a:tr h="249433">
                <a:tc>
                  <a:txBody>
                    <a:bodyPr/>
                    <a:lstStyle/>
                    <a:p>
                      <a:pPr>
                        <a:lnSpc>
                          <a:spcPct val="107000"/>
                        </a:lnSpc>
                        <a:spcAft>
                          <a:spcPts val="800"/>
                        </a:spcAft>
                      </a:pPr>
                      <a:r>
                        <a:rPr lang="en-US" sz="1100" dirty="0">
                          <a:effectLst/>
                        </a:rPr>
                        <a:t>Enhanced native discovery and connection setup mechanisms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57165867"/>
                  </a:ext>
                </a:extLst>
              </a:tr>
              <a:tr h="364107">
                <a:tc>
                  <a:txBody>
                    <a:bodyPr/>
                    <a:lstStyle/>
                    <a:p>
                      <a:pPr>
                        <a:lnSpc>
                          <a:spcPct val="107000"/>
                        </a:lnSpc>
                        <a:spcAft>
                          <a:spcPts val="800"/>
                        </a:spcAft>
                      </a:pPr>
                      <a:r>
                        <a:rPr lang="en-US" sz="1100" dirty="0">
                          <a:effectLst/>
                        </a:rPr>
                        <a:t>Sensing capabilities to support presence detection and environment mapping</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78912419"/>
                  </a:ext>
                </a:extLst>
              </a:tr>
              <a:tr h="249433">
                <a:tc>
                  <a:txBody>
                    <a:bodyPr/>
                    <a:lstStyle/>
                    <a:p>
                      <a:pPr>
                        <a:lnSpc>
                          <a:spcPct val="107000"/>
                        </a:lnSpc>
                        <a:spcAft>
                          <a:spcPts val="800"/>
                        </a:spcAft>
                      </a:pPr>
                      <a:r>
                        <a:rPr lang="en-US" sz="1100">
                          <a:effectLst/>
                        </a:rPr>
                        <a:t>Low-power low-latency streaming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576344013"/>
                  </a:ext>
                </a:extLst>
              </a:tr>
              <a:tr h="249433">
                <a:tc>
                  <a:txBody>
                    <a:bodyPr/>
                    <a:lstStyle/>
                    <a:p>
                      <a:pPr>
                        <a:lnSpc>
                          <a:spcPct val="107000"/>
                        </a:lnSpc>
                        <a:spcAft>
                          <a:spcPts val="800"/>
                        </a:spcAft>
                      </a:pPr>
                      <a:r>
                        <a:rPr lang="en-US" sz="1100">
                          <a:effectLst/>
                        </a:rPr>
                        <a:t>Higher data-rate streaming allowing at least 50 Mbit/s of throughput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863466228"/>
                  </a:ext>
                </a:extLst>
              </a:tr>
              <a:tr h="364107">
                <a:tc>
                  <a:txBody>
                    <a:bodyPr/>
                    <a:lstStyle/>
                    <a:p>
                      <a:pPr>
                        <a:lnSpc>
                          <a:spcPct val="107000"/>
                        </a:lnSpc>
                        <a:spcAft>
                          <a:spcPts val="800"/>
                        </a:spcAft>
                      </a:pPr>
                      <a:r>
                        <a:rPr lang="en-US" sz="1100">
                          <a:effectLst/>
                        </a:rPr>
                        <a:t>Support for peer-to-peer, peer-to-multi-peer, and station-to-infrastructure protocols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794586688"/>
                  </a:ext>
                </a:extLst>
              </a:tr>
              <a:tr h="249433">
                <a:tc>
                  <a:txBody>
                    <a:bodyPr/>
                    <a:lstStyle/>
                    <a:p>
                      <a:pPr>
                        <a:lnSpc>
                          <a:spcPct val="107000"/>
                        </a:lnSpc>
                        <a:spcAft>
                          <a:spcPts val="800"/>
                        </a:spcAft>
                      </a:pPr>
                      <a:r>
                        <a:rPr lang="en-US" sz="1100">
                          <a:effectLst/>
                        </a:rPr>
                        <a:t>Infrastructure synchronization mechanisms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541787244"/>
                  </a:ext>
                </a:extLst>
              </a:tr>
            </a:tbl>
          </a:graphicData>
        </a:graphic>
      </p:graphicFrame>
    </p:spTree>
    <p:extLst>
      <p:ext uri="{BB962C8B-B14F-4D97-AF65-F5344CB8AC3E}">
        <p14:creationId xmlns:p14="http://schemas.microsoft.com/office/powerpoint/2010/main" val="4455181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BB5A3E6-0352-E842-9030-06E853893A28}"/>
              </a:ext>
            </a:extLst>
          </p:cNvPr>
          <p:cNvSpPr>
            <a:spLocks noGrp="1"/>
          </p:cNvSpPr>
          <p:nvPr>
            <p:ph type="sldNum" sz="quarter" idx="12"/>
          </p:nvPr>
        </p:nvSpPr>
        <p:spPr/>
        <p:txBody>
          <a:bodyPr/>
          <a:lstStyle/>
          <a:p>
            <a:r>
              <a:rPr lang="en-US" altLang="en-US"/>
              <a:t>Slide </a:t>
            </a:r>
            <a:fld id="{E1E8D913-928F-7A43-9A26-D9879E0302D2}" type="slidenum">
              <a:rPr lang="en-US" altLang="en-US" smtClean="0"/>
              <a:pPr/>
              <a:t>3</a:t>
            </a:fld>
            <a:endParaRPr lang="en-US" altLang="en-US"/>
          </a:p>
        </p:txBody>
      </p:sp>
      <p:sp>
        <p:nvSpPr>
          <p:cNvPr id="4098" name="Rectangle 2">
            <a:extLst>
              <a:ext uri="{FF2B5EF4-FFF2-40B4-BE49-F238E27FC236}">
                <a16:creationId xmlns:a16="http://schemas.microsoft.com/office/drawing/2014/main" id="{46F6904E-5F83-C642-BDE6-601DF294B75D}"/>
              </a:ext>
            </a:extLst>
          </p:cNvPr>
          <p:cNvSpPr>
            <a:spLocks noGrp="1" noChangeArrowheads="1"/>
          </p:cNvSpPr>
          <p:nvPr>
            <p:ph type="title"/>
          </p:nvPr>
        </p:nvSpPr>
        <p:spPr>
          <a:xfrm>
            <a:off x="685800" y="838200"/>
            <a:ext cx="7924800" cy="533400"/>
          </a:xfrm>
          <a:ln/>
        </p:spPr>
        <p:txBody>
          <a:bodyPr/>
          <a:lstStyle/>
          <a:p>
            <a:r>
              <a:rPr lang="en-US" altLang="en-US" sz="3200" dirty="0"/>
              <a:t>Contents</a:t>
            </a:r>
          </a:p>
        </p:txBody>
      </p:sp>
      <p:sp>
        <p:nvSpPr>
          <p:cNvPr id="4099" name="Rectangle 3">
            <a:extLst>
              <a:ext uri="{FF2B5EF4-FFF2-40B4-BE49-F238E27FC236}">
                <a16:creationId xmlns:a16="http://schemas.microsoft.com/office/drawing/2014/main" id="{1210ED3E-A9D1-C746-8A79-DFD43B28308F}"/>
              </a:ext>
            </a:extLst>
          </p:cNvPr>
          <p:cNvSpPr>
            <a:spLocks noGrp="1" noChangeArrowheads="1"/>
          </p:cNvSpPr>
          <p:nvPr>
            <p:ph type="body" idx="1"/>
          </p:nvPr>
        </p:nvSpPr>
        <p:spPr>
          <a:xfrm>
            <a:off x="2192338" y="2133600"/>
            <a:ext cx="5503862" cy="2971800"/>
          </a:xfrm>
          <a:ln/>
        </p:spPr>
        <p:txBody>
          <a:bodyPr/>
          <a:lstStyle/>
          <a:p>
            <a:pPr>
              <a:lnSpc>
                <a:spcPct val="110000"/>
              </a:lnSpc>
              <a:spcBef>
                <a:spcPts val="1500"/>
              </a:spcBef>
              <a:buFont typeface="+mj-lt"/>
              <a:buAutoNum type="arabicPeriod"/>
            </a:pPr>
            <a:r>
              <a:rPr lang="en-US" sz="2400" dirty="0">
                <a:latin typeface="+mj-lt"/>
              </a:rPr>
              <a:t>NB CCA in short</a:t>
            </a:r>
          </a:p>
          <a:p>
            <a:pPr>
              <a:lnSpc>
                <a:spcPct val="110000"/>
              </a:lnSpc>
              <a:spcBef>
                <a:spcPts val="1500"/>
              </a:spcBef>
              <a:buFont typeface="+mj-lt"/>
              <a:buAutoNum type="arabicPeriod"/>
            </a:pPr>
            <a:r>
              <a:rPr lang="en-US" altLang="en-US" sz="2400" dirty="0">
                <a:solidFill>
                  <a:schemeClr val="tx2"/>
                </a:solidFill>
                <a:latin typeface="+mj-lt"/>
              </a:rPr>
              <a:t>NB CCA proposal summary</a:t>
            </a:r>
            <a:endParaRPr lang="en-US" altLang="en-US" sz="2400" dirty="0">
              <a:latin typeface="+mj-lt"/>
            </a:endParaRPr>
          </a:p>
          <a:p>
            <a:pPr>
              <a:lnSpc>
                <a:spcPct val="110000"/>
              </a:lnSpc>
              <a:spcBef>
                <a:spcPts val="1500"/>
              </a:spcBef>
              <a:buFont typeface="+mj-lt"/>
              <a:buAutoNum type="arabicPeriod"/>
            </a:pPr>
            <a:r>
              <a:rPr lang="en-US" sz="2400" dirty="0">
                <a:latin typeface="+mj-lt"/>
              </a:rPr>
              <a:t>Criteria of using NB CCA</a:t>
            </a:r>
          </a:p>
          <a:p>
            <a:pPr>
              <a:lnSpc>
                <a:spcPct val="110000"/>
              </a:lnSpc>
              <a:spcBef>
                <a:spcPts val="1500"/>
              </a:spcBef>
              <a:buFont typeface="+mj-lt"/>
              <a:buAutoNum type="arabicPeriod"/>
            </a:pPr>
            <a:r>
              <a:rPr lang="en-US" sz="2400" dirty="0">
                <a:latin typeface="+mj-lt"/>
              </a:rPr>
              <a:t>Further enhancement on NB CCA</a:t>
            </a:r>
          </a:p>
          <a:p>
            <a:pPr marL="0" indent="0">
              <a:lnSpc>
                <a:spcPct val="110000"/>
              </a:lnSpc>
              <a:spcBef>
                <a:spcPts val="1500"/>
              </a:spcBef>
              <a:buNone/>
            </a:pPr>
            <a:endParaRPr lang="en-US" sz="2400" i="1" dirty="0">
              <a:latin typeface="+mj-lt"/>
            </a:endParaRPr>
          </a:p>
        </p:txBody>
      </p:sp>
    </p:spTree>
    <p:extLst>
      <p:ext uri="{BB962C8B-B14F-4D97-AF65-F5344CB8AC3E}">
        <p14:creationId xmlns:p14="http://schemas.microsoft.com/office/powerpoint/2010/main" val="26984481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BB5A3E6-0352-E842-9030-06E853893A28}"/>
              </a:ext>
            </a:extLst>
          </p:cNvPr>
          <p:cNvSpPr>
            <a:spLocks noGrp="1"/>
          </p:cNvSpPr>
          <p:nvPr>
            <p:ph type="sldNum" sz="quarter" idx="12"/>
          </p:nvPr>
        </p:nvSpPr>
        <p:spPr/>
        <p:txBody>
          <a:bodyPr/>
          <a:lstStyle/>
          <a:p>
            <a:r>
              <a:rPr lang="en-US" altLang="en-US"/>
              <a:t>Slide </a:t>
            </a:r>
            <a:fld id="{E1E8D913-928F-7A43-9A26-D9879E0302D2}" type="slidenum">
              <a:rPr lang="en-US" altLang="en-US" smtClean="0"/>
              <a:pPr/>
              <a:t>4</a:t>
            </a:fld>
            <a:endParaRPr lang="en-US" altLang="en-US"/>
          </a:p>
        </p:txBody>
      </p:sp>
      <p:sp>
        <p:nvSpPr>
          <p:cNvPr id="4098" name="Rectangle 2">
            <a:extLst>
              <a:ext uri="{FF2B5EF4-FFF2-40B4-BE49-F238E27FC236}">
                <a16:creationId xmlns:a16="http://schemas.microsoft.com/office/drawing/2014/main" id="{46F6904E-5F83-C642-BDE6-601DF294B75D}"/>
              </a:ext>
            </a:extLst>
          </p:cNvPr>
          <p:cNvSpPr>
            <a:spLocks noGrp="1" noChangeArrowheads="1"/>
          </p:cNvSpPr>
          <p:nvPr>
            <p:ph type="title"/>
          </p:nvPr>
        </p:nvSpPr>
        <p:spPr>
          <a:xfrm>
            <a:off x="381000" y="838200"/>
            <a:ext cx="8229600" cy="533400"/>
          </a:xfrm>
          <a:ln/>
        </p:spPr>
        <p:txBody>
          <a:bodyPr/>
          <a:lstStyle/>
          <a:p>
            <a:r>
              <a:rPr lang="en-US" altLang="ja-JP" sz="3200" dirty="0"/>
              <a:t>NB CCA in Short</a:t>
            </a:r>
            <a:endParaRPr lang="en-US" altLang="en-US" sz="3200" dirty="0"/>
          </a:p>
        </p:txBody>
      </p:sp>
      <p:sp>
        <p:nvSpPr>
          <p:cNvPr id="7" name="Content Placeholder 2">
            <a:extLst>
              <a:ext uri="{FF2B5EF4-FFF2-40B4-BE49-F238E27FC236}">
                <a16:creationId xmlns:a16="http://schemas.microsoft.com/office/drawing/2014/main" id="{EE14F97D-4998-4507-8938-1588A212A8E7}"/>
              </a:ext>
            </a:extLst>
          </p:cNvPr>
          <p:cNvSpPr>
            <a:spLocks noGrp="1"/>
          </p:cNvSpPr>
          <p:nvPr>
            <p:ph idx="1"/>
          </p:nvPr>
        </p:nvSpPr>
        <p:spPr>
          <a:xfrm>
            <a:off x="800100" y="1933575"/>
            <a:ext cx="7543800" cy="3933825"/>
          </a:xfrm>
        </p:spPr>
        <p:txBody>
          <a:bodyPr/>
          <a:lstStyle/>
          <a:p>
            <a:pPr algn="just">
              <a:spcBef>
                <a:spcPts val="0"/>
              </a:spcBef>
              <a:spcAft>
                <a:spcPts val="1800"/>
              </a:spcAft>
              <a:buFont typeface="Arial" panose="020B0604020202020204" pitchFamily="34" charset="0"/>
              <a:buChar char="•"/>
            </a:pPr>
            <a:r>
              <a:rPr lang="en-US" altLang="ja-JP" sz="2400" dirty="0">
                <a:latin typeface="Times New Roman" panose="02020603050405020304" pitchFamily="18" charset="0"/>
                <a:cs typeface="Times New Roman" panose="02020603050405020304" pitchFamily="18" charset="0"/>
              </a:rPr>
              <a:t>A pair of</a:t>
            </a:r>
            <a:r>
              <a:rPr lang="en-US" altLang="ja-JP" sz="2400" b="0" u="none" strike="noStrike" baseline="0" dirty="0">
                <a:latin typeface="Times New Roman" panose="02020603050405020304" pitchFamily="18" charset="0"/>
                <a:cs typeface="Times New Roman" panose="02020603050405020304" pitchFamily="18" charset="0"/>
              </a:rPr>
              <a:t> coupled NB radio UWB are used. Operation of NB radio and UWB </a:t>
            </a:r>
            <a:r>
              <a:rPr lang="en-US" altLang="ja-JP" sz="2400" dirty="0">
                <a:latin typeface="Times New Roman" panose="02020603050405020304" pitchFamily="18" charset="0"/>
                <a:cs typeface="Times New Roman" panose="02020603050405020304" pitchFamily="18" charset="0"/>
              </a:rPr>
              <a:t>are based on same timer. NB radio </a:t>
            </a:r>
            <a:r>
              <a:rPr lang="en-US" altLang="ja-JP" sz="2400" b="0" u="none" strike="noStrike" baseline="0" dirty="0">
                <a:latin typeface="Times New Roman" panose="02020603050405020304" pitchFamily="18" charset="0"/>
                <a:cs typeface="Times New Roman" panose="02020603050405020304" pitchFamily="18" charset="0"/>
              </a:rPr>
              <a:t>carrie</a:t>
            </a:r>
            <a:r>
              <a:rPr lang="en-US" altLang="ja-JP" sz="2400" dirty="0">
                <a:latin typeface="Times New Roman" panose="02020603050405020304" pitchFamily="18" charset="0"/>
                <a:cs typeface="Times New Roman" panose="02020603050405020304" pitchFamily="18" charset="0"/>
              </a:rPr>
              <a:t>s</a:t>
            </a:r>
            <a:r>
              <a:rPr lang="en-US" altLang="ja-JP" sz="2400" b="0" u="none" strike="noStrike" baseline="0" dirty="0">
                <a:latin typeface="Times New Roman" panose="02020603050405020304" pitchFamily="18" charset="0"/>
                <a:cs typeface="Times New Roman" panose="02020603050405020304" pitchFamily="18" charset="0"/>
              </a:rPr>
              <a:t> UWB channel occupancy information.</a:t>
            </a:r>
          </a:p>
          <a:p>
            <a:pPr algn="just">
              <a:spcBef>
                <a:spcPts val="0"/>
              </a:spcBef>
              <a:spcAft>
                <a:spcPts val="1800"/>
              </a:spcAft>
              <a:buFont typeface="Arial" panose="020B0604020202020204" pitchFamily="34" charset="0"/>
              <a:buChar char="•"/>
            </a:pPr>
            <a:r>
              <a:rPr lang="en-US" altLang="ja-JP" sz="2400" b="0" u="none" strike="noStrike" baseline="0" dirty="0">
                <a:latin typeface="Times New Roman" panose="02020603050405020304" pitchFamily="18" charset="0"/>
                <a:cs typeface="Times New Roman" panose="02020603050405020304" pitchFamily="18" charset="0"/>
              </a:rPr>
              <a:t>CCA is performed at NB channel.  </a:t>
            </a:r>
            <a:r>
              <a:rPr lang="en-US" altLang="ja-JP" sz="2400" dirty="0">
                <a:latin typeface="Times New Roman" panose="02020603050405020304" pitchFamily="18" charset="0"/>
                <a:cs typeface="Times New Roman" panose="02020603050405020304" pitchFamily="18" charset="0"/>
              </a:rPr>
              <a:t>UWB channel access  are performed based on the coupled NB radio’s CCA results.</a:t>
            </a:r>
            <a:r>
              <a:rPr lang="en-US" altLang="ja-JP" sz="2400" b="0" u="none" strike="noStrike" baseline="0" dirty="0">
                <a:latin typeface="Times New Roman" panose="02020603050405020304" pitchFamily="18" charset="0"/>
                <a:cs typeface="Times New Roman" panose="02020603050405020304" pitchFamily="18" charset="0"/>
              </a:rPr>
              <a:t> </a:t>
            </a:r>
          </a:p>
          <a:p>
            <a:pPr algn="just">
              <a:spcBef>
                <a:spcPts val="0"/>
              </a:spcBef>
              <a:spcAft>
                <a:spcPts val="1800"/>
              </a:spcAft>
              <a:buFont typeface="Arial" panose="020B0604020202020204" pitchFamily="34" charset="0"/>
              <a:buChar char="•"/>
            </a:pPr>
            <a:r>
              <a:rPr lang="en-US" altLang="ja-JP" sz="2400" dirty="0">
                <a:latin typeface="+mj-lt"/>
                <a:ea typeface="ＭＳ Ｐゴシック" panose="020B0600070205080204" pitchFamily="50" charset="-128"/>
                <a:cs typeface="ＭＳ Ｐゴシック" panose="020B0600070205080204" pitchFamily="50" charset="-128"/>
              </a:rPr>
              <a:t>Same NB CCA mechanism can be commonly applied no matter if different types of UWB schemes are operated at neighbor or not.</a:t>
            </a:r>
            <a:endParaRPr lang="en-US" altLang="ja-JP" sz="2400" b="0" u="none" strike="noStrike" baseline="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298213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BB5A3E6-0352-E842-9030-06E853893A28}"/>
              </a:ext>
            </a:extLst>
          </p:cNvPr>
          <p:cNvSpPr>
            <a:spLocks noGrp="1"/>
          </p:cNvSpPr>
          <p:nvPr>
            <p:ph type="sldNum" sz="quarter" idx="12"/>
          </p:nvPr>
        </p:nvSpPr>
        <p:spPr/>
        <p:txBody>
          <a:bodyPr/>
          <a:lstStyle/>
          <a:p>
            <a:r>
              <a:rPr lang="en-US" altLang="en-US"/>
              <a:t>Slide </a:t>
            </a:r>
            <a:fld id="{E1E8D913-928F-7A43-9A26-D9879E0302D2}" type="slidenum">
              <a:rPr lang="en-US" altLang="en-US" smtClean="0"/>
              <a:pPr/>
              <a:t>5</a:t>
            </a:fld>
            <a:endParaRPr lang="en-US" altLang="en-US"/>
          </a:p>
        </p:txBody>
      </p:sp>
      <p:sp>
        <p:nvSpPr>
          <p:cNvPr id="4098" name="Rectangle 2">
            <a:extLst>
              <a:ext uri="{FF2B5EF4-FFF2-40B4-BE49-F238E27FC236}">
                <a16:creationId xmlns:a16="http://schemas.microsoft.com/office/drawing/2014/main" id="{46F6904E-5F83-C642-BDE6-601DF294B75D}"/>
              </a:ext>
            </a:extLst>
          </p:cNvPr>
          <p:cNvSpPr>
            <a:spLocks noGrp="1" noChangeArrowheads="1"/>
          </p:cNvSpPr>
          <p:nvPr>
            <p:ph type="title"/>
          </p:nvPr>
        </p:nvSpPr>
        <p:spPr>
          <a:xfrm>
            <a:off x="381000" y="838200"/>
            <a:ext cx="8229600" cy="533400"/>
          </a:xfrm>
          <a:ln/>
        </p:spPr>
        <p:txBody>
          <a:bodyPr/>
          <a:lstStyle/>
          <a:p>
            <a:r>
              <a:rPr lang="en-US" altLang="ja-JP" sz="3200" dirty="0"/>
              <a:t>Summary of NB CCA</a:t>
            </a:r>
            <a:endParaRPr lang="en-US" altLang="en-US" sz="3200" dirty="0"/>
          </a:p>
        </p:txBody>
      </p:sp>
      <p:sp>
        <p:nvSpPr>
          <p:cNvPr id="7" name="Content Placeholder 2">
            <a:extLst>
              <a:ext uri="{FF2B5EF4-FFF2-40B4-BE49-F238E27FC236}">
                <a16:creationId xmlns:a16="http://schemas.microsoft.com/office/drawing/2014/main" id="{EE14F97D-4998-4507-8938-1588A212A8E7}"/>
              </a:ext>
            </a:extLst>
          </p:cNvPr>
          <p:cNvSpPr>
            <a:spLocks noGrp="1"/>
          </p:cNvSpPr>
          <p:nvPr>
            <p:ph idx="1"/>
          </p:nvPr>
        </p:nvSpPr>
        <p:spPr>
          <a:xfrm>
            <a:off x="533400" y="1524000"/>
            <a:ext cx="7924800" cy="4724400"/>
          </a:xfrm>
        </p:spPr>
        <p:txBody>
          <a:bodyPr/>
          <a:lstStyle/>
          <a:p>
            <a:pPr marL="0" indent="0" algn="just">
              <a:spcBef>
                <a:spcPts val="600"/>
              </a:spcBef>
              <a:spcAft>
                <a:spcPts val="0"/>
              </a:spcAft>
              <a:buNone/>
            </a:pPr>
            <a:r>
              <a:rPr lang="en-US" altLang="ja-JP" sz="1800" dirty="0">
                <a:latin typeface="Times New Roman" panose="02020603050405020304" pitchFamily="18" charset="0"/>
                <a:cs typeface="Times New Roman" panose="02020603050405020304" pitchFamily="18" charset="0"/>
              </a:rPr>
              <a:t>Add an optional CCA mode to </a:t>
            </a:r>
            <a:r>
              <a:rPr lang="en-US" altLang="ja-JP" sz="1800" b="1" dirty="0">
                <a:effectLst/>
                <a:latin typeface="Times New Roman" panose="02020603050405020304" pitchFamily="18" charset="0"/>
                <a:ea typeface="ＭＳ 明朝" panose="02020609040205080304" pitchFamily="17" charset="-128"/>
              </a:rPr>
              <a:t>10.2.8 Clear channel assessment (CCA) </a:t>
            </a:r>
            <a:r>
              <a:rPr lang="en-US" altLang="ja-JP" sz="1800" dirty="0">
                <a:latin typeface="Times New Roman" panose="02020603050405020304" pitchFamily="18" charset="0"/>
                <a:cs typeface="Times New Roman" panose="02020603050405020304" pitchFamily="18" charset="0"/>
              </a:rPr>
              <a:t>of </a:t>
            </a:r>
            <a:r>
              <a:rPr lang="en-US" altLang="ja-JP" sz="1800" b="1" i="1" dirty="0">
                <a:effectLst/>
                <a:latin typeface="Times New Roman" panose="02020603050405020304" pitchFamily="18" charset="0"/>
                <a:ea typeface="ＭＳ 明朝" panose="02020609040205080304" pitchFamily="17" charset="-128"/>
              </a:rPr>
              <a:t>IEEE 802.15.4-2020 </a:t>
            </a:r>
            <a:r>
              <a:rPr lang="en-US" altLang="ja-JP" sz="1800" dirty="0">
                <a:latin typeface="Times New Roman" panose="02020603050405020304" pitchFamily="18" charset="0"/>
                <a:cs typeface="Times New Roman" panose="02020603050405020304" pitchFamily="18" charset="0"/>
              </a:rPr>
              <a:t>as follows (15-22-0275-00-04ab)</a:t>
            </a:r>
          </a:p>
          <a:p>
            <a:pPr marL="0" indent="0">
              <a:spcBef>
                <a:spcPts val="1200"/>
              </a:spcBef>
              <a:spcAft>
                <a:spcPts val="900"/>
              </a:spcAft>
              <a:buNone/>
            </a:pPr>
            <a:r>
              <a:rPr lang="en-US" altLang="ja-JP" sz="1800" dirty="0">
                <a:effectLst/>
                <a:highlight>
                  <a:srgbClr val="FFFF00"/>
                </a:highlight>
                <a:latin typeface="Times New Roman" panose="02020603050405020304" pitchFamily="18" charset="0"/>
                <a:ea typeface="ＭＳ 明朝" panose="02020609040205080304" pitchFamily="17" charset="-128"/>
              </a:rPr>
              <a:t>An HRP UWB PHY shall implement one CCA Mode 1 through CCA Mode 4 or one of the following methods:</a:t>
            </a:r>
            <a:endParaRPr lang="en-US" altLang="ja-JP" sz="1800" dirty="0">
              <a:highlight>
                <a:srgbClr val="FFFF00"/>
              </a:highlight>
              <a:latin typeface="Times New Roman" panose="02020603050405020304" pitchFamily="18" charset="0"/>
              <a:cs typeface="Times New Roman" panose="02020603050405020304" pitchFamily="18" charset="0"/>
            </a:endParaRPr>
          </a:p>
          <a:p>
            <a:pPr marL="342900" lvl="0" indent="-342900" algn="just">
              <a:lnSpc>
                <a:spcPts val="1600"/>
              </a:lnSpc>
              <a:spcBef>
                <a:spcPts val="900"/>
              </a:spcBef>
              <a:spcAft>
                <a:spcPts val="0"/>
              </a:spcAft>
              <a:buFont typeface="TimesNewRomanPSMT"/>
              <a:buChar char="—"/>
            </a:pPr>
            <a:r>
              <a:rPr lang="en-GB" altLang="ja-JP" sz="1800" dirty="0">
                <a:effectLst/>
                <a:highlight>
                  <a:srgbClr val="FFFF00"/>
                </a:highlight>
                <a:latin typeface="Times New Roman" panose="02020603050405020304" pitchFamily="18" charset="0"/>
                <a:ea typeface="ＭＳ 明朝" panose="02020609040205080304" pitchFamily="17" charset="-128"/>
                <a:cs typeface="TimesNewRomanPSMT"/>
              </a:rPr>
              <a:t>CCA Mode 5: HRP UWB preamble sense based on the SHR of a frame. CCA shall report a busy medium upon detection of a preamble symbol as specified in 15.2.6. An idle channel shall be reported if no preamble symbol is detected up to a period not shorter than the maximum packet duration plus the maximum period for acknowledgment.</a:t>
            </a:r>
            <a:endParaRPr lang="ja-JP" altLang="ja-JP" sz="1800" dirty="0">
              <a:effectLst/>
              <a:highlight>
                <a:srgbClr val="FFFF00"/>
              </a:highlight>
              <a:latin typeface="Arial" panose="020B0604020202020204" pitchFamily="34" charset="0"/>
              <a:ea typeface="Times New Roman" panose="02020603050405020304" pitchFamily="18" charset="0"/>
              <a:cs typeface="Times New Roman" panose="02020603050405020304" pitchFamily="18" charset="0"/>
            </a:endParaRPr>
          </a:p>
          <a:p>
            <a:pPr marL="342900" lvl="0" indent="-342900" algn="just">
              <a:lnSpc>
                <a:spcPts val="1600"/>
              </a:lnSpc>
              <a:spcBef>
                <a:spcPts val="900"/>
              </a:spcBef>
              <a:spcAft>
                <a:spcPts val="0"/>
              </a:spcAft>
              <a:buFont typeface="TimesNewRomanPSMT"/>
              <a:buChar char="—"/>
            </a:pPr>
            <a:r>
              <a:rPr lang="en-GB" altLang="ja-JP" sz="1800" dirty="0">
                <a:effectLst/>
                <a:highlight>
                  <a:srgbClr val="FFFF00"/>
                </a:highlight>
                <a:latin typeface="Times New Roman" panose="02020603050405020304" pitchFamily="18" charset="0"/>
                <a:ea typeface="ＭＳ 明朝" panose="02020609040205080304" pitchFamily="17" charset="-128"/>
                <a:cs typeface="TimesNewRomanPSMT"/>
              </a:rPr>
              <a:t>CCA Mode 6: HRP UWB preamble sense based on the packet with the multiplexed preamble as specified in 15.6. CCA shall report a busy medium upon detection of a preamble symbol as specified in 15.2.6.</a:t>
            </a:r>
            <a:endParaRPr lang="ja-JP" altLang="ja-JP" sz="1800" dirty="0">
              <a:effectLst/>
              <a:highlight>
                <a:srgbClr val="FFFF00"/>
              </a:highlight>
              <a:latin typeface="Arial" panose="020B0604020202020204" pitchFamily="34" charset="0"/>
              <a:ea typeface="Times New Roman" panose="02020603050405020304" pitchFamily="18" charset="0"/>
              <a:cs typeface="Times New Roman" panose="02020603050405020304" pitchFamily="18" charset="0"/>
            </a:endParaRPr>
          </a:p>
          <a:p>
            <a:pPr marL="342900" lvl="0" indent="-342900" algn="just">
              <a:lnSpc>
                <a:spcPts val="1600"/>
              </a:lnSpc>
              <a:spcBef>
                <a:spcPts val="900"/>
              </a:spcBef>
              <a:spcAft>
                <a:spcPts val="1200"/>
              </a:spcAft>
              <a:buFont typeface="TimesNewRomanPSMT"/>
              <a:buChar char="—"/>
            </a:pPr>
            <a:r>
              <a:rPr lang="en-GB" altLang="ja-JP" sz="1800" dirty="0">
                <a:solidFill>
                  <a:srgbClr val="0070C0"/>
                </a:solidFill>
                <a:effectLst/>
                <a:highlight>
                  <a:srgbClr val="00FFFF"/>
                </a:highlight>
                <a:latin typeface="Times New Roman" panose="02020603050405020304" pitchFamily="18" charset="0"/>
                <a:ea typeface="ＭＳ 明朝" panose="02020609040205080304" pitchFamily="17" charset="-128"/>
                <a:cs typeface="TimesNewRomanPSMT"/>
              </a:rPr>
              <a:t>CCA Mode 7: UWB medium access </a:t>
            </a:r>
            <a:r>
              <a:rPr lang="en-US" altLang="ja-JP" sz="1800" dirty="0">
                <a:solidFill>
                  <a:srgbClr val="0070C0"/>
                </a:solidFill>
                <a:effectLst/>
                <a:highlight>
                  <a:srgbClr val="00FFFF"/>
                </a:highlight>
                <a:latin typeface="Times New Roman" panose="02020603050405020304" pitchFamily="18" charset="0"/>
                <a:ea typeface="ＭＳ 明朝" panose="02020609040205080304" pitchFamily="17" charset="-128"/>
                <a:cs typeface="TimesNewRomanPSMT"/>
              </a:rPr>
              <a:t>coupled with CCA of narrow-band assisted PHY (NBA-PHY) as specified in 15.x. Transmission or CCA conducted by the coupled NBA-PHY act as indications of the UWB-PHY medium access status.  </a:t>
            </a:r>
            <a:r>
              <a:rPr lang="en-GB" altLang="ja-JP" sz="1800" dirty="0">
                <a:solidFill>
                  <a:srgbClr val="0070C0"/>
                </a:solidFill>
                <a:effectLst/>
                <a:highlight>
                  <a:srgbClr val="00FFFF"/>
                </a:highlight>
                <a:latin typeface="Times New Roman" panose="02020603050405020304" pitchFamily="18" charset="0"/>
                <a:ea typeface="ＭＳ 明朝" panose="02020609040205080304" pitchFamily="17" charset="-128"/>
                <a:cs typeface="TimesNewRomanPSMT"/>
              </a:rPr>
              <a:t>CCA shall report an idle or a busy UWB medium based on the NBA-PHY CCA results.</a:t>
            </a:r>
            <a:r>
              <a:rPr lang="en-US" altLang="ja-JP" sz="1800" i="1" dirty="0">
                <a:latin typeface="Times New Roman" panose="02020603050405020304" pitchFamily="18" charset="0"/>
                <a:cs typeface="Times New Roman" panose="02020603050405020304" pitchFamily="18" charset="0"/>
              </a:rPr>
              <a:t>           </a:t>
            </a:r>
          </a:p>
          <a:p>
            <a:pPr marL="0" lvl="0" indent="0" algn="just">
              <a:lnSpc>
                <a:spcPts val="1600"/>
              </a:lnSpc>
              <a:spcBef>
                <a:spcPts val="900"/>
              </a:spcBef>
              <a:spcAft>
                <a:spcPts val="1200"/>
              </a:spcAft>
              <a:buNone/>
            </a:pPr>
            <a:r>
              <a:rPr lang="en-US" altLang="ja-JP" sz="1800" i="1" dirty="0">
                <a:solidFill>
                  <a:srgbClr val="FF0000"/>
                </a:solidFill>
                <a:latin typeface="Times New Roman" panose="02020603050405020304" pitchFamily="18" charset="0"/>
                <a:cs typeface="Times New Roman" panose="02020603050405020304" pitchFamily="18" charset="0"/>
              </a:rPr>
              <a:t>*</a:t>
            </a:r>
            <a:r>
              <a:rPr lang="en-US" altLang="ja-JP" sz="1800" i="1" u="sng" dirty="0">
                <a:solidFill>
                  <a:srgbClr val="FF0000"/>
                </a:solidFill>
                <a:latin typeface="Times New Roman" panose="02020603050405020304" pitchFamily="18" charset="0"/>
                <a:ea typeface="ＭＳ 明朝" panose="02020609040205080304" pitchFamily="17" charset="-128"/>
                <a:cs typeface="Times New Roman" panose="02020603050405020304" pitchFamily="18" charset="0"/>
              </a:rPr>
              <a:t>O</a:t>
            </a:r>
            <a:r>
              <a:rPr lang="en-US" altLang="ja-JP" sz="1800" i="1" u="sng" dirty="0">
                <a:solidFill>
                  <a:srgbClr val="FF0000"/>
                </a:solidFill>
                <a:effectLst/>
                <a:latin typeface="Times New Roman" panose="02020603050405020304" pitchFamily="18" charset="0"/>
                <a:ea typeface="ＭＳ 明朝" panose="02020609040205080304" pitchFamily="17" charset="-128"/>
              </a:rPr>
              <a:t>riginal texts are highlighted in yellow while the proposed add-on texts in blue</a:t>
            </a:r>
            <a:r>
              <a:rPr lang="en-US" altLang="ja-JP" sz="1800" b="0" u="none" strike="noStrike" baseline="0" dirty="0">
                <a:solidFill>
                  <a:srgbClr val="FF0000"/>
                </a:solidFill>
                <a:latin typeface="Times New Roman" panose="02020603050405020304" pitchFamily="18" charset="0"/>
                <a:cs typeface="Times New Roman" panose="02020603050405020304" pitchFamily="18" charset="0"/>
              </a:rPr>
              <a:t>.</a:t>
            </a:r>
            <a:r>
              <a:rPr lang="en-US" altLang="ja-JP" sz="1800" b="0" i="1" u="none" strike="noStrike" baseline="0" dirty="0">
                <a:solidFill>
                  <a:srgbClr val="FF0000"/>
                </a:solidFill>
                <a:latin typeface="Times New Roman" panose="02020603050405020304" pitchFamily="18" charset="0"/>
                <a:cs typeface="Times New Roman" panose="02020603050405020304" pitchFamily="18" charset="0"/>
              </a:rPr>
              <a:t> </a:t>
            </a:r>
          </a:p>
          <a:p>
            <a:pPr marL="0" indent="0" algn="l">
              <a:buNone/>
            </a:pPr>
            <a:r>
              <a:rPr lang="en-US" altLang="ja-JP" sz="1800" dirty="0">
                <a:latin typeface="Times New Roman" panose="02020603050405020304" pitchFamily="18" charset="0"/>
                <a:cs typeface="Times New Roman" panose="02020603050405020304" pitchFamily="18" charset="0"/>
              </a:rPr>
              <a:t>	</a:t>
            </a:r>
          </a:p>
          <a:p>
            <a:pPr>
              <a:spcBef>
                <a:spcPts val="0"/>
              </a:spcBef>
              <a:buFont typeface="Arial" panose="020B0604020202020204" pitchFamily="34" charset="0"/>
              <a:buChar char="•"/>
            </a:pPr>
            <a:endParaRPr lang="en-US" altLang="ja-JP" sz="1800" dirty="0">
              <a:latin typeface="Times New Roman" panose="02020603050405020304" pitchFamily="18" charset="0"/>
              <a:cs typeface="Times New Roman" panose="02020603050405020304" pitchFamily="18" charset="0"/>
            </a:endParaRPr>
          </a:p>
          <a:p>
            <a:pPr marL="0" indent="0" algn="l">
              <a:spcBef>
                <a:spcPts val="0"/>
              </a:spcBef>
              <a:buNone/>
            </a:pPr>
            <a:endParaRPr lang="en-US" altLang="ja-JP" sz="1800" b="0" u="none" strike="noStrike" baseline="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88583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BB5A3E6-0352-E842-9030-06E853893A28}"/>
              </a:ext>
            </a:extLst>
          </p:cNvPr>
          <p:cNvSpPr>
            <a:spLocks noGrp="1"/>
          </p:cNvSpPr>
          <p:nvPr>
            <p:ph type="sldNum" sz="quarter" idx="12"/>
          </p:nvPr>
        </p:nvSpPr>
        <p:spPr/>
        <p:txBody>
          <a:bodyPr/>
          <a:lstStyle/>
          <a:p>
            <a:r>
              <a:rPr lang="en-US" altLang="en-US"/>
              <a:t>Slide </a:t>
            </a:r>
            <a:fld id="{E1E8D913-928F-7A43-9A26-D9879E0302D2}" type="slidenum">
              <a:rPr lang="en-US" altLang="en-US" smtClean="0"/>
              <a:pPr/>
              <a:t>6</a:t>
            </a:fld>
            <a:endParaRPr lang="en-US" altLang="en-US"/>
          </a:p>
        </p:txBody>
      </p:sp>
      <p:sp>
        <p:nvSpPr>
          <p:cNvPr id="4098" name="Rectangle 2">
            <a:extLst>
              <a:ext uri="{FF2B5EF4-FFF2-40B4-BE49-F238E27FC236}">
                <a16:creationId xmlns:a16="http://schemas.microsoft.com/office/drawing/2014/main" id="{46F6904E-5F83-C642-BDE6-601DF294B75D}"/>
              </a:ext>
            </a:extLst>
          </p:cNvPr>
          <p:cNvSpPr>
            <a:spLocks noGrp="1" noChangeArrowheads="1"/>
          </p:cNvSpPr>
          <p:nvPr>
            <p:ph type="title"/>
          </p:nvPr>
        </p:nvSpPr>
        <p:spPr>
          <a:xfrm>
            <a:off x="381000" y="838200"/>
            <a:ext cx="8229600" cy="533400"/>
          </a:xfrm>
          <a:ln/>
        </p:spPr>
        <p:txBody>
          <a:bodyPr/>
          <a:lstStyle/>
          <a:p>
            <a:r>
              <a:rPr lang="en-US" altLang="ja-JP" sz="3200" dirty="0"/>
              <a:t>Summary of NB CCA -- Continue</a:t>
            </a:r>
            <a:endParaRPr lang="en-US" altLang="en-US" sz="3200" dirty="0"/>
          </a:p>
        </p:txBody>
      </p:sp>
      <p:sp>
        <p:nvSpPr>
          <p:cNvPr id="7" name="Content Placeholder 2">
            <a:extLst>
              <a:ext uri="{FF2B5EF4-FFF2-40B4-BE49-F238E27FC236}">
                <a16:creationId xmlns:a16="http://schemas.microsoft.com/office/drawing/2014/main" id="{EE14F97D-4998-4507-8938-1588A212A8E7}"/>
              </a:ext>
            </a:extLst>
          </p:cNvPr>
          <p:cNvSpPr>
            <a:spLocks noGrp="1"/>
          </p:cNvSpPr>
          <p:nvPr>
            <p:ph idx="1"/>
          </p:nvPr>
        </p:nvSpPr>
        <p:spPr>
          <a:xfrm>
            <a:off x="533400" y="1524000"/>
            <a:ext cx="7924800" cy="4724400"/>
          </a:xfrm>
        </p:spPr>
        <p:txBody>
          <a:bodyPr/>
          <a:lstStyle/>
          <a:p>
            <a:pPr marL="0" indent="0" algn="just">
              <a:spcBef>
                <a:spcPts val="600"/>
              </a:spcBef>
              <a:spcAft>
                <a:spcPts val="0"/>
              </a:spcAft>
              <a:buNone/>
            </a:pPr>
            <a:r>
              <a:rPr lang="en-US" altLang="ja-JP" sz="1800" dirty="0">
                <a:latin typeface="Times New Roman" panose="02020603050405020304" pitchFamily="18" charset="0"/>
                <a:cs typeface="Times New Roman" panose="02020603050405020304" pitchFamily="18" charset="0"/>
              </a:rPr>
              <a:t>Add a subclause to </a:t>
            </a:r>
            <a:r>
              <a:rPr lang="en-US" altLang="ja-JP" sz="1800" b="1" i="1" dirty="0">
                <a:effectLst/>
                <a:latin typeface="Times New Roman" panose="02020603050405020304" pitchFamily="18" charset="0"/>
                <a:ea typeface="ＭＳ 明朝" panose="02020609040205080304" pitchFamily="17" charset="-128"/>
              </a:rPr>
              <a:t>IEEE 802.15.4-2020 </a:t>
            </a:r>
            <a:r>
              <a:rPr lang="en-US" altLang="ja-JP" sz="1800" dirty="0">
                <a:latin typeface="Times New Roman" panose="02020603050405020304" pitchFamily="18" charset="0"/>
                <a:cs typeface="Times New Roman" panose="02020603050405020304" pitchFamily="18" charset="0"/>
              </a:rPr>
              <a:t>as follows to define NB CCA (15-22-0275-00-04ab)</a:t>
            </a:r>
          </a:p>
          <a:p>
            <a:pPr marL="0" indent="0" algn="just">
              <a:spcBef>
                <a:spcPts val="600"/>
              </a:spcBef>
              <a:spcAft>
                <a:spcPts val="0"/>
              </a:spcAft>
              <a:buNone/>
            </a:pPr>
            <a:endParaRPr lang="en-US" altLang="ja-JP" sz="1800" dirty="0">
              <a:latin typeface="Times New Roman" panose="02020603050405020304" pitchFamily="18" charset="0"/>
              <a:cs typeface="Times New Roman" panose="02020603050405020304" pitchFamily="18" charset="0"/>
            </a:endParaRPr>
          </a:p>
          <a:p>
            <a:pPr marL="0" indent="0" algn="just">
              <a:spcBef>
                <a:spcPts val="600"/>
              </a:spcBef>
              <a:spcAft>
                <a:spcPts val="600"/>
              </a:spcAft>
              <a:buNone/>
            </a:pPr>
            <a:r>
              <a:rPr lang="en-US" altLang="ja-JP" sz="1800" b="1" dirty="0">
                <a:effectLst/>
                <a:highlight>
                  <a:srgbClr val="00FFFF"/>
                </a:highlight>
                <a:latin typeface="Times New Roman" panose="02020603050405020304" pitchFamily="18" charset="0"/>
                <a:ea typeface="ＭＳ 明朝" panose="02020609040205080304" pitchFamily="17" charset="-128"/>
              </a:rPr>
              <a:t>Subclause ## Narrow-band assisted CCA</a:t>
            </a:r>
            <a:endParaRPr lang="ja-JP" altLang="ja-JP" sz="1800" dirty="0">
              <a:effectLst/>
              <a:highlight>
                <a:srgbClr val="00FFFF"/>
              </a:highlight>
              <a:latin typeface="Times New Roman" panose="02020603050405020304" pitchFamily="18" charset="0"/>
              <a:ea typeface="Times New Roman" panose="02020603050405020304" pitchFamily="18" charset="0"/>
            </a:endParaRPr>
          </a:p>
          <a:p>
            <a:pPr marL="0" indent="0" algn="just">
              <a:buNone/>
            </a:pPr>
            <a:r>
              <a:rPr lang="en-US" altLang="ja-JP" sz="1800" dirty="0">
                <a:effectLst/>
                <a:highlight>
                  <a:srgbClr val="00FFFF"/>
                </a:highlight>
                <a:latin typeface="Times New Roman" panose="02020603050405020304" pitchFamily="18" charset="0"/>
                <a:ea typeface="ＭＳ 明朝" panose="02020609040205080304" pitchFamily="17" charset="-128"/>
              </a:rPr>
              <a:t>A compliant device shall contain a UWB PHY and a coupled narrow-band assisted PHY (NBA-PHY). The UWB PHY that uses CCA mode 7 as defined in 10.2.8 shall be operated with the NBA-PHY in tightly coupled manner, at least, with synchronized clock or same MAC timer.</a:t>
            </a:r>
          </a:p>
          <a:p>
            <a:pPr marL="0" indent="0" algn="just">
              <a:buNone/>
            </a:pPr>
            <a:r>
              <a:rPr lang="en-US" altLang="ja-JP" sz="1800" dirty="0">
                <a:effectLst/>
                <a:highlight>
                  <a:srgbClr val="00FFFF"/>
                </a:highlight>
                <a:latin typeface="Times New Roman" panose="02020603050405020304" pitchFamily="18" charset="0"/>
                <a:ea typeface="ＭＳ 明朝" panose="02020609040205080304" pitchFamily="17" charset="-128"/>
              </a:rPr>
              <a:t>On one hand, a compliant device shall perform CCA using the NBA-PHY against narrow-band medium whenever it intends to access a UWB medium. On another hand, a compliant device that intends to execute a UWB task after receiving an idle medium report shall firstly transmit an NBA packet and then execute the UWB  task.</a:t>
            </a:r>
          </a:p>
          <a:p>
            <a:pPr marL="0" indent="0" algn="just">
              <a:buNone/>
            </a:pPr>
            <a:r>
              <a:rPr lang="en-US" altLang="ja-JP" sz="1800" dirty="0">
                <a:highlight>
                  <a:srgbClr val="00FFFF"/>
                </a:highlight>
                <a:latin typeface="Times New Roman" panose="02020603050405020304" pitchFamily="18" charset="0"/>
                <a:ea typeface="ＭＳ 明朝" panose="02020609040205080304" pitchFamily="17" charset="-128"/>
              </a:rPr>
              <a:t>……</a:t>
            </a:r>
            <a:r>
              <a:rPr lang="en-US" altLang="ja-JP" sz="1800" dirty="0">
                <a:effectLst/>
                <a:highlight>
                  <a:srgbClr val="00FFFF"/>
                </a:highlight>
                <a:latin typeface="Times New Roman" panose="02020603050405020304" pitchFamily="18" charset="0"/>
                <a:ea typeface="ＭＳ 明朝" panose="02020609040205080304" pitchFamily="17" charset="-128"/>
              </a:rPr>
              <a:t>  </a:t>
            </a:r>
          </a:p>
          <a:p>
            <a:pPr marL="0" indent="0" algn="just">
              <a:buNone/>
            </a:pPr>
            <a:endParaRPr lang="en-US" altLang="ja-JP" sz="1800" i="1" dirty="0">
              <a:latin typeface="Times New Roman" panose="02020603050405020304" pitchFamily="18" charset="0"/>
              <a:cs typeface="Times New Roman" panose="02020603050405020304" pitchFamily="18" charset="0"/>
            </a:endParaRPr>
          </a:p>
          <a:p>
            <a:pPr marL="0" indent="0" algn="just">
              <a:spcBef>
                <a:spcPts val="0"/>
              </a:spcBef>
              <a:buNone/>
            </a:pPr>
            <a:r>
              <a:rPr lang="en-US" altLang="ja-JP" sz="1800" i="1" dirty="0">
                <a:latin typeface="Times New Roman" panose="02020603050405020304" pitchFamily="18" charset="0"/>
                <a:cs typeface="Times New Roman" panose="02020603050405020304" pitchFamily="18" charset="0"/>
              </a:rPr>
              <a:t>                   </a:t>
            </a:r>
            <a:r>
              <a:rPr lang="en-US" altLang="ja-JP" sz="1800" i="1" dirty="0">
                <a:solidFill>
                  <a:srgbClr val="FF0000"/>
                </a:solidFill>
                <a:latin typeface="Times New Roman" panose="02020603050405020304" pitchFamily="18" charset="0"/>
                <a:cs typeface="Times New Roman" panose="02020603050405020304" pitchFamily="18" charset="0"/>
              </a:rPr>
              <a:t>*</a:t>
            </a:r>
            <a:r>
              <a:rPr lang="en-US" altLang="ja-JP" sz="1800" i="1" dirty="0">
                <a:solidFill>
                  <a:srgbClr val="FF0000"/>
                </a:solidFill>
                <a:effectLst/>
                <a:latin typeface="Times New Roman" panose="02020603050405020304" pitchFamily="18" charset="0"/>
                <a:ea typeface="ＭＳ 明朝" panose="02020609040205080304" pitchFamily="17" charset="-128"/>
              </a:rPr>
              <a:t> The proposed add-on texts are highlighted in blue</a:t>
            </a:r>
            <a:r>
              <a:rPr lang="en-US" altLang="ja-JP" sz="1800" b="0" u="none" strike="noStrike" baseline="0" dirty="0">
                <a:solidFill>
                  <a:srgbClr val="FF0000"/>
                </a:solidFill>
                <a:latin typeface="Times New Roman" panose="02020603050405020304" pitchFamily="18" charset="0"/>
                <a:cs typeface="Times New Roman" panose="02020603050405020304" pitchFamily="18" charset="0"/>
              </a:rPr>
              <a:t>.</a:t>
            </a:r>
            <a:r>
              <a:rPr lang="en-US" altLang="ja-JP" sz="1800" b="0" i="1" u="none" strike="noStrike" baseline="0" dirty="0">
                <a:solidFill>
                  <a:srgbClr val="FF0000"/>
                </a:solidFill>
                <a:latin typeface="Times New Roman" panose="02020603050405020304" pitchFamily="18" charset="0"/>
                <a:cs typeface="Times New Roman" panose="02020603050405020304" pitchFamily="18" charset="0"/>
              </a:rPr>
              <a:t> </a:t>
            </a:r>
          </a:p>
          <a:p>
            <a:pPr marL="0" indent="0" algn="just">
              <a:buNone/>
            </a:pPr>
            <a:r>
              <a:rPr lang="en-US" altLang="ja-JP" sz="1800" dirty="0">
                <a:latin typeface="Times New Roman" panose="02020603050405020304" pitchFamily="18" charset="0"/>
                <a:cs typeface="Times New Roman" panose="02020603050405020304" pitchFamily="18" charset="0"/>
              </a:rPr>
              <a:t>	</a:t>
            </a:r>
          </a:p>
          <a:p>
            <a:pPr algn="just">
              <a:spcBef>
                <a:spcPts val="0"/>
              </a:spcBef>
              <a:buFont typeface="Arial" panose="020B0604020202020204" pitchFamily="34" charset="0"/>
              <a:buChar char="•"/>
            </a:pPr>
            <a:endParaRPr lang="en-US" altLang="ja-JP" sz="1800" dirty="0">
              <a:latin typeface="Times New Roman" panose="02020603050405020304" pitchFamily="18" charset="0"/>
              <a:cs typeface="Times New Roman" panose="02020603050405020304" pitchFamily="18" charset="0"/>
            </a:endParaRPr>
          </a:p>
          <a:p>
            <a:pPr marL="0" indent="0" algn="just">
              <a:spcBef>
                <a:spcPts val="0"/>
              </a:spcBef>
              <a:buNone/>
            </a:pPr>
            <a:endParaRPr lang="en-US" altLang="ja-JP" sz="1800" b="0" u="none" strike="noStrike" baseline="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239803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BB5A3E6-0352-E842-9030-06E853893A28}"/>
              </a:ext>
            </a:extLst>
          </p:cNvPr>
          <p:cNvSpPr>
            <a:spLocks noGrp="1"/>
          </p:cNvSpPr>
          <p:nvPr>
            <p:ph type="sldNum" sz="quarter" idx="12"/>
          </p:nvPr>
        </p:nvSpPr>
        <p:spPr/>
        <p:txBody>
          <a:bodyPr/>
          <a:lstStyle/>
          <a:p>
            <a:r>
              <a:rPr lang="en-US" altLang="en-US"/>
              <a:t>Slide </a:t>
            </a:r>
            <a:fld id="{E1E8D913-928F-7A43-9A26-D9879E0302D2}" type="slidenum">
              <a:rPr lang="en-US" altLang="en-US" smtClean="0"/>
              <a:pPr/>
              <a:t>7</a:t>
            </a:fld>
            <a:endParaRPr lang="en-US" altLang="en-US"/>
          </a:p>
        </p:txBody>
      </p:sp>
      <p:sp>
        <p:nvSpPr>
          <p:cNvPr id="4098" name="Rectangle 2">
            <a:extLst>
              <a:ext uri="{FF2B5EF4-FFF2-40B4-BE49-F238E27FC236}">
                <a16:creationId xmlns:a16="http://schemas.microsoft.com/office/drawing/2014/main" id="{46F6904E-5F83-C642-BDE6-601DF294B75D}"/>
              </a:ext>
            </a:extLst>
          </p:cNvPr>
          <p:cNvSpPr>
            <a:spLocks noGrp="1" noChangeArrowheads="1"/>
          </p:cNvSpPr>
          <p:nvPr>
            <p:ph type="title"/>
          </p:nvPr>
        </p:nvSpPr>
        <p:spPr>
          <a:xfrm>
            <a:off x="381000" y="838200"/>
            <a:ext cx="8229600" cy="533400"/>
          </a:xfrm>
          <a:ln/>
        </p:spPr>
        <p:txBody>
          <a:bodyPr/>
          <a:lstStyle/>
          <a:p>
            <a:r>
              <a:rPr lang="en-US" altLang="ja-JP" sz="3200" dirty="0"/>
              <a:t>Example Illustration of Operation</a:t>
            </a:r>
            <a:endParaRPr lang="en-US" altLang="en-US" sz="3200" dirty="0"/>
          </a:p>
        </p:txBody>
      </p:sp>
      <p:sp>
        <p:nvSpPr>
          <p:cNvPr id="7" name="テキスト ボックス 6">
            <a:extLst>
              <a:ext uri="{FF2B5EF4-FFF2-40B4-BE49-F238E27FC236}">
                <a16:creationId xmlns:a16="http://schemas.microsoft.com/office/drawing/2014/main" id="{687B853E-025F-4804-9D46-C60CAEA2E33F}"/>
              </a:ext>
            </a:extLst>
          </p:cNvPr>
          <p:cNvSpPr txBox="1"/>
          <p:nvPr/>
        </p:nvSpPr>
        <p:spPr>
          <a:xfrm>
            <a:off x="1943100" y="5829082"/>
            <a:ext cx="6210300" cy="646331"/>
          </a:xfrm>
          <a:prstGeom prst="rect">
            <a:avLst/>
          </a:prstGeom>
          <a:noFill/>
        </p:spPr>
        <p:txBody>
          <a:bodyPr wrap="square">
            <a:spAutoFit/>
          </a:bodyPr>
          <a:lstStyle/>
          <a:p>
            <a:r>
              <a:rPr lang="en-US" altLang="ja-JP" sz="1800" dirty="0">
                <a:solidFill>
                  <a:srgbClr val="0070C0"/>
                </a:solidFill>
                <a:cs typeface="Times New Roman" panose="02020603050405020304" pitchFamily="18" charset="0"/>
              </a:rPr>
              <a:t>Transmission of NB radio and UWB </a:t>
            </a:r>
            <a:r>
              <a:rPr lang="en-US" altLang="ja-JP" sz="1800" dirty="0">
                <a:solidFill>
                  <a:srgbClr val="0070C0"/>
                </a:solidFill>
                <a:effectLst/>
                <a:latin typeface="Times New Roman" panose="02020603050405020304" pitchFamily="18" charset="0"/>
                <a:ea typeface="ＭＳ 明朝" panose="02020609040205080304" pitchFamily="17" charset="-128"/>
              </a:rPr>
              <a:t>are time deterministic. </a:t>
            </a:r>
          </a:p>
          <a:p>
            <a:r>
              <a:rPr lang="en-US" altLang="ja-JP" sz="1800" dirty="0">
                <a:solidFill>
                  <a:srgbClr val="0070C0"/>
                </a:solidFill>
                <a:effectLst/>
                <a:latin typeface="Times New Roman" panose="02020603050405020304" pitchFamily="18" charset="0"/>
                <a:ea typeface="ＭＳ 明朝" panose="02020609040205080304" pitchFamily="17" charset="-128"/>
              </a:rPr>
              <a:t>(</a:t>
            </a:r>
            <a:r>
              <a:rPr lang="en-US" altLang="ja-JP" sz="1600" dirty="0">
                <a:solidFill>
                  <a:srgbClr val="0070C0"/>
                </a:solidFill>
                <a:ea typeface="ＭＳ 明朝" panose="02020609040205080304" pitchFamily="17" charset="-128"/>
              </a:rPr>
              <a:t>Transmission can</a:t>
            </a:r>
            <a:r>
              <a:rPr lang="en-US" altLang="ja-JP" sz="1600" dirty="0">
                <a:solidFill>
                  <a:srgbClr val="0070C0"/>
                </a:solidFill>
                <a:effectLst/>
                <a:latin typeface="Times New Roman" panose="02020603050405020304" pitchFamily="18" charset="0"/>
                <a:ea typeface="ＭＳ 明朝" panose="02020609040205080304" pitchFamily="17" charset="-128"/>
              </a:rPr>
              <a:t> start together or with </a:t>
            </a:r>
            <a:r>
              <a:rPr lang="en-US" altLang="ja-JP" sz="1600" dirty="0">
                <a:solidFill>
                  <a:srgbClr val="0070C0"/>
                </a:solidFill>
                <a:ea typeface="ＭＳ 明朝" panose="02020609040205080304" pitchFamily="17" charset="-128"/>
              </a:rPr>
              <a:t>pre-</a:t>
            </a:r>
            <a:r>
              <a:rPr lang="en-US" altLang="ja-JP" sz="1600" dirty="0">
                <a:solidFill>
                  <a:srgbClr val="0070C0"/>
                </a:solidFill>
                <a:effectLst/>
                <a:latin typeface="Times New Roman" panose="02020603050405020304" pitchFamily="18" charset="0"/>
                <a:ea typeface="ＭＳ 明朝" panose="02020609040205080304" pitchFamily="17" charset="-128"/>
              </a:rPr>
              <a:t>determined time interval </a:t>
            </a:r>
            <a:r>
              <a:rPr lang="en-US" altLang="ja-JP" sz="1800" dirty="0">
                <a:solidFill>
                  <a:srgbClr val="0070C0"/>
                </a:solidFill>
                <a:effectLst/>
                <a:latin typeface="Times New Roman" panose="02020603050405020304" pitchFamily="18" charset="0"/>
                <a:ea typeface="ＭＳ 明朝" panose="02020609040205080304" pitchFamily="17" charset="-128"/>
              </a:rPr>
              <a:t>)</a:t>
            </a:r>
            <a:r>
              <a:rPr lang="en-US" altLang="ja-JP" sz="1800" dirty="0">
                <a:solidFill>
                  <a:srgbClr val="0070C0"/>
                </a:solidFill>
                <a:cs typeface="Times New Roman" panose="02020603050405020304" pitchFamily="18" charset="0"/>
              </a:rPr>
              <a:t> </a:t>
            </a:r>
            <a:endParaRPr lang="ja-JP" altLang="en-US" sz="1800" dirty="0">
              <a:solidFill>
                <a:srgbClr val="0070C0"/>
              </a:solidFill>
            </a:endParaRPr>
          </a:p>
        </p:txBody>
      </p:sp>
      <p:pic>
        <p:nvPicPr>
          <p:cNvPr id="2" name="図 1">
            <a:extLst>
              <a:ext uri="{FF2B5EF4-FFF2-40B4-BE49-F238E27FC236}">
                <a16:creationId xmlns:a16="http://schemas.microsoft.com/office/drawing/2014/main" id="{2C4761A7-40DF-4AD7-B987-C0F3786FAFB1}"/>
              </a:ext>
            </a:extLst>
          </p:cNvPr>
          <p:cNvPicPr>
            <a:picLocks noChangeAspect="1"/>
          </p:cNvPicPr>
          <p:nvPr/>
        </p:nvPicPr>
        <p:blipFill>
          <a:blip r:embed="rId3"/>
          <a:stretch>
            <a:fillRect/>
          </a:stretch>
        </p:blipFill>
        <p:spPr>
          <a:xfrm>
            <a:off x="2147430" y="1417267"/>
            <a:ext cx="5801640" cy="4424172"/>
          </a:xfrm>
          <a:prstGeom prst="rect">
            <a:avLst/>
          </a:prstGeom>
        </p:spPr>
      </p:pic>
    </p:spTree>
    <p:extLst>
      <p:ext uri="{BB962C8B-B14F-4D97-AF65-F5344CB8AC3E}">
        <p14:creationId xmlns:p14="http://schemas.microsoft.com/office/powerpoint/2010/main" val="18910090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BB5A3E6-0352-E842-9030-06E853893A28}"/>
              </a:ext>
            </a:extLst>
          </p:cNvPr>
          <p:cNvSpPr>
            <a:spLocks noGrp="1"/>
          </p:cNvSpPr>
          <p:nvPr>
            <p:ph type="sldNum" sz="quarter" idx="12"/>
          </p:nvPr>
        </p:nvSpPr>
        <p:spPr/>
        <p:txBody>
          <a:bodyPr/>
          <a:lstStyle/>
          <a:p>
            <a:r>
              <a:rPr lang="en-US" altLang="en-US"/>
              <a:t>Slide </a:t>
            </a:r>
            <a:fld id="{E1E8D913-928F-7A43-9A26-D9879E0302D2}" type="slidenum">
              <a:rPr lang="en-US" altLang="en-US" smtClean="0"/>
              <a:pPr/>
              <a:t>8</a:t>
            </a:fld>
            <a:endParaRPr lang="en-US" altLang="en-US"/>
          </a:p>
        </p:txBody>
      </p:sp>
      <p:sp>
        <p:nvSpPr>
          <p:cNvPr id="4098" name="Rectangle 2">
            <a:extLst>
              <a:ext uri="{FF2B5EF4-FFF2-40B4-BE49-F238E27FC236}">
                <a16:creationId xmlns:a16="http://schemas.microsoft.com/office/drawing/2014/main" id="{46F6904E-5F83-C642-BDE6-601DF294B75D}"/>
              </a:ext>
            </a:extLst>
          </p:cNvPr>
          <p:cNvSpPr>
            <a:spLocks noGrp="1" noChangeArrowheads="1"/>
          </p:cNvSpPr>
          <p:nvPr>
            <p:ph type="title"/>
          </p:nvPr>
        </p:nvSpPr>
        <p:spPr>
          <a:xfrm>
            <a:off x="381000" y="838200"/>
            <a:ext cx="8229600" cy="533400"/>
          </a:xfrm>
          <a:ln/>
        </p:spPr>
        <p:txBody>
          <a:bodyPr/>
          <a:lstStyle/>
          <a:p>
            <a:r>
              <a:rPr lang="en-US" altLang="ja-JP" sz="3200" dirty="0"/>
              <a:t>Criteria of Using NB CCA</a:t>
            </a:r>
            <a:endParaRPr lang="en-US" altLang="en-US" sz="3200" dirty="0"/>
          </a:p>
        </p:txBody>
      </p:sp>
      <p:sp>
        <p:nvSpPr>
          <p:cNvPr id="5" name="テキスト ボックス 4">
            <a:extLst>
              <a:ext uri="{FF2B5EF4-FFF2-40B4-BE49-F238E27FC236}">
                <a16:creationId xmlns:a16="http://schemas.microsoft.com/office/drawing/2014/main" id="{1D114037-C797-4F94-91BC-A26F9633396E}"/>
              </a:ext>
            </a:extLst>
          </p:cNvPr>
          <p:cNvSpPr txBox="1"/>
          <p:nvPr/>
        </p:nvSpPr>
        <p:spPr>
          <a:xfrm>
            <a:off x="152400" y="1733014"/>
            <a:ext cx="8458200" cy="3939540"/>
          </a:xfrm>
          <a:prstGeom prst="rect">
            <a:avLst/>
          </a:prstGeom>
          <a:noFill/>
        </p:spPr>
        <p:txBody>
          <a:bodyPr wrap="square">
            <a:spAutoFit/>
          </a:bodyPr>
          <a:lstStyle/>
          <a:p>
            <a:pPr marL="800100" lvl="1" indent="-342900" algn="just">
              <a:spcBef>
                <a:spcPts val="600"/>
              </a:spcBef>
              <a:spcAft>
                <a:spcPts val="600"/>
              </a:spcAft>
              <a:buSzPts val="1000"/>
              <a:buFont typeface="Times New Roman" panose="02020603050405020304" pitchFamily="18" charset="0"/>
              <a:buChar char="‒"/>
              <a:tabLst>
                <a:tab pos="457200" algn="l"/>
              </a:tabLst>
            </a:pPr>
            <a:r>
              <a:rPr lang="en-US" altLang="ja-JP" sz="2000" dirty="0">
                <a:effectLst/>
                <a:latin typeface="+mj-lt"/>
                <a:ea typeface="+mj-ea"/>
                <a:cs typeface="ＭＳ Ｐゴシック" panose="020B0600070205080204" pitchFamily="50" charset="-128"/>
              </a:rPr>
              <a:t>A compliant device may</a:t>
            </a:r>
            <a:r>
              <a:rPr lang="en-US" altLang="ja-JP" sz="2000" dirty="0">
                <a:latin typeface="+mj-lt"/>
                <a:ea typeface="+mj-ea"/>
                <a:cs typeface="ＭＳ Ｐゴシック" panose="020B0600070205080204" pitchFamily="50" charset="-128"/>
              </a:rPr>
              <a:t> switch-off </a:t>
            </a:r>
            <a:r>
              <a:rPr lang="en-US" altLang="ja-JP" sz="2000" dirty="0">
                <a:effectLst/>
                <a:latin typeface="+mj-lt"/>
                <a:ea typeface="+mj-ea"/>
                <a:cs typeface="ＭＳ Ｐゴシック" panose="020B0600070205080204" pitchFamily="50" charset="-128"/>
              </a:rPr>
              <a:t>NB CCA if the effect of UWB interference is negligible. An example of making such a decision is that </a:t>
            </a:r>
            <a:r>
              <a:rPr lang="en-US" altLang="ja-JP" sz="2000" dirty="0">
                <a:latin typeface="+mj-lt"/>
                <a:ea typeface="+mj-ea"/>
                <a:cs typeface="ＭＳ Ｐゴシック" panose="020B0600070205080204" pitchFamily="50" charset="-128"/>
              </a:rPr>
              <a:t>the device achieves</a:t>
            </a:r>
            <a:r>
              <a:rPr lang="en-US" altLang="ja-JP" sz="2000" dirty="0">
                <a:effectLst/>
                <a:latin typeface="+mj-lt"/>
                <a:ea typeface="+mj-ea"/>
                <a:cs typeface="ＭＳ Ｐゴシック" panose="020B0600070205080204" pitchFamily="50" charset="-128"/>
              </a:rPr>
              <a:t> high success ratio </a:t>
            </a:r>
            <a:r>
              <a:rPr lang="en-US" altLang="ja-JP" sz="2000" dirty="0">
                <a:latin typeface="+mj-lt"/>
                <a:ea typeface="+mj-ea"/>
                <a:cs typeface="ＭＳ Ｐゴシック" panose="020B0600070205080204" pitchFamily="50" charset="-128"/>
              </a:rPr>
              <a:t>when conducting UWB tasks.</a:t>
            </a:r>
          </a:p>
          <a:p>
            <a:pPr marL="800100" lvl="1" indent="-342900" algn="just">
              <a:spcBef>
                <a:spcPts val="600"/>
              </a:spcBef>
              <a:spcAft>
                <a:spcPts val="600"/>
              </a:spcAft>
              <a:buSzPts val="1000"/>
              <a:buFont typeface="Times New Roman" panose="02020603050405020304" pitchFamily="18" charset="0"/>
              <a:buChar char="‒"/>
              <a:tabLst>
                <a:tab pos="457200" algn="l"/>
              </a:tabLst>
            </a:pPr>
            <a:r>
              <a:rPr lang="en-US" altLang="ja-JP" sz="2000" dirty="0">
                <a:effectLst/>
                <a:latin typeface="+mj-lt"/>
                <a:ea typeface="+mj-ea"/>
                <a:cs typeface="ＭＳ Ｐゴシック" panose="020B0600070205080204" pitchFamily="50" charset="-128"/>
              </a:rPr>
              <a:t>A compliant device may switch-on NB CCA if </a:t>
            </a:r>
            <a:r>
              <a:rPr lang="en-US" altLang="ja-JP" sz="2000" dirty="0">
                <a:latin typeface="+mj-lt"/>
                <a:ea typeface="+mj-ea"/>
                <a:cs typeface="ＭＳ Ｐゴシック" panose="020B0600070205080204" pitchFamily="50" charset="-128"/>
              </a:rPr>
              <a:t>the effect of UWB interference isn’t negligible. </a:t>
            </a:r>
            <a:r>
              <a:rPr lang="en-US" altLang="ja-JP" sz="2000" dirty="0">
                <a:effectLst/>
                <a:latin typeface="+mj-lt"/>
                <a:ea typeface="+mj-ea"/>
                <a:cs typeface="ＭＳ Ｐゴシック" panose="020B0600070205080204" pitchFamily="50" charset="-128"/>
              </a:rPr>
              <a:t>An example of making such a decision is that the device achieves low success ratio </a:t>
            </a:r>
            <a:r>
              <a:rPr lang="en-US" altLang="ja-JP" sz="2000" dirty="0">
                <a:latin typeface="+mj-lt"/>
                <a:ea typeface="+mj-ea"/>
                <a:cs typeface="ＭＳ Ｐゴシック" panose="020B0600070205080204" pitchFamily="50" charset="-128"/>
              </a:rPr>
              <a:t>when conducting UWB tasks.</a:t>
            </a:r>
          </a:p>
          <a:p>
            <a:pPr marL="800100" lvl="1" indent="-342900" algn="just">
              <a:spcBef>
                <a:spcPts val="600"/>
              </a:spcBef>
              <a:spcAft>
                <a:spcPts val="600"/>
              </a:spcAft>
              <a:buSzPts val="1000"/>
              <a:buFont typeface="Times New Roman" panose="02020603050405020304" pitchFamily="18" charset="0"/>
              <a:buChar char="‒"/>
              <a:tabLst>
                <a:tab pos="457200" algn="l"/>
              </a:tabLst>
            </a:pPr>
            <a:r>
              <a:rPr lang="en-US" altLang="ja-JP" sz="2000" dirty="0">
                <a:latin typeface="+mj-lt"/>
                <a:ea typeface="ＭＳ Ｐゴシック" panose="020B0600070205080204" pitchFamily="50" charset="-128"/>
                <a:cs typeface="ＭＳ Ｐゴシック" panose="020B0600070205080204" pitchFamily="50" charset="-128"/>
              </a:rPr>
              <a:t>When NB CCA is switched on, the default CCA duration should cover the period from a NB radio starting transmission until a coupled UWB completing UWB task</a:t>
            </a:r>
            <a:r>
              <a:rPr lang="en-US" altLang="ja-JP" sz="2000" dirty="0">
                <a:latin typeface="+mj-lt"/>
                <a:ea typeface="+mj-ea"/>
                <a:cs typeface="ＭＳ Ｐゴシック" panose="020B0600070205080204" pitchFamily="50" charset="-128"/>
              </a:rPr>
              <a:t>.</a:t>
            </a:r>
          </a:p>
          <a:p>
            <a:pPr marL="800100" lvl="1" indent="-342900" algn="just">
              <a:spcBef>
                <a:spcPts val="600"/>
              </a:spcBef>
              <a:spcAft>
                <a:spcPts val="600"/>
              </a:spcAft>
              <a:buSzPts val="1000"/>
              <a:buFont typeface="Times New Roman" panose="02020603050405020304" pitchFamily="18" charset="0"/>
              <a:buChar char="‒"/>
              <a:tabLst>
                <a:tab pos="457200" algn="l"/>
              </a:tabLst>
            </a:pPr>
            <a:r>
              <a:rPr lang="en-US" altLang="ja-JP" sz="2000" dirty="0">
                <a:latin typeface="+mj-lt"/>
                <a:ea typeface="ＭＳ Ｐゴシック" panose="020B0600070205080204" pitchFamily="50" charset="-128"/>
                <a:cs typeface="ＭＳ Ｐゴシック" panose="020B0600070205080204" pitchFamily="50" charset="-128"/>
              </a:rPr>
              <a:t>A NB radio may terminate CCA procedure whenever it already successfully acquired necessary channel occupancy information.</a:t>
            </a:r>
            <a:endParaRPr lang="en-US" altLang="ja-JP" sz="2000" dirty="0">
              <a:latin typeface="+mj-lt"/>
              <a:ea typeface="+mj-ea"/>
              <a:cs typeface="ＭＳ Ｐゴシック" panose="020B0600070205080204" pitchFamily="50" charset="-128"/>
            </a:endParaRPr>
          </a:p>
        </p:txBody>
      </p:sp>
    </p:spTree>
    <p:extLst>
      <p:ext uri="{BB962C8B-B14F-4D97-AF65-F5344CB8AC3E}">
        <p14:creationId xmlns:p14="http://schemas.microsoft.com/office/powerpoint/2010/main" val="33991008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BB5A3E6-0352-E842-9030-06E853893A28}"/>
              </a:ext>
            </a:extLst>
          </p:cNvPr>
          <p:cNvSpPr>
            <a:spLocks noGrp="1"/>
          </p:cNvSpPr>
          <p:nvPr>
            <p:ph type="sldNum" sz="quarter" idx="12"/>
          </p:nvPr>
        </p:nvSpPr>
        <p:spPr/>
        <p:txBody>
          <a:bodyPr/>
          <a:lstStyle/>
          <a:p>
            <a:r>
              <a:rPr lang="en-US" altLang="en-US"/>
              <a:t>Slide </a:t>
            </a:r>
            <a:fld id="{E1E8D913-928F-7A43-9A26-D9879E0302D2}" type="slidenum">
              <a:rPr lang="en-US" altLang="en-US" smtClean="0"/>
              <a:pPr/>
              <a:t>9</a:t>
            </a:fld>
            <a:endParaRPr lang="en-US" altLang="en-US"/>
          </a:p>
        </p:txBody>
      </p:sp>
      <p:sp>
        <p:nvSpPr>
          <p:cNvPr id="4098" name="Rectangle 2">
            <a:extLst>
              <a:ext uri="{FF2B5EF4-FFF2-40B4-BE49-F238E27FC236}">
                <a16:creationId xmlns:a16="http://schemas.microsoft.com/office/drawing/2014/main" id="{46F6904E-5F83-C642-BDE6-601DF294B75D}"/>
              </a:ext>
            </a:extLst>
          </p:cNvPr>
          <p:cNvSpPr>
            <a:spLocks noGrp="1" noChangeArrowheads="1"/>
          </p:cNvSpPr>
          <p:nvPr>
            <p:ph type="title"/>
          </p:nvPr>
        </p:nvSpPr>
        <p:spPr>
          <a:xfrm>
            <a:off x="381000" y="838200"/>
            <a:ext cx="8229600" cy="533400"/>
          </a:xfrm>
          <a:ln/>
        </p:spPr>
        <p:txBody>
          <a:bodyPr/>
          <a:lstStyle/>
          <a:p>
            <a:r>
              <a:rPr lang="en-US" altLang="en-US" sz="3200" dirty="0"/>
              <a:t>Enhancing NB CCA</a:t>
            </a:r>
          </a:p>
        </p:txBody>
      </p:sp>
      <p:sp>
        <p:nvSpPr>
          <p:cNvPr id="7" name="テキスト ボックス 6">
            <a:extLst>
              <a:ext uri="{FF2B5EF4-FFF2-40B4-BE49-F238E27FC236}">
                <a16:creationId xmlns:a16="http://schemas.microsoft.com/office/drawing/2014/main" id="{1CAF0816-7ABD-42A7-BCF9-1A69B86ED545}"/>
              </a:ext>
            </a:extLst>
          </p:cNvPr>
          <p:cNvSpPr txBox="1"/>
          <p:nvPr/>
        </p:nvSpPr>
        <p:spPr>
          <a:xfrm>
            <a:off x="609600" y="1676400"/>
            <a:ext cx="8229599" cy="3708708"/>
          </a:xfrm>
          <a:prstGeom prst="rect">
            <a:avLst/>
          </a:prstGeom>
          <a:noFill/>
        </p:spPr>
        <p:txBody>
          <a:bodyPr wrap="square">
            <a:spAutoFit/>
          </a:bodyPr>
          <a:lstStyle/>
          <a:p>
            <a:pPr marL="342900" indent="-342900" algn="just">
              <a:spcAft>
                <a:spcPts val="3000"/>
              </a:spcAft>
              <a:buFont typeface="Arial" panose="020B0604020202020204" pitchFamily="34" charset="0"/>
              <a:buChar char="•"/>
            </a:pPr>
            <a:r>
              <a:rPr lang="en-US" altLang="ja-JP" sz="2000" i="1" dirty="0">
                <a:latin typeface="+mj-lt"/>
                <a:ea typeface="ＭＳ Ｐゴシック" panose="020B0600070205080204" pitchFamily="50" charset="-128"/>
                <a:cs typeface="ＭＳ Ｐゴシック" panose="020B0600070205080204" pitchFamily="50" charset="-128"/>
              </a:rPr>
              <a:t>We assume that </a:t>
            </a:r>
            <a:r>
              <a:rPr lang="en-US" altLang="ja-JP" sz="2000" i="1" dirty="0">
                <a:effectLst/>
                <a:latin typeface="+mj-lt"/>
                <a:ea typeface="ＭＳ Ｐゴシック" panose="020B0600070205080204" pitchFamily="50" charset="-128"/>
                <a:cs typeface="ＭＳ Ｐゴシック" panose="020B0600070205080204" pitchFamily="50" charset="-128"/>
              </a:rPr>
              <a:t>the UWB task timing is deterministic and pre-determined. In scenarios where</a:t>
            </a:r>
            <a:r>
              <a:rPr lang="en-US" altLang="ja-JP" sz="2000" i="1" dirty="0">
                <a:latin typeface="+mj-lt"/>
                <a:ea typeface="ＭＳ Ｐゴシック" panose="020B0600070205080204" pitchFamily="50" charset="-128"/>
                <a:cs typeface="ＭＳ Ｐゴシック" panose="020B0600070205080204" pitchFamily="50" charset="-128"/>
              </a:rPr>
              <a:t> NB radio is sensed but related timing information is not detected. What can we do?</a:t>
            </a:r>
            <a:endParaRPr lang="en-US" altLang="ja-JP" sz="2000" i="1" dirty="0">
              <a:latin typeface="+mj-lt"/>
            </a:endParaRPr>
          </a:p>
          <a:p>
            <a:pPr marL="342900" indent="-342900" algn="just">
              <a:spcAft>
                <a:spcPts val="1200"/>
              </a:spcAft>
              <a:buFont typeface="Times New Roman" panose="02020603050405020304" pitchFamily="18" charset="0"/>
              <a:buChar char="–"/>
            </a:pPr>
            <a:r>
              <a:rPr lang="en-US" altLang="ja-JP" sz="2000" dirty="0">
                <a:latin typeface="+mj-lt"/>
              </a:rPr>
              <a:t>For compliant devices, “</a:t>
            </a:r>
            <a:r>
              <a:rPr lang="en-US" altLang="ja-JP" sz="2000" dirty="0">
                <a:effectLst/>
                <a:latin typeface="+mj-lt"/>
                <a:ea typeface="ＭＳ Ｐゴシック" panose="020B0600070205080204" pitchFamily="50" charset="-128"/>
                <a:cs typeface="ＭＳ Ｐゴシック" panose="020B0600070205080204" pitchFamily="50" charset="-128"/>
              </a:rPr>
              <a:t>deterministic and pre-determined” </a:t>
            </a:r>
            <a:r>
              <a:rPr lang="en-US" altLang="ja-JP" sz="2000" dirty="0">
                <a:latin typeface="+mj-lt"/>
              </a:rPr>
              <a:t>should be available because parameters are specified in the standard.</a:t>
            </a:r>
          </a:p>
          <a:p>
            <a:pPr marL="342900" indent="-342900" algn="just">
              <a:spcAft>
                <a:spcPts val="1200"/>
              </a:spcAft>
              <a:buFont typeface="Times New Roman" panose="02020603050405020304" pitchFamily="18" charset="0"/>
              <a:buChar char="–"/>
            </a:pPr>
            <a:r>
              <a:rPr lang="en-US" altLang="ja-JP" sz="2000" dirty="0">
                <a:latin typeface="+mj-lt"/>
              </a:rPr>
              <a:t>A solution for the above scenarios is that we specify two distinctive NB radio sets. One declares start of a UWB task (s-NB) and another declares end of the UWB task (e-NB). If a device senses a s-NB, it shall sense an e-NB before accessing channel. If a device senses an e-NB, it can start accessing channel based on NB CCA.</a:t>
            </a:r>
            <a:endParaRPr lang="ja-JP" altLang="en-US" sz="2000" dirty="0">
              <a:latin typeface="+mj-lt"/>
            </a:endParaRPr>
          </a:p>
        </p:txBody>
      </p:sp>
    </p:spTree>
    <p:extLst>
      <p:ext uri="{BB962C8B-B14F-4D97-AF65-F5344CB8AC3E}">
        <p14:creationId xmlns:p14="http://schemas.microsoft.com/office/powerpoint/2010/main" val="80081851"/>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12557</TotalTime>
  <Words>1394</Words>
  <Application>Microsoft Office PowerPoint</Application>
  <PresentationFormat>画面に合わせる (4:3)</PresentationFormat>
  <Paragraphs>132</Paragraphs>
  <Slides>11</Slides>
  <Notes>10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11</vt:i4>
      </vt:variant>
    </vt:vector>
  </HeadingPairs>
  <TitlesOfParts>
    <vt:vector size="17" baseType="lpstr">
      <vt:lpstr>Arial 本文</vt:lpstr>
      <vt:lpstr>TimesNewRomanPSMT</vt:lpstr>
      <vt:lpstr>Arial</vt:lpstr>
      <vt:lpstr>Calibri</vt:lpstr>
      <vt:lpstr>Times New Roman</vt:lpstr>
      <vt:lpstr>Office Theme</vt:lpstr>
      <vt:lpstr>PowerPoint プレゼンテーション</vt:lpstr>
      <vt:lpstr>PowerPoint プレゼンテーション</vt:lpstr>
      <vt:lpstr>Contents</vt:lpstr>
      <vt:lpstr>NB CCA in Short</vt:lpstr>
      <vt:lpstr>Summary of NB CCA</vt:lpstr>
      <vt:lpstr>Summary of NB CCA -- Continue</vt:lpstr>
      <vt:lpstr>Example Illustration of Operation</vt:lpstr>
      <vt:lpstr>Criteria of Using NB CCA</vt:lpstr>
      <vt:lpstr>Enhancing NB CCA</vt:lpstr>
      <vt:lpstr>Further Attention To Be Paid</vt:lpstr>
      <vt:lpstr>Thank you for your attention!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Ersen Ekrem</dc:creator>
  <cp:keywords/>
  <dc:description>&lt;doc#&gt;</dc:description>
  <cp:lastModifiedBy>李 還幇</cp:lastModifiedBy>
  <cp:revision>667</cp:revision>
  <cp:lastPrinted>1998-02-10T13:28:06Z</cp:lastPrinted>
  <dcterms:created xsi:type="dcterms:W3CDTF">2021-07-16T20:39:58Z</dcterms:created>
  <dcterms:modified xsi:type="dcterms:W3CDTF">2022-09-11T02:11:48Z</dcterms:modified>
</cp:coreProperties>
</file>