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64" r:id="rId3"/>
    <p:sldId id="260" r:id="rId4"/>
    <p:sldId id="297" r:id="rId5"/>
    <p:sldId id="276" r:id="rId6"/>
    <p:sldId id="307" r:id="rId7"/>
    <p:sldId id="298" r:id="rId8"/>
    <p:sldId id="302" r:id="rId9"/>
    <p:sldId id="306" r:id="rId10"/>
    <p:sldId id="300" r:id="rId11"/>
    <p:sldId id="30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p:restoredTop sz="92618" autoAdjust="0"/>
  </p:normalViewPr>
  <p:slideViewPr>
    <p:cSldViewPr>
      <p:cViewPr varScale="1">
        <p:scale>
          <a:sx n="61" d="100"/>
          <a:sy n="61" d="100"/>
        </p:scale>
        <p:origin x="1608"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9565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7273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32248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2483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94096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6203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237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 follow-up</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September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NICT, </a:t>
            </a:r>
            <a:r>
              <a:rPr lang="en-US" altLang="en-US" dirty="0" err="1"/>
              <a:t>etc</a:t>
            </a: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a:t>
            </a:r>
            <a:r>
              <a:rPr lang="en-US" altLang="en-US" b="1" dirty="0">
                <a:solidFill>
                  <a:schemeClr val="tx1"/>
                </a:solidFill>
              </a:rPr>
              <a:t>473-01</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ja-JP" sz="1600" dirty="0">
                <a:solidFill>
                  <a:schemeClr val="tx2"/>
                </a:solidFill>
              </a:rPr>
              <a:t>NB CCA follow-up</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September 10, 2022	</a:t>
            </a:r>
          </a:p>
          <a:p>
            <a:r>
              <a:rPr lang="en-US" altLang="en-US" sz="1600" b="1" dirty="0">
                <a:solidFill>
                  <a:schemeClr val="tx2"/>
                </a:solidFill>
              </a:rPr>
              <a:t>Source:</a:t>
            </a:r>
            <a:r>
              <a:rPr lang="en-US" altLang="en-US" sz="1600" dirty="0">
                <a:solidFill>
                  <a:schemeClr val="tx2"/>
                </a:solidFill>
              </a:rPr>
              <a:t> Huan-Bang Li, Takeshi Matsumura (NICT, Japan), </a:t>
            </a:r>
            <a:r>
              <a:rPr lang="en-US" altLang="ja-JP" sz="1600" kern="50" dirty="0">
                <a:solidFill>
                  <a:srgbClr val="000000"/>
                </a:solidFill>
                <a:effectLst/>
                <a:latin typeface="Times New Roman" panose="02020603050405020304" pitchFamily="18" charset="0"/>
                <a:ea typeface="Times New Roman" panose="02020603050405020304" pitchFamily="18" charset="0"/>
              </a:rPr>
              <a:t>Mingyu Lee (Samsung)</a:t>
            </a:r>
            <a:r>
              <a:rPr lang="en-US" altLang="en-US" sz="1600" dirty="0">
                <a:solidFill>
                  <a:schemeClr val="tx2"/>
                </a:solidFill>
              </a:rPr>
              <a:t>.</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 , </a:t>
            </a:r>
            <a:r>
              <a:rPr lang="en-US" altLang="ja-JP" sz="1600" dirty="0">
                <a:effectLst/>
                <a:latin typeface="+mj-lt"/>
                <a:ea typeface="ＭＳ Ｐゴシック" panose="020B0600070205080204" pitchFamily="50" charset="-128"/>
              </a:rPr>
              <a:t>mg0218.lee@samsung.com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Summary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Further Attention To Be Paid</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552450" y="2151727"/>
            <a:ext cx="8115300" cy="2554545"/>
          </a:xfrm>
          <a:prstGeom prst="rect">
            <a:avLst/>
          </a:prstGeom>
          <a:noFill/>
        </p:spPr>
        <p:txBody>
          <a:bodyPr wrap="square">
            <a:spAutoFit/>
          </a:bodyPr>
          <a:lstStyle/>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K</a:t>
            </a:r>
            <a:r>
              <a:rPr lang="en-US" altLang="ja-JP" sz="2000" dirty="0">
                <a:effectLst/>
                <a:latin typeface="+mj-lt"/>
                <a:ea typeface="ＭＳ Ｐゴシック" panose="020B0600070205080204" pitchFamily="50" charset="-128"/>
                <a:cs typeface="ＭＳ Ｐゴシック" panose="020B0600070205080204" pitchFamily="50" charset="-128"/>
              </a:rPr>
              <a:t>eep the NB packet as short as possible so that NB radio doesn’t </a:t>
            </a:r>
            <a:r>
              <a:rPr lang="en-US" altLang="ja-JP" sz="2000" dirty="0">
                <a:latin typeface="+mj-lt"/>
                <a:ea typeface="ＭＳ Ｐゴシック" panose="020B0600070205080204" pitchFamily="50" charset="-128"/>
                <a:cs typeface="ＭＳ Ｐゴシック" panose="020B0600070205080204" pitchFamily="50" charset="-128"/>
              </a:rPr>
              <a:t>cause NB </a:t>
            </a:r>
            <a:r>
              <a:rPr lang="en-US" altLang="ja-JP" sz="2000" dirty="0">
                <a:effectLst/>
                <a:latin typeface="+mj-lt"/>
                <a:ea typeface="ＭＳ Ｐゴシック" panose="020B0600070205080204" pitchFamily="50" charset="-128"/>
                <a:cs typeface="ＭＳ Ｐゴシック" panose="020B0600070205080204" pitchFamily="50" charset="-128"/>
              </a:rPr>
              <a:t>channel stuff.</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ＭＳ Ｐゴシック" panose="020B0600070205080204" pitchFamily="50" charset="-128"/>
                <a:cs typeface="Times New Roman" panose="02020603050405020304" pitchFamily="18" charset="0"/>
              </a:rPr>
              <a:t>Allocate proper NB radio TX power as well as NB CCA </a:t>
            </a:r>
            <a:r>
              <a:rPr lang="en-US" altLang="ja-JP" sz="2000" dirty="0">
                <a:latin typeface="+mj-lt"/>
                <a:ea typeface="ＭＳ Ｐゴシック" panose="020B0600070205080204" pitchFamily="50" charset="-128"/>
                <a:cs typeface="Times New Roman" panose="02020603050405020304" pitchFamily="18" charset="0"/>
              </a:rPr>
              <a:t>sensing level so that N</a:t>
            </a:r>
            <a:r>
              <a:rPr lang="en-US" altLang="ja-JP" sz="2000" dirty="0">
                <a:effectLst/>
                <a:latin typeface="+mj-lt"/>
                <a:ea typeface="ＭＳ Ｐゴシック" panose="020B0600070205080204" pitchFamily="50" charset="-128"/>
                <a:cs typeface="Times New Roman" panose="02020603050405020304" pitchFamily="18" charset="0"/>
              </a:rPr>
              <a:t>B radio doesn’t </a:t>
            </a:r>
            <a:r>
              <a:rPr lang="en-US" altLang="ja-JP" sz="2000" dirty="0">
                <a:solidFill>
                  <a:srgbClr val="000000"/>
                </a:solidFill>
                <a:effectLst/>
                <a:latin typeface="+mj-lt"/>
                <a:ea typeface="ＭＳ Ｐゴシック" panose="020B0600070205080204" pitchFamily="50" charset="-128"/>
                <a:cs typeface="Times New Roman" panose="02020603050405020304" pitchFamily="18" charset="0"/>
              </a:rPr>
              <a:t>unnecessarily </a:t>
            </a:r>
            <a:r>
              <a:rPr lang="en-US" altLang="ja-JP" sz="2000" dirty="0">
                <a:effectLst/>
                <a:latin typeface="+mj-lt"/>
                <a:ea typeface="ＭＳ Ｐゴシック" panose="020B0600070205080204" pitchFamily="50" charset="-128"/>
                <a:cs typeface="Times New Roman" panose="02020603050405020304" pitchFamily="18" charset="0"/>
              </a:rPr>
              <a:t>reduce the utilization of UWB channel.</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Times New Roman" panose="02020603050405020304" pitchFamily="18" charset="0"/>
              </a:rPr>
              <a:t>The coupled NB radio should be designed with distinguished features than the other NB radios so that the other NB radio don’t </a:t>
            </a:r>
            <a:r>
              <a:rPr lang="en-US" altLang="ja-JP" sz="2000" dirty="0">
                <a:effectLst/>
                <a:latin typeface="+mj-lt"/>
                <a:ea typeface="ＭＳ Ｐゴシック" panose="020B0600070205080204" pitchFamily="50" charset="-128"/>
                <a:cs typeface="Times New Roman" panose="02020603050405020304" pitchFamily="18" charset="0"/>
              </a:rPr>
              <a:t>shut up UWBs</a:t>
            </a:r>
            <a:r>
              <a:rPr lang="en-US" altLang="ja-JP" sz="2000" dirty="0">
                <a:latin typeface="+mj-lt"/>
                <a:ea typeface="ＭＳ Ｐゴシック" panose="020B0600070205080204" pitchFamily="50" charset="-128"/>
                <a:cs typeface="Times New Roman" panose="02020603050405020304" pitchFamily="18" charset="0"/>
              </a:rPr>
              <a:t>. </a:t>
            </a:r>
            <a:endParaRPr lang="en-US" altLang="ja-JP" sz="2000" dirty="0">
              <a:latin typeface="+mj-lt"/>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45801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276600"/>
            <a:ext cx="8229600" cy="533400"/>
          </a:xfrm>
          <a:ln/>
        </p:spPr>
        <p:txBody>
          <a:bodyPr/>
          <a:lstStyle/>
          <a:p>
            <a:r>
              <a:rPr lang="en-US" altLang="ja-JP" sz="3200" dirty="0"/>
              <a:t>Thank you for your attention!</a:t>
            </a:r>
            <a:endParaRPr lang="en-US" altLang="en-US" sz="3200" dirty="0"/>
          </a:p>
        </p:txBody>
      </p:sp>
    </p:spTree>
    <p:extLst>
      <p:ext uri="{BB962C8B-B14F-4D97-AF65-F5344CB8AC3E}">
        <p14:creationId xmlns:p14="http://schemas.microsoft.com/office/powerpoint/2010/main" val="378825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956604225"/>
              </p:ext>
            </p:extLst>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92338" y="2133600"/>
            <a:ext cx="5503862" cy="2971800"/>
          </a:xfrm>
          <a:ln/>
        </p:spPr>
        <p:txBody>
          <a:bodyPr/>
          <a:lstStyle/>
          <a:p>
            <a:pPr>
              <a:lnSpc>
                <a:spcPct val="110000"/>
              </a:lnSpc>
              <a:spcBef>
                <a:spcPts val="1500"/>
              </a:spcBef>
              <a:buFont typeface="+mj-lt"/>
              <a:buAutoNum type="arabicPeriod"/>
            </a:pPr>
            <a:r>
              <a:rPr lang="en-US" sz="2400" dirty="0">
                <a:latin typeface="+mj-lt"/>
              </a:rPr>
              <a:t>NB CCA in short</a:t>
            </a:r>
          </a:p>
          <a:p>
            <a:pPr>
              <a:lnSpc>
                <a:spcPct val="110000"/>
              </a:lnSpc>
              <a:spcBef>
                <a:spcPts val="1500"/>
              </a:spcBef>
              <a:buFont typeface="+mj-lt"/>
              <a:buAutoNum type="arabicPeriod"/>
            </a:pPr>
            <a:r>
              <a:rPr lang="en-US" altLang="en-US" sz="2400" dirty="0">
                <a:solidFill>
                  <a:schemeClr val="tx2"/>
                </a:solidFill>
                <a:latin typeface="+mj-lt"/>
              </a:rPr>
              <a:t>NB CCA proposal summary</a:t>
            </a:r>
            <a:endParaRPr lang="en-US" altLang="en-US" sz="2400" dirty="0">
              <a:latin typeface="+mj-lt"/>
            </a:endParaRPr>
          </a:p>
          <a:p>
            <a:pPr>
              <a:lnSpc>
                <a:spcPct val="110000"/>
              </a:lnSpc>
              <a:spcBef>
                <a:spcPts val="1500"/>
              </a:spcBef>
              <a:buFont typeface="+mj-lt"/>
              <a:buAutoNum type="arabicPeriod"/>
            </a:pPr>
            <a:r>
              <a:rPr lang="en-US" sz="2400" dirty="0">
                <a:latin typeface="+mj-lt"/>
              </a:rPr>
              <a:t>Criteria of using NB CCA</a:t>
            </a:r>
          </a:p>
          <a:p>
            <a:pPr>
              <a:lnSpc>
                <a:spcPct val="110000"/>
              </a:lnSpc>
              <a:spcBef>
                <a:spcPts val="1500"/>
              </a:spcBef>
              <a:buFont typeface="+mj-lt"/>
              <a:buAutoNum type="arabicPeriod"/>
            </a:pPr>
            <a:r>
              <a:rPr lang="en-US" sz="2400" dirty="0">
                <a:latin typeface="+mj-lt"/>
              </a:rPr>
              <a:t>Further enhancement on NB CCA</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NB CCA in Short</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 pair of</a:t>
            </a:r>
            <a:r>
              <a:rPr lang="en-US" altLang="ja-JP" sz="2400" b="0" u="none" strike="noStrike" baseline="0" dirty="0">
                <a:latin typeface="Times New Roman" panose="02020603050405020304" pitchFamily="18" charset="0"/>
                <a:cs typeface="Times New Roman" panose="02020603050405020304" pitchFamily="18" charset="0"/>
              </a:rPr>
              <a:t> coupled NB radio UWB are used. Operation of NB radio and UWB </a:t>
            </a:r>
            <a:r>
              <a:rPr lang="en-US" altLang="ja-JP" sz="2400" dirty="0">
                <a:latin typeface="Times New Roman" panose="02020603050405020304" pitchFamily="18" charset="0"/>
                <a:cs typeface="Times New Roman" panose="02020603050405020304" pitchFamily="18" charset="0"/>
              </a:rPr>
              <a:t>are based on same timer. NB radio </a:t>
            </a:r>
            <a:r>
              <a:rPr lang="en-US" altLang="ja-JP" sz="2400" b="0" u="none" strike="noStrike" baseline="0" dirty="0">
                <a:latin typeface="Times New Roman" panose="02020603050405020304" pitchFamily="18" charset="0"/>
                <a:cs typeface="Times New Roman" panose="02020603050405020304" pitchFamily="18" charset="0"/>
              </a:rPr>
              <a:t>carrie</a:t>
            </a:r>
            <a:r>
              <a:rPr lang="en-US" altLang="ja-JP" sz="2400" dirty="0">
                <a:latin typeface="Times New Roman" panose="02020603050405020304" pitchFamily="18" charset="0"/>
                <a:cs typeface="Times New Roman" panose="02020603050405020304" pitchFamily="18" charset="0"/>
              </a:rPr>
              <a:t>s</a:t>
            </a:r>
            <a:r>
              <a:rPr lang="en-US" altLang="ja-JP" sz="2400" b="0" u="none" strike="noStrike" baseline="0" dirty="0">
                <a:latin typeface="Times New Roman" panose="02020603050405020304" pitchFamily="18" charset="0"/>
                <a:cs typeface="Times New Roman" panose="02020603050405020304" pitchFamily="18" charset="0"/>
              </a:rPr>
              <a:t> UWB channel occupancy information.</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CCA is performed at NB channel.  </a:t>
            </a:r>
            <a:r>
              <a:rPr lang="en-US" altLang="ja-JP" sz="2400" dirty="0">
                <a:latin typeface="Times New Roman" panose="02020603050405020304" pitchFamily="18" charset="0"/>
                <a:cs typeface="Times New Roman" panose="02020603050405020304" pitchFamily="18" charset="0"/>
              </a:rPr>
              <a:t>UWB channel access  are performed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dirty="0">
                <a:latin typeface="+mj-lt"/>
                <a:ea typeface="ＭＳ Ｐゴシック" panose="020B0600070205080204" pitchFamily="50" charset="-128"/>
                <a:cs typeface="ＭＳ Ｐゴシック" panose="020B0600070205080204" pitchFamily="50" charset="-128"/>
              </a:rPr>
              <a:t>Same NB CCA mechanism can be commonly applied no matter if different types of UWB schemes are operated at neighbor or not.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8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solidFill>
                  <a:srgbClr val="FF0000"/>
                </a:solidFill>
                <a:latin typeface="Times New Roman" panose="02020603050405020304" pitchFamily="18" charset="0"/>
                <a:cs typeface="Times New Roman" panose="02020603050405020304" pitchFamily="18" charset="0"/>
              </a:rPr>
              <a:t>*</a:t>
            </a:r>
            <a:r>
              <a:rPr lang="en-US" altLang="ja-JP" sz="1800" i="1" u="sng" dirty="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solidFill>
                  <a:srgbClr val="FF0000"/>
                </a:solidFill>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solidFill>
                  <a:srgbClr val="FF0000"/>
                </a:solidFill>
                <a:latin typeface="Times New Roman" panose="02020603050405020304" pitchFamily="18" charset="0"/>
                <a:cs typeface="Times New Roman" panose="02020603050405020304" pitchFamily="18" charset="0"/>
              </a:rPr>
              <a:t>.</a:t>
            </a:r>
            <a:r>
              <a:rPr lang="en-US" altLang="ja-JP" sz="1800" b="0" i="1" u="none" strike="noStrike" baseline="0" dirty="0">
                <a:solidFill>
                  <a:srgbClr val="FF0000"/>
                </a:solidFill>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 -- Continue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 subclause to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to define NB CCA (15-22-0275-00-04ab)</a:t>
            </a:r>
          </a:p>
          <a:p>
            <a:pPr marL="0" indent="0" algn="just">
              <a:spcBef>
                <a:spcPts val="600"/>
              </a:spcBef>
              <a:spcAft>
                <a:spcPts val="0"/>
              </a:spcAft>
              <a:buNone/>
            </a:pPr>
            <a:endParaRPr lang="en-US" altLang="ja-JP" sz="1800"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altLang="ja-JP" sz="1800" b="1" dirty="0">
                <a:effectLst/>
                <a:highlight>
                  <a:srgbClr val="00FFFF"/>
                </a:highlight>
                <a:latin typeface="Times New Roman" panose="02020603050405020304" pitchFamily="18" charset="0"/>
                <a:ea typeface="ＭＳ 明朝" panose="02020609040205080304" pitchFamily="17" charset="-128"/>
              </a:rPr>
              <a:t>Subclause ## Narrow-band assisted CCA</a:t>
            </a:r>
            <a:endParaRPr lang="ja-JP" altLang="ja-JP" sz="1800" dirty="0">
              <a:effectLst/>
              <a:highlight>
                <a:srgbClr val="00FFFF"/>
              </a:highlight>
              <a:latin typeface="Times New Roman" panose="02020603050405020304" pitchFamily="18" charset="0"/>
              <a:ea typeface="Times New Roman" panose="02020603050405020304" pitchFamily="18" charset="0"/>
            </a:endParaRP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A compliant device shall contain a UWB PHY and a coupled narrow-band assisted PHY (NBA-PHY). The UWB PHY that uses CCA mode 7 as defined in 10.2.8 shall be operated with the NBA-PHY in tightly coupled manner, at least, with synchronized clock or same MAC timer.</a:t>
            </a: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On one hand, a compliant device shall perform CCA using the NBA-PHY against narrow-band medium whenever it intends to access a UWB medium. On another hand, a compliant device that intends to execute a UWB task after receiving an idle medium report shall firstly transmit an NBA packet and then execute the UWB  task.</a:t>
            </a:r>
          </a:p>
          <a:p>
            <a:pPr marL="0" indent="0" algn="just">
              <a:buNone/>
            </a:pPr>
            <a:r>
              <a:rPr lang="en-US" altLang="ja-JP" sz="1800" dirty="0">
                <a:highlight>
                  <a:srgbClr val="00FFFF"/>
                </a:highlight>
                <a:latin typeface="Times New Roman" panose="02020603050405020304" pitchFamily="18" charset="0"/>
                <a:ea typeface="ＭＳ 明朝" panose="02020609040205080304" pitchFamily="17" charset="-128"/>
              </a:rPr>
              <a:t>……</a:t>
            </a:r>
            <a:r>
              <a:rPr lang="en-US" altLang="ja-JP" sz="1800" dirty="0">
                <a:effectLst/>
                <a:highlight>
                  <a:srgbClr val="00FFFF"/>
                </a:highlight>
                <a:latin typeface="Times New Roman" panose="02020603050405020304" pitchFamily="18" charset="0"/>
                <a:ea typeface="ＭＳ 明朝" panose="02020609040205080304" pitchFamily="17" charset="-128"/>
              </a:rPr>
              <a:t>  </a:t>
            </a:r>
          </a:p>
          <a:p>
            <a:pPr marL="0" indent="0" algn="just">
              <a:buNone/>
            </a:pPr>
            <a:endParaRPr lang="en-US" altLang="ja-JP" sz="1800" i="1" dirty="0">
              <a:latin typeface="Times New Roman" panose="02020603050405020304" pitchFamily="18" charset="0"/>
              <a:cs typeface="Times New Roman" panose="02020603050405020304" pitchFamily="18" charset="0"/>
            </a:endParaRPr>
          </a:p>
          <a:p>
            <a:pPr marL="0" indent="0" algn="just">
              <a:spcBef>
                <a:spcPts val="0"/>
              </a:spcBef>
              <a:buNone/>
            </a:pPr>
            <a:r>
              <a:rPr lang="en-US" altLang="ja-JP" sz="1800" i="1" dirty="0">
                <a:latin typeface="Times New Roman" panose="02020603050405020304" pitchFamily="18" charset="0"/>
                <a:cs typeface="Times New Roman" panose="02020603050405020304" pitchFamily="18" charset="0"/>
              </a:rPr>
              <a:t>                   </a:t>
            </a:r>
            <a:r>
              <a:rPr lang="en-US" altLang="ja-JP" sz="1800" i="1" dirty="0">
                <a:solidFill>
                  <a:srgbClr val="FF0000"/>
                </a:solidFill>
                <a:latin typeface="Times New Roman" panose="02020603050405020304" pitchFamily="18" charset="0"/>
                <a:cs typeface="Times New Roman" panose="02020603050405020304" pitchFamily="18" charset="0"/>
              </a:rPr>
              <a:t>*</a:t>
            </a:r>
            <a:r>
              <a:rPr lang="en-US" altLang="ja-JP" sz="1800" i="1" dirty="0">
                <a:solidFill>
                  <a:srgbClr val="FF0000"/>
                </a:solidFill>
                <a:effectLst/>
                <a:latin typeface="Times New Roman" panose="02020603050405020304" pitchFamily="18" charset="0"/>
                <a:ea typeface="ＭＳ 明朝" panose="02020609040205080304" pitchFamily="17" charset="-128"/>
              </a:rPr>
              <a:t> The proposed add-on texts are highlighted in blue</a:t>
            </a:r>
            <a:r>
              <a:rPr lang="en-US" altLang="ja-JP" sz="1800" b="0" u="none" strike="noStrike" baseline="0" dirty="0">
                <a:solidFill>
                  <a:srgbClr val="FF0000"/>
                </a:solidFill>
                <a:latin typeface="Times New Roman" panose="02020603050405020304" pitchFamily="18" charset="0"/>
                <a:cs typeface="Times New Roman" panose="02020603050405020304" pitchFamily="18" charset="0"/>
              </a:rPr>
              <a:t>.</a:t>
            </a:r>
            <a:r>
              <a:rPr lang="en-US" altLang="ja-JP" sz="1800" b="0" i="1" u="none" strike="noStrike" baseline="0" dirty="0">
                <a:solidFill>
                  <a:srgbClr val="FF0000"/>
                </a:solidFill>
                <a:latin typeface="Times New Roman" panose="02020603050405020304" pitchFamily="18" charset="0"/>
                <a:cs typeface="Times New Roman" panose="02020603050405020304" pitchFamily="18" charset="0"/>
              </a:rPr>
              <a:t> </a:t>
            </a:r>
          </a:p>
          <a:p>
            <a:pPr marL="0" indent="0" algn="just">
              <a:buNone/>
            </a:pPr>
            <a:r>
              <a:rPr lang="en-US" altLang="ja-JP" sz="1800" dirty="0">
                <a:latin typeface="Times New Roman" panose="02020603050405020304" pitchFamily="18" charset="0"/>
                <a:cs typeface="Times New Roman" panose="02020603050405020304" pitchFamily="18" charset="0"/>
              </a:rPr>
              <a:t>	</a:t>
            </a:r>
          </a:p>
          <a:p>
            <a:pPr algn="just">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just">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980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Example Illustration of Operation</a:t>
            </a:r>
            <a:endParaRPr lang="en-US" altLang="en-US" sz="3200" dirty="0"/>
          </a:p>
        </p:txBody>
      </p:sp>
      <p:sp>
        <p:nvSpPr>
          <p:cNvPr id="7" name="テキスト ボックス 6">
            <a:extLst>
              <a:ext uri="{FF2B5EF4-FFF2-40B4-BE49-F238E27FC236}">
                <a16:creationId xmlns:a16="http://schemas.microsoft.com/office/drawing/2014/main" id="{687B853E-025F-4804-9D46-C60CAEA2E33F}"/>
              </a:ext>
            </a:extLst>
          </p:cNvPr>
          <p:cNvSpPr txBox="1"/>
          <p:nvPr/>
        </p:nvSpPr>
        <p:spPr>
          <a:xfrm>
            <a:off x="1943100" y="5829082"/>
            <a:ext cx="6210300" cy="646331"/>
          </a:xfrm>
          <a:prstGeom prst="rect">
            <a:avLst/>
          </a:prstGeom>
          <a:noFill/>
        </p:spPr>
        <p:txBody>
          <a:bodyPr wrap="square">
            <a:spAutoFit/>
          </a:bodyPr>
          <a:lstStyle/>
          <a:p>
            <a:r>
              <a:rPr lang="en-US" altLang="ja-JP" sz="1800" dirty="0">
                <a:solidFill>
                  <a:srgbClr val="0070C0"/>
                </a:solidFill>
                <a:cs typeface="Times New Roman" panose="02020603050405020304" pitchFamily="18" charset="0"/>
              </a:rPr>
              <a:t>Transmission of NB radio and UWB </a:t>
            </a:r>
            <a:r>
              <a:rPr lang="en-US" altLang="ja-JP" sz="1800" dirty="0">
                <a:solidFill>
                  <a:srgbClr val="0070C0"/>
                </a:solidFill>
                <a:effectLst/>
                <a:latin typeface="Times New Roman" panose="02020603050405020304" pitchFamily="18" charset="0"/>
                <a:ea typeface="ＭＳ 明朝" panose="02020609040205080304" pitchFamily="17" charset="-128"/>
              </a:rPr>
              <a:t>are time deterministic. </a:t>
            </a:r>
          </a:p>
          <a:p>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600" dirty="0">
                <a:solidFill>
                  <a:srgbClr val="0070C0"/>
                </a:solidFill>
                <a:ea typeface="ＭＳ 明朝" panose="02020609040205080304" pitchFamily="17" charset="-128"/>
              </a:rPr>
              <a:t>Transmission can</a:t>
            </a:r>
            <a:r>
              <a:rPr lang="en-US" altLang="ja-JP" sz="1600" dirty="0">
                <a:solidFill>
                  <a:srgbClr val="0070C0"/>
                </a:solidFill>
                <a:effectLst/>
                <a:latin typeface="Times New Roman" panose="02020603050405020304" pitchFamily="18" charset="0"/>
                <a:ea typeface="ＭＳ 明朝" panose="02020609040205080304" pitchFamily="17" charset="-128"/>
              </a:rPr>
              <a:t> start together or with </a:t>
            </a:r>
            <a:r>
              <a:rPr lang="en-US" altLang="ja-JP" sz="1600" dirty="0">
                <a:solidFill>
                  <a:srgbClr val="0070C0"/>
                </a:solidFill>
                <a:ea typeface="ＭＳ 明朝" panose="02020609040205080304" pitchFamily="17" charset="-128"/>
              </a:rPr>
              <a:t>pre-</a:t>
            </a:r>
            <a:r>
              <a:rPr lang="en-US" altLang="ja-JP" sz="1600" dirty="0">
                <a:solidFill>
                  <a:srgbClr val="0070C0"/>
                </a:solidFill>
                <a:effectLst/>
                <a:latin typeface="Times New Roman" panose="02020603050405020304" pitchFamily="18" charset="0"/>
                <a:ea typeface="ＭＳ 明朝" panose="02020609040205080304" pitchFamily="17" charset="-128"/>
              </a:rPr>
              <a:t>determined time interval </a:t>
            </a:r>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800" dirty="0">
                <a:solidFill>
                  <a:srgbClr val="0070C0"/>
                </a:solidFill>
                <a:cs typeface="Times New Roman" panose="02020603050405020304" pitchFamily="18" charset="0"/>
              </a:rPr>
              <a:t> </a:t>
            </a:r>
            <a:endParaRPr lang="ja-JP" altLang="en-US" sz="1800" dirty="0">
              <a:solidFill>
                <a:srgbClr val="0070C0"/>
              </a:solidFill>
            </a:endParaRPr>
          </a:p>
        </p:txBody>
      </p:sp>
      <p:pic>
        <p:nvPicPr>
          <p:cNvPr id="2" name="図 1">
            <a:extLst>
              <a:ext uri="{FF2B5EF4-FFF2-40B4-BE49-F238E27FC236}">
                <a16:creationId xmlns:a16="http://schemas.microsoft.com/office/drawing/2014/main" id="{2C4761A7-40DF-4AD7-B987-C0F3786FAFB1}"/>
              </a:ext>
            </a:extLst>
          </p:cNvPr>
          <p:cNvPicPr>
            <a:picLocks noChangeAspect="1"/>
          </p:cNvPicPr>
          <p:nvPr/>
        </p:nvPicPr>
        <p:blipFill>
          <a:blip r:embed="rId3"/>
          <a:stretch>
            <a:fillRect/>
          </a:stretch>
        </p:blipFill>
        <p:spPr>
          <a:xfrm>
            <a:off x="2147430" y="1417267"/>
            <a:ext cx="5801640" cy="4424172"/>
          </a:xfrm>
          <a:prstGeom prst="rect">
            <a:avLst/>
          </a:prstGeom>
        </p:spPr>
      </p:pic>
    </p:spTree>
    <p:extLst>
      <p:ext uri="{BB962C8B-B14F-4D97-AF65-F5344CB8AC3E}">
        <p14:creationId xmlns:p14="http://schemas.microsoft.com/office/powerpoint/2010/main" val="189100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Criteria of Using NB CCA</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152400" y="1733014"/>
            <a:ext cx="8458200" cy="3939540"/>
          </a:xfrm>
          <a:prstGeom prst="rect">
            <a:avLst/>
          </a:prstGeom>
          <a:noFill/>
        </p:spPr>
        <p:txBody>
          <a:bodyPr wrap="square">
            <a:spAutoFit/>
          </a:bodyPr>
          <a:lstStyle/>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mj-ea"/>
                <a:cs typeface="ＭＳ Ｐゴシック" panose="020B0600070205080204" pitchFamily="50" charset="-128"/>
              </a:rPr>
              <a:t>A compliant device may</a:t>
            </a:r>
            <a:r>
              <a:rPr lang="en-US" altLang="ja-JP" sz="2000" dirty="0">
                <a:latin typeface="+mj-lt"/>
                <a:ea typeface="+mj-ea"/>
                <a:cs typeface="ＭＳ Ｐゴシック" panose="020B0600070205080204" pitchFamily="50" charset="-128"/>
              </a:rPr>
              <a:t> switch-off </a:t>
            </a:r>
            <a:r>
              <a:rPr lang="en-US" altLang="ja-JP" sz="2000" dirty="0">
                <a:effectLst/>
                <a:latin typeface="+mj-lt"/>
                <a:ea typeface="+mj-ea"/>
                <a:cs typeface="ＭＳ Ｐゴシック" panose="020B0600070205080204" pitchFamily="50" charset="-128"/>
              </a:rPr>
              <a:t>NB CCA if the effect of UWB interference is negligible. An example of making such a decision is that </a:t>
            </a:r>
            <a:r>
              <a:rPr lang="en-US" altLang="ja-JP" sz="2000" dirty="0">
                <a:latin typeface="+mj-lt"/>
                <a:ea typeface="+mj-ea"/>
                <a:cs typeface="ＭＳ Ｐゴシック" panose="020B0600070205080204" pitchFamily="50" charset="-128"/>
              </a:rPr>
              <a:t>the device achieves</a:t>
            </a:r>
            <a:r>
              <a:rPr lang="en-US" altLang="ja-JP" sz="2000" dirty="0">
                <a:effectLst/>
                <a:latin typeface="+mj-lt"/>
                <a:ea typeface="+mj-ea"/>
                <a:cs typeface="ＭＳ Ｐゴシック" panose="020B0600070205080204" pitchFamily="50" charset="-128"/>
              </a:rPr>
              <a:t> high success ratio </a:t>
            </a:r>
            <a:r>
              <a:rPr lang="en-US" altLang="ja-JP" sz="2000" dirty="0">
                <a:latin typeface="+mj-lt"/>
                <a:ea typeface="+mj-ea"/>
                <a:cs typeface="ＭＳ Ｐゴシック" panose="020B0600070205080204" pitchFamily="50" charset="-128"/>
              </a:rPr>
              <a:t>when conducting UWB tasks.</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mj-ea"/>
                <a:cs typeface="ＭＳ Ｐゴシック" panose="020B0600070205080204" pitchFamily="50" charset="-128"/>
              </a:rPr>
              <a:t>A compliant device may switch-on NB CCA if </a:t>
            </a:r>
            <a:r>
              <a:rPr lang="en-US" altLang="ja-JP" sz="2000" dirty="0">
                <a:latin typeface="+mj-lt"/>
                <a:ea typeface="+mj-ea"/>
                <a:cs typeface="ＭＳ Ｐゴシック" panose="020B0600070205080204" pitchFamily="50" charset="-128"/>
              </a:rPr>
              <a:t>the effect of UWB interference isn’t negligible. </a:t>
            </a:r>
            <a:r>
              <a:rPr lang="en-US" altLang="ja-JP" sz="2000" dirty="0">
                <a:effectLst/>
                <a:latin typeface="+mj-lt"/>
                <a:ea typeface="+mj-ea"/>
                <a:cs typeface="ＭＳ Ｐゴシック" panose="020B0600070205080204" pitchFamily="50" charset="-128"/>
              </a:rPr>
              <a:t>An example of making such a decision is that the device achieves low success ratio </a:t>
            </a:r>
            <a:r>
              <a:rPr lang="en-US" altLang="ja-JP" sz="2000" dirty="0">
                <a:latin typeface="+mj-lt"/>
                <a:ea typeface="+mj-ea"/>
                <a:cs typeface="ＭＳ Ｐゴシック" panose="020B0600070205080204" pitchFamily="50" charset="-128"/>
              </a:rPr>
              <a:t>when conducting UWB tasks.</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When NB CCA is switched on, the default CCA duration should cover the period from a NB radio starting transmission until a coupled UWB completing UWB task</a:t>
            </a:r>
            <a:r>
              <a:rPr lang="en-US" altLang="ja-JP" sz="2000" dirty="0">
                <a:latin typeface="+mj-lt"/>
                <a:ea typeface="+mj-ea"/>
                <a:cs typeface="ＭＳ Ｐゴシック" panose="020B0600070205080204" pitchFamily="50" charset="-128"/>
              </a:rPr>
              <a:t>.</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A NB radio may terminate CCA procedure whenever it already successfully acquired necessary channel occupancy information.</a:t>
            </a:r>
            <a:endParaRPr lang="en-US" altLang="ja-JP" sz="2000" dirty="0">
              <a:latin typeface="+mj-lt"/>
              <a:ea typeface="+mj-ea"/>
              <a:cs typeface="ＭＳ Ｐゴシック" panose="020B0600070205080204" pitchFamily="50" charset="-128"/>
            </a:endParaRPr>
          </a:p>
        </p:txBody>
      </p:sp>
    </p:spTree>
    <p:extLst>
      <p:ext uri="{BB962C8B-B14F-4D97-AF65-F5344CB8AC3E}">
        <p14:creationId xmlns:p14="http://schemas.microsoft.com/office/powerpoint/2010/main" val="339910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Enhancing NB CCA</a:t>
            </a:r>
          </a:p>
        </p:txBody>
      </p:sp>
      <p:sp>
        <p:nvSpPr>
          <p:cNvPr id="7" name="テキスト ボックス 6">
            <a:extLst>
              <a:ext uri="{FF2B5EF4-FFF2-40B4-BE49-F238E27FC236}">
                <a16:creationId xmlns:a16="http://schemas.microsoft.com/office/drawing/2014/main" id="{1CAF0816-7ABD-42A7-BCF9-1A69B86ED545}"/>
              </a:ext>
            </a:extLst>
          </p:cNvPr>
          <p:cNvSpPr txBox="1"/>
          <p:nvPr/>
        </p:nvSpPr>
        <p:spPr>
          <a:xfrm>
            <a:off x="609600" y="1676400"/>
            <a:ext cx="8229599" cy="3708708"/>
          </a:xfrm>
          <a:prstGeom prst="rect">
            <a:avLst/>
          </a:prstGeom>
          <a:noFill/>
        </p:spPr>
        <p:txBody>
          <a:bodyPr wrap="square">
            <a:spAutoFit/>
          </a:bodyPr>
          <a:lstStyle/>
          <a:p>
            <a:pPr marL="342900" indent="-342900" algn="just">
              <a:spcAft>
                <a:spcPts val="3000"/>
              </a:spcAft>
              <a:buFont typeface="Arial" panose="020B0604020202020204" pitchFamily="34" charset="0"/>
              <a:buChar char="•"/>
            </a:pPr>
            <a:r>
              <a:rPr lang="en-US" altLang="ja-JP" sz="2000" i="1" dirty="0">
                <a:latin typeface="+mj-lt"/>
                <a:ea typeface="ＭＳ Ｐゴシック" panose="020B0600070205080204" pitchFamily="50" charset="-128"/>
                <a:cs typeface="ＭＳ Ｐゴシック" panose="020B0600070205080204" pitchFamily="50" charset="-128"/>
              </a:rPr>
              <a:t>We assume that </a:t>
            </a:r>
            <a:r>
              <a:rPr lang="en-US" altLang="ja-JP" sz="2000" i="1" dirty="0">
                <a:effectLst/>
                <a:latin typeface="+mj-lt"/>
                <a:ea typeface="ＭＳ Ｐゴシック" panose="020B0600070205080204" pitchFamily="50" charset="-128"/>
                <a:cs typeface="ＭＳ Ｐゴシック" panose="020B0600070205080204" pitchFamily="50" charset="-128"/>
              </a:rPr>
              <a:t>the UWB task timing is deterministic and pre-determined. In scenarios where</a:t>
            </a:r>
            <a:r>
              <a:rPr lang="en-US" altLang="ja-JP" sz="2000" i="1" dirty="0">
                <a:latin typeface="+mj-lt"/>
                <a:ea typeface="ＭＳ Ｐゴシック" panose="020B0600070205080204" pitchFamily="50" charset="-128"/>
                <a:cs typeface="ＭＳ Ｐゴシック" panose="020B0600070205080204" pitchFamily="50" charset="-128"/>
              </a:rPr>
              <a:t> NB radio is sensed but related timing information is not detected. What can we do?</a:t>
            </a:r>
            <a:endParaRPr lang="en-US" altLang="ja-JP" sz="2000" i="1" dirty="0">
              <a:latin typeface="+mj-lt"/>
            </a:endParaRPr>
          </a:p>
          <a:p>
            <a:pPr marL="342900" indent="-342900" algn="just">
              <a:spcAft>
                <a:spcPts val="1200"/>
              </a:spcAft>
              <a:buFont typeface="Times New Roman" panose="02020603050405020304" pitchFamily="18" charset="0"/>
              <a:buChar char="–"/>
            </a:pPr>
            <a:r>
              <a:rPr lang="en-US" altLang="ja-JP" sz="2000" dirty="0">
                <a:latin typeface="+mj-lt"/>
              </a:rPr>
              <a:t>For compliant devices, “</a:t>
            </a:r>
            <a:r>
              <a:rPr lang="en-US" altLang="ja-JP" sz="2000" dirty="0">
                <a:effectLst/>
                <a:latin typeface="+mj-lt"/>
                <a:ea typeface="ＭＳ Ｐゴシック" panose="020B0600070205080204" pitchFamily="50" charset="-128"/>
                <a:cs typeface="ＭＳ Ｐゴシック" panose="020B0600070205080204" pitchFamily="50" charset="-128"/>
              </a:rPr>
              <a:t>deterministic and pre-determined” </a:t>
            </a:r>
            <a:r>
              <a:rPr lang="en-US" altLang="ja-JP" sz="2000" dirty="0">
                <a:latin typeface="+mj-lt"/>
              </a:rPr>
              <a:t>should be available because parameters are specified in the standard.</a:t>
            </a:r>
          </a:p>
          <a:p>
            <a:pPr marL="342900" indent="-342900" algn="just">
              <a:spcAft>
                <a:spcPts val="1200"/>
              </a:spcAft>
              <a:buFont typeface="Times New Roman" panose="02020603050405020304" pitchFamily="18" charset="0"/>
              <a:buChar char="–"/>
            </a:pPr>
            <a:r>
              <a:rPr lang="en-US" altLang="ja-JP" sz="2000" dirty="0">
                <a:latin typeface="+mj-lt"/>
              </a:rPr>
              <a:t>A solution for the above scenarios is that we specify two distinctive NB radio sets. One declares start of a UWB task (s-NB) and another declares end of the UWB task (e-NB). If a device senses a s-NB, it shall sense an e-NB before accessing channel. If a device senses an e-NB, it can start accessing channel based on NB CCA.</a:t>
            </a:r>
            <a:endParaRPr lang="ja-JP" altLang="en-US" sz="2000" dirty="0">
              <a:latin typeface="+mj-lt"/>
            </a:endParaRPr>
          </a:p>
        </p:txBody>
      </p:sp>
    </p:spTree>
    <p:extLst>
      <p:ext uri="{BB962C8B-B14F-4D97-AF65-F5344CB8AC3E}">
        <p14:creationId xmlns:p14="http://schemas.microsoft.com/office/powerpoint/2010/main" val="800818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12557</TotalTime>
  <Words>1394</Words>
  <Application>Microsoft Office PowerPoint</Application>
  <PresentationFormat>画面に合わせる (4:3)</PresentationFormat>
  <Paragraphs>132</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 本文</vt:lpstr>
      <vt:lpstr>TimesNewRomanPSMT</vt:lpstr>
      <vt:lpstr>Arial</vt:lpstr>
      <vt:lpstr>Calibri</vt:lpstr>
      <vt:lpstr>Times New Roman</vt:lpstr>
      <vt:lpstr>Office Theme</vt:lpstr>
      <vt:lpstr>PowerPoint プレゼンテーション</vt:lpstr>
      <vt:lpstr>PowerPoint プレゼンテーション</vt:lpstr>
      <vt:lpstr>Contents</vt:lpstr>
      <vt:lpstr>NB CCA in Short</vt:lpstr>
      <vt:lpstr>Summary of NB CCA</vt:lpstr>
      <vt:lpstr>Summary of NB CCA -- Continue</vt:lpstr>
      <vt:lpstr>Example Illustration of Operation</vt:lpstr>
      <vt:lpstr>Criteria of Using NB CCA</vt:lpstr>
      <vt:lpstr>Enhancing NB CCA</vt:lpstr>
      <vt:lpstr>Further Attention To Be Paid</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667</cp:revision>
  <cp:lastPrinted>1998-02-10T13:28:06Z</cp:lastPrinted>
  <dcterms:created xsi:type="dcterms:W3CDTF">2021-07-16T20:39:58Z</dcterms:created>
  <dcterms:modified xsi:type="dcterms:W3CDTF">2022-09-11T02:11:48Z</dcterms:modified>
</cp:coreProperties>
</file>