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64" r:id="rId3"/>
    <p:sldId id="260" r:id="rId4"/>
    <p:sldId id="297" r:id="rId5"/>
    <p:sldId id="276" r:id="rId6"/>
    <p:sldId id="307" r:id="rId7"/>
    <p:sldId id="298" r:id="rId8"/>
    <p:sldId id="302" r:id="rId9"/>
    <p:sldId id="306" r:id="rId10"/>
    <p:sldId id="300" r:id="rId11"/>
    <p:sldId id="305"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76"/>
    <p:restoredTop sz="92618" autoAdjust="0"/>
  </p:normalViewPr>
  <p:slideViewPr>
    <p:cSldViewPr>
      <p:cViewPr varScale="1">
        <p:scale>
          <a:sx n="61" d="100"/>
          <a:sy n="61" d="100"/>
        </p:scale>
        <p:origin x="1608" y="6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11</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89565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27273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082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32248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42483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94096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06203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52237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8" name="Rectangle 5">
            <a:extLst>
              <a:ext uri="{FF2B5EF4-FFF2-40B4-BE49-F238E27FC236}">
                <a16:creationId xmlns:a16="http://schemas.microsoft.com/office/drawing/2014/main" id="{62A13302-EF5C-4526-8F6A-261D7C4CC03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H.-B. Li, T. Matsumura (NICT)</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F75EDB50-744A-4902-9C3F-2A5665D3C42D}"/>
              </a:ext>
            </a:extLst>
          </p:cNvPr>
          <p:cNvSpPr>
            <a:spLocks noGrp="1"/>
          </p:cNvSpPr>
          <p:nvPr>
            <p:ph type="title"/>
          </p:nvPr>
        </p:nvSpPr>
        <p:spPr/>
        <p:txBody>
          <a:bodyPr/>
          <a:lstStyle/>
          <a:p>
            <a:r>
              <a:rPr kumimoji="1" lang="ja-JP" altLang="en-US"/>
              <a:t>マスター タイトルの書式設定</a:t>
            </a:r>
          </a:p>
        </p:txBody>
      </p:sp>
      <p:sp>
        <p:nvSpPr>
          <p:cNvPr id="11" name="スライド番号プレースホルダー 10">
            <a:extLst>
              <a:ext uri="{FF2B5EF4-FFF2-40B4-BE49-F238E27FC236}">
                <a16:creationId xmlns:a16="http://schemas.microsoft.com/office/drawing/2014/main" id="{7854CAD1-ED54-4EE0-B615-F98E128487C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
        <p:nvSpPr>
          <p:cNvPr id="10" name="フッター プレースホルダー 9">
            <a:extLst>
              <a:ext uri="{FF2B5EF4-FFF2-40B4-BE49-F238E27FC236}">
                <a16:creationId xmlns:a16="http://schemas.microsoft.com/office/drawing/2014/main" id="{9C7504AB-7FF0-45DB-B521-2C572832ED86}"/>
              </a:ext>
            </a:extLst>
          </p:cNvPr>
          <p:cNvSpPr>
            <a:spLocks noGrp="1"/>
          </p:cNvSpPr>
          <p:nvPr>
            <p:ph type="ftr" sz="quarter" idx="11"/>
          </p:nvPr>
        </p:nvSpPr>
        <p:spPr>
          <a:xfrm>
            <a:off x="5486400" y="6475413"/>
            <a:ext cx="3124200" cy="184666"/>
          </a:xfrm>
          <a:prstGeom prst="rect">
            <a:avLst/>
          </a:prstGeom>
        </p:spPr>
        <p:txBody>
          <a:bodyPr/>
          <a:lstStyle/>
          <a:p>
            <a:r>
              <a:rPr lang="en-US" altLang="en-US"/>
              <a:t>H.-B. Li, T. Matsumura (NICT)</a:t>
            </a:r>
            <a:endParaRPr lang="en-US" altLang="en-US" dirty="0"/>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2"/>
            <a:ext cx="2514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CCA follow-up</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a:extLst>
              <a:ext uri="{FF2B5EF4-FFF2-40B4-BE49-F238E27FC236}">
                <a16:creationId xmlns:a16="http://schemas.microsoft.com/office/drawing/2014/main" id="{611BE13D-5132-4D15-8677-3680C9C33B55}"/>
              </a:ext>
            </a:extLst>
          </p:cNvPr>
          <p:cNvSpPr>
            <a:spLocks noChangeArrowheads="1"/>
          </p:cNvSpPr>
          <p:nvPr userDrawn="1"/>
        </p:nvSpPr>
        <p:spPr bwMode="auto">
          <a:xfrm>
            <a:off x="685800" y="381000"/>
            <a:ext cx="205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400" b="1" dirty="0"/>
              <a:t>September 2022</a:t>
            </a:r>
          </a:p>
        </p:txBody>
      </p:sp>
      <p:sp>
        <p:nvSpPr>
          <p:cNvPr id="12" name="Rectangle 9">
            <a:extLst>
              <a:ext uri="{FF2B5EF4-FFF2-40B4-BE49-F238E27FC236}">
                <a16:creationId xmlns:a16="http://schemas.microsoft.com/office/drawing/2014/main" id="{1123F047-349C-4973-BA2A-07818E6AEC53}"/>
              </a:ext>
            </a:extLst>
          </p:cNvPr>
          <p:cNvSpPr>
            <a:spLocks noChangeArrowheads="1"/>
          </p:cNvSpPr>
          <p:nvPr userDrawn="1"/>
        </p:nvSpPr>
        <p:spPr bwMode="auto">
          <a:xfrm>
            <a:off x="5638800" y="6477000"/>
            <a:ext cx="289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en-US" dirty="0"/>
              <a:t>NICT, </a:t>
            </a:r>
            <a:r>
              <a:rPr lang="en-US" altLang="en-US" dirty="0" err="1"/>
              <a:t>etc</a:t>
            </a:r>
            <a:endParaRPr lang="en-US" altLang="en-US" dirty="0"/>
          </a:p>
        </p:txBody>
      </p:sp>
      <p:sp>
        <p:nvSpPr>
          <p:cNvPr id="13" name="Rectangle 1">
            <a:extLst>
              <a:ext uri="{FF2B5EF4-FFF2-40B4-BE49-F238E27FC236}">
                <a16:creationId xmlns:a16="http://schemas.microsoft.com/office/drawing/2014/main" id="{E4735026-7978-4426-BA69-7E89065C1A75}"/>
              </a:ext>
            </a:extLst>
          </p:cNvPr>
          <p:cNvSpPr>
            <a:spLocks noChangeArrowheads="1"/>
          </p:cNvSpPr>
          <p:nvPr userDrawn="1"/>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a:t>
            </a:r>
            <a:r>
              <a:rPr lang="en-US" altLang="en-US" b="1" dirty="0">
                <a:solidFill>
                  <a:schemeClr val="tx1"/>
                </a:solidFill>
              </a:rPr>
              <a:t>473-00</a:t>
            </a:r>
            <a:r>
              <a:rPr lang="en-GB" altLang="en-US" b="1" dirty="0">
                <a:solidFill>
                  <a:schemeClr val="tx1"/>
                </a:solidFill>
              </a:rPr>
              <a:t>-04ab</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44988" y="6475413"/>
            <a:ext cx="530225" cy="182562"/>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380999" y="838200"/>
            <a:ext cx="8534401" cy="4119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ja-JP" sz="1600" dirty="0">
                <a:solidFill>
                  <a:schemeClr val="tx2"/>
                </a:solidFill>
              </a:rPr>
              <a:t>NB CCA follow-up</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September 10, 2022	</a:t>
            </a:r>
          </a:p>
          <a:p>
            <a:r>
              <a:rPr lang="en-US" altLang="en-US" sz="1600" b="1" dirty="0">
                <a:solidFill>
                  <a:schemeClr val="tx2"/>
                </a:solidFill>
              </a:rPr>
              <a:t>Source:</a:t>
            </a:r>
            <a:r>
              <a:rPr lang="en-US" altLang="en-US" sz="1600" dirty="0">
                <a:solidFill>
                  <a:schemeClr val="tx2"/>
                </a:solidFill>
              </a:rPr>
              <a:t> Huan-Bang Li, Takeshi Matsumura (NICT, Japan), </a:t>
            </a:r>
            <a:r>
              <a:rPr lang="en-US" altLang="ja-JP" sz="1600" kern="50" dirty="0">
                <a:solidFill>
                  <a:srgbClr val="000000"/>
                </a:solidFill>
                <a:effectLst/>
                <a:latin typeface="Times New Roman" panose="02020603050405020304" pitchFamily="18" charset="0"/>
                <a:ea typeface="Times New Roman" panose="02020603050405020304" pitchFamily="18" charset="0"/>
              </a:rPr>
              <a:t>Mingyu Lee (Samsung)</a:t>
            </a:r>
            <a:r>
              <a:rPr lang="en-US" altLang="en-US" sz="1600" dirty="0">
                <a:solidFill>
                  <a:schemeClr val="tx2"/>
                </a:solidFill>
              </a:rPr>
              <a:t>.</a:t>
            </a:r>
          </a:p>
          <a:p>
            <a:r>
              <a:rPr lang="en-US" altLang="en-US" sz="1600" b="1" dirty="0">
                <a:solidFill>
                  <a:schemeClr val="tx2"/>
                </a:solidFill>
              </a:rPr>
              <a:t>Address</a:t>
            </a:r>
            <a:r>
              <a:rPr lang="en-US" altLang="en-US" sz="1600" dirty="0">
                <a:solidFill>
                  <a:schemeClr val="tx2"/>
                </a:solidFill>
              </a:rPr>
              <a:t>: </a:t>
            </a:r>
            <a:r>
              <a:rPr lang="en-US" altLang="ja-JP" sz="1600" dirty="0">
                <a:effectLst/>
                <a:latin typeface="+mj-ea"/>
                <a:ea typeface="+mj-ea"/>
                <a:cs typeface="Times New Roman" panose="02020603050405020304" pitchFamily="18" charset="0"/>
              </a:rPr>
              <a:t>3-4 </a:t>
            </a:r>
            <a:r>
              <a:rPr lang="en-US" altLang="ja-JP" sz="1600" dirty="0" err="1">
                <a:effectLst/>
                <a:latin typeface="+mj-ea"/>
                <a:ea typeface="+mj-ea"/>
                <a:cs typeface="Times New Roman" panose="02020603050405020304" pitchFamily="18" charset="0"/>
              </a:rPr>
              <a:t>Hikarino-oka</a:t>
            </a:r>
            <a:r>
              <a:rPr lang="en-US" altLang="ja-JP" sz="1600" dirty="0">
                <a:effectLst/>
                <a:latin typeface="+mj-ea"/>
                <a:ea typeface="+mj-ea"/>
                <a:cs typeface="Times New Roman" panose="02020603050405020304" pitchFamily="18" charset="0"/>
              </a:rPr>
              <a:t>, Yokosuka-</a:t>
            </a:r>
            <a:r>
              <a:rPr lang="en-US" altLang="ja-JP" sz="1600" dirty="0" err="1">
                <a:effectLst/>
                <a:latin typeface="+mj-ea"/>
                <a:ea typeface="+mj-ea"/>
                <a:cs typeface="Times New Roman" panose="02020603050405020304" pitchFamily="18" charset="0"/>
              </a:rPr>
              <a:t>shi</a:t>
            </a:r>
            <a:r>
              <a:rPr lang="en-US" altLang="ja-JP" sz="1600" dirty="0">
                <a:effectLst/>
                <a:latin typeface="+mj-ea"/>
                <a:ea typeface="+mj-ea"/>
                <a:cs typeface="Times New Roman" panose="02020603050405020304" pitchFamily="18" charset="0"/>
              </a:rPr>
              <a:t>, Kanagawa, 239-0847 Japan</a:t>
            </a:r>
            <a:endParaRPr lang="en-US" altLang="en-US" sz="1600" dirty="0">
              <a:solidFill>
                <a:schemeClr val="tx2"/>
              </a:solidFill>
              <a:latin typeface="+mj-ea"/>
              <a:ea typeface="+mj-ea"/>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{lee, </a:t>
            </a:r>
            <a:r>
              <a:rPr lang="en-US" altLang="en-US" sz="1600" dirty="0" err="1">
                <a:solidFill>
                  <a:schemeClr val="tx2"/>
                </a:solidFill>
              </a:rPr>
              <a:t>matsumura</a:t>
            </a:r>
            <a:r>
              <a:rPr lang="en-US" altLang="en-US" sz="1600" dirty="0">
                <a:solidFill>
                  <a:schemeClr val="tx2"/>
                </a:solidFill>
              </a:rPr>
              <a:t>}@nict.go.jp , </a:t>
            </a:r>
            <a:r>
              <a:rPr lang="en-US" altLang="ja-JP" sz="1600" dirty="0">
                <a:effectLst/>
                <a:latin typeface="+mj-lt"/>
                <a:ea typeface="ＭＳ Ｐゴシック" panose="020B0600070205080204" pitchFamily="50" charset="-128"/>
              </a:rPr>
              <a:t>mg0218.lee@samsung.com</a:t>
            </a:r>
            <a:endParaRPr lang="en-US" altLang="en-US" sz="1600" dirty="0">
              <a:solidFill>
                <a:schemeClr val="tx2"/>
              </a:solidFill>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ja-JP" sz="1600" dirty="0">
                <a:solidFill>
                  <a:schemeClr val="tx2"/>
                </a:solidFill>
              </a:rPr>
              <a:t> Summary on NB-assisted UWB channel access</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improve coexistence among UWB systems.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Further Attention To Be Paid</a:t>
            </a:r>
            <a:endParaRPr lang="en-US" altLang="en-US" sz="3200" dirty="0"/>
          </a:p>
        </p:txBody>
      </p:sp>
      <p:sp>
        <p:nvSpPr>
          <p:cNvPr id="5" name="テキスト ボックス 4">
            <a:extLst>
              <a:ext uri="{FF2B5EF4-FFF2-40B4-BE49-F238E27FC236}">
                <a16:creationId xmlns:a16="http://schemas.microsoft.com/office/drawing/2014/main" id="{1D114037-C797-4F94-91BC-A26F9633396E}"/>
              </a:ext>
            </a:extLst>
          </p:cNvPr>
          <p:cNvSpPr txBox="1"/>
          <p:nvPr/>
        </p:nvSpPr>
        <p:spPr>
          <a:xfrm>
            <a:off x="552450" y="2151727"/>
            <a:ext cx="8115300" cy="2554545"/>
          </a:xfrm>
          <a:prstGeom prst="rect">
            <a:avLst/>
          </a:prstGeom>
          <a:noFill/>
        </p:spPr>
        <p:txBody>
          <a:bodyPr wrap="square">
            <a:spAutoFit/>
          </a:bodyPr>
          <a:lstStyle/>
          <a:p>
            <a:pPr marL="342900" lvl="0"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latin typeface="+mj-lt"/>
                <a:ea typeface="ＭＳ Ｐゴシック" panose="020B0600070205080204" pitchFamily="50" charset="-128"/>
                <a:cs typeface="ＭＳ Ｐゴシック" panose="020B0600070205080204" pitchFamily="50" charset="-128"/>
              </a:rPr>
              <a:t>K</a:t>
            </a:r>
            <a:r>
              <a:rPr lang="en-US" altLang="ja-JP" sz="2000" dirty="0">
                <a:effectLst/>
                <a:latin typeface="+mj-lt"/>
                <a:ea typeface="ＭＳ Ｐゴシック" panose="020B0600070205080204" pitchFamily="50" charset="-128"/>
                <a:cs typeface="ＭＳ Ｐゴシック" panose="020B0600070205080204" pitchFamily="50" charset="-128"/>
              </a:rPr>
              <a:t>eep the NB packet as short as possible so that NB radio doesn’t </a:t>
            </a:r>
            <a:r>
              <a:rPr lang="en-US" altLang="ja-JP" sz="2000" dirty="0">
                <a:latin typeface="+mj-lt"/>
                <a:ea typeface="ＭＳ Ｐゴシック" panose="020B0600070205080204" pitchFamily="50" charset="-128"/>
                <a:cs typeface="ＭＳ Ｐゴシック" panose="020B0600070205080204" pitchFamily="50" charset="-128"/>
              </a:rPr>
              <a:t>cause NB </a:t>
            </a:r>
            <a:r>
              <a:rPr lang="en-US" altLang="ja-JP" sz="2000" dirty="0">
                <a:effectLst/>
                <a:latin typeface="+mj-lt"/>
                <a:ea typeface="ＭＳ Ｐゴシック" panose="020B0600070205080204" pitchFamily="50" charset="-128"/>
                <a:cs typeface="ＭＳ Ｐゴシック" panose="020B0600070205080204" pitchFamily="50" charset="-128"/>
              </a:rPr>
              <a:t>channel stuff.</a:t>
            </a:r>
          </a:p>
          <a:p>
            <a:pPr marL="342900" lvl="0"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effectLst/>
                <a:latin typeface="+mj-lt"/>
                <a:ea typeface="ＭＳ Ｐゴシック" panose="020B0600070205080204" pitchFamily="50" charset="-128"/>
                <a:cs typeface="Times New Roman" panose="02020603050405020304" pitchFamily="18" charset="0"/>
              </a:rPr>
              <a:t>Allocate proper NB radio TX power as well as NB CCA </a:t>
            </a:r>
            <a:r>
              <a:rPr lang="en-US" altLang="ja-JP" sz="2000" dirty="0">
                <a:latin typeface="+mj-lt"/>
                <a:ea typeface="ＭＳ Ｐゴシック" panose="020B0600070205080204" pitchFamily="50" charset="-128"/>
                <a:cs typeface="Times New Roman" panose="02020603050405020304" pitchFamily="18" charset="0"/>
              </a:rPr>
              <a:t>sensing level so that N</a:t>
            </a:r>
            <a:r>
              <a:rPr lang="en-US" altLang="ja-JP" sz="2000" dirty="0">
                <a:effectLst/>
                <a:latin typeface="+mj-lt"/>
                <a:ea typeface="ＭＳ Ｐゴシック" panose="020B0600070205080204" pitchFamily="50" charset="-128"/>
                <a:cs typeface="Times New Roman" panose="02020603050405020304" pitchFamily="18" charset="0"/>
              </a:rPr>
              <a:t>B radio doesn’t </a:t>
            </a:r>
            <a:r>
              <a:rPr lang="en-US" altLang="ja-JP" sz="2000" dirty="0">
                <a:solidFill>
                  <a:srgbClr val="000000"/>
                </a:solidFill>
                <a:effectLst/>
                <a:latin typeface="+mj-lt"/>
                <a:ea typeface="ＭＳ Ｐゴシック" panose="020B0600070205080204" pitchFamily="50" charset="-128"/>
                <a:cs typeface="Times New Roman" panose="02020603050405020304" pitchFamily="18" charset="0"/>
              </a:rPr>
              <a:t>unnecessarily </a:t>
            </a:r>
            <a:r>
              <a:rPr lang="en-US" altLang="ja-JP" sz="2000" dirty="0">
                <a:effectLst/>
                <a:latin typeface="+mj-lt"/>
                <a:ea typeface="ＭＳ Ｐゴシック" panose="020B0600070205080204" pitchFamily="50" charset="-128"/>
                <a:cs typeface="Times New Roman" panose="02020603050405020304" pitchFamily="18" charset="0"/>
              </a:rPr>
              <a:t>reduce the utilization of UWB channel.</a:t>
            </a:r>
          </a:p>
          <a:p>
            <a:pPr marL="342900" lvl="0"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latin typeface="+mj-lt"/>
                <a:ea typeface="ＭＳ Ｐゴシック" panose="020B0600070205080204" pitchFamily="50" charset="-128"/>
                <a:cs typeface="Times New Roman" panose="02020603050405020304" pitchFamily="18" charset="0"/>
              </a:rPr>
              <a:t>The coupled NB radio should be designed with distinguished features than the other NB radios so that the other NB radio don’t </a:t>
            </a:r>
            <a:r>
              <a:rPr lang="en-US" altLang="ja-JP" sz="2000" dirty="0">
                <a:effectLst/>
                <a:latin typeface="+mj-lt"/>
                <a:ea typeface="ＭＳ Ｐゴシック" panose="020B0600070205080204" pitchFamily="50" charset="-128"/>
                <a:cs typeface="Times New Roman" panose="02020603050405020304" pitchFamily="18" charset="0"/>
              </a:rPr>
              <a:t>shut up UWBs</a:t>
            </a:r>
            <a:r>
              <a:rPr lang="en-US" altLang="ja-JP" sz="2000" dirty="0">
                <a:latin typeface="+mj-lt"/>
                <a:ea typeface="ＭＳ Ｐゴシック" panose="020B0600070205080204" pitchFamily="50" charset="-128"/>
                <a:cs typeface="Times New Roman" panose="02020603050405020304" pitchFamily="18" charset="0"/>
              </a:rPr>
              <a:t>. </a:t>
            </a:r>
            <a:endParaRPr lang="en-US" altLang="ja-JP" sz="2000" dirty="0">
              <a:latin typeface="+mj-lt"/>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458012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11</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533400" y="3276600"/>
            <a:ext cx="8229600" cy="533400"/>
          </a:xfrm>
          <a:ln/>
        </p:spPr>
        <p:txBody>
          <a:bodyPr/>
          <a:lstStyle/>
          <a:p>
            <a:r>
              <a:rPr lang="en-US" altLang="ja-JP" sz="3200" dirty="0"/>
              <a:t>Thank you for your attention!</a:t>
            </a:r>
            <a:endParaRPr lang="en-US" altLang="en-US" sz="3200" dirty="0"/>
          </a:p>
        </p:txBody>
      </p:sp>
    </p:spTree>
    <p:extLst>
      <p:ext uri="{BB962C8B-B14F-4D97-AF65-F5344CB8AC3E}">
        <p14:creationId xmlns:p14="http://schemas.microsoft.com/office/powerpoint/2010/main" val="3788257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956604225"/>
              </p:ext>
            </p:extLst>
          </p:nvPr>
        </p:nvGraphicFramePr>
        <p:xfrm>
          <a:off x="457200" y="1066800"/>
          <a:ext cx="8382000" cy="5033709"/>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E</a:t>
                      </a:r>
                      <a:r>
                        <a:rPr lang="en-US" altLang="ja-JP" sz="1100" dirty="0">
                          <a:effectLst/>
                        </a:rPr>
                        <a:t>ffective and efficient CCA reduce disruption between UWB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8616">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ja-JP" sz="1100" dirty="0">
                          <a:effectLst/>
                        </a:rPr>
                        <a:t>Use NB radio to facilitate CCA so as to improve</a:t>
                      </a:r>
                      <a:r>
                        <a:rPr lang="ja-JP" altLang="en-US" sz="1100" dirty="0">
                          <a:effectLst/>
                        </a:rPr>
                        <a:t> </a:t>
                      </a:r>
                      <a:r>
                        <a:rPr lang="en-US" altLang="ja-JP" sz="1100" dirty="0">
                          <a:effectLst/>
                        </a:rPr>
                        <a:t>coexistence.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Use NB radio to improve coexistence among UWB devices.</a:t>
                      </a: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Exploiting  pilot NB PHY and concurrent operation with UWB to assist UWB channel access</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2192338" y="2133600"/>
            <a:ext cx="5503862" cy="2971800"/>
          </a:xfrm>
          <a:ln/>
        </p:spPr>
        <p:txBody>
          <a:bodyPr/>
          <a:lstStyle/>
          <a:p>
            <a:pPr>
              <a:lnSpc>
                <a:spcPct val="110000"/>
              </a:lnSpc>
              <a:spcBef>
                <a:spcPts val="1500"/>
              </a:spcBef>
              <a:buFont typeface="+mj-lt"/>
              <a:buAutoNum type="arabicPeriod"/>
            </a:pPr>
            <a:r>
              <a:rPr lang="en-US" sz="2400" dirty="0">
                <a:latin typeface="+mj-lt"/>
              </a:rPr>
              <a:t>NB CCA in short</a:t>
            </a:r>
          </a:p>
          <a:p>
            <a:pPr>
              <a:lnSpc>
                <a:spcPct val="110000"/>
              </a:lnSpc>
              <a:spcBef>
                <a:spcPts val="1500"/>
              </a:spcBef>
              <a:buFont typeface="+mj-lt"/>
              <a:buAutoNum type="arabicPeriod"/>
            </a:pPr>
            <a:r>
              <a:rPr lang="en-US" altLang="en-US" sz="2400" dirty="0">
                <a:solidFill>
                  <a:schemeClr val="tx2"/>
                </a:solidFill>
                <a:latin typeface="+mj-lt"/>
              </a:rPr>
              <a:t>NB CCA proposal summary</a:t>
            </a:r>
            <a:endParaRPr lang="en-US" altLang="en-US" sz="2400" dirty="0">
              <a:latin typeface="+mj-lt"/>
            </a:endParaRPr>
          </a:p>
          <a:p>
            <a:pPr>
              <a:lnSpc>
                <a:spcPct val="110000"/>
              </a:lnSpc>
              <a:spcBef>
                <a:spcPts val="1500"/>
              </a:spcBef>
              <a:buFont typeface="+mj-lt"/>
              <a:buAutoNum type="arabicPeriod"/>
            </a:pPr>
            <a:r>
              <a:rPr lang="en-US" sz="2400" dirty="0">
                <a:latin typeface="+mj-lt"/>
              </a:rPr>
              <a:t>Criteria of using NB CCA</a:t>
            </a:r>
          </a:p>
          <a:p>
            <a:pPr>
              <a:lnSpc>
                <a:spcPct val="110000"/>
              </a:lnSpc>
              <a:spcBef>
                <a:spcPts val="1500"/>
              </a:spcBef>
              <a:buFont typeface="+mj-lt"/>
              <a:buAutoNum type="arabicPeriod"/>
            </a:pPr>
            <a:r>
              <a:rPr lang="en-US" sz="2400" dirty="0">
                <a:latin typeface="+mj-lt"/>
              </a:rPr>
              <a:t>Further enhancement on NB CCA</a:t>
            </a:r>
          </a:p>
          <a:p>
            <a:pPr marL="0" indent="0">
              <a:lnSpc>
                <a:spcPct val="110000"/>
              </a:lnSpc>
              <a:spcBef>
                <a:spcPts val="1500"/>
              </a:spcBef>
              <a:buNone/>
            </a:pPr>
            <a:endParaRPr lang="en-US" sz="2400" i="1" dirty="0">
              <a:latin typeface="+mj-lt"/>
            </a:endParaRPr>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NB CCA in Short</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A pair of</a:t>
            </a:r>
            <a:r>
              <a:rPr lang="en-US" altLang="ja-JP" sz="2400" b="0" u="none" strike="noStrike" baseline="0" dirty="0">
                <a:latin typeface="Times New Roman" panose="02020603050405020304" pitchFamily="18" charset="0"/>
                <a:cs typeface="Times New Roman" panose="02020603050405020304" pitchFamily="18" charset="0"/>
              </a:rPr>
              <a:t> coupled NB radio UWB are used. Operation of NB radio and UWB </a:t>
            </a:r>
            <a:r>
              <a:rPr lang="en-US" altLang="ja-JP" sz="2400" dirty="0">
                <a:latin typeface="Times New Roman" panose="02020603050405020304" pitchFamily="18" charset="0"/>
                <a:cs typeface="Times New Roman" panose="02020603050405020304" pitchFamily="18" charset="0"/>
              </a:rPr>
              <a:t>are based on same timer. NB radio </a:t>
            </a:r>
            <a:r>
              <a:rPr lang="en-US" altLang="ja-JP" sz="2400" b="0" u="none" strike="noStrike" baseline="0" dirty="0">
                <a:latin typeface="Times New Roman" panose="02020603050405020304" pitchFamily="18" charset="0"/>
                <a:cs typeface="Times New Roman" panose="02020603050405020304" pitchFamily="18" charset="0"/>
              </a:rPr>
              <a:t>carrie</a:t>
            </a:r>
            <a:r>
              <a:rPr lang="en-US" altLang="ja-JP" sz="2400" dirty="0">
                <a:latin typeface="Times New Roman" panose="02020603050405020304" pitchFamily="18" charset="0"/>
                <a:cs typeface="Times New Roman" panose="02020603050405020304" pitchFamily="18" charset="0"/>
              </a:rPr>
              <a:t>s</a:t>
            </a:r>
            <a:r>
              <a:rPr lang="en-US" altLang="ja-JP" sz="2400" b="0" u="none" strike="noStrike" baseline="0" dirty="0">
                <a:latin typeface="Times New Roman" panose="02020603050405020304" pitchFamily="18" charset="0"/>
                <a:cs typeface="Times New Roman" panose="02020603050405020304" pitchFamily="18" charset="0"/>
              </a:rPr>
              <a:t> UWB channel occupancy information.</a:t>
            </a:r>
          </a:p>
          <a:p>
            <a:pPr algn="just">
              <a:spcBef>
                <a:spcPts val="0"/>
              </a:spcBef>
              <a:spcAft>
                <a:spcPts val="1800"/>
              </a:spcAft>
              <a:buFont typeface="Arial" panose="020B0604020202020204" pitchFamily="34" charset="0"/>
              <a:buChar char="•"/>
            </a:pPr>
            <a:r>
              <a:rPr lang="en-US" altLang="ja-JP" sz="2400" b="0" u="none" strike="noStrike" baseline="0" dirty="0">
                <a:latin typeface="Times New Roman" panose="02020603050405020304" pitchFamily="18" charset="0"/>
                <a:cs typeface="Times New Roman" panose="02020603050405020304" pitchFamily="18" charset="0"/>
              </a:rPr>
              <a:t>CCA is performed at NB channel.  </a:t>
            </a:r>
            <a:r>
              <a:rPr lang="en-US" altLang="ja-JP" sz="2400" dirty="0">
                <a:latin typeface="Times New Roman" panose="02020603050405020304" pitchFamily="18" charset="0"/>
                <a:cs typeface="Times New Roman" panose="02020603050405020304" pitchFamily="18" charset="0"/>
              </a:rPr>
              <a:t>UWB channel access  are performed based on the coupled NB radio’s CCA results.</a:t>
            </a:r>
            <a:r>
              <a:rPr lang="en-US" altLang="ja-JP" sz="2400" b="0" u="none" strike="noStrike" baseline="0" dirty="0">
                <a:latin typeface="Times New Roman" panose="02020603050405020304" pitchFamily="18" charset="0"/>
                <a:cs typeface="Times New Roman" panose="02020603050405020304" pitchFamily="18" charset="0"/>
              </a:rPr>
              <a:t> </a:t>
            </a:r>
          </a:p>
          <a:p>
            <a:pPr algn="just">
              <a:spcBef>
                <a:spcPts val="0"/>
              </a:spcBef>
              <a:spcAft>
                <a:spcPts val="1800"/>
              </a:spcAft>
              <a:buFont typeface="Arial" panose="020B0604020202020204" pitchFamily="34" charset="0"/>
              <a:buChar char="•"/>
            </a:pPr>
            <a:r>
              <a:rPr lang="en-US" altLang="ja-JP" sz="2400" dirty="0">
                <a:latin typeface="+mj-lt"/>
                <a:ea typeface="ＭＳ Ｐゴシック" panose="020B0600070205080204" pitchFamily="50" charset="-128"/>
                <a:cs typeface="ＭＳ Ｐゴシック" panose="020B0600070205080204" pitchFamily="50" charset="-128"/>
              </a:rPr>
              <a:t>Same NB CCA mechanism can be commonly applied no matter if different types of UWB schemes are operated at neighbor or not.</a:t>
            </a:r>
            <a:endParaRPr lang="en-US" altLang="ja-JP" sz="24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982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Summary of NB CCA</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524000"/>
            <a:ext cx="7924800" cy="4724400"/>
          </a:xfrm>
        </p:spPr>
        <p:txBody>
          <a:bodyPr/>
          <a:lstStyle/>
          <a:p>
            <a:pPr marL="0" indent="0" algn="just">
              <a:spcBef>
                <a:spcPts val="600"/>
              </a:spcBef>
              <a:spcAft>
                <a:spcPts val="0"/>
              </a:spcAft>
              <a:buNone/>
            </a:pPr>
            <a:r>
              <a:rPr lang="en-US" altLang="ja-JP" sz="1800" dirty="0">
                <a:latin typeface="Times New Roman" panose="02020603050405020304" pitchFamily="18" charset="0"/>
                <a:cs typeface="Times New Roman" panose="02020603050405020304" pitchFamily="18" charset="0"/>
              </a:rPr>
              <a:t>Add an optional CCA mode to </a:t>
            </a:r>
            <a:r>
              <a:rPr lang="en-US" altLang="ja-JP" sz="1800" b="1" dirty="0">
                <a:effectLst/>
                <a:latin typeface="Times New Roman" panose="02020603050405020304" pitchFamily="18" charset="0"/>
                <a:ea typeface="ＭＳ 明朝" panose="02020609040205080304" pitchFamily="17" charset="-128"/>
              </a:rPr>
              <a:t>10.2.8 Clear channel assessment (CCA) </a:t>
            </a:r>
            <a:r>
              <a:rPr lang="en-US" altLang="ja-JP" sz="1800" dirty="0">
                <a:latin typeface="Times New Roman" panose="02020603050405020304" pitchFamily="18" charset="0"/>
                <a:cs typeface="Times New Roman" panose="02020603050405020304" pitchFamily="18" charset="0"/>
              </a:rPr>
              <a:t>of </a:t>
            </a:r>
            <a:r>
              <a:rPr lang="en-US" altLang="ja-JP" sz="1800" b="1" i="1" dirty="0">
                <a:effectLst/>
                <a:latin typeface="Times New Roman" panose="02020603050405020304" pitchFamily="18" charset="0"/>
                <a:ea typeface="ＭＳ 明朝" panose="02020609040205080304" pitchFamily="17" charset="-128"/>
              </a:rPr>
              <a:t>IEEE 802.15.4-2020 </a:t>
            </a:r>
            <a:r>
              <a:rPr lang="en-US" altLang="ja-JP" sz="1800" dirty="0">
                <a:latin typeface="Times New Roman" panose="02020603050405020304" pitchFamily="18" charset="0"/>
                <a:cs typeface="Times New Roman" panose="02020603050405020304" pitchFamily="18" charset="0"/>
              </a:rPr>
              <a:t>as follows (15-22-0275-00-04ab)</a:t>
            </a:r>
          </a:p>
          <a:p>
            <a:pPr marL="0" indent="0">
              <a:spcBef>
                <a:spcPts val="1200"/>
              </a:spcBef>
              <a:spcAft>
                <a:spcPts val="900"/>
              </a:spcAft>
              <a:buNone/>
            </a:pPr>
            <a:r>
              <a:rPr lang="en-US" altLang="ja-JP" sz="1800" dirty="0">
                <a:effectLst/>
                <a:highlight>
                  <a:srgbClr val="FFFF00"/>
                </a:highlight>
                <a:latin typeface="Times New Roman" panose="02020603050405020304" pitchFamily="18" charset="0"/>
                <a:ea typeface="ＭＳ 明朝" panose="02020609040205080304" pitchFamily="17" charset="-128"/>
              </a:rPr>
              <a:t>An HRP UWB PHY shall implement one CCA Mode 1 through CCA Mode 4 or one of the following methods:</a:t>
            </a:r>
            <a:endParaRPr lang="en-US" altLang="ja-JP" sz="1800" dirty="0">
              <a:highlight>
                <a:srgbClr val="FFFF00"/>
              </a:highlight>
              <a:latin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0"/>
              </a:spcAft>
              <a:buFont typeface="TimesNewRomanPSMT"/>
              <a:buChar char="—"/>
            </a:pPr>
            <a:r>
              <a:rPr lang="en-GB" altLang="ja-JP" sz="1800" dirty="0">
                <a:effectLst/>
                <a:highlight>
                  <a:srgbClr val="FFFF00"/>
                </a:highlight>
                <a:latin typeface="Times New Roman" panose="02020603050405020304" pitchFamily="18" charset="0"/>
                <a:ea typeface="ＭＳ 明朝" panose="02020609040205080304" pitchFamily="17" charset="-128"/>
                <a:cs typeface="TimesNewRomanPSMT"/>
              </a:rPr>
              <a:t>CCA Mode 5: HRP UWB preamble sense based on the SHR of a frame. CCA shall report a busy medium upon detection of a preamble symbol as specified in 15.2.6. An idle channel shall be reported if no preamble symbol is detected up to a period not shorter than the maximum packet duration plus the maximum period for acknowledgment.</a:t>
            </a:r>
            <a:endParaRPr lang="ja-JP" altLang="ja-JP"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0"/>
              </a:spcAft>
              <a:buFont typeface="TimesNewRomanPSMT"/>
              <a:buChar char="—"/>
            </a:pPr>
            <a:r>
              <a:rPr lang="en-GB" altLang="ja-JP" sz="1800" dirty="0">
                <a:effectLst/>
                <a:highlight>
                  <a:srgbClr val="FFFF00"/>
                </a:highlight>
                <a:latin typeface="Times New Roman" panose="02020603050405020304" pitchFamily="18" charset="0"/>
                <a:ea typeface="ＭＳ 明朝" panose="02020609040205080304" pitchFamily="17" charset="-128"/>
                <a:cs typeface="TimesNewRomanPSMT"/>
              </a:rPr>
              <a:t>CCA Mode 6: HRP UWB preamble sense based on the packet with the multiplexed preamble as specified in 15.6. CCA shall report a busy medium upon detection of a preamble symbol as specified in 15.2.6.</a:t>
            </a:r>
            <a:endParaRPr lang="ja-JP" altLang="ja-JP"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1200"/>
              </a:spcAft>
              <a:buFont typeface="TimesNewRomanPSMT"/>
              <a:buChar char="—"/>
            </a:pPr>
            <a:r>
              <a:rPr lang="en-GB"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CCA Mode 7: UWB medium access </a:t>
            </a:r>
            <a:r>
              <a:rPr lang="en-US"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coupled with CCA of narrow-band assisted PHY (NBA-PHY) as specified in 15.x. Transmission or CCA conducted by the coupled NBA-PHY act as indications of the UWB-PHY medium access status.  </a:t>
            </a:r>
            <a:r>
              <a:rPr lang="en-GB"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CCA shall report an idle or a busy UWB medium based on the NBA-PHY CCA results.</a:t>
            </a:r>
            <a:r>
              <a:rPr lang="en-US" altLang="ja-JP" sz="1800" i="1" dirty="0">
                <a:latin typeface="Times New Roman" panose="02020603050405020304" pitchFamily="18" charset="0"/>
                <a:cs typeface="Times New Roman" panose="02020603050405020304" pitchFamily="18" charset="0"/>
              </a:rPr>
              <a:t>           </a:t>
            </a:r>
          </a:p>
          <a:p>
            <a:pPr marL="0" lvl="0" indent="0" algn="just">
              <a:lnSpc>
                <a:spcPts val="1600"/>
              </a:lnSpc>
              <a:spcBef>
                <a:spcPts val="900"/>
              </a:spcBef>
              <a:spcAft>
                <a:spcPts val="1200"/>
              </a:spcAft>
              <a:buNone/>
            </a:pPr>
            <a:r>
              <a:rPr lang="en-US" altLang="ja-JP" sz="1800" i="1" dirty="0">
                <a:solidFill>
                  <a:srgbClr val="FF0000"/>
                </a:solidFill>
                <a:latin typeface="Times New Roman" panose="02020603050405020304" pitchFamily="18" charset="0"/>
                <a:cs typeface="Times New Roman" panose="02020603050405020304" pitchFamily="18" charset="0"/>
              </a:rPr>
              <a:t>*</a:t>
            </a:r>
            <a:r>
              <a:rPr lang="en-US" altLang="ja-JP" sz="1800" i="1" u="sng" dirty="0">
                <a:solidFill>
                  <a:srgbClr val="FF0000"/>
                </a:solidFill>
                <a:latin typeface="Times New Roman" panose="02020603050405020304" pitchFamily="18" charset="0"/>
                <a:ea typeface="ＭＳ 明朝" panose="02020609040205080304" pitchFamily="17" charset="-128"/>
                <a:cs typeface="Times New Roman" panose="02020603050405020304" pitchFamily="18" charset="0"/>
              </a:rPr>
              <a:t>O</a:t>
            </a:r>
            <a:r>
              <a:rPr lang="en-US" altLang="ja-JP" sz="1800" i="1" u="sng" dirty="0">
                <a:solidFill>
                  <a:srgbClr val="FF0000"/>
                </a:solidFill>
                <a:effectLst/>
                <a:latin typeface="Times New Roman" panose="02020603050405020304" pitchFamily="18" charset="0"/>
                <a:ea typeface="ＭＳ 明朝" panose="02020609040205080304" pitchFamily="17" charset="-128"/>
              </a:rPr>
              <a:t>riginal texts are highlighted in yellow while the proposed add-on texts in blue</a:t>
            </a:r>
            <a:r>
              <a:rPr lang="en-US" altLang="ja-JP" sz="1800" b="0" u="none" strike="noStrike" baseline="0" dirty="0">
                <a:solidFill>
                  <a:srgbClr val="FF0000"/>
                </a:solidFill>
                <a:latin typeface="Times New Roman" panose="02020603050405020304" pitchFamily="18" charset="0"/>
                <a:cs typeface="Times New Roman" panose="02020603050405020304" pitchFamily="18" charset="0"/>
              </a:rPr>
              <a:t>.</a:t>
            </a:r>
            <a:r>
              <a:rPr lang="en-US" altLang="ja-JP" sz="1800" b="0" i="1" u="none" strike="noStrike" baseline="0" dirty="0">
                <a:solidFill>
                  <a:srgbClr val="FF0000"/>
                </a:solidFill>
                <a:latin typeface="Times New Roman" panose="02020603050405020304" pitchFamily="18" charset="0"/>
                <a:cs typeface="Times New Roman" panose="02020603050405020304" pitchFamily="18" charset="0"/>
              </a:rPr>
              <a:t> </a:t>
            </a:r>
          </a:p>
          <a:p>
            <a:pPr marL="0" indent="0" algn="l">
              <a:buNone/>
            </a:pPr>
            <a:r>
              <a:rPr lang="en-US" altLang="ja-JP" sz="1800" dirty="0">
                <a:latin typeface="Times New Roman" panose="02020603050405020304" pitchFamily="18" charset="0"/>
                <a:cs typeface="Times New Roman" panose="02020603050405020304" pitchFamily="18" charset="0"/>
              </a:rPr>
              <a:t>	</a:t>
            </a:r>
          </a:p>
          <a:p>
            <a:pPr>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marL="0" indent="0" algn="l">
              <a:spcBef>
                <a:spcPts val="0"/>
              </a:spcBef>
              <a:buNone/>
            </a:pPr>
            <a:endParaRPr lang="en-US" altLang="ja-JP" sz="18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58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Summary of NB CCA -- Continue</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524000"/>
            <a:ext cx="7924800" cy="4724400"/>
          </a:xfrm>
        </p:spPr>
        <p:txBody>
          <a:bodyPr/>
          <a:lstStyle/>
          <a:p>
            <a:pPr marL="0" indent="0" algn="just">
              <a:spcBef>
                <a:spcPts val="600"/>
              </a:spcBef>
              <a:spcAft>
                <a:spcPts val="0"/>
              </a:spcAft>
              <a:buNone/>
            </a:pPr>
            <a:r>
              <a:rPr lang="en-US" altLang="ja-JP" sz="1800" dirty="0">
                <a:latin typeface="Times New Roman" panose="02020603050405020304" pitchFamily="18" charset="0"/>
                <a:cs typeface="Times New Roman" panose="02020603050405020304" pitchFamily="18" charset="0"/>
              </a:rPr>
              <a:t>Add a subclause to </a:t>
            </a:r>
            <a:r>
              <a:rPr lang="en-US" altLang="ja-JP" sz="1800" b="1" i="1" dirty="0">
                <a:effectLst/>
                <a:latin typeface="Times New Roman" panose="02020603050405020304" pitchFamily="18" charset="0"/>
                <a:ea typeface="ＭＳ 明朝" panose="02020609040205080304" pitchFamily="17" charset="-128"/>
              </a:rPr>
              <a:t>IEEE 802.15.4-2020 </a:t>
            </a:r>
            <a:r>
              <a:rPr lang="en-US" altLang="ja-JP" sz="1800" dirty="0">
                <a:latin typeface="Times New Roman" panose="02020603050405020304" pitchFamily="18" charset="0"/>
                <a:cs typeface="Times New Roman" panose="02020603050405020304" pitchFamily="18" charset="0"/>
              </a:rPr>
              <a:t>as follows to define NB CCA (15-22-0275-00-04ab)</a:t>
            </a:r>
          </a:p>
          <a:p>
            <a:pPr marL="0" indent="0" algn="just">
              <a:spcBef>
                <a:spcPts val="600"/>
              </a:spcBef>
              <a:spcAft>
                <a:spcPts val="0"/>
              </a:spcAft>
              <a:buNone/>
            </a:pPr>
            <a:endParaRPr lang="en-US" altLang="ja-JP" sz="1800" dirty="0">
              <a:latin typeface="Times New Roman" panose="02020603050405020304" pitchFamily="18" charset="0"/>
              <a:cs typeface="Times New Roman" panose="02020603050405020304" pitchFamily="18" charset="0"/>
            </a:endParaRPr>
          </a:p>
          <a:p>
            <a:pPr marL="0" indent="0" algn="just">
              <a:spcBef>
                <a:spcPts val="600"/>
              </a:spcBef>
              <a:spcAft>
                <a:spcPts val="600"/>
              </a:spcAft>
              <a:buNone/>
            </a:pPr>
            <a:r>
              <a:rPr lang="en-US" altLang="ja-JP" sz="1800" b="1" dirty="0">
                <a:effectLst/>
                <a:highlight>
                  <a:srgbClr val="00FFFF"/>
                </a:highlight>
                <a:latin typeface="Times New Roman" panose="02020603050405020304" pitchFamily="18" charset="0"/>
                <a:ea typeface="ＭＳ 明朝" panose="02020609040205080304" pitchFamily="17" charset="-128"/>
              </a:rPr>
              <a:t>Subclause ## Narrow-band assisted CCA</a:t>
            </a:r>
            <a:endParaRPr lang="ja-JP" altLang="ja-JP" sz="1800" dirty="0">
              <a:effectLst/>
              <a:highlight>
                <a:srgbClr val="00FFFF"/>
              </a:highlight>
              <a:latin typeface="Times New Roman" panose="02020603050405020304" pitchFamily="18" charset="0"/>
              <a:ea typeface="Times New Roman" panose="02020603050405020304" pitchFamily="18" charset="0"/>
            </a:endParaRPr>
          </a:p>
          <a:p>
            <a:pPr marL="0" indent="0" algn="just">
              <a:buNone/>
            </a:pPr>
            <a:r>
              <a:rPr lang="en-US" altLang="ja-JP" sz="1800" dirty="0">
                <a:effectLst/>
                <a:highlight>
                  <a:srgbClr val="00FFFF"/>
                </a:highlight>
                <a:latin typeface="Times New Roman" panose="02020603050405020304" pitchFamily="18" charset="0"/>
                <a:ea typeface="ＭＳ 明朝" panose="02020609040205080304" pitchFamily="17" charset="-128"/>
              </a:rPr>
              <a:t>A compliant device shall contain a UWB PHY and a coupled narrow-band assisted PHY (NBA-PHY). The UWB PHY that uses CCA mode 7 as defined in 10.2.8 shall be operated with the NBA-PHY in tightly coupled manner, at least, with synchronized clock or same MAC timer.</a:t>
            </a:r>
          </a:p>
          <a:p>
            <a:pPr marL="0" indent="0" algn="just">
              <a:buNone/>
            </a:pPr>
            <a:r>
              <a:rPr lang="en-US" altLang="ja-JP" sz="1800" dirty="0">
                <a:effectLst/>
                <a:highlight>
                  <a:srgbClr val="00FFFF"/>
                </a:highlight>
                <a:latin typeface="Times New Roman" panose="02020603050405020304" pitchFamily="18" charset="0"/>
                <a:ea typeface="ＭＳ 明朝" panose="02020609040205080304" pitchFamily="17" charset="-128"/>
              </a:rPr>
              <a:t>On one hand, a compliant device shall perform CCA using the NBA-PHY against narrow-band medium whenever it intends to access a UWB medium. On another hand, a compliant device that intends to execute a UWB task after receiving an idle medium report shall firstly transmit an NBA packet and then execute the UWB  task.</a:t>
            </a:r>
          </a:p>
          <a:p>
            <a:pPr marL="0" indent="0" algn="just">
              <a:buNone/>
            </a:pPr>
            <a:r>
              <a:rPr lang="en-US" altLang="ja-JP" sz="1800" dirty="0">
                <a:highlight>
                  <a:srgbClr val="00FFFF"/>
                </a:highlight>
                <a:latin typeface="Times New Roman" panose="02020603050405020304" pitchFamily="18" charset="0"/>
                <a:ea typeface="ＭＳ 明朝" panose="02020609040205080304" pitchFamily="17" charset="-128"/>
              </a:rPr>
              <a:t>……</a:t>
            </a:r>
            <a:r>
              <a:rPr lang="en-US" altLang="ja-JP" sz="1800" dirty="0">
                <a:effectLst/>
                <a:highlight>
                  <a:srgbClr val="00FFFF"/>
                </a:highlight>
                <a:latin typeface="Times New Roman" panose="02020603050405020304" pitchFamily="18" charset="0"/>
                <a:ea typeface="ＭＳ 明朝" panose="02020609040205080304" pitchFamily="17" charset="-128"/>
              </a:rPr>
              <a:t>  </a:t>
            </a:r>
          </a:p>
          <a:p>
            <a:pPr marL="0" indent="0" algn="just">
              <a:buNone/>
            </a:pPr>
            <a:endParaRPr lang="en-US" altLang="ja-JP" sz="1800" i="1" dirty="0">
              <a:latin typeface="Times New Roman" panose="02020603050405020304" pitchFamily="18" charset="0"/>
              <a:cs typeface="Times New Roman" panose="02020603050405020304" pitchFamily="18" charset="0"/>
            </a:endParaRPr>
          </a:p>
          <a:p>
            <a:pPr marL="0" indent="0" algn="just">
              <a:spcBef>
                <a:spcPts val="0"/>
              </a:spcBef>
              <a:buNone/>
            </a:pPr>
            <a:r>
              <a:rPr lang="en-US" altLang="ja-JP" sz="1800" i="1" dirty="0">
                <a:latin typeface="Times New Roman" panose="02020603050405020304" pitchFamily="18" charset="0"/>
                <a:cs typeface="Times New Roman" panose="02020603050405020304" pitchFamily="18" charset="0"/>
              </a:rPr>
              <a:t>                   </a:t>
            </a:r>
            <a:r>
              <a:rPr lang="en-US" altLang="ja-JP" sz="1800" i="1" dirty="0">
                <a:solidFill>
                  <a:srgbClr val="FF0000"/>
                </a:solidFill>
                <a:latin typeface="Times New Roman" panose="02020603050405020304" pitchFamily="18" charset="0"/>
                <a:cs typeface="Times New Roman" panose="02020603050405020304" pitchFamily="18" charset="0"/>
              </a:rPr>
              <a:t>*</a:t>
            </a:r>
            <a:r>
              <a:rPr lang="en-US" altLang="ja-JP" sz="1800" i="1" dirty="0">
                <a:solidFill>
                  <a:srgbClr val="FF0000"/>
                </a:solidFill>
                <a:effectLst/>
                <a:latin typeface="Times New Roman" panose="02020603050405020304" pitchFamily="18" charset="0"/>
                <a:ea typeface="ＭＳ 明朝" panose="02020609040205080304" pitchFamily="17" charset="-128"/>
              </a:rPr>
              <a:t> The proposed add-on texts are highlighted in blue</a:t>
            </a:r>
            <a:r>
              <a:rPr lang="en-US" altLang="ja-JP" sz="1800" b="0" u="none" strike="noStrike" baseline="0" dirty="0">
                <a:solidFill>
                  <a:srgbClr val="FF0000"/>
                </a:solidFill>
                <a:latin typeface="Times New Roman" panose="02020603050405020304" pitchFamily="18" charset="0"/>
                <a:cs typeface="Times New Roman" panose="02020603050405020304" pitchFamily="18" charset="0"/>
              </a:rPr>
              <a:t>.</a:t>
            </a:r>
            <a:r>
              <a:rPr lang="en-US" altLang="ja-JP" sz="1800" b="0" i="1" u="none" strike="noStrike" baseline="0" dirty="0">
                <a:solidFill>
                  <a:srgbClr val="FF0000"/>
                </a:solidFill>
                <a:latin typeface="Times New Roman" panose="02020603050405020304" pitchFamily="18" charset="0"/>
                <a:cs typeface="Times New Roman" panose="02020603050405020304" pitchFamily="18" charset="0"/>
              </a:rPr>
              <a:t> </a:t>
            </a:r>
          </a:p>
          <a:p>
            <a:pPr marL="0" indent="0" algn="just">
              <a:buNone/>
            </a:pPr>
            <a:r>
              <a:rPr lang="en-US" altLang="ja-JP" sz="1800" dirty="0">
                <a:latin typeface="Times New Roman" panose="02020603050405020304" pitchFamily="18" charset="0"/>
                <a:cs typeface="Times New Roman" panose="02020603050405020304" pitchFamily="18" charset="0"/>
              </a:rPr>
              <a:t>	</a:t>
            </a:r>
          </a:p>
          <a:p>
            <a:pPr algn="just">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marL="0" indent="0" algn="just">
              <a:spcBef>
                <a:spcPts val="0"/>
              </a:spcBef>
              <a:buNone/>
            </a:pPr>
            <a:endParaRPr lang="en-US" altLang="ja-JP" sz="18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3980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Example Illustration of Operation</a:t>
            </a:r>
            <a:endParaRPr lang="en-US" altLang="en-US" sz="3200" dirty="0"/>
          </a:p>
        </p:txBody>
      </p:sp>
      <p:sp>
        <p:nvSpPr>
          <p:cNvPr id="7" name="テキスト ボックス 6">
            <a:extLst>
              <a:ext uri="{FF2B5EF4-FFF2-40B4-BE49-F238E27FC236}">
                <a16:creationId xmlns:a16="http://schemas.microsoft.com/office/drawing/2014/main" id="{687B853E-025F-4804-9D46-C60CAEA2E33F}"/>
              </a:ext>
            </a:extLst>
          </p:cNvPr>
          <p:cNvSpPr txBox="1"/>
          <p:nvPr/>
        </p:nvSpPr>
        <p:spPr>
          <a:xfrm>
            <a:off x="1943100" y="5829082"/>
            <a:ext cx="6210300" cy="646331"/>
          </a:xfrm>
          <a:prstGeom prst="rect">
            <a:avLst/>
          </a:prstGeom>
          <a:noFill/>
        </p:spPr>
        <p:txBody>
          <a:bodyPr wrap="square">
            <a:spAutoFit/>
          </a:bodyPr>
          <a:lstStyle/>
          <a:p>
            <a:r>
              <a:rPr lang="en-US" altLang="ja-JP" sz="1800" dirty="0">
                <a:solidFill>
                  <a:srgbClr val="0070C0"/>
                </a:solidFill>
                <a:cs typeface="Times New Roman" panose="02020603050405020304" pitchFamily="18" charset="0"/>
              </a:rPr>
              <a:t>Transmission of NB radio and UWB </a:t>
            </a:r>
            <a:r>
              <a:rPr lang="en-US" altLang="ja-JP" sz="1800" dirty="0">
                <a:solidFill>
                  <a:srgbClr val="0070C0"/>
                </a:solidFill>
                <a:effectLst/>
                <a:latin typeface="Times New Roman" panose="02020603050405020304" pitchFamily="18" charset="0"/>
                <a:ea typeface="ＭＳ 明朝" panose="02020609040205080304" pitchFamily="17" charset="-128"/>
              </a:rPr>
              <a:t>are time deterministic. </a:t>
            </a:r>
          </a:p>
          <a:p>
            <a:r>
              <a:rPr lang="en-US" altLang="ja-JP" sz="1800" dirty="0">
                <a:solidFill>
                  <a:srgbClr val="0070C0"/>
                </a:solidFill>
                <a:effectLst/>
                <a:latin typeface="Times New Roman" panose="02020603050405020304" pitchFamily="18" charset="0"/>
                <a:ea typeface="ＭＳ 明朝" panose="02020609040205080304" pitchFamily="17" charset="-128"/>
              </a:rPr>
              <a:t>(</a:t>
            </a:r>
            <a:r>
              <a:rPr lang="en-US" altLang="ja-JP" sz="1600" dirty="0">
                <a:solidFill>
                  <a:srgbClr val="0070C0"/>
                </a:solidFill>
                <a:ea typeface="ＭＳ 明朝" panose="02020609040205080304" pitchFamily="17" charset="-128"/>
              </a:rPr>
              <a:t>Transmission can</a:t>
            </a:r>
            <a:r>
              <a:rPr lang="en-US" altLang="ja-JP" sz="1600" dirty="0">
                <a:solidFill>
                  <a:srgbClr val="0070C0"/>
                </a:solidFill>
                <a:effectLst/>
                <a:latin typeface="Times New Roman" panose="02020603050405020304" pitchFamily="18" charset="0"/>
                <a:ea typeface="ＭＳ 明朝" panose="02020609040205080304" pitchFamily="17" charset="-128"/>
              </a:rPr>
              <a:t> start together or with </a:t>
            </a:r>
            <a:r>
              <a:rPr lang="en-US" altLang="ja-JP" sz="1600" dirty="0">
                <a:solidFill>
                  <a:srgbClr val="0070C0"/>
                </a:solidFill>
                <a:ea typeface="ＭＳ 明朝" panose="02020609040205080304" pitchFamily="17" charset="-128"/>
              </a:rPr>
              <a:t>pre-</a:t>
            </a:r>
            <a:r>
              <a:rPr lang="en-US" altLang="ja-JP" sz="1600" dirty="0">
                <a:solidFill>
                  <a:srgbClr val="0070C0"/>
                </a:solidFill>
                <a:effectLst/>
                <a:latin typeface="Times New Roman" panose="02020603050405020304" pitchFamily="18" charset="0"/>
                <a:ea typeface="ＭＳ 明朝" panose="02020609040205080304" pitchFamily="17" charset="-128"/>
              </a:rPr>
              <a:t>determined time interval </a:t>
            </a:r>
            <a:r>
              <a:rPr lang="en-US" altLang="ja-JP" sz="1800" dirty="0">
                <a:solidFill>
                  <a:srgbClr val="0070C0"/>
                </a:solidFill>
                <a:effectLst/>
                <a:latin typeface="Times New Roman" panose="02020603050405020304" pitchFamily="18" charset="0"/>
                <a:ea typeface="ＭＳ 明朝" panose="02020609040205080304" pitchFamily="17" charset="-128"/>
              </a:rPr>
              <a:t>)</a:t>
            </a:r>
            <a:r>
              <a:rPr lang="en-US" altLang="ja-JP" sz="1800" dirty="0">
                <a:solidFill>
                  <a:srgbClr val="0070C0"/>
                </a:solidFill>
                <a:cs typeface="Times New Roman" panose="02020603050405020304" pitchFamily="18" charset="0"/>
              </a:rPr>
              <a:t> </a:t>
            </a:r>
            <a:endParaRPr lang="ja-JP" altLang="en-US" sz="1800" dirty="0">
              <a:solidFill>
                <a:srgbClr val="0070C0"/>
              </a:solidFill>
            </a:endParaRPr>
          </a:p>
        </p:txBody>
      </p:sp>
      <p:pic>
        <p:nvPicPr>
          <p:cNvPr id="2" name="図 1">
            <a:extLst>
              <a:ext uri="{FF2B5EF4-FFF2-40B4-BE49-F238E27FC236}">
                <a16:creationId xmlns:a16="http://schemas.microsoft.com/office/drawing/2014/main" id="{2C4761A7-40DF-4AD7-B987-C0F3786FAFB1}"/>
              </a:ext>
            </a:extLst>
          </p:cNvPr>
          <p:cNvPicPr>
            <a:picLocks noChangeAspect="1"/>
          </p:cNvPicPr>
          <p:nvPr/>
        </p:nvPicPr>
        <p:blipFill>
          <a:blip r:embed="rId3"/>
          <a:stretch>
            <a:fillRect/>
          </a:stretch>
        </p:blipFill>
        <p:spPr>
          <a:xfrm>
            <a:off x="2147430" y="1417267"/>
            <a:ext cx="5801640" cy="4424172"/>
          </a:xfrm>
          <a:prstGeom prst="rect">
            <a:avLst/>
          </a:prstGeom>
        </p:spPr>
      </p:pic>
    </p:spTree>
    <p:extLst>
      <p:ext uri="{BB962C8B-B14F-4D97-AF65-F5344CB8AC3E}">
        <p14:creationId xmlns:p14="http://schemas.microsoft.com/office/powerpoint/2010/main" val="1891009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Criteria of Using NB CCA</a:t>
            </a:r>
            <a:endParaRPr lang="en-US" altLang="en-US" sz="3200" dirty="0"/>
          </a:p>
        </p:txBody>
      </p:sp>
      <p:sp>
        <p:nvSpPr>
          <p:cNvPr id="5" name="テキスト ボックス 4">
            <a:extLst>
              <a:ext uri="{FF2B5EF4-FFF2-40B4-BE49-F238E27FC236}">
                <a16:creationId xmlns:a16="http://schemas.microsoft.com/office/drawing/2014/main" id="{1D114037-C797-4F94-91BC-A26F9633396E}"/>
              </a:ext>
            </a:extLst>
          </p:cNvPr>
          <p:cNvSpPr txBox="1"/>
          <p:nvPr/>
        </p:nvSpPr>
        <p:spPr>
          <a:xfrm>
            <a:off x="152400" y="1733014"/>
            <a:ext cx="8458200" cy="3939540"/>
          </a:xfrm>
          <a:prstGeom prst="rect">
            <a:avLst/>
          </a:prstGeom>
          <a:noFill/>
        </p:spPr>
        <p:txBody>
          <a:bodyPr wrap="square">
            <a:spAutoFit/>
          </a:bodyPr>
          <a:lstStyle/>
          <a:p>
            <a:pPr marL="800100" lvl="1"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effectLst/>
                <a:latin typeface="+mj-lt"/>
                <a:ea typeface="+mj-ea"/>
                <a:cs typeface="ＭＳ Ｐゴシック" panose="020B0600070205080204" pitchFamily="50" charset="-128"/>
              </a:rPr>
              <a:t>A compliant device may</a:t>
            </a:r>
            <a:r>
              <a:rPr lang="en-US" altLang="ja-JP" sz="2000" dirty="0">
                <a:latin typeface="+mj-lt"/>
                <a:ea typeface="+mj-ea"/>
                <a:cs typeface="ＭＳ Ｐゴシック" panose="020B0600070205080204" pitchFamily="50" charset="-128"/>
              </a:rPr>
              <a:t> switch-off </a:t>
            </a:r>
            <a:r>
              <a:rPr lang="en-US" altLang="ja-JP" sz="2000" dirty="0">
                <a:effectLst/>
                <a:latin typeface="+mj-lt"/>
                <a:ea typeface="+mj-ea"/>
                <a:cs typeface="ＭＳ Ｐゴシック" panose="020B0600070205080204" pitchFamily="50" charset="-128"/>
              </a:rPr>
              <a:t>NB CCA if the effect of UWB interference is negligible. An example of making such a decision is that </a:t>
            </a:r>
            <a:r>
              <a:rPr lang="en-US" altLang="ja-JP" sz="2000" dirty="0">
                <a:latin typeface="+mj-lt"/>
                <a:ea typeface="+mj-ea"/>
                <a:cs typeface="ＭＳ Ｐゴシック" panose="020B0600070205080204" pitchFamily="50" charset="-128"/>
              </a:rPr>
              <a:t>the device achieves</a:t>
            </a:r>
            <a:r>
              <a:rPr lang="en-US" altLang="ja-JP" sz="2000" dirty="0">
                <a:effectLst/>
                <a:latin typeface="+mj-lt"/>
                <a:ea typeface="+mj-ea"/>
                <a:cs typeface="ＭＳ Ｐゴシック" panose="020B0600070205080204" pitchFamily="50" charset="-128"/>
              </a:rPr>
              <a:t> high success ratio </a:t>
            </a:r>
            <a:r>
              <a:rPr lang="en-US" altLang="ja-JP" sz="2000" dirty="0">
                <a:latin typeface="+mj-lt"/>
                <a:ea typeface="+mj-ea"/>
                <a:cs typeface="ＭＳ Ｐゴシック" panose="020B0600070205080204" pitchFamily="50" charset="-128"/>
              </a:rPr>
              <a:t>when conducting UWB tasks.</a:t>
            </a:r>
          </a:p>
          <a:p>
            <a:pPr marL="800100" lvl="1"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effectLst/>
                <a:latin typeface="+mj-lt"/>
                <a:ea typeface="+mj-ea"/>
                <a:cs typeface="ＭＳ Ｐゴシック" panose="020B0600070205080204" pitchFamily="50" charset="-128"/>
              </a:rPr>
              <a:t>A compliant device may switch-on NB CCA if </a:t>
            </a:r>
            <a:r>
              <a:rPr lang="en-US" altLang="ja-JP" sz="2000" dirty="0">
                <a:latin typeface="+mj-lt"/>
                <a:ea typeface="+mj-ea"/>
                <a:cs typeface="ＭＳ Ｐゴシック" panose="020B0600070205080204" pitchFamily="50" charset="-128"/>
              </a:rPr>
              <a:t>the effect of UWB interference isn’t negligible. </a:t>
            </a:r>
            <a:r>
              <a:rPr lang="en-US" altLang="ja-JP" sz="2000" dirty="0">
                <a:effectLst/>
                <a:latin typeface="+mj-lt"/>
                <a:ea typeface="+mj-ea"/>
                <a:cs typeface="ＭＳ Ｐゴシック" panose="020B0600070205080204" pitchFamily="50" charset="-128"/>
              </a:rPr>
              <a:t>An example of making such a decision is that the device achieves low success ratio </a:t>
            </a:r>
            <a:r>
              <a:rPr lang="en-US" altLang="ja-JP" sz="2000" dirty="0">
                <a:latin typeface="+mj-lt"/>
                <a:ea typeface="+mj-ea"/>
                <a:cs typeface="ＭＳ Ｐゴシック" panose="020B0600070205080204" pitchFamily="50" charset="-128"/>
              </a:rPr>
              <a:t>when conducting UWB tasks.</a:t>
            </a:r>
          </a:p>
          <a:p>
            <a:pPr marL="800100" lvl="1"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latin typeface="+mj-lt"/>
                <a:ea typeface="ＭＳ Ｐゴシック" panose="020B0600070205080204" pitchFamily="50" charset="-128"/>
                <a:cs typeface="ＭＳ Ｐゴシック" panose="020B0600070205080204" pitchFamily="50" charset="-128"/>
              </a:rPr>
              <a:t>When NB CCA is switched on, the default CCA duration should cover the period from a NB radio starting transmission until a coupled UWB completing UWB task</a:t>
            </a:r>
            <a:r>
              <a:rPr lang="en-US" altLang="ja-JP" sz="2000" dirty="0">
                <a:latin typeface="+mj-lt"/>
                <a:ea typeface="+mj-ea"/>
                <a:cs typeface="ＭＳ Ｐゴシック" panose="020B0600070205080204" pitchFamily="50" charset="-128"/>
              </a:rPr>
              <a:t>.</a:t>
            </a:r>
          </a:p>
          <a:p>
            <a:pPr marL="800100" lvl="1" indent="-342900" algn="just">
              <a:spcBef>
                <a:spcPts val="600"/>
              </a:spcBef>
              <a:spcAft>
                <a:spcPts val="600"/>
              </a:spcAft>
              <a:buSzPts val="1000"/>
              <a:buFont typeface="Times New Roman" panose="02020603050405020304" pitchFamily="18" charset="0"/>
              <a:buChar char="‒"/>
              <a:tabLst>
                <a:tab pos="457200" algn="l"/>
              </a:tabLst>
            </a:pPr>
            <a:r>
              <a:rPr lang="en-US" altLang="ja-JP" sz="2000" dirty="0">
                <a:latin typeface="+mj-lt"/>
                <a:ea typeface="ＭＳ Ｐゴシック" panose="020B0600070205080204" pitchFamily="50" charset="-128"/>
                <a:cs typeface="ＭＳ Ｐゴシック" panose="020B0600070205080204" pitchFamily="50" charset="-128"/>
              </a:rPr>
              <a:t>A NB radio may terminate CCA procedure whenever it already successfully acquired necessary channel occupancy information.</a:t>
            </a:r>
            <a:endParaRPr lang="en-US" altLang="ja-JP" sz="2000" dirty="0">
              <a:latin typeface="+mj-lt"/>
              <a:ea typeface="+mj-ea"/>
              <a:cs typeface="ＭＳ Ｐゴシック" panose="020B0600070205080204" pitchFamily="50" charset="-128"/>
            </a:endParaRPr>
          </a:p>
        </p:txBody>
      </p:sp>
    </p:spTree>
    <p:extLst>
      <p:ext uri="{BB962C8B-B14F-4D97-AF65-F5344CB8AC3E}">
        <p14:creationId xmlns:p14="http://schemas.microsoft.com/office/powerpoint/2010/main" val="3399100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en-US" sz="3200" dirty="0"/>
              <a:t>Enhancing NB CCA</a:t>
            </a:r>
          </a:p>
        </p:txBody>
      </p:sp>
      <p:sp>
        <p:nvSpPr>
          <p:cNvPr id="7" name="テキスト ボックス 6">
            <a:extLst>
              <a:ext uri="{FF2B5EF4-FFF2-40B4-BE49-F238E27FC236}">
                <a16:creationId xmlns:a16="http://schemas.microsoft.com/office/drawing/2014/main" id="{1CAF0816-7ABD-42A7-BCF9-1A69B86ED545}"/>
              </a:ext>
            </a:extLst>
          </p:cNvPr>
          <p:cNvSpPr txBox="1"/>
          <p:nvPr/>
        </p:nvSpPr>
        <p:spPr>
          <a:xfrm>
            <a:off x="609600" y="1676400"/>
            <a:ext cx="8229599" cy="3708708"/>
          </a:xfrm>
          <a:prstGeom prst="rect">
            <a:avLst/>
          </a:prstGeom>
          <a:noFill/>
        </p:spPr>
        <p:txBody>
          <a:bodyPr wrap="square">
            <a:spAutoFit/>
          </a:bodyPr>
          <a:lstStyle/>
          <a:p>
            <a:pPr marL="342900" indent="-342900" algn="just">
              <a:spcAft>
                <a:spcPts val="3000"/>
              </a:spcAft>
              <a:buFont typeface="Arial" panose="020B0604020202020204" pitchFamily="34" charset="0"/>
              <a:buChar char="•"/>
            </a:pPr>
            <a:r>
              <a:rPr lang="en-US" altLang="ja-JP" sz="2000" i="1" dirty="0">
                <a:latin typeface="+mj-lt"/>
                <a:ea typeface="ＭＳ Ｐゴシック" panose="020B0600070205080204" pitchFamily="50" charset="-128"/>
                <a:cs typeface="ＭＳ Ｐゴシック" panose="020B0600070205080204" pitchFamily="50" charset="-128"/>
              </a:rPr>
              <a:t>We assume that </a:t>
            </a:r>
            <a:r>
              <a:rPr lang="en-US" altLang="ja-JP" sz="2000" i="1" dirty="0">
                <a:effectLst/>
                <a:latin typeface="+mj-lt"/>
                <a:ea typeface="ＭＳ Ｐゴシック" panose="020B0600070205080204" pitchFamily="50" charset="-128"/>
                <a:cs typeface="ＭＳ Ｐゴシック" panose="020B0600070205080204" pitchFamily="50" charset="-128"/>
              </a:rPr>
              <a:t>the UWB task timing is deterministic and pre-determined. In scenarios where</a:t>
            </a:r>
            <a:r>
              <a:rPr lang="en-US" altLang="ja-JP" sz="2000" i="1" dirty="0">
                <a:latin typeface="+mj-lt"/>
                <a:ea typeface="ＭＳ Ｐゴシック" panose="020B0600070205080204" pitchFamily="50" charset="-128"/>
                <a:cs typeface="ＭＳ Ｐゴシック" panose="020B0600070205080204" pitchFamily="50" charset="-128"/>
              </a:rPr>
              <a:t> NB radio is sensed but related timing information is not detected. What can we do?</a:t>
            </a:r>
            <a:endParaRPr lang="en-US" altLang="ja-JP" sz="2000" i="1" dirty="0">
              <a:latin typeface="+mj-lt"/>
            </a:endParaRPr>
          </a:p>
          <a:p>
            <a:pPr marL="342900" indent="-342900" algn="just">
              <a:spcAft>
                <a:spcPts val="1200"/>
              </a:spcAft>
              <a:buFont typeface="Times New Roman" panose="02020603050405020304" pitchFamily="18" charset="0"/>
              <a:buChar char="–"/>
            </a:pPr>
            <a:r>
              <a:rPr lang="en-US" altLang="ja-JP" sz="2000" dirty="0">
                <a:latin typeface="+mj-lt"/>
              </a:rPr>
              <a:t>For compliant devices, “</a:t>
            </a:r>
            <a:r>
              <a:rPr lang="en-US" altLang="ja-JP" sz="2000" dirty="0">
                <a:effectLst/>
                <a:latin typeface="+mj-lt"/>
                <a:ea typeface="ＭＳ Ｐゴシック" panose="020B0600070205080204" pitchFamily="50" charset="-128"/>
                <a:cs typeface="ＭＳ Ｐゴシック" panose="020B0600070205080204" pitchFamily="50" charset="-128"/>
              </a:rPr>
              <a:t>deterministic and pre-determined” </a:t>
            </a:r>
            <a:r>
              <a:rPr lang="en-US" altLang="ja-JP" sz="2000" dirty="0">
                <a:latin typeface="+mj-lt"/>
              </a:rPr>
              <a:t>should be available because parameters are specified in the standard.</a:t>
            </a:r>
          </a:p>
          <a:p>
            <a:pPr marL="342900" indent="-342900" algn="just">
              <a:spcAft>
                <a:spcPts val="1200"/>
              </a:spcAft>
              <a:buFont typeface="Times New Roman" panose="02020603050405020304" pitchFamily="18" charset="0"/>
              <a:buChar char="–"/>
            </a:pPr>
            <a:r>
              <a:rPr lang="en-US" altLang="ja-JP" sz="2000" dirty="0">
                <a:latin typeface="+mj-lt"/>
              </a:rPr>
              <a:t>A solution for the above scenarios is that we specify two distinctive NB radio sets. One declares start of a UWB task (s-NB) and another declares end of the UWB task (e-NB). If a device senses a s-NB, it shall sense an e-NB before accessing channel. If a device senses an e-NB, it can start accessing channel based on NB CCA.</a:t>
            </a:r>
            <a:endParaRPr lang="ja-JP" altLang="en-US" sz="2000" dirty="0">
              <a:latin typeface="+mj-lt"/>
            </a:endParaRPr>
          </a:p>
        </p:txBody>
      </p:sp>
    </p:spTree>
    <p:extLst>
      <p:ext uri="{BB962C8B-B14F-4D97-AF65-F5344CB8AC3E}">
        <p14:creationId xmlns:p14="http://schemas.microsoft.com/office/powerpoint/2010/main" val="800818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12557</TotalTime>
  <Words>1394</Words>
  <Application>Microsoft Office PowerPoint</Application>
  <PresentationFormat>画面に合わせる (4:3)</PresentationFormat>
  <Paragraphs>132</Paragraphs>
  <Slides>11</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Arial 本文</vt:lpstr>
      <vt:lpstr>TimesNewRomanPSMT</vt:lpstr>
      <vt:lpstr>Arial</vt:lpstr>
      <vt:lpstr>Calibri</vt:lpstr>
      <vt:lpstr>Times New Roman</vt:lpstr>
      <vt:lpstr>Office Theme</vt:lpstr>
      <vt:lpstr>PowerPoint プレゼンテーション</vt:lpstr>
      <vt:lpstr>PowerPoint プレゼンテーション</vt:lpstr>
      <vt:lpstr>Contents</vt:lpstr>
      <vt:lpstr>NB CCA in Short</vt:lpstr>
      <vt:lpstr>Summary of NB CCA</vt:lpstr>
      <vt:lpstr>Summary of NB CCA -- Continue</vt:lpstr>
      <vt:lpstr>Example Illustration of Operation</vt:lpstr>
      <vt:lpstr>Criteria of Using NB CCA</vt:lpstr>
      <vt:lpstr>Enhancing NB CCA</vt:lpstr>
      <vt:lpstr>Further Attention To Be Paid</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李 還幇</cp:lastModifiedBy>
  <cp:revision>666</cp:revision>
  <cp:lastPrinted>1998-02-10T13:28:06Z</cp:lastPrinted>
  <dcterms:created xsi:type="dcterms:W3CDTF">2021-07-16T20:39:58Z</dcterms:created>
  <dcterms:modified xsi:type="dcterms:W3CDTF">2022-09-11T02:08:56Z</dcterms:modified>
</cp:coreProperties>
</file>