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63" r:id="rId3"/>
    <p:sldId id="938" r:id="rId4"/>
    <p:sldId id="101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21" r:id="rId18"/>
    <p:sldId id="1022" r:id="rId19"/>
    <p:sldId id="1023" r:id="rId20"/>
    <p:sldId id="1024" r:id="rId21"/>
    <p:sldId id="1025" r:id="rId22"/>
    <p:sldId id="1020" r:id="rId23"/>
    <p:sldId id="1003" r:id="rId24"/>
    <p:sldId id="1026" r:id="rId25"/>
    <p:sldId id="256" r:id="rId26"/>
    <p:sldId id="965" r:id="rId27"/>
    <p:sldId id="985"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6869" autoAdjust="0"/>
  </p:normalViewPr>
  <p:slideViewPr>
    <p:cSldViewPr>
      <p:cViewPr varScale="1">
        <p:scale>
          <a:sx n="119" d="100"/>
          <a:sy n="119" d="100"/>
        </p:scale>
        <p:origin x="216" y="75"/>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doc.:IEEE802.15-22-0472r3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ln.ieee.org/Public/ContentDetails.aspx?id=C989BA32A4194A208A965A1B442918B9" TargetMode="External"/><Relationship Id="rId2" Type="http://schemas.openxmlformats.org/officeDocument/2006/relationships/hyperlink" Target="https://standards.ieee.org/develop/drafting-standard/resource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2/15-22-0497-00-016t-iso-iec-jtc1-sc6-wg1-licensed-narrowband.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Interim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2022-09-10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t>Approved clean version with 2022 number is </a:t>
            </a:r>
            <a:r>
              <a:rPr lang="en-US" dirty="0">
                <a:hlinkClick r:id="rId2"/>
              </a:rPr>
              <a:t>802.15-22-0033r</a:t>
            </a:r>
            <a:r>
              <a:rPr lang="en-US" dirty="0"/>
              <a:t>3</a:t>
            </a:r>
          </a:p>
          <a:p>
            <a:endParaRPr lang="en-US" dirty="0"/>
          </a:p>
          <a:p>
            <a:r>
              <a:rPr lang="en-US" dirty="0"/>
              <a:t>SDD Status</a:t>
            </a:r>
          </a:p>
          <a:p>
            <a:r>
              <a:rPr lang="en-US" dirty="0"/>
              <a:t>Approved clean version with 2022 number 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 Interim</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219200"/>
            <a:ext cx="1781000" cy="369332"/>
          </a:xfrm>
          <a:prstGeom prst="rect">
            <a:avLst/>
          </a:prstGeom>
          <a:noFill/>
        </p:spPr>
        <p:txBody>
          <a:bodyPr wrap="none" rtlCol="0">
            <a:spAutoFit/>
          </a:bodyPr>
          <a:lstStyle/>
          <a:p>
            <a:r>
              <a:rPr lang="en-US" dirty="0"/>
              <a:t>Prior to Meeting </a:t>
            </a:r>
          </a:p>
        </p:txBody>
      </p:sp>
      <p:sp>
        <p:nvSpPr>
          <p:cNvPr id="5" name="TextBox 4">
            <a:extLst>
              <a:ext uri="{FF2B5EF4-FFF2-40B4-BE49-F238E27FC236}">
                <a16:creationId xmlns:a16="http://schemas.microsoft.com/office/drawing/2014/main" id="{4149CD62-A335-4331-BD57-EC043F3D16E3}"/>
              </a:ext>
            </a:extLst>
          </p:cNvPr>
          <p:cNvSpPr txBox="1"/>
          <p:nvPr/>
        </p:nvSpPr>
        <p:spPr>
          <a:xfrm>
            <a:off x="457200" y="6216134"/>
            <a:ext cx="1038811" cy="369332"/>
          </a:xfrm>
          <a:prstGeom prst="rect">
            <a:avLst/>
          </a:prstGeom>
          <a:noFill/>
        </p:spPr>
        <p:txBody>
          <a:bodyPr wrap="none" rtlCol="0">
            <a:spAutoFit/>
          </a:bodyPr>
          <a:lstStyle/>
          <a:p>
            <a:r>
              <a:rPr lang="en-US" dirty="0"/>
              <a:t>Thursday</a:t>
            </a:r>
          </a:p>
        </p:txBody>
      </p:sp>
      <p:sp>
        <p:nvSpPr>
          <p:cNvPr id="9" name="TextBox 8">
            <a:extLst>
              <a:ext uri="{FF2B5EF4-FFF2-40B4-BE49-F238E27FC236}">
                <a16:creationId xmlns:a16="http://schemas.microsoft.com/office/drawing/2014/main" id="{27B4D75E-2C47-4D33-BF59-48D49543F9B2}"/>
              </a:ext>
            </a:extLst>
          </p:cNvPr>
          <p:cNvSpPr txBox="1"/>
          <p:nvPr/>
        </p:nvSpPr>
        <p:spPr>
          <a:xfrm>
            <a:off x="218032" y="3974068"/>
            <a:ext cx="1277979" cy="369332"/>
          </a:xfrm>
          <a:prstGeom prst="rect">
            <a:avLst/>
          </a:prstGeom>
          <a:noFill/>
        </p:spPr>
        <p:txBody>
          <a:bodyPr wrap="none" rtlCol="0">
            <a:spAutoFit/>
          </a:bodyPr>
          <a:lstStyle/>
          <a:p>
            <a:r>
              <a:rPr lang="en-US" dirty="0"/>
              <a:t>Wednesday</a:t>
            </a:r>
          </a:p>
        </p:txBody>
      </p:sp>
      <p:sp>
        <p:nvSpPr>
          <p:cNvPr id="11" name="TextBox 10">
            <a:extLst>
              <a:ext uri="{FF2B5EF4-FFF2-40B4-BE49-F238E27FC236}">
                <a16:creationId xmlns:a16="http://schemas.microsoft.com/office/drawing/2014/main" id="{CF9AFCE3-8733-44A4-88FD-A091CEC65EEB}"/>
              </a:ext>
            </a:extLst>
          </p:cNvPr>
          <p:cNvSpPr txBox="1"/>
          <p:nvPr/>
        </p:nvSpPr>
        <p:spPr>
          <a:xfrm>
            <a:off x="314130" y="3429000"/>
            <a:ext cx="994824" cy="369332"/>
          </a:xfrm>
          <a:prstGeom prst="rect">
            <a:avLst/>
          </a:prstGeom>
          <a:noFill/>
        </p:spPr>
        <p:txBody>
          <a:bodyPr wrap="none" rtlCol="0">
            <a:spAutoFit/>
          </a:bodyPr>
          <a:lstStyle/>
          <a:p>
            <a:r>
              <a:rPr lang="en-US" dirty="0"/>
              <a:t>Tuesday </a:t>
            </a:r>
          </a:p>
        </p:txBody>
      </p:sp>
      <p:graphicFrame>
        <p:nvGraphicFramePr>
          <p:cNvPr id="12" name="Table 11">
            <a:extLst>
              <a:ext uri="{FF2B5EF4-FFF2-40B4-BE49-F238E27FC236}">
                <a16:creationId xmlns:a16="http://schemas.microsoft.com/office/drawing/2014/main" id="{FD141E60-2EE9-4178-9D3B-7254314C8243}"/>
              </a:ext>
            </a:extLst>
          </p:cNvPr>
          <p:cNvGraphicFramePr>
            <a:graphicFrameLocks noGrp="1"/>
          </p:cNvGraphicFramePr>
          <p:nvPr>
            <p:extLst>
              <p:ext uri="{D42A27DB-BD31-4B8C-83A1-F6EECF244321}">
                <p14:modId xmlns:p14="http://schemas.microsoft.com/office/powerpoint/2010/main" val="3999258382"/>
              </p:ext>
            </p:extLst>
          </p:nvPr>
        </p:nvGraphicFramePr>
        <p:xfrm>
          <a:off x="685800" y="1371600"/>
          <a:ext cx="10820400" cy="1463040"/>
        </p:xfrm>
        <a:graphic>
          <a:graphicData uri="http://schemas.openxmlformats.org/drawingml/2006/table">
            <a:tbl>
              <a:tblPr/>
              <a:tblGrid>
                <a:gridCol w="1352550">
                  <a:extLst>
                    <a:ext uri="{9D8B030D-6E8A-4147-A177-3AD203B41FA5}">
                      <a16:colId xmlns:a16="http://schemas.microsoft.com/office/drawing/2014/main" val="2579889900"/>
                    </a:ext>
                  </a:extLst>
                </a:gridCol>
                <a:gridCol w="1352550">
                  <a:extLst>
                    <a:ext uri="{9D8B030D-6E8A-4147-A177-3AD203B41FA5}">
                      <a16:colId xmlns:a16="http://schemas.microsoft.com/office/drawing/2014/main" val="4037800224"/>
                    </a:ext>
                  </a:extLst>
                </a:gridCol>
                <a:gridCol w="1352550">
                  <a:extLst>
                    <a:ext uri="{9D8B030D-6E8A-4147-A177-3AD203B41FA5}">
                      <a16:colId xmlns:a16="http://schemas.microsoft.com/office/drawing/2014/main" val="747824348"/>
                    </a:ext>
                  </a:extLst>
                </a:gridCol>
                <a:gridCol w="438150">
                  <a:extLst>
                    <a:ext uri="{9D8B030D-6E8A-4147-A177-3AD203B41FA5}">
                      <a16:colId xmlns:a16="http://schemas.microsoft.com/office/drawing/2014/main" val="3002393843"/>
                    </a:ext>
                  </a:extLst>
                </a:gridCol>
                <a:gridCol w="1752600">
                  <a:extLst>
                    <a:ext uri="{9D8B030D-6E8A-4147-A177-3AD203B41FA5}">
                      <a16:colId xmlns:a16="http://schemas.microsoft.com/office/drawing/2014/main" val="3916904788"/>
                    </a:ext>
                  </a:extLst>
                </a:gridCol>
                <a:gridCol w="1866900">
                  <a:extLst>
                    <a:ext uri="{9D8B030D-6E8A-4147-A177-3AD203B41FA5}">
                      <a16:colId xmlns:a16="http://schemas.microsoft.com/office/drawing/2014/main" val="651140433"/>
                    </a:ext>
                  </a:extLst>
                </a:gridCol>
                <a:gridCol w="1352550">
                  <a:extLst>
                    <a:ext uri="{9D8B030D-6E8A-4147-A177-3AD203B41FA5}">
                      <a16:colId xmlns:a16="http://schemas.microsoft.com/office/drawing/2014/main" val="2848315371"/>
                    </a:ext>
                  </a:extLst>
                </a:gridCol>
                <a:gridCol w="1352550">
                  <a:extLst>
                    <a:ext uri="{9D8B030D-6E8A-4147-A177-3AD203B41FA5}">
                      <a16:colId xmlns:a16="http://schemas.microsoft.com/office/drawing/2014/main" val="1216291618"/>
                    </a:ext>
                  </a:extLst>
                </a:gridCol>
              </a:tblGrid>
              <a:tr h="0">
                <a:tc>
                  <a:txBody>
                    <a:bodyPr/>
                    <a:lstStyle/>
                    <a:p>
                      <a:r>
                        <a:rPr lang="en-US" sz="1400"/>
                        <a:t>06-Sep-2022 ET</a:t>
                      </a:r>
                    </a:p>
                  </a:txBody>
                  <a:tcPr anchor="ctr">
                    <a:lnL>
                      <a:noFill/>
                    </a:lnL>
                    <a:lnR>
                      <a:noFill/>
                    </a:lnR>
                    <a:lnT>
                      <a:noFill/>
                    </a:lnT>
                    <a:lnB>
                      <a:noFill/>
                    </a:lnB>
                  </a:tcPr>
                </a:tc>
                <a:tc>
                  <a:txBody>
                    <a:bodyPr/>
                    <a:lstStyle/>
                    <a:p>
                      <a:r>
                        <a:rPr lang="en-US" sz="1400"/>
                        <a:t>2022</a:t>
                      </a:r>
                    </a:p>
                  </a:txBody>
                  <a:tcPr anchor="ctr">
                    <a:lnL>
                      <a:noFill/>
                    </a:lnL>
                    <a:lnR>
                      <a:noFill/>
                    </a:lnR>
                    <a:lnT>
                      <a:noFill/>
                    </a:lnT>
                    <a:lnB>
                      <a:noFill/>
                    </a:lnB>
                  </a:tcPr>
                </a:tc>
                <a:tc>
                  <a:txBody>
                    <a:bodyPr/>
                    <a:lstStyle/>
                    <a:p>
                      <a:r>
                        <a:rPr lang="en-US" sz="1400"/>
                        <a:t>455</a:t>
                      </a:r>
                    </a:p>
                  </a:txBody>
                  <a:tcPr anchor="ctr">
                    <a:lnL>
                      <a:noFill/>
                    </a:lnL>
                    <a:lnR>
                      <a:noFill/>
                    </a:lnR>
                    <a:lnT>
                      <a:noFill/>
                    </a:lnT>
                    <a:lnB>
                      <a:noFill/>
                    </a:lnB>
                  </a:tcPr>
                </a:tc>
                <a:tc>
                  <a:txBody>
                    <a:bodyPr/>
                    <a:lstStyle/>
                    <a:p>
                      <a:r>
                        <a:rPr lang="en-US" sz="1400" dirty="0"/>
                        <a:t>0</a:t>
                      </a:r>
                    </a:p>
                  </a:txBody>
                  <a:tcPr anchor="ctr">
                    <a:lnL>
                      <a:noFill/>
                    </a:lnL>
                    <a:lnR>
                      <a:noFill/>
                    </a:lnR>
                    <a:lnT>
                      <a:noFill/>
                    </a:lnT>
                    <a:lnB>
                      <a:noFill/>
                    </a:lnB>
                  </a:tcPr>
                </a:tc>
                <a:tc>
                  <a:txBody>
                    <a:bodyPr/>
                    <a:lstStyle/>
                    <a:p>
                      <a:r>
                        <a:rPr lang="en-US" sz="1400"/>
                        <a:t>TG16t</a:t>
                      </a:r>
                    </a:p>
                  </a:txBody>
                  <a:tcPr anchor="ctr">
                    <a:lnL>
                      <a:noFill/>
                    </a:lnL>
                    <a:lnR>
                      <a:noFill/>
                    </a:lnR>
                    <a:lnT>
                      <a:noFill/>
                    </a:lnT>
                    <a:lnB>
                      <a:noFill/>
                    </a:lnB>
                  </a:tcPr>
                </a:tc>
                <a:tc>
                  <a:txBody>
                    <a:bodyPr/>
                    <a:lstStyle/>
                    <a:p>
                      <a:r>
                        <a:rPr lang="en-US" sz="1400"/>
                        <a:t>Repetition Combining For Single Carrier Systems</a:t>
                      </a:r>
                    </a:p>
                  </a:txBody>
                  <a:tcPr anchor="ctr">
                    <a:lnL>
                      <a:noFill/>
                    </a:lnL>
                    <a:lnR>
                      <a:noFill/>
                    </a:lnR>
                    <a:lnT>
                      <a:noFill/>
                    </a:lnT>
                    <a:lnB>
                      <a:noFill/>
                    </a:lnB>
                  </a:tcPr>
                </a:tc>
                <a:tc>
                  <a:txBody>
                    <a:bodyPr/>
                    <a:lstStyle/>
                    <a:p>
                      <a:r>
                        <a:rPr lang="en-US" sz="1400"/>
                        <a:t>Menashe Shahar (Ondas Networks)</a:t>
                      </a:r>
                    </a:p>
                  </a:txBody>
                  <a:tcPr anchor="ctr">
                    <a:lnL>
                      <a:noFill/>
                    </a:lnL>
                    <a:lnR>
                      <a:noFill/>
                    </a:lnR>
                    <a:lnT>
                      <a:noFill/>
                    </a:lnT>
                    <a:lnB>
                      <a:noFill/>
                    </a:lnB>
                  </a:tcPr>
                </a:tc>
                <a:tc>
                  <a:txBody>
                    <a:bodyPr/>
                    <a:lstStyle/>
                    <a:p>
                      <a:r>
                        <a:rPr lang="en-US" sz="1400"/>
                        <a:t>06-Sep-2022 12:32:25 ET</a:t>
                      </a:r>
                    </a:p>
                  </a:txBody>
                  <a:tcPr anchor="ctr">
                    <a:lnL>
                      <a:noFill/>
                    </a:lnL>
                    <a:lnR>
                      <a:noFill/>
                    </a:lnR>
                    <a:lnT>
                      <a:noFill/>
                    </a:lnT>
                    <a:lnB>
                      <a:noFill/>
                    </a:lnB>
                  </a:tcPr>
                </a:tc>
                <a:extLst>
                  <a:ext uri="{0D108BD9-81ED-4DB2-BD59-A6C34878D82A}">
                    <a16:rowId xmlns:a16="http://schemas.microsoft.com/office/drawing/2014/main" val="65508883"/>
                  </a:ext>
                </a:extLst>
              </a:tr>
              <a:tr h="0">
                <a:tc>
                  <a:txBody>
                    <a:bodyPr/>
                    <a:lstStyle/>
                    <a:p>
                      <a:r>
                        <a:rPr lang="en-US" sz="1400" kern="1200" dirty="0">
                          <a:solidFill>
                            <a:schemeClr val="tx1"/>
                          </a:solidFill>
                          <a:latin typeface="+mn-lt"/>
                          <a:ea typeface="+mn-ea"/>
                          <a:cs typeface="+mn-cs"/>
                        </a:rPr>
                        <a:t>06-Sep-2022</a:t>
                      </a:r>
                      <a:r>
                        <a:rPr lang="en-US" sz="1400" dirty="0"/>
                        <a:t> ET</a:t>
                      </a:r>
                    </a:p>
                  </a:txBody>
                  <a:tcPr anchor="ctr">
                    <a:lnL>
                      <a:noFill/>
                    </a:lnL>
                    <a:lnR>
                      <a:noFill/>
                    </a:lnR>
                    <a:lnT>
                      <a:noFill/>
                    </a:lnT>
                    <a:lnB>
                      <a:noFill/>
                    </a:lnB>
                  </a:tcPr>
                </a:tc>
                <a:tc>
                  <a:txBody>
                    <a:bodyPr/>
                    <a:lstStyle/>
                    <a:p>
                      <a:r>
                        <a:rPr lang="en-US" sz="1400"/>
                        <a:t>2022</a:t>
                      </a:r>
                    </a:p>
                  </a:txBody>
                  <a:tcPr anchor="ctr">
                    <a:lnL>
                      <a:noFill/>
                    </a:lnL>
                    <a:lnR>
                      <a:noFill/>
                    </a:lnR>
                    <a:lnT>
                      <a:noFill/>
                    </a:lnT>
                    <a:lnB>
                      <a:noFill/>
                    </a:lnB>
                  </a:tcPr>
                </a:tc>
                <a:tc>
                  <a:txBody>
                    <a:bodyPr/>
                    <a:lstStyle/>
                    <a:p>
                      <a:r>
                        <a:rPr lang="en-US" sz="1400"/>
                        <a:t>454</a:t>
                      </a:r>
                    </a:p>
                  </a:txBody>
                  <a:tcPr anchor="ctr">
                    <a:lnL>
                      <a:noFill/>
                    </a:lnL>
                    <a:lnR>
                      <a:noFill/>
                    </a:lnR>
                    <a:lnT>
                      <a:noFill/>
                    </a:lnT>
                    <a:lnB>
                      <a:noFill/>
                    </a:lnB>
                  </a:tcPr>
                </a:tc>
                <a:tc>
                  <a:txBody>
                    <a:bodyPr/>
                    <a:lstStyle/>
                    <a:p>
                      <a:r>
                        <a:rPr lang="en-US" sz="1400"/>
                        <a:t>0</a:t>
                      </a:r>
                    </a:p>
                  </a:txBody>
                  <a:tcPr anchor="ctr">
                    <a:lnL>
                      <a:noFill/>
                    </a:lnL>
                    <a:lnR>
                      <a:noFill/>
                    </a:lnR>
                    <a:lnT>
                      <a:noFill/>
                    </a:lnT>
                    <a:lnB>
                      <a:noFill/>
                    </a:lnB>
                  </a:tcPr>
                </a:tc>
                <a:tc>
                  <a:txBody>
                    <a:bodyPr/>
                    <a:lstStyle/>
                    <a:p>
                      <a:r>
                        <a:rPr lang="en-US" sz="1400"/>
                        <a:t>TG16t</a:t>
                      </a:r>
                    </a:p>
                  </a:txBody>
                  <a:tcPr anchor="ctr">
                    <a:lnL>
                      <a:noFill/>
                    </a:lnL>
                    <a:lnR>
                      <a:noFill/>
                    </a:lnR>
                    <a:lnT>
                      <a:noFill/>
                    </a:lnT>
                    <a:lnB>
                      <a:noFill/>
                    </a:lnB>
                  </a:tcPr>
                </a:tc>
                <a:tc>
                  <a:txBody>
                    <a:bodyPr/>
                    <a:lstStyle/>
                    <a:p>
                      <a:r>
                        <a:rPr lang="en-US" sz="1400"/>
                        <a:t>PAPR Analysis for Preamble Transmission</a:t>
                      </a:r>
                    </a:p>
                  </a:txBody>
                  <a:tcPr anchor="ctr">
                    <a:lnL>
                      <a:noFill/>
                    </a:lnL>
                    <a:lnR>
                      <a:noFill/>
                    </a:lnR>
                    <a:lnT>
                      <a:noFill/>
                    </a:lnT>
                    <a:lnB>
                      <a:noFill/>
                    </a:lnB>
                  </a:tcPr>
                </a:tc>
                <a:tc>
                  <a:txBody>
                    <a:bodyPr/>
                    <a:lstStyle/>
                    <a:p>
                      <a:r>
                        <a:rPr lang="en-US" sz="1400"/>
                        <a:t>Menashe Shahar (Ondas Networks)</a:t>
                      </a:r>
                    </a:p>
                  </a:txBody>
                  <a:tcPr anchor="ctr">
                    <a:lnL>
                      <a:noFill/>
                    </a:lnL>
                    <a:lnR>
                      <a:noFill/>
                    </a:lnR>
                    <a:lnT>
                      <a:noFill/>
                    </a:lnT>
                    <a:lnB>
                      <a:noFill/>
                    </a:lnB>
                  </a:tcPr>
                </a:tc>
                <a:tc>
                  <a:txBody>
                    <a:bodyPr/>
                    <a:lstStyle/>
                    <a:p>
                      <a:r>
                        <a:rPr lang="en-US" sz="1400" dirty="0"/>
                        <a:t>06-Sep-2022 12:29:27 ET</a:t>
                      </a:r>
                    </a:p>
                  </a:txBody>
                  <a:tcPr anchor="ctr">
                    <a:lnL>
                      <a:noFill/>
                    </a:lnL>
                    <a:lnR>
                      <a:noFill/>
                    </a:lnR>
                    <a:lnT>
                      <a:noFill/>
                    </a:lnT>
                    <a:lnB>
                      <a:noFill/>
                    </a:lnB>
                  </a:tcPr>
                </a:tc>
                <a:extLst>
                  <a:ext uri="{0D108BD9-81ED-4DB2-BD59-A6C34878D82A}">
                    <a16:rowId xmlns:a16="http://schemas.microsoft.com/office/drawing/2014/main" val="214897537"/>
                  </a:ext>
                </a:extLst>
              </a:tr>
            </a:tbl>
          </a:graphicData>
        </a:graphic>
      </p:graphicFrame>
      <p:graphicFrame>
        <p:nvGraphicFramePr>
          <p:cNvPr id="4" name="Table 3">
            <a:extLst>
              <a:ext uri="{FF2B5EF4-FFF2-40B4-BE49-F238E27FC236}">
                <a16:creationId xmlns:a16="http://schemas.microsoft.com/office/drawing/2014/main" id="{7AC0944F-D42C-48D6-B2C8-ECE6E76A0639}"/>
              </a:ext>
            </a:extLst>
          </p:cNvPr>
          <p:cNvGraphicFramePr>
            <a:graphicFrameLocks noGrp="1"/>
          </p:cNvGraphicFramePr>
          <p:nvPr>
            <p:extLst>
              <p:ext uri="{D42A27DB-BD31-4B8C-83A1-F6EECF244321}">
                <p14:modId xmlns:p14="http://schemas.microsoft.com/office/powerpoint/2010/main" val="846045073"/>
              </p:ext>
            </p:extLst>
          </p:nvPr>
        </p:nvGraphicFramePr>
        <p:xfrm>
          <a:off x="653512" y="2848847"/>
          <a:ext cx="11125200" cy="518160"/>
        </p:xfrm>
        <a:graphic>
          <a:graphicData uri="http://schemas.openxmlformats.org/drawingml/2006/table">
            <a:tbl>
              <a:tblPr/>
              <a:tblGrid>
                <a:gridCol w="1390650">
                  <a:extLst>
                    <a:ext uri="{9D8B030D-6E8A-4147-A177-3AD203B41FA5}">
                      <a16:colId xmlns:a16="http://schemas.microsoft.com/office/drawing/2014/main" val="3608850962"/>
                    </a:ext>
                  </a:extLst>
                </a:gridCol>
                <a:gridCol w="1390650">
                  <a:extLst>
                    <a:ext uri="{9D8B030D-6E8A-4147-A177-3AD203B41FA5}">
                      <a16:colId xmlns:a16="http://schemas.microsoft.com/office/drawing/2014/main" val="2260302988"/>
                    </a:ext>
                  </a:extLst>
                </a:gridCol>
                <a:gridCol w="1390650">
                  <a:extLst>
                    <a:ext uri="{9D8B030D-6E8A-4147-A177-3AD203B41FA5}">
                      <a16:colId xmlns:a16="http://schemas.microsoft.com/office/drawing/2014/main" val="451576692"/>
                    </a:ext>
                  </a:extLst>
                </a:gridCol>
                <a:gridCol w="552450">
                  <a:extLst>
                    <a:ext uri="{9D8B030D-6E8A-4147-A177-3AD203B41FA5}">
                      <a16:colId xmlns:a16="http://schemas.microsoft.com/office/drawing/2014/main" val="3100897816"/>
                    </a:ext>
                  </a:extLst>
                </a:gridCol>
                <a:gridCol w="1600200">
                  <a:extLst>
                    <a:ext uri="{9D8B030D-6E8A-4147-A177-3AD203B41FA5}">
                      <a16:colId xmlns:a16="http://schemas.microsoft.com/office/drawing/2014/main" val="3097781455"/>
                    </a:ext>
                  </a:extLst>
                </a:gridCol>
                <a:gridCol w="2019300">
                  <a:extLst>
                    <a:ext uri="{9D8B030D-6E8A-4147-A177-3AD203B41FA5}">
                      <a16:colId xmlns:a16="http://schemas.microsoft.com/office/drawing/2014/main" val="867190125"/>
                    </a:ext>
                  </a:extLst>
                </a:gridCol>
                <a:gridCol w="1390650">
                  <a:extLst>
                    <a:ext uri="{9D8B030D-6E8A-4147-A177-3AD203B41FA5}">
                      <a16:colId xmlns:a16="http://schemas.microsoft.com/office/drawing/2014/main" val="2820719055"/>
                    </a:ext>
                  </a:extLst>
                </a:gridCol>
                <a:gridCol w="1390650">
                  <a:extLst>
                    <a:ext uri="{9D8B030D-6E8A-4147-A177-3AD203B41FA5}">
                      <a16:colId xmlns:a16="http://schemas.microsoft.com/office/drawing/2014/main" val="2732850111"/>
                    </a:ext>
                  </a:extLst>
                </a:gridCol>
              </a:tblGrid>
              <a:tr h="0">
                <a:tc>
                  <a:txBody>
                    <a:bodyPr/>
                    <a:lstStyle/>
                    <a:p>
                      <a:pPr marL="0" algn="l" defTabSz="914400" rtl="0" eaLnBrk="1" latinLnBrk="0" hangingPunct="1"/>
                      <a:r>
                        <a:rPr lang="en-US" sz="1400" kern="1200" dirty="0">
                          <a:solidFill>
                            <a:schemeClr val="tx1"/>
                          </a:solidFill>
                          <a:latin typeface="+mn-lt"/>
                          <a:ea typeface="+mn-ea"/>
                          <a:cs typeface="+mn-cs"/>
                        </a:rPr>
                        <a:t>13-Sep-2022 ET</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2022</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492</a:t>
                      </a:r>
                    </a:p>
                  </a:txBody>
                  <a:tcPr anchor="ctr">
                    <a:lnL>
                      <a:noFill/>
                    </a:lnL>
                    <a:lnR>
                      <a:noFill/>
                    </a:lnR>
                    <a:lnT>
                      <a:noFill/>
                    </a:lnT>
                    <a:lnB>
                      <a:noFill/>
                    </a:lnB>
                  </a:tcPr>
                </a:tc>
                <a:tc>
                  <a:txBody>
                    <a:bodyPr/>
                    <a:lstStyle/>
                    <a:p>
                      <a:pPr marL="0" algn="l" defTabSz="914400" rtl="0" eaLnBrk="1" latinLnBrk="0" hangingPunct="1"/>
                      <a:r>
                        <a:rPr lang="en-US" sz="1400" kern="1200" dirty="0">
                          <a:solidFill>
                            <a:schemeClr val="tx1"/>
                          </a:solidFill>
                          <a:latin typeface="+mn-lt"/>
                          <a:ea typeface="+mn-ea"/>
                          <a:cs typeface="+mn-cs"/>
                        </a:rPr>
                        <a:t>0</a:t>
                      </a:r>
                    </a:p>
                  </a:txBody>
                  <a:tcPr anchor="ctr">
                    <a:lnL>
                      <a:noFill/>
                    </a:lnL>
                    <a:lnR>
                      <a:noFill/>
                    </a:lnR>
                    <a:lnT>
                      <a:noFill/>
                    </a:lnT>
                    <a:lnB>
                      <a:noFill/>
                    </a:lnB>
                  </a:tcPr>
                </a:tc>
                <a:tc>
                  <a:txBody>
                    <a:bodyPr/>
                    <a:lstStyle/>
                    <a:p>
                      <a:pPr marL="0" algn="l" defTabSz="914400" rtl="0" eaLnBrk="1" latinLnBrk="0" hangingPunct="1"/>
                      <a:r>
                        <a:rPr lang="en-US" sz="1400" kern="1200" dirty="0">
                          <a:solidFill>
                            <a:schemeClr val="tx1"/>
                          </a:solidFill>
                          <a:latin typeface="+mn-lt"/>
                          <a:ea typeface="+mn-ea"/>
                          <a:cs typeface="+mn-cs"/>
                        </a:rPr>
                        <a:t>TG16t</a:t>
                      </a:r>
                    </a:p>
                  </a:txBody>
                  <a:tcPr anchor="ctr">
                    <a:lnL>
                      <a:noFill/>
                    </a:lnL>
                    <a:lnR>
                      <a:noFill/>
                    </a:lnR>
                    <a:lnT>
                      <a:noFill/>
                    </a:lnT>
                    <a:lnB>
                      <a:noFill/>
                    </a:lnB>
                  </a:tcPr>
                </a:tc>
                <a:tc>
                  <a:txBody>
                    <a:bodyPr/>
                    <a:lstStyle/>
                    <a:p>
                      <a:pPr marL="0" algn="l" defTabSz="914400" rtl="0" eaLnBrk="1" latinLnBrk="0" hangingPunct="1"/>
                      <a:r>
                        <a:rPr lang="en-US" sz="1400" kern="1200" dirty="0">
                          <a:solidFill>
                            <a:schemeClr val="tx1"/>
                          </a:solidFill>
                          <a:latin typeface="+mn-lt"/>
                          <a:ea typeface="+mn-ea"/>
                          <a:cs typeface="+mn-cs"/>
                        </a:rPr>
                        <a:t>Windowing and Filtering Results</a:t>
                      </a:r>
                    </a:p>
                  </a:txBody>
                  <a:tcPr anchor="ctr">
                    <a:lnL>
                      <a:noFill/>
                    </a:lnL>
                    <a:lnR>
                      <a:noFill/>
                    </a:lnR>
                    <a:lnT>
                      <a:noFill/>
                    </a:lnT>
                    <a:lnB>
                      <a:noFill/>
                    </a:lnB>
                  </a:tcPr>
                </a:tc>
                <a:tc>
                  <a:txBody>
                    <a:bodyPr/>
                    <a:lstStyle/>
                    <a:p>
                      <a:pPr marL="0" algn="l" defTabSz="914400" rtl="0" eaLnBrk="1" latinLnBrk="0" hangingPunct="1"/>
                      <a:r>
                        <a:rPr lang="en-US" sz="1400" kern="1200" dirty="0" err="1">
                          <a:solidFill>
                            <a:schemeClr val="tx1"/>
                          </a:solidFill>
                          <a:latin typeface="+mn-lt"/>
                          <a:ea typeface="+mn-ea"/>
                          <a:cs typeface="+mn-cs"/>
                        </a:rPr>
                        <a:t>Ondas</a:t>
                      </a:r>
                      <a:endParaRPr lang="en-US" sz="1400" kern="1200" dirty="0">
                        <a:solidFill>
                          <a:schemeClr val="tx1"/>
                        </a:solidFill>
                        <a:latin typeface="+mn-lt"/>
                        <a:ea typeface="+mn-ea"/>
                        <a:cs typeface="+mn-cs"/>
                      </a:endParaRP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681304714"/>
                  </a:ext>
                </a:extLst>
              </a:tr>
            </a:tbl>
          </a:graphicData>
        </a:graphic>
      </p:graphicFrame>
      <p:graphicFrame>
        <p:nvGraphicFramePr>
          <p:cNvPr id="6" name="Table 5">
            <a:extLst>
              <a:ext uri="{FF2B5EF4-FFF2-40B4-BE49-F238E27FC236}">
                <a16:creationId xmlns:a16="http://schemas.microsoft.com/office/drawing/2014/main" id="{ED0EE0A6-688B-48E3-88C0-3C53C8227CF6}"/>
              </a:ext>
            </a:extLst>
          </p:cNvPr>
          <p:cNvGraphicFramePr>
            <a:graphicFrameLocks noGrp="1"/>
          </p:cNvGraphicFramePr>
          <p:nvPr>
            <p:extLst>
              <p:ext uri="{D42A27DB-BD31-4B8C-83A1-F6EECF244321}">
                <p14:modId xmlns:p14="http://schemas.microsoft.com/office/powerpoint/2010/main" val="2237808824"/>
              </p:ext>
            </p:extLst>
          </p:nvPr>
        </p:nvGraphicFramePr>
        <p:xfrm>
          <a:off x="952691" y="3962400"/>
          <a:ext cx="10515600" cy="944880"/>
        </p:xfrm>
        <a:graphic>
          <a:graphicData uri="http://schemas.openxmlformats.org/drawingml/2006/table">
            <a:tbl>
              <a:tblPr/>
              <a:tblGrid>
                <a:gridCol w="1314450">
                  <a:extLst>
                    <a:ext uri="{9D8B030D-6E8A-4147-A177-3AD203B41FA5}">
                      <a16:colId xmlns:a16="http://schemas.microsoft.com/office/drawing/2014/main" val="2289137131"/>
                    </a:ext>
                  </a:extLst>
                </a:gridCol>
                <a:gridCol w="1314450">
                  <a:extLst>
                    <a:ext uri="{9D8B030D-6E8A-4147-A177-3AD203B41FA5}">
                      <a16:colId xmlns:a16="http://schemas.microsoft.com/office/drawing/2014/main" val="3887985095"/>
                    </a:ext>
                  </a:extLst>
                </a:gridCol>
                <a:gridCol w="1314450">
                  <a:extLst>
                    <a:ext uri="{9D8B030D-6E8A-4147-A177-3AD203B41FA5}">
                      <a16:colId xmlns:a16="http://schemas.microsoft.com/office/drawing/2014/main" val="2992427320"/>
                    </a:ext>
                  </a:extLst>
                </a:gridCol>
                <a:gridCol w="1314450">
                  <a:extLst>
                    <a:ext uri="{9D8B030D-6E8A-4147-A177-3AD203B41FA5}">
                      <a16:colId xmlns:a16="http://schemas.microsoft.com/office/drawing/2014/main" val="3540520567"/>
                    </a:ext>
                  </a:extLst>
                </a:gridCol>
                <a:gridCol w="1314450">
                  <a:extLst>
                    <a:ext uri="{9D8B030D-6E8A-4147-A177-3AD203B41FA5}">
                      <a16:colId xmlns:a16="http://schemas.microsoft.com/office/drawing/2014/main" val="1377828326"/>
                    </a:ext>
                  </a:extLst>
                </a:gridCol>
                <a:gridCol w="1314450">
                  <a:extLst>
                    <a:ext uri="{9D8B030D-6E8A-4147-A177-3AD203B41FA5}">
                      <a16:colId xmlns:a16="http://schemas.microsoft.com/office/drawing/2014/main" val="2067542633"/>
                    </a:ext>
                  </a:extLst>
                </a:gridCol>
                <a:gridCol w="1314450">
                  <a:extLst>
                    <a:ext uri="{9D8B030D-6E8A-4147-A177-3AD203B41FA5}">
                      <a16:colId xmlns:a16="http://schemas.microsoft.com/office/drawing/2014/main" val="1141899677"/>
                    </a:ext>
                  </a:extLst>
                </a:gridCol>
                <a:gridCol w="1314450">
                  <a:extLst>
                    <a:ext uri="{9D8B030D-6E8A-4147-A177-3AD203B41FA5}">
                      <a16:colId xmlns:a16="http://schemas.microsoft.com/office/drawing/2014/main" val="1974331955"/>
                    </a:ext>
                  </a:extLst>
                </a:gridCol>
              </a:tblGrid>
              <a:tr h="0">
                <a:tc>
                  <a:txBody>
                    <a:bodyPr/>
                    <a:lstStyle/>
                    <a:p>
                      <a:pPr marL="0" algn="l" defTabSz="914400" rtl="0" eaLnBrk="1" latinLnBrk="0" hangingPunct="1"/>
                      <a:r>
                        <a:rPr lang="en-US" sz="1400" kern="1200" dirty="0">
                          <a:solidFill>
                            <a:schemeClr val="tx1"/>
                          </a:solidFill>
                          <a:latin typeface="+mn-lt"/>
                          <a:ea typeface="+mn-ea"/>
                          <a:cs typeface="+mn-cs"/>
                        </a:rPr>
                        <a:t>14-Sep-2022 ET</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2022</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509</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0</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TG16t</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Proposal for 802.16t channel models</a:t>
                      </a:r>
                    </a:p>
                  </a:txBody>
                  <a:tcPr anchor="ctr">
                    <a:lnL>
                      <a:noFill/>
                    </a:lnL>
                    <a:lnR>
                      <a:noFill/>
                    </a:lnR>
                    <a:lnT>
                      <a:noFill/>
                    </a:lnT>
                    <a:lnB>
                      <a:noFill/>
                    </a:lnB>
                  </a:tcPr>
                </a:tc>
                <a:tc>
                  <a:txBody>
                    <a:bodyPr/>
                    <a:lstStyle/>
                    <a:p>
                      <a:pPr marL="0" algn="l" defTabSz="914400" rtl="0" eaLnBrk="1" latinLnBrk="0" hangingPunct="1"/>
                      <a:r>
                        <a:rPr lang="en-US" sz="1400" kern="1200" dirty="0" err="1">
                          <a:solidFill>
                            <a:schemeClr val="tx1"/>
                          </a:solidFill>
                          <a:latin typeface="+mn-lt"/>
                          <a:ea typeface="+mn-ea"/>
                          <a:cs typeface="+mn-cs"/>
                        </a:rPr>
                        <a:t>Juha</a:t>
                      </a:r>
                      <a:r>
                        <a:rPr lang="en-US" sz="1400" kern="1200" dirty="0">
                          <a:solidFill>
                            <a:schemeClr val="tx1"/>
                          </a:solidFill>
                          <a:latin typeface="+mn-lt"/>
                          <a:ea typeface="+mn-ea"/>
                          <a:cs typeface="+mn-cs"/>
                        </a:rPr>
                        <a:t> </a:t>
                      </a:r>
                      <a:r>
                        <a:rPr lang="en-US" sz="1400" kern="1200" dirty="0" err="1">
                          <a:solidFill>
                            <a:schemeClr val="tx1"/>
                          </a:solidFill>
                          <a:latin typeface="+mn-lt"/>
                          <a:ea typeface="+mn-ea"/>
                          <a:cs typeface="+mn-cs"/>
                        </a:rPr>
                        <a:t>Juntunen</a:t>
                      </a:r>
                      <a:r>
                        <a:rPr lang="en-US" sz="1400" kern="1200" dirty="0">
                          <a:solidFill>
                            <a:schemeClr val="tx1"/>
                          </a:solidFill>
                          <a:latin typeface="+mn-lt"/>
                          <a:ea typeface="+mn-ea"/>
                          <a:cs typeface="+mn-cs"/>
                        </a:rPr>
                        <a:t> (MCC)</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757421016"/>
                  </a:ext>
                </a:extLst>
              </a:tr>
            </a:tbl>
          </a:graphicData>
        </a:graphic>
      </p:graphicFrame>
      <p:graphicFrame>
        <p:nvGraphicFramePr>
          <p:cNvPr id="7" name="Table 6">
            <a:extLst>
              <a:ext uri="{FF2B5EF4-FFF2-40B4-BE49-F238E27FC236}">
                <a16:creationId xmlns:a16="http://schemas.microsoft.com/office/drawing/2014/main" id="{8A1CB479-9998-4324-932E-8F809AC22DAB}"/>
              </a:ext>
            </a:extLst>
          </p:cNvPr>
          <p:cNvGraphicFramePr>
            <a:graphicFrameLocks noGrp="1"/>
          </p:cNvGraphicFramePr>
          <p:nvPr>
            <p:extLst>
              <p:ext uri="{D42A27DB-BD31-4B8C-83A1-F6EECF244321}">
                <p14:modId xmlns:p14="http://schemas.microsoft.com/office/powerpoint/2010/main" val="2507315891"/>
              </p:ext>
            </p:extLst>
          </p:nvPr>
        </p:nvGraphicFramePr>
        <p:xfrm>
          <a:off x="381000" y="4711249"/>
          <a:ext cx="10515603" cy="958334"/>
        </p:xfrm>
        <a:graphic>
          <a:graphicData uri="http://schemas.openxmlformats.org/drawingml/2006/table">
            <a:tbl>
              <a:tblPr/>
              <a:tblGrid>
                <a:gridCol w="1502229">
                  <a:extLst>
                    <a:ext uri="{9D8B030D-6E8A-4147-A177-3AD203B41FA5}">
                      <a16:colId xmlns:a16="http://schemas.microsoft.com/office/drawing/2014/main" val="1536146632"/>
                    </a:ext>
                  </a:extLst>
                </a:gridCol>
                <a:gridCol w="1502229">
                  <a:extLst>
                    <a:ext uri="{9D8B030D-6E8A-4147-A177-3AD203B41FA5}">
                      <a16:colId xmlns:a16="http://schemas.microsoft.com/office/drawing/2014/main" val="283586587"/>
                    </a:ext>
                  </a:extLst>
                </a:gridCol>
                <a:gridCol w="1502229">
                  <a:extLst>
                    <a:ext uri="{9D8B030D-6E8A-4147-A177-3AD203B41FA5}">
                      <a16:colId xmlns:a16="http://schemas.microsoft.com/office/drawing/2014/main" val="2661112625"/>
                    </a:ext>
                  </a:extLst>
                </a:gridCol>
                <a:gridCol w="1502229">
                  <a:extLst>
                    <a:ext uri="{9D8B030D-6E8A-4147-A177-3AD203B41FA5}">
                      <a16:colId xmlns:a16="http://schemas.microsoft.com/office/drawing/2014/main" val="2629116009"/>
                    </a:ext>
                  </a:extLst>
                </a:gridCol>
                <a:gridCol w="1502229">
                  <a:extLst>
                    <a:ext uri="{9D8B030D-6E8A-4147-A177-3AD203B41FA5}">
                      <a16:colId xmlns:a16="http://schemas.microsoft.com/office/drawing/2014/main" val="3103591892"/>
                    </a:ext>
                  </a:extLst>
                </a:gridCol>
                <a:gridCol w="1502229">
                  <a:extLst>
                    <a:ext uri="{9D8B030D-6E8A-4147-A177-3AD203B41FA5}">
                      <a16:colId xmlns:a16="http://schemas.microsoft.com/office/drawing/2014/main" val="1897427061"/>
                    </a:ext>
                  </a:extLst>
                </a:gridCol>
                <a:gridCol w="1502229">
                  <a:extLst>
                    <a:ext uri="{9D8B030D-6E8A-4147-A177-3AD203B41FA5}">
                      <a16:colId xmlns:a16="http://schemas.microsoft.com/office/drawing/2014/main" val="2520310784"/>
                    </a:ext>
                  </a:extLst>
                </a:gridCol>
              </a:tblGrid>
              <a:tr h="958334">
                <a:tc>
                  <a:txBody>
                    <a:bodyPr/>
                    <a:lstStyle/>
                    <a:p>
                      <a:pPr marL="0" algn="l" defTabSz="914400" rtl="0" eaLnBrk="1" latinLnBrk="0" hangingPunct="1"/>
                      <a:r>
                        <a:rPr lang="en-US" sz="1400" kern="1200">
                          <a:solidFill>
                            <a:schemeClr val="tx1"/>
                          </a:solidFill>
                          <a:latin typeface="+mn-lt"/>
                          <a:ea typeface="+mn-ea"/>
                          <a:cs typeface="+mn-cs"/>
                        </a:rPr>
                        <a:t>14-Sep-2022 ET</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2022</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512</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0</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TG16t</a:t>
                      </a:r>
                    </a:p>
                  </a:txBody>
                  <a:tcPr anchor="ctr">
                    <a:lnL>
                      <a:noFill/>
                    </a:lnL>
                    <a:lnR>
                      <a:noFill/>
                    </a:lnR>
                    <a:lnT>
                      <a:noFill/>
                    </a:lnT>
                    <a:lnB>
                      <a:noFill/>
                    </a:lnB>
                  </a:tcPr>
                </a:tc>
                <a:tc>
                  <a:txBody>
                    <a:bodyPr/>
                    <a:lstStyle/>
                    <a:p>
                      <a:pPr marL="0" algn="l" defTabSz="914400" rtl="0" eaLnBrk="1" latinLnBrk="0" hangingPunct="1"/>
                      <a:r>
                        <a:rPr lang="en-US" sz="1400" kern="1200">
                          <a:solidFill>
                            <a:schemeClr val="tx1"/>
                          </a:solidFill>
                          <a:latin typeface="+mn-lt"/>
                          <a:ea typeface="+mn-ea"/>
                          <a:cs typeface="+mn-cs"/>
                        </a:rPr>
                        <a:t>Air Interface Protocol - PHY Layer</a:t>
                      </a:r>
                    </a:p>
                  </a:txBody>
                  <a:tcPr anchor="ctr">
                    <a:lnL>
                      <a:noFill/>
                    </a:lnL>
                    <a:lnR>
                      <a:noFill/>
                    </a:lnR>
                    <a:lnT>
                      <a:noFill/>
                    </a:lnT>
                    <a:lnB>
                      <a:noFill/>
                    </a:lnB>
                  </a:tcPr>
                </a:tc>
                <a:tc>
                  <a:txBody>
                    <a:bodyPr/>
                    <a:lstStyle/>
                    <a:p>
                      <a:pPr marL="0" algn="l" defTabSz="914400" rtl="0" eaLnBrk="1" latinLnBrk="0" hangingPunct="1"/>
                      <a:r>
                        <a:rPr lang="en-US" sz="1400" kern="1200" dirty="0" err="1">
                          <a:solidFill>
                            <a:schemeClr val="tx1"/>
                          </a:solidFill>
                          <a:latin typeface="+mn-lt"/>
                          <a:ea typeface="+mn-ea"/>
                          <a:cs typeface="+mn-cs"/>
                        </a:rPr>
                        <a:t>Ondas</a:t>
                      </a:r>
                      <a:endParaRPr lang="en-US" sz="1400" kern="1200" dirty="0">
                        <a:solidFill>
                          <a:schemeClr val="tx1"/>
                        </a:solidFill>
                        <a:latin typeface="+mn-lt"/>
                        <a:ea typeface="+mn-ea"/>
                        <a:cs typeface="+mn-cs"/>
                      </a:endParaRPr>
                    </a:p>
                  </a:txBody>
                  <a:tcPr anchor="ctr">
                    <a:lnL>
                      <a:noFill/>
                    </a:lnL>
                    <a:lnR>
                      <a:noFill/>
                    </a:lnR>
                    <a:lnT>
                      <a:noFill/>
                    </a:lnT>
                    <a:lnB>
                      <a:noFill/>
                    </a:lnB>
                  </a:tcPr>
                </a:tc>
                <a:extLst>
                  <a:ext uri="{0D108BD9-81ED-4DB2-BD59-A6C34878D82A}">
                    <a16:rowId xmlns:a16="http://schemas.microsoft.com/office/drawing/2014/main" val="1766307492"/>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 on 492</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a:xfrm>
            <a:off x="838200" y="1143000"/>
            <a:ext cx="10515600" cy="5033963"/>
          </a:xfrm>
        </p:spPr>
        <p:txBody>
          <a:bodyPr>
            <a:normAutofit/>
          </a:bodyPr>
          <a:lstStyle/>
          <a:p>
            <a:endParaRPr lang="en-US" dirty="0"/>
          </a:p>
          <a:p>
            <a:r>
              <a:rPr lang="en-US" dirty="0"/>
              <a:t>Opportunity to replicate simulation with a fixed bit size to represent a physical DAC. </a:t>
            </a:r>
          </a:p>
          <a:p>
            <a:r>
              <a:rPr lang="en-US" dirty="0"/>
              <a:t>Vishal can share the simulation that has been done, and others can replicate with fixed point</a:t>
            </a:r>
          </a:p>
          <a:p>
            <a:endParaRPr lang="en-US" dirty="0"/>
          </a:p>
          <a:p>
            <a:r>
              <a:rPr lang="en-US" dirty="0"/>
              <a:t>Next – Update the PHY proposal in a </a:t>
            </a:r>
            <a:r>
              <a:rPr lang="en-US" dirty="0" err="1"/>
              <a:t>followup</a:t>
            </a:r>
            <a:r>
              <a:rPr lang="en-US" dirty="0"/>
              <a:t> post. </a:t>
            </a:r>
          </a:p>
          <a:p>
            <a:endParaRPr lang="en-US" dirty="0"/>
          </a:p>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graphicFrame>
        <p:nvGraphicFramePr>
          <p:cNvPr id="7" name="Table 6">
            <a:extLst>
              <a:ext uri="{FF2B5EF4-FFF2-40B4-BE49-F238E27FC236}">
                <a16:creationId xmlns:a16="http://schemas.microsoft.com/office/drawing/2014/main" id="{CD03927A-CB68-4D71-8412-AE0AE9E7A748}"/>
              </a:ext>
            </a:extLst>
          </p:cNvPr>
          <p:cNvGraphicFramePr>
            <a:graphicFrameLocks noGrp="1"/>
          </p:cNvGraphicFramePr>
          <p:nvPr>
            <p:extLst>
              <p:ext uri="{D42A27DB-BD31-4B8C-83A1-F6EECF244321}">
                <p14:modId xmlns:p14="http://schemas.microsoft.com/office/powerpoint/2010/main" val="3555930106"/>
              </p:ext>
            </p:extLst>
          </p:nvPr>
        </p:nvGraphicFramePr>
        <p:xfrm>
          <a:off x="609600" y="1065054"/>
          <a:ext cx="11125200" cy="640080"/>
        </p:xfrm>
        <a:graphic>
          <a:graphicData uri="http://schemas.openxmlformats.org/drawingml/2006/table">
            <a:tbl>
              <a:tblPr/>
              <a:tblGrid>
                <a:gridCol w="1390650">
                  <a:extLst>
                    <a:ext uri="{9D8B030D-6E8A-4147-A177-3AD203B41FA5}">
                      <a16:colId xmlns:a16="http://schemas.microsoft.com/office/drawing/2014/main" val="3608850962"/>
                    </a:ext>
                  </a:extLst>
                </a:gridCol>
                <a:gridCol w="1390650">
                  <a:extLst>
                    <a:ext uri="{9D8B030D-6E8A-4147-A177-3AD203B41FA5}">
                      <a16:colId xmlns:a16="http://schemas.microsoft.com/office/drawing/2014/main" val="2260302988"/>
                    </a:ext>
                  </a:extLst>
                </a:gridCol>
                <a:gridCol w="1390650">
                  <a:extLst>
                    <a:ext uri="{9D8B030D-6E8A-4147-A177-3AD203B41FA5}">
                      <a16:colId xmlns:a16="http://schemas.microsoft.com/office/drawing/2014/main" val="451576692"/>
                    </a:ext>
                  </a:extLst>
                </a:gridCol>
                <a:gridCol w="552450">
                  <a:extLst>
                    <a:ext uri="{9D8B030D-6E8A-4147-A177-3AD203B41FA5}">
                      <a16:colId xmlns:a16="http://schemas.microsoft.com/office/drawing/2014/main" val="3100897816"/>
                    </a:ext>
                  </a:extLst>
                </a:gridCol>
                <a:gridCol w="1600200">
                  <a:extLst>
                    <a:ext uri="{9D8B030D-6E8A-4147-A177-3AD203B41FA5}">
                      <a16:colId xmlns:a16="http://schemas.microsoft.com/office/drawing/2014/main" val="3097781455"/>
                    </a:ext>
                  </a:extLst>
                </a:gridCol>
                <a:gridCol w="2019300">
                  <a:extLst>
                    <a:ext uri="{9D8B030D-6E8A-4147-A177-3AD203B41FA5}">
                      <a16:colId xmlns:a16="http://schemas.microsoft.com/office/drawing/2014/main" val="867190125"/>
                    </a:ext>
                  </a:extLst>
                </a:gridCol>
                <a:gridCol w="1390650">
                  <a:extLst>
                    <a:ext uri="{9D8B030D-6E8A-4147-A177-3AD203B41FA5}">
                      <a16:colId xmlns:a16="http://schemas.microsoft.com/office/drawing/2014/main" val="2820719055"/>
                    </a:ext>
                  </a:extLst>
                </a:gridCol>
                <a:gridCol w="1390650">
                  <a:extLst>
                    <a:ext uri="{9D8B030D-6E8A-4147-A177-3AD203B41FA5}">
                      <a16:colId xmlns:a16="http://schemas.microsoft.com/office/drawing/2014/main" val="2732850111"/>
                    </a:ext>
                  </a:extLst>
                </a:gridCol>
              </a:tblGrid>
              <a:tr h="0">
                <a:tc>
                  <a:txBody>
                    <a:bodyPr/>
                    <a:lstStyle/>
                    <a:p>
                      <a:r>
                        <a:rPr lang="en-US" dirty="0"/>
                        <a:t>13-Sep-2022 ET</a:t>
                      </a:r>
                    </a:p>
                  </a:txBody>
                  <a:tcPr anchor="ctr">
                    <a:lnL>
                      <a:noFill/>
                    </a:lnL>
                    <a:lnR>
                      <a:noFill/>
                    </a:lnR>
                    <a:lnT>
                      <a:noFill/>
                    </a:lnT>
                    <a:lnB>
                      <a:noFill/>
                    </a:lnB>
                  </a:tcPr>
                </a:tc>
                <a:tc>
                  <a:txBody>
                    <a:bodyPr/>
                    <a:lstStyle/>
                    <a:p>
                      <a:r>
                        <a:rPr lang="en-US" dirty="0"/>
                        <a:t>2022</a:t>
                      </a:r>
                    </a:p>
                  </a:txBody>
                  <a:tcPr anchor="ctr">
                    <a:lnL>
                      <a:noFill/>
                    </a:lnL>
                    <a:lnR>
                      <a:noFill/>
                    </a:lnR>
                    <a:lnT>
                      <a:noFill/>
                    </a:lnT>
                    <a:lnB>
                      <a:noFill/>
                    </a:lnB>
                  </a:tcPr>
                </a:tc>
                <a:tc>
                  <a:txBody>
                    <a:bodyPr/>
                    <a:lstStyle/>
                    <a:p>
                      <a:r>
                        <a:rPr lang="en-US"/>
                        <a:t>492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dirty="0"/>
                        <a:t>Windowing and Filtering Results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681304714"/>
                  </a:ext>
                </a:extLst>
              </a:tr>
            </a:tbl>
          </a:graphicData>
        </a:graphic>
      </p:graphicFrame>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FA15-2EC1-4F19-A7B4-CB76A696344E}"/>
              </a:ext>
            </a:extLst>
          </p:cNvPr>
          <p:cNvSpPr>
            <a:spLocks noGrp="1"/>
          </p:cNvSpPr>
          <p:nvPr>
            <p:ph type="title"/>
          </p:nvPr>
        </p:nvSpPr>
        <p:spPr/>
        <p:txBody>
          <a:bodyPr/>
          <a:lstStyle/>
          <a:p>
            <a:r>
              <a:rPr lang="en-US" dirty="0"/>
              <a:t>Discussion on 454</a:t>
            </a:r>
          </a:p>
        </p:txBody>
      </p:sp>
      <p:sp>
        <p:nvSpPr>
          <p:cNvPr id="3" name="Content Placeholder 2">
            <a:extLst>
              <a:ext uri="{FF2B5EF4-FFF2-40B4-BE49-F238E27FC236}">
                <a16:creationId xmlns:a16="http://schemas.microsoft.com/office/drawing/2014/main" id="{B17C5CA8-5544-4114-959A-A3A610A05C22}"/>
              </a:ext>
            </a:extLst>
          </p:cNvPr>
          <p:cNvSpPr>
            <a:spLocks noGrp="1"/>
          </p:cNvSpPr>
          <p:nvPr>
            <p:ph idx="1"/>
          </p:nvPr>
        </p:nvSpPr>
        <p:spPr/>
        <p:txBody>
          <a:bodyPr/>
          <a:lstStyle/>
          <a:p>
            <a:r>
              <a:rPr lang="en-US" dirty="0"/>
              <a:t>By varying Preambles across subchannels, PAPR is limited to approx. 10dB as number of subchannels increases to 128. </a:t>
            </a:r>
          </a:p>
          <a:p>
            <a:endParaRPr lang="en-US" dirty="0"/>
          </a:p>
          <a:p>
            <a:r>
              <a:rPr lang="en-US" dirty="0"/>
              <a:t>Any coordination required? </a:t>
            </a:r>
          </a:p>
          <a:p>
            <a:pPr lvl="1"/>
            <a:r>
              <a:rPr lang="en-US" dirty="0"/>
              <a:t>Preamble is defined by subchannel number through a table lookup in the specification. </a:t>
            </a:r>
          </a:p>
          <a:p>
            <a:pPr lvl="1"/>
            <a:r>
              <a:rPr lang="en-US" dirty="0"/>
              <a:t>Works equally well for any arrangement of subchannel groups. </a:t>
            </a:r>
          </a:p>
          <a:p>
            <a:pPr lvl="1"/>
            <a:endParaRPr lang="en-US" dirty="0"/>
          </a:p>
          <a:p>
            <a:r>
              <a:rPr lang="en-US" dirty="0"/>
              <a:t>Agreement that this is a workable approach to limit PAPR due to synchronous preambles across </a:t>
            </a:r>
            <a:r>
              <a:rPr lang="en-US" dirty="0" err="1"/>
              <a:t>subcannels</a:t>
            </a:r>
            <a:r>
              <a:rPr lang="en-US" dirty="0"/>
              <a:t>. </a:t>
            </a:r>
          </a:p>
          <a:p>
            <a:pPr lvl="1"/>
            <a:endParaRPr lang="en-US" dirty="0"/>
          </a:p>
        </p:txBody>
      </p:sp>
      <p:sp>
        <p:nvSpPr>
          <p:cNvPr id="4" name="Date Placeholder 3">
            <a:extLst>
              <a:ext uri="{FF2B5EF4-FFF2-40B4-BE49-F238E27FC236}">
                <a16:creationId xmlns:a16="http://schemas.microsoft.com/office/drawing/2014/main" id="{3918168A-DEE5-4B82-A436-22DE3ABEC02A}"/>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1D4A804F-EDDD-44E4-B5A3-86A2CF1624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DE8C6F3-6080-4F15-B8E2-CCF899BD35B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76035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F232D-92D8-4EAF-96C0-7E18356DCC57}"/>
              </a:ext>
            </a:extLst>
          </p:cNvPr>
          <p:cNvSpPr>
            <a:spLocks noGrp="1"/>
          </p:cNvSpPr>
          <p:nvPr>
            <p:ph type="title"/>
          </p:nvPr>
        </p:nvSpPr>
        <p:spPr/>
        <p:txBody>
          <a:bodyPr/>
          <a:lstStyle/>
          <a:p>
            <a:r>
              <a:rPr lang="en-US" dirty="0"/>
              <a:t>Discussion on 455</a:t>
            </a:r>
          </a:p>
        </p:txBody>
      </p:sp>
      <p:sp>
        <p:nvSpPr>
          <p:cNvPr id="3" name="Content Placeholder 2">
            <a:extLst>
              <a:ext uri="{FF2B5EF4-FFF2-40B4-BE49-F238E27FC236}">
                <a16:creationId xmlns:a16="http://schemas.microsoft.com/office/drawing/2014/main" id="{4E21F820-D322-421A-B6A6-C1C74A4F1F64}"/>
              </a:ext>
            </a:extLst>
          </p:cNvPr>
          <p:cNvSpPr>
            <a:spLocks noGrp="1"/>
          </p:cNvSpPr>
          <p:nvPr>
            <p:ph idx="1"/>
          </p:nvPr>
        </p:nvSpPr>
        <p:spPr/>
        <p:txBody>
          <a:bodyPr>
            <a:normAutofit fontScale="92500" lnSpcReduction="10000"/>
          </a:bodyPr>
          <a:lstStyle/>
          <a:p>
            <a:r>
              <a:rPr lang="en-IN" dirty="0"/>
              <a:t>Repetition Combining For Single Carrier Systems</a:t>
            </a:r>
          </a:p>
          <a:p>
            <a:endParaRPr lang="en-IN" dirty="0"/>
          </a:p>
          <a:p>
            <a:r>
              <a:rPr lang="en-US" dirty="0"/>
              <a:t>Why this and not FEC or lower symbol rate?  This is on top of coding. </a:t>
            </a:r>
          </a:p>
          <a:p>
            <a:r>
              <a:rPr lang="en-US" dirty="0"/>
              <a:t>Is there a benefit of keeping the same symbol rate across all subchannels? This allows for more selective improvement of S/N and thus range. </a:t>
            </a:r>
          </a:p>
          <a:p>
            <a:endParaRPr lang="en-US" dirty="0"/>
          </a:p>
          <a:p>
            <a:r>
              <a:rPr lang="en-US" dirty="0"/>
              <a:t>Should we support repetitions other than by powers of 2?  Maybe 3X or 5X? Today it is  1,2,4,8…</a:t>
            </a:r>
          </a:p>
          <a:p>
            <a:endParaRPr lang="en-US" dirty="0"/>
          </a:p>
          <a:p>
            <a:r>
              <a:rPr lang="en-US" dirty="0"/>
              <a:t>Agreement to adopt repetition approach from 455. </a:t>
            </a:r>
          </a:p>
        </p:txBody>
      </p:sp>
      <p:sp>
        <p:nvSpPr>
          <p:cNvPr id="4" name="Date Placeholder 3">
            <a:extLst>
              <a:ext uri="{FF2B5EF4-FFF2-40B4-BE49-F238E27FC236}">
                <a16:creationId xmlns:a16="http://schemas.microsoft.com/office/drawing/2014/main" id="{A4A0F853-AA1B-4E91-AD98-980E5C1E1A5E}"/>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F55BFF79-7B12-47A7-A8D1-B1E4E048041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4E01C9-A1CF-409A-B3E9-62D12FDFD49C}"/>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80297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E194E-E93B-4098-93C5-C218C138F2D7}"/>
              </a:ext>
            </a:extLst>
          </p:cNvPr>
          <p:cNvSpPr>
            <a:spLocks noGrp="1"/>
          </p:cNvSpPr>
          <p:nvPr>
            <p:ph type="title"/>
          </p:nvPr>
        </p:nvSpPr>
        <p:spPr/>
        <p:txBody>
          <a:bodyPr/>
          <a:lstStyle/>
          <a:p>
            <a:r>
              <a:rPr lang="en-US" dirty="0"/>
              <a:t>Discussion on 509 channel models </a:t>
            </a:r>
          </a:p>
        </p:txBody>
      </p:sp>
      <p:sp>
        <p:nvSpPr>
          <p:cNvPr id="3" name="Content Placeholder 2">
            <a:extLst>
              <a:ext uri="{FF2B5EF4-FFF2-40B4-BE49-F238E27FC236}">
                <a16:creationId xmlns:a16="http://schemas.microsoft.com/office/drawing/2014/main" id="{FC0D2FF9-1178-4E96-B061-AB094B0F9ADF}"/>
              </a:ext>
            </a:extLst>
          </p:cNvPr>
          <p:cNvSpPr>
            <a:spLocks noGrp="1"/>
          </p:cNvSpPr>
          <p:nvPr>
            <p:ph idx="1"/>
          </p:nvPr>
        </p:nvSpPr>
        <p:spPr/>
        <p:txBody>
          <a:bodyPr/>
          <a:lstStyle/>
          <a:p>
            <a:r>
              <a:rPr lang="en-US" dirty="0"/>
              <a:t>Agreement to adopt into an annex or profile to represent mobile use cases</a:t>
            </a:r>
          </a:p>
          <a:p>
            <a:r>
              <a:rPr lang="en-US" dirty="0"/>
              <a:t>Possible a different channel model would be provide for fixed use cases</a:t>
            </a:r>
          </a:p>
          <a:p>
            <a:endParaRPr lang="en-US" dirty="0"/>
          </a:p>
          <a:p>
            <a:r>
              <a:rPr lang="en-US" dirty="0"/>
              <a:t>Opportunity to develop simulations to validate PHY and channel models together</a:t>
            </a:r>
          </a:p>
          <a:p>
            <a:endParaRPr lang="en-US" dirty="0"/>
          </a:p>
        </p:txBody>
      </p:sp>
      <p:sp>
        <p:nvSpPr>
          <p:cNvPr id="4" name="Date Placeholder 3">
            <a:extLst>
              <a:ext uri="{FF2B5EF4-FFF2-40B4-BE49-F238E27FC236}">
                <a16:creationId xmlns:a16="http://schemas.microsoft.com/office/drawing/2014/main" id="{1EE2E208-5F71-4C2F-BEE9-42CEB6DF5F9C}"/>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CBEA1C1C-07D2-4D45-8EE3-F56CC42DBA8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13A85E-9EC1-405A-BACF-24951E171AAE}"/>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244668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Clark Palmer</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89432-C4C5-48BF-A667-561B150E19F3}"/>
              </a:ext>
            </a:extLst>
          </p:cNvPr>
          <p:cNvSpPr>
            <a:spLocks noGrp="1"/>
          </p:cNvSpPr>
          <p:nvPr>
            <p:ph type="title"/>
          </p:nvPr>
        </p:nvSpPr>
        <p:spPr/>
        <p:txBody>
          <a:bodyPr/>
          <a:lstStyle/>
          <a:p>
            <a:r>
              <a:rPr lang="en-US" dirty="0"/>
              <a:t>Discussion on 512 Air Interface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830575-8384-4E42-8E2F-F06DAF35644E}"/>
                  </a:ext>
                </a:extLst>
              </p:cNvPr>
              <p:cNvSpPr>
                <a:spLocks noGrp="1"/>
              </p:cNvSpPr>
              <p:nvPr>
                <p:ph idx="1"/>
              </p:nvPr>
            </p:nvSpPr>
            <p:spPr/>
            <p:txBody>
              <a:bodyPr>
                <a:normAutofit fontScale="62500" lnSpcReduction="20000"/>
              </a:bodyPr>
              <a:lstStyle/>
              <a:p>
                <a:r>
                  <a:rPr lang="en-US" dirty="0"/>
                  <a:t>Revision of prior document  - 15-22-0210r0   April 2022</a:t>
                </a:r>
              </a:p>
              <a:p>
                <a:r>
                  <a:rPr lang="en-US" dirty="0"/>
                  <a:t>Vishal will </a:t>
                </a:r>
                <a:r>
                  <a:rPr lang="en-US" dirty="0" err="1"/>
                  <a:t>contribut</a:t>
                </a:r>
                <a:r>
                  <a:rPr lang="en-US" dirty="0"/>
                  <a:t> </a:t>
                </a:r>
                <a:r>
                  <a:rPr lang="en-US" dirty="0" err="1"/>
                  <a:t>MatLab</a:t>
                </a:r>
                <a:r>
                  <a:rPr lang="en-US" dirty="0"/>
                  <a:t> code for simulation. </a:t>
                </a:r>
              </a:p>
              <a:p>
                <a:r>
                  <a:rPr lang="en-US" dirty="0"/>
                  <a:t>Editing needed to correct </a:t>
                </a:r>
                <a:r>
                  <a:rPr lang="en-US" sz="1800" dirty="0">
                    <a:effectLst/>
                    <a:latin typeface="Calibri" panose="020F0502020204030204" pitchFamily="34" charset="0"/>
                    <a:ea typeface="Trebuchet MS" panose="020B0603020202020204" pitchFamily="34" charset="0"/>
                    <a:cs typeface="Trebuchet MS" panose="020B0603020202020204" pitchFamily="34" charset="0"/>
                  </a:rPr>
                  <a:t>Gold sequence </a:t>
                </a:r>
                <a14:m>
                  <m:oMath xmlns:m="http://schemas.openxmlformats.org/officeDocument/2006/math">
                    <m:sSup>
                      <m:sSupPr>
                        <m:ctrlPr>
                          <a:rPr lang="en-US" i="1">
                            <a:effectLst/>
                            <a:latin typeface="Cambria Math" panose="02040503050406030204" pitchFamily="18" charset="0"/>
                            <a:ea typeface="Trebuchet MS" panose="020B0603020202020204" pitchFamily="34" charset="0"/>
                            <a:cs typeface="Trebuchet MS" panose="020B0603020202020204" pitchFamily="34" charset="0"/>
                          </a:rPr>
                        </m:ctrlPr>
                      </m:sSupPr>
                      <m:e>
                        <m:r>
                          <a:rPr lang="en-US" sz="1800" i="1">
                            <a:effectLst/>
                            <a:latin typeface="Cambria Math" panose="02040503050406030204" pitchFamily="18" charset="0"/>
                            <a:ea typeface="Trebuchet MS" panose="020B0603020202020204" pitchFamily="34" charset="0"/>
                            <a:cs typeface="Trebuchet MS" panose="020B0603020202020204" pitchFamily="34" charset="0"/>
                          </a:rPr>
                          <m:t>𝑁</m:t>
                        </m:r>
                        <m:r>
                          <a:rPr lang="en-US" sz="1800" i="1">
                            <a:effectLst/>
                            <a:latin typeface="Cambria Math" panose="02040503050406030204" pitchFamily="18" charset="0"/>
                            <a:ea typeface="Trebuchet MS" panose="020B0603020202020204" pitchFamily="34" charset="0"/>
                            <a:cs typeface="Trebuchet MS" panose="020B0603020202020204" pitchFamily="34" charset="0"/>
                          </a:rPr>
                          <m:t>=2</m:t>
                        </m:r>
                      </m:e>
                      <m:sup>
                        <m:r>
                          <a:rPr lang="en-US" sz="1800" i="1">
                            <a:effectLst/>
                            <a:latin typeface="Cambria Math" panose="02040503050406030204" pitchFamily="18" charset="0"/>
                            <a:ea typeface="Trebuchet MS" panose="020B0603020202020204" pitchFamily="34" charset="0"/>
                            <a:cs typeface="Trebuchet MS" panose="020B0603020202020204" pitchFamily="34" charset="0"/>
                          </a:rPr>
                          <m:t>𝑛</m:t>
                        </m:r>
                      </m:sup>
                    </m:sSup>
                  </m:oMath>
                </a14:m>
                <a:r>
                  <a:rPr lang="en-US" sz="1800" dirty="0">
                    <a:effectLst/>
                    <a:latin typeface="Calibri" panose="020F0502020204030204" pitchFamily="34" charset="0"/>
                    <a:ea typeface="Trebuchet MS" panose="020B0603020202020204" pitchFamily="34" charset="0"/>
                    <a:cs typeface="Trebuchet MS" panose="020B0603020202020204" pitchFamily="34" charset="0"/>
                  </a:rPr>
                  <a:t> - 1  error</a:t>
                </a:r>
              </a:p>
              <a:p>
                <a:r>
                  <a:rPr lang="en-US" dirty="0"/>
                  <a:t>Vishal will upload revision to 512.</a:t>
                </a:r>
              </a:p>
              <a:p>
                <a:r>
                  <a:rPr lang="en-US" dirty="0"/>
                  <a:t>This contribution is complete for P-MP operation. Further contributions need for peer to peer operation mode.</a:t>
                </a:r>
              </a:p>
              <a:p>
                <a:pPr lvl="1"/>
                <a:r>
                  <a:rPr lang="en-US" dirty="0"/>
                  <a:t>Repetition also needs to be specified.  Repetitions may be any integer.</a:t>
                </a:r>
              </a:p>
              <a:p>
                <a:pPr lvl="1"/>
                <a:r>
                  <a:rPr lang="en-US" dirty="0"/>
                  <a:t>Have to specify the signaling to communicate the repetition value? </a:t>
                </a:r>
              </a:p>
              <a:p>
                <a:pPr lvl="1"/>
                <a:r>
                  <a:rPr lang="en-US" dirty="0"/>
                  <a:t>It is already in 802.16-2017, with a maximum of 6.  Section 8.4, table 8-106</a:t>
                </a:r>
              </a:p>
              <a:p>
                <a:endParaRPr lang="en-US" dirty="0"/>
              </a:p>
              <a:p>
                <a:r>
                  <a:rPr lang="en-US" dirty="0"/>
                  <a:t>Is document 512 ready to create a new clause 8.6?  Harry can create a draft clause based on this document. </a:t>
                </a:r>
              </a:p>
              <a:p>
                <a:r>
                  <a:rPr lang="en-US" dirty="0"/>
                  <a:t>We need a FrameMaker template - https://mentor.ieee.org/myproject/Public/mytools/draft/frame_template.zip</a:t>
                </a:r>
              </a:p>
              <a:p>
                <a:pPr lvl="1"/>
                <a:r>
                  <a:rPr lang="en-US" dirty="0"/>
                  <a:t>Training and Resources - </a:t>
                </a:r>
                <a:r>
                  <a:rPr lang="en-US" dirty="0">
                    <a:hlinkClick r:id="rId2"/>
                  </a:rPr>
                  <a:t>https://standards.ieee.org/develop/drafting-standard/resources/</a:t>
                </a:r>
                <a:endParaRPr lang="en-US" dirty="0"/>
              </a:p>
              <a:p>
                <a:pPr lvl="1"/>
                <a:r>
                  <a:rPr lang="en-US" dirty="0"/>
                  <a:t>IEEE-SA Guidance Hub - Training new course (but might be Word-specific)  </a:t>
                </a:r>
                <a:r>
                  <a:rPr lang="en-US" dirty="0">
                    <a:hlinkClick r:id="rId3"/>
                  </a:rPr>
                  <a:t>https://iln.ieee.org/Public/ContentDetails.aspx?id=C989BA32A4194A208A965A1B442918B9</a:t>
                </a:r>
                <a:endParaRPr lang="en-US" dirty="0"/>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F2830575-8384-4E42-8E2F-F06DAF35644E}"/>
                  </a:ext>
                </a:extLst>
              </p:cNvPr>
              <p:cNvSpPr>
                <a:spLocks noGrp="1" noRot="1" noChangeAspect="1" noMove="1" noResize="1" noEditPoints="1" noAdjustHandles="1" noChangeArrowheads="1" noChangeShapeType="1" noTextEdit="1"/>
              </p:cNvSpPr>
              <p:nvPr>
                <p:ph idx="1"/>
              </p:nvPr>
            </p:nvSpPr>
            <p:spPr>
              <a:blipFill>
                <a:blip r:embed="rId4"/>
                <a:stretch>
                  <a:fillRect l="-406" t="-224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45BD867-C5DD-4B17-967F-D6642BE4516C}"/>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F14040B9-EEA0-405F-B3D8-78FC0409E2D6}"/>
              </a:ext>
            </a:extLst>
          </p:cNvPr>
          <p:cNvSpPr>
            <a:spLocks noGrp="1"/>
          </p:cNvSpPr>
          <p:nvPr>
            <p:ph type="ftr" sz="quarter" idx="11"/>
          </p:nvPr>
        </p:nvSpPr>
        <p:spPr/>
        <p:txBody>
          <a:bodyPr/>
          <a:lstStyle/>
          <a:p>
            <a:r>
              <a:rPr lang="en-US" dirty="0"/>
              <a:t>Tim Godfrey, EPRI</a:t>
            </a:r>
          </a:p>
        </p:txBody>
      </p:sp>
      <p:sp>
        <p:nvSpPr>
          <p:cNvPr id="6" name="Slide Number Placeholder 5">
            <a:extLst>
              <a:ext uri="{FF2B5EF4-FFF2-40B4-BE49-F238E27FC236}">
                <a16:creationId xmlns:a16="http://schemas.microsoft.com/office/drawing/2014/main" id="{BAE33521-0448-4E3D-92C7-90D4D38A3E7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4251657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19E78-184C-4768-98B3-3E493763BB0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2E191C6-99F4-43EF-9F5B-08809D0906EE}"/>
              </a:ext>
            </a:extLst>
          </p:cNvPr>
          <p:cNvSpPr>
            <a:spLocks noGrp="1"/>
          </p:cNvSpPr>
          <p:nvPr>
            <p:ph idx="1"/>
          </p:nvPr>
        </p:nvSpPr>
        <p:spPr>
          <a:xfrm>
            <a:off x="838200" y="1825625"/>
            <a:ext cx="10515600" cy="4667250"/>
          </a:xfrm>
        </p:spPr>
        <p:txBody>
          <a:bodyPr>
            <a:normAutofit fontScale="62500" lnSpcReduction="20000"/>
          </a:bodyPr>
          <a:lstStyle/>
          <a:p>
            <a:r>
              <a:rPr lang="en-US" dirty="0"/>
              <a:t>Other statements to modify in General sections of 802.16-2017</a:t>
            </a:r>
          </a:p>
          <a:p>
            <a:pPr lvl="1"/>
            <a:r>
              <a:rPr lang="en-US" dirty="0"/>
              <a:t>Clean up any BW language in Overview and MAC clauses</a:t>
            </a:r>
          </a:p>
          <a:p>
            <a:pPr lvl="1"/>
            <a:endParaRPr lang="en-US" dirty="0"/>
          </a:p>
          <a:p>
            <a:r>
              <a:rPr lang="en-US" dirty="0"/>
              <a:t>Nobody has any known gaps in the PHY functionality before we proceed with an initial draft. </a:t>
            </a:r>
          </a:p>
          <a:p>
            <a:r>
              <a:rPr lang="en-US" dirty="0"/>
              <a:t>Harry will use Document 512, Visio source, in FrameMaker to create initial draft of 8.6 by November Plenary </a:t>
            </a:r>
          </a:p>
          <a:p>
            <a:endParaRPr lang="en-US" dirty="0"/>
          </a:p>
          <a:p>
            <a:r>
              <a:rPr lang="en-US" dirty="0"/>
              <a:t>An additional PHY clause (8.7) will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needed in November to specify changes in MAC clause.</a:t>
            </a:r>
          </a:p>
          <a:p>
            <a:pPr lvl="1"/>
            <a:r>
              <a:rPr lang="en-US" dirty="0"/>
              <a:t>The MAC for Direct Peer to Peer will be described in a new clause 6.5. </a:t>
            </a:r>
          </a:p>
          <a:p>
            <a:pPr lvl="1"/>
            <a:endParaRPr lang="en-US" dirty="0"/>
          </a:p>
          <a:p>
            <a:r>
              <a:rPr lang="en-US" dirty="0"/>
              <a:t>Need for 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pPr lvl="1"/>
            <a:endParaRPr lang="en-US" dirty="0"/>
          </a:p>
        </p:txBody>
      </p:sp>
      <p:sp>
        <p:nvSpPr>
          <p:cNvPr id="4" name="Date Placeholder 3">
            <a:extLst>
              <a:ext uri="{FF2B5EF4-FFF2-40B4-BE49-F238E27FC236}">
                <a16:creationId xmlns:a16="http://schemas.microsoft.com/office/drawing/2014/main" id="{B0F59B9B-F83F-4C21-8221-415600DFEEE6}"/>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9F20CB11-A965-4FB8-B9AD-2541D0C8AB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F7D7346-E007-4EF0-9A1C-8FA32FC8609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272181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5519-13C2-4435-B8E7-5D0540911512}"/>
              </a:ext>
            </a:extLst>
          </p:cNvPr>
          <p:cNvSpPr>
            <a:spLocks noGrp="1"/>
          </p:cNvSpPr>
          <p:nvPr>
            <p:ph type="title"/>
          </p:nvPr>
        </p:nvSpPr>
        <p:spPr/>
        <p:txBody>
          <a:bodyPr/>
          <a:lstStyle/>
          <a:p>
            <a:r>
              <a:rPr lang="en-US" dirty="0"/>
              <a:t>ISO-IEC-JTC1-SC6-WG1 Licensed Narrowband</a:t>
            </a:r>
          </a:p>
        </p:txBody>
      </p:sp>
      <p:sp>
        <p:nvSpPr>
          <p:cNvPr id="3" name="Content Placeholder 2">
            <a:extLst>
              <a:ext uri="{FF2B5EF4-FFF2-40B4-BE49-F238E27FC236}">
                <a16:creationId xmlns:a16="http://schemas.microsoft.com/office/drawing/2014/main" id="{3AFDEB3D-7F9F-4D85-BCF9-61C7029C006D}"/>
              </a:ext>
            </a:extLst>
          </p:cNvPr>
          <p:cNvSpPr>
            <a:spLocks noGrp="1"/>
          </p:cNvSpPr>
          <p:nvPr>
            <p:ph idx="1"/>
          </p:nvPr>
        </p:nvSpPr>
        <p:spPr/>
        <p:txBody>
          <a:bodyPr/>
          <a:lstStyle/>
          <a:p>
            <a:r>
              <a:rPr lang="en-US" dirty="0"/>
              <a:t>Review contribution</a:t>
            </a:r>
          </a:p>
          <a:p>
            <a:r>
              <a:rPr lang="en-US" dirty="0"/>
              <a:t>What is the alignment with our SRD and SDD in terms of supporting the use cases identified?</a:t>
            </a:r>
          </a:p>
          <a:p>
            <a:endParaRPr lang="en-US" dirty="0"/>
          </a:p>
        </p:txBody>
      </p:sp>
      <p:sp>
        <p:nvSpPr>
          <p:cNvPr id="4" name="Date Placeholder 3">
            <a:extLst>
              <a:ext uri="{FF2B5EF4-FFF2-40B4-BE49-F238E27FC236}">
                <a16:creationId xmlns:a16="http://schemas.microsoft.com/office/drawing/2014/main" id="{DE84C3FC-FA30-44A3-858B-DC8A6F5B3FFC}"/>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4245260E-DE2E-4DCF-A518-B3F86E14392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55104C-335A-4F0D-B496-DACBF7162419}"/>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3201580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91F7-960B-4854-8A32-F341AEF331CB}"/>
              </a:ext>
            </a:extLst>
          </p:cNvPr>
          <p:cNvSpPr>
            <a:spLocks noGrp="1"/>
          </p:cNvSpPr>
          <p:nvPr>
            <p:ph type="title"/>
          </p:nvPr>
        </p:nvSpPr>
        <p:spPr/>
        <p:txBody>
          <a:bodyPr/>
          <a:lstStyle/>
          <a:p>
            <a:r>
              <a:rPr lang="en-US"/>
              <a:t>Draft Development </a:t>
            </a:r>
            <a:r>
              <a:rPr lang="en-US" dirty="0"/>
              <a:t>Plan</a:t>
            </a:r>
          </a:p>
        </p:txBody>
      </p:sp>
      <p:sp>
        <p:nvSpPr>
          <p:cNvPr id="3" name="Content Placeholder 2">
            <a:extLst>
              <a:ext uri="{FF2B5EF4-FFF2-40B4-BE49-F238E27FC236}">
                <a16:creationId xmlns:a16="http://schemas.microsoft.com/office/drawing/2014/main" id="{4A8DC9E6-A658-4977-A170-BFD2CD93E691}"/>
              </a:ext>
            </a:extLst>
          </p:cNvPr>
          <p:cNvSpPr>
            <a:spLocks noGrp="1"/>
          </p:cNvSpPr>
          <p:nvPr>
            <p:ph idx="1"/>
          </p:nvPr>
        </p:nvSpPr>
        <p:spPr/>
        <p:txBody>
          <a:bodyPr>
            <a:normAutofit fontScale="70000" lnSpcReduction="20000"/>
          </a:bodyPr>
          <a:lstStyle/>
          <a:p>
            <a:r>
              <a:rPr lang="en-US" dirty="0"/>
              <a:t>Vishal will upload 15-22-0512r1 with errors corrected. </a:t>
            </a:r>
          </a:p>
          <a:p>
            <a:r>
              <a:rPr lang="en-US" dirty="0"/>
              <a:t>Harry will use Document 15-22-0512r1, Visio source, in FrameMaker to create initial draft of 8.6 by November Plenary </a:t>
            </a:r>
          </a:p>
          <a:p>
            <a:endParaRPr lang="en-US" dirty="0"/>
          </a:p>
          <a:p>
            <a:r>
              <a:rPr lang="en-US" dirty="0"/>
              <a:t>An additional PHY clause (8.7) will be needed to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requested in November to specify changes in MAC clause.</a:t>
            </a:r>
          </a:p>
          <a:p>
            <a:pPr lvl="1"/>
            <a:r>
              <a:rPr lang="en-US" dirty="0"/>
              <a:t>The MAC for Direct Peer to Peer will be described in a new clause 6.5. </a:t>
            </a:r>
          </a:p>
          <a:p>
            <a:pPr lvl="1"/>
            <a:endParaRPr lang="en-US" dirty="0"/>
          </a:p>
          <a:p>
            <a:r>
              <a:rPr lang="en-US" dirty="0"/>
              <a:t>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endParaRPr lang="en-US" dirty="0"/>
          </a:p>
        </p:txBody>
      </p:sp>
      <p:sp>
        <p:nvSpPr>
          <p:cNvPr id="4" name="Date Placeholder 3">
            <a:extLst>
              <a:ext uri="{FF2B5EF4-FFF2-40B4-BE49-F238E27FC236}">
                <a16:creationId xmlns:a16="http://schemas.microsoft.com/office/drawing/2014/main" id="{D5B5B323-177D-4ACD-8D15-9B4CB0413A61}"/>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95C69E89-96C4-4EE5-A91A-A47967284F4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202302-ACF5-4518-9B6D-B7C477713B44}"/>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Tree>
    <p:extLst>
      <p:ext uri="{BB962C8B-B14F-4D97-AF65-F5344CB8AC3E}">
        <p14:creationId xmlns:p14="http://schemas.microsoft.com/office/powerpoint/2010/main" val="1127366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fontScale="92500" lnSpcReduction="10000"/>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a:t>
            </a:r>
            <a:br>
              <a:rPr lang="en-US" b="1" dirty="0">
                <a:effectLst/>
                <a:latin typeface="Calibri" panose="020F0502020204030204" pitchFamily="34" charset="0"/>
                <a:ea typeface="Times New Roman" panose="02020603050405020304" pitchFamily="18" charset="0"/>
              </a:rPr>
            </a:br>
            <a:r>
              <a:rPr lang="en-US" sz="1800" b="1" dirty="0">
                <a:effectLst/>
                <a:latin typeface="Calibri" panose="020F0502020204030204" pitchFamily="34" charset="0"/>
                <a:ea typeface="Times New Roman" panose="02020603050405020304" pitchFamily="18" charset="0"/>
              </a:rPr>
              <a:t>	November 13-18, 2022</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b="1" dirty="0">
                <a:solidFill>
                  <a:srgbClr val="FF0000"/>
                </a:solidFill>
                <a:effectLst/>
                <a:latin typeface="Calibri" panose="020F0502020204030204" pitchFamily="34" charset="0"/>
                <a:ea typeface="Times New Roman" panose="02020603050405020304" pitchFamily="18" charset="0"/>
              </a:rPr>
              <a:t>Session Registration is Available Now   </a:t>
            </a:r>
            <a:r>
              <a:rPr lang="en-US" sz="1800" b="1" dirty="0">
                <a:effectLst/>
                <a:latin typeface="Calibri" panose="020F0502020204030204" pitchFamily="34" charset="0"/>
                <a:ea typeface="Times New Roman" panose="02020603050405020304" pitchFamily="18" charset="0"/>
              </a:rPr>
              <a:t>Session Registration Website  </a:t>
            </a:r>
            <a:r>
              <a:rPr lang="en-US" sz="18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1800" dirty="0" err="1">
                <a:effectLst/>
                <a:latin typeface="Calibri" panose="020F0502020204030204" pitchFamily="34" charset="0"/>
                <a:ea typeface="Times New Roman" panose="02020603050405020304" pitchFamily="18" charset="0"/>
              </a:rPr>
              <a:t>Sukmvit</a:t>
            </a:r>
            <a:r>
              <a:rPr lang="en-US" sz="1800" dirty="0">
                <a:effectLst/>
                <a:latin typeface="Calibri" panose="020F0502020204030204" pitchFamily="34" charset="0"/>
                <a:ea typeface="Times New Roman" panose="02020603050405020304" pitchFamily="18" charset="0"/>
              </a:rPr>
              <a:t> Soi 22 Klong Ton, Klong Toey.</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In-Person and Virtual participation will be available for this session.</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Early $US600.00 until </a:t>
            </a:r>
            <a:r>
              <a:rPr lang="en-US" sz="1800" dirty="0">
                <a:solidFill>
                  <a:srgbClr val="000000"/>
                </a:solidFill>
                <a:effectLst/>
                <a:highlight>
                  <a:srgbClr val="FFFF00"/>
                </a:highlight>
                <a:latin typeface="Calibri" panose="020F0502020204030204" pitchFamily="34" charset="0"/>
                <a:ea typeface="Times New Roman" panose="02020603050405020304" pitchFamily="18" charset="0"/>
              </a:rPr>
              <a:t>September 16</a:t>
            </a:r>
            <a:r>
              <a:rPr lang="en-US" sz="1800" dirty="0">
                <a:solidFill>
                  <a:srgbClr val="000000"/>
                </a:solidFill>
                <a:effectLst/>
                <a:latin typeface="Calibri" panose="020F0502020204030204" pitchFamily="34" charset="0"/>
                <a:ea typeface="Times New Roman" panose="02020603050405020304" pitchFamily="18" charset="0"/>
              </a:rPr>
              <a:t>, 2022</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Standard $US800.00 until October 31, 2022</a:t>
            </a: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Late/Onsite $US1000.00 after October 31, 2022</a:t>
            </a:r>
          </a:p>
          <a:p>
            <a:pPr lvl="1"/>
            <a:endParaRPr lang="en-US" dirty="0"/>
          </a:p>
          <a:p>
            <a:pPr lvl="1"/>
            <a:endParaRPr lang="en-US" dirty="0"/>
          </a:p>
          <a:p>
            <a:r>
              <a:rPr lang="en-US" dirty="0"/>
              <a:t>Who will be able to attend in person?  </a:t>
            </a:r>
          </a:p>
          <a:p>
            <a:pPr lvl="1"/>
            <a:r>
              <a:rPr lang="en-US" dirty="0"/>
              <a:t>Note 12 hour time difference to US ET</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919235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r>
              <a:rPr lang="en-US" dirty="0"/>
              <a:t>See Slide 21</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27</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r>
              <a:rPr lang="en-US" dirty="0"/>
              <a:t>Review ISO-IEC-JTC1-SC6-WG1 Licensed Narrowband proposal</a:t>
            </a:r>
          </a:p>
          <a:p>
            <a:pPr lvl="1"/>
            <a:r>
              <a:rPr lang="en-US" dirty="0"/>
              <a:t>Doc </a:t>
            </a:r>
            <a:r>
              <a:rPr lang="en-US" dirty="0">
                <a:hlinkClick r:id="rId2"/>
              </a:rPr>
              <a:t>15-22-0497r0</a:t>
            </a:r>
            <a:endParaRPr lang="en-US" dirty="0"/>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July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lstStyle/>
          <a:p>
            <a:r>
              <a:rPr lang="en-US" dirty="0"/>
              <a:t>802.15-22-0398r0 </a:t>
            </a:r>
          </a:p>
          <a:p>
            <a:pPr lvl="1"/>
            <a:r>
              <a:rPr lang="en-US" dirty="0"/>
              <a:t>TG16t July 12 2022 Meeting Notes 	Daoud Serang (CML Microcircuits) </a:t>
            </a:r>
          </a:p>
        </p:txBody>
      </p:sp>
    </p:spTree>
    <p:extLst>
      <p:ext uri="{BB962C8B-B14F-4D97-AF65-F5344CB8AC3E}">
        <p14:creationId xmlns:p14="http://schemas.microsoft.com/office/powerpoint/2010/main" val="169250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19302</TotalTime>
  <Words>2858</Words>
  <Application>Microsoft Office PowerPoint</Application>
  <PresentationFormat>Widescreen</PresentationFormat>
  <Paragraphs>372</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Cambria Math</vt:lpstr>
      <vt:lpstr>Helvetica</vt:lpstr>
      <vt:lpstr>Symbol</vt:lpstr>
      <vt:lpstr>Times New Roman</vt:lpstr>
      <vt:lpstr>Custom Design</vt:lpstr>
      <vt:lpstr>PowerPoint Presentation</vt:lpstr>
      <vt:lpstr>Opening</vt:lpstr>
      <vt:lpstr>TG16t Sept Interim Agenda</vt:lpstr>
      <vt:lpstr>Approval of July Minutes</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Sept Interim</vt:lpstr>
      <vt:lpstr>Discussion on 492</vt:lpstr>
      <vt:lpstr>Discussion on 454</vt:lpstr>
      <vt:lpstr>Discussion on 455</vt:lpstr>
      <vt:lpstr>Discussion on 509 channel models </vt:lpstr>
      <vt:lpstr>Discussion on 512 Air Interface</vt:lpstr>
      <vt:lpstr>Next Steps</vt:lpstr>
      <vt:lpstr>ISO-IEC-JTC1-SC6-WG1 Licensed Narrowband</vt:lpstr>
      <vt:lpstr>Editor and Draft Development</vt:lpstr>
      <vt:lpstr>Draft Development Plan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568</cp:revision>
  <cp:lastPrinted>1998-02-10T13:28:06Z</cp:lastPrinted>
  <dcterms:created xsi:type="dcterms:W3CDTF">2020-01-06T16:34:14Z</dcterms:created>
  <dcterms:modified xsi:type="dcterms:W3CDTF">2022-09-15T01:09:13Z</dcterms:modified>
</cp:coreProperties>
</file>