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260" r:id="rId2"/>
    <p:sldId id="258" r:id="rId3"/>
    <p:sldId id="261"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69" r:id="rId2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80"/>
    <p:restoredTop sz="96327"/>
  </p:normalViewPr>
  <p:slideViewPr>
    <p:cSldViewPr>
      <p:cViewPr varScale="1">
        <p:scale>
          <a:sx n="128" d="100"/>
          <a:sy n="128" d="100"/>
        </p:scale>
        <p:origin x="1496"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7" name="日付プレースホルダー 6">
            <a:extLst>
              <a:ext uri="{FF2B5EF4-FFF2-40B4-BE49-F238E27FC236}">
                <a16:creationId xmlns:a16="http://schemas.microsoft.com/office/drawing/2014/main" id="{4E713DBF-33F4-D0FB-F20B-E16446F200A6}"/>
              </a:ext>
            </a:extLst>
          </p:cNvPr>
          <p:cNvSpPr>
            <a:spLocks noGrp="1"/>
          </p:cNvSpPr>
          <p:nvPr>
            <p:ph type="dt" sz="half" idx="10"/>
          </p:nvPr>
        </p:nvSpPr>
        <p:spPr/>
        <p:txBody>
          <a:bodyPr/>
          <a:lstStyle/>
          <a:p>
            <a:r>
              <a:rPr lang="en-US" altLang="ja-JP" dirty="0"/>
              <a:t>September 2022</a:t>
            </a:r>
          </a:p>
        </p:txBody>
      </p:sp>
      <p:sp>
        <p:nvSpPr>
          <p:cNvPr id="8" name="フッター プレースホルダー 7">
            <a:extLst>
              <a:ext uri="{FF2B5EF4-FFF2-40B4-BE49-F238E27FC236}">
                <a16:creationId xmlns:a16="http://schemas.microsoft.com/office/drawing/2014/main" id="{9979C5E3-5166-488D-E1B7-A2BF7843E2F5}"/>
              </a:ext>
            </a:extLst>
          </p:cNvPr>
          <p:cNvSpPr>
            <a:spLocks noGrp="1"/>
          </p:cNvSpPr>
          <p:nvPr>
            <p:ph type="ftr" sz="quarter" idx="11"/>
          </p:nvPr>
        </p:nvSpPr>
        <p:spPr>
          <a:xfrm>
            <a:off x="5486400" y="6475413"/>
            <a:ext cx="3124200" cy="184666"/>
          </a:xfrm>
        </p:spPr>
        <p:txBody>
          <a:bodyPr/>
          <a:lstStyle/>
          <a:p>
            <a:r>
              <a:rPr lang="en-US" altLang="ja-JP" dirty="0"/>
              <a:t>Daisuke Anzai (Nagoya Institute of Technology)</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B5DCFB1-C46C-ABF5-4AAB-1466BD13B42A}"/>
              </a:ext>
            </a:extLst>
          </p:cNvPr>
          <p:cNvSpPr>
            <a:spLocks noGrp="1"/>
          </p:cNvSpPr>
          <p:nvPr>
            <p:ph type="dt" sz="half" idx="10"/>
          </p:nvPr>
        </p:nvSpPr>
        <p:spPr/>
        <p:txBody>
          <a:bodyPr/>
          <a:lstStyle>
            <a:lvl1pPr>
              <a:defRPr/>
            </a:lvl1pPr>
          </a:lstStyle>
          <a:p>
            <a:r>
              <a:rPr lang="en-US" altLang="ja-JP"/>
              <a:t>July 2022</a:t>
            </a:r>
          </a:p>
        </p:txBody>
      </p:sp>
      <p:sp>
        <p:nvSpPr>
          <p:cNvPr id="5" name="フッター プレースホルダー 4">
            <a:extLst>
              <a:ext uri="{FF2B5EF4-FFF2-40B4-BE49-F238E27FC236}">
                <a16:creationId xmlns:a16="http://schemas.microsoft.com/office/drawing/2014/main" id="{7780286D-DABB-14A7-A2D9-B7BB90B1E29D}"/>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C6C5CDD-6F8B-5F89-40F5-7D6B7685CBE4}"/>
              </a:ext>
            </a:extLst>
          </p:cNvPr>
          <p:cNvSpPr>
            <a:spLocks noGrp="1"/>
          </p:cNvSpPr>
          <p:nvPr>
            <p:ph type="dt" sz="half" idx="10"/>
          </p:nvPr>
        </p:nvSpPr>
        <p:spPr/>
        <p:txBody>
          <a:bodyPr/>
          <a:lstStyle>
            <a:lvl1pPr>
              <a:defRPr/>
            </a:lvl1pPr>
          </a:lstStyle>
          <a:p>
            <a:r>
              <a:rPr lang="en-US" altLang="ja-JP"/>
              <a:t>July 2022</a:t>
            </a:r>
          </a:p>
        </p:txBody>
      </p:sp>
      <p:sp>
        <p:nvSpPr>
          <p:cNvPr id="5" name="フッター プレースホルダー 4">
            <a:extLst>
              <a:ext uri="{FF2B5EF4-FFF2-40B4-BE49-F238E27FC236}">
                <a16:creationId xmlns:a16="http://schemas.microsoft.com/office/drawing/2014/main" id="{A8BC68AB-677D-E0C7-8FD0-D74E73160668}"/>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2B97FCA-3B70-DC36-6500-E7DBE9B27408}"/>
              </a:ext>
            </a:extLst>
          </p:cNvPr>
          <p:cNvSpPr>
            <a:spLocks noGrp="1"/>
          </p:cNvSpPr>
          <p:nvPr>
            <p:ph type="dt" sz="half" idx="10"/>
          </p:nvPr>
        </p:nvSpPr>
        <p:spPr/>
        <p:txBody>
          <a:bodyPr/>
          <a:lstStyle>
            <a:lvl1pPr>
              <a:defRPr/>
            </a:lvl1pPr>
          </a:lstStyle>
          <a:p>
            <a:r>
              <a:rPr lang="en-US" altLang="ja-JP" dirty="0"/>
              <a:t>September 2022</a:t>
            </a:r>
          </a:p>
        </p:txBody>
      </p:sp>
      <p:sp>
        <p:nvSpPr>
          <p:cNvPr id="5" name="フッター プレースホルダー 4">
            <a:extLst>
              <a:ext uri="{FF2B5EF4-FFF2-40B4-BE49-F238E27FC236}">
                <a16:creationId xmlns:a16="http://schemas.microsoft.com/office/drawing/2014/main" id="{2273C8E8-4679-3DBB-AEA7-701A9172DB9C}"/>
              </a:ext>
            </a:extLst>
          </p:cNvPr>
          <p:cNvSpPr>
            <a:spLocks noGrp="1"/>
          </p:cNvSpPr>
          <p:nvPr>
            <p:ph type="ftr" sz="quarter" idx="11"/>
          </p:nvPr>
        </p:nvSpPr>
        <p:spPr>
          <a:xfrm>
            <a:off x="5486400" y="6475413"/>
            <a:ext cx="3124200" cy="184666"/>
          </a:xfrm>
        </p:spPr>
        <p:txBody>
          <a:bodyPr/>
          <a:lstStyle>
            <a:lvl1pPr>
              <a:defRPr/>
            </a:lvl1p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20676EF2-F975-7FB1-2236-D86BF9CFD1D9}"/>
              </a:ext>
            </a:extLst>
          </p:cNvPr>
          <p:cNvSpPr>
            <a:spLocks noGrp="1"/>
          </p:cNvSpPr>
          <p:nvPr>
            <p:ph type="dt" sz="half" idx="10"/>
          </p:nvPr>
        </p:nvSpPr>
        <p:spPr/>
        <p:txBody>
          <a:bodyPr/>
          <a:lstStyle>
            <a:lvl1pPr>
              <a:defRPr/>
            </a:lvl1p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5B1D4133-377F-9F73-2C4F-A467B10F964C}"/>
              </a:ext>
            </a:extLst>
          </p:cNvPr>
          <p:cNvSpPr>
            <a:spLocks noGrp="1"/>
          </p:cNvSpPr>
          <p:nvPr>
            <p:ph type="ftr" sz="quarter" idx="11"/>
          </p:nvPr>
        </p:nvSpPr>
        <p:spPr/>
        <p:txBody>
          <a:bodyPr/>
          <a:lstStyle>
            <a:lvl1pPr>
              <a:defRPr/>
            </a:lvl1p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167E80B4-B8A8-474A-F700-DA15F8289BB2}"/>
              </a:ext>
            </a:extLst>
          </p:cNvPr>
          <p:cNvSpPr>
            <a:spLocks noGrp="1"/>
          </p:cNvSpPr>
          <p:nvPr>
            <p:ph type="dt" sz="half" idx="10"/>
          </p:nvPr>
        </p:nvSpPr>
        <p:spPr/>
        <p:txBody>
          <a:bodyPr/>
          <a:lstStyle>
            <a:lvl1pPr>
              <a:defRPr/>
            </a:lvl1pPr>
          </a:lstStyle>
          <a:p>
            <a:r>
              <a:rPr lang="en-US" altLang="ja-JP"/>
              <a:t>July 2022</a:t>
            </a:r>
          </a:p>
        </p:txBody>
      </p:sp>
      <p:sp>
        <p:nvSpPr>
          <p:cNvPr id="6" name="フッター プレースホルダー 5">
            <a:extLst>
              <a:ext uri="{FF2B5EF4-FFF2-40B4-BE49-F238E27FC236}">
                <a16:creationId xmlns:a16="http://schemas.microsoft.com/office/drawing/2014/main" id="{EAC8CD79-1397-AAA6-656C-724A79B02875}"/>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9D813CAB-1F80-E7D8-19CD-041DA4B79E13}"/>
              </a:ext>
            </a:extLst>
          </p:cNvPr>
          <p:cNvSpPr>
            <a:spLocks noGrp="1"/>
          </p:cNvSpPr>
          <p:nvPr>
            <p:ph type="dt" sz="half" idx="10"/>
          </p:nvPr>
        </p:nvSpPr>
        <p:spPr/>
        <p:txBody>
          <a:bodyPr/>
          <a:lstStyle>
            <a:lvl1pPr>
              <a:defRPr/>
            </a:lvl1pPr>
          </a:lstStyle>
          <a:p>
            <a:r>
              <a:rPr lang="en-US" altLang="ja-JP"/>
              <a:t>July 2022</a:t>
            </a:r>
          </a:p>
        </p:txBody>
      </p:sp>
      <p:sp>
        <p:nvSpPr>
          <p:cNvPr id="8" name="フッター プレースホルダー 7">
            <a:extLst>
              <a:ext uri="{FF2B5EF4-FFF2-40B4-BE49-F238E27FC236}">
                <a16:creationId xmlns:a16="http://schemas.microsoft.com/office/drawing/2014/main" id="{04EA43CF-C40E-D04C-F70C-E57DC529DE99}"/>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D4A32E7D-8FC6-0636-3514-E98B79DAF052}"/>
              </a:ext>
            </a:extLst>
          </p:cNvPr>
          <p:cNvSpPr>
            <a:spLocks noGrp="1"/>
          </p:cNvSpPr>
          <p:nvPr>
            <p:ph type="dt" sz="half" idx="10"/>
          </p:nvPr>
        </p:nvSpPr>
        <p:spPr/>
        <p:txBody>
          <a:bodyPr/>
          <a:lstStyle>
            <a:lvl1pPr>
              <a:defRPr/>
            </a:lvl1pPr>
          </a:lstStyle>
          <a:p>
            <a:r>
              <a:rPr lang="en-US" altLang="ja-JP"/>
              <a:t>July 2022</a:t>
            </a:r>
          </a:p>
        </p:txBody>
      </p:sp>
      <p:sp>
        <p:nvSpPr>
          <p:cNvPr id="4" name="フッター プレースホルダー 3">
            <a:extLst>
              <a:ext uri="{FF2B5EF4-FFF2-40B4-BE49-F238E27FC236}">
                <a16:creationId xmlns:a16="http://schemas.microsoft.com/office/drawing/2014/main" id="{71922200-B278-4B93-3C80-4957FB26D98E}"/>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FDA549E-1B40-2429-BB94-83C5628D8659}"/>
              </a:ext>
            </a:extLst>
          </p:cNvPr>
          <p:cNvSpPr>
            <a:spLocks noGrp="1"/>
          </p:cNvSpPr>
          <p:nvPr>
            <p:ph type="dt" sz="half" idx="10"/>
          </p:nvPr>
        </p:nvSpPr>
        <p:spPr>
          <a:xfrm>
            <a:off x="685800" y="378281"/>
            <a:ext cx="1600200" cy="215444"/>
          </a:xfrm>
        </p:spPr>
        <p:txBody>
          <a:bodyPr/>
          <a:lstStyle>
            <a:lvl1pPr>
              <a:defRPr/>
            </a:lvl1pPr>
          </a:lstStyle>
          <a:p>
            <a:r>
              <a:rPr lang="en-US" altLang="ja-JP" dirty="0"/>
              <a:t>September 2022</a:t>
            </a:r>
          </a:p>
        </p:txBody>
      </p:sp>
      <p:sp>
        <p:nvSpPr>
          <p:cNvPr id="3" name="フッター プレースホルダー 2">
            <a:extLst>
              <a:ext uri="{FF2B5EF4-FFF2-40B4-BE49-F238E27FC236}">
                <a16:creationId xmlns:a16="http://schemas.microsoft.com/office/drawing/2014/main" id="{B7EA7237-8CCB-663E-5A75-14AB87367097}"/>
              </a:ext>
            </a:extLst>
          </p:cNvPr>
          <p:cNvSpPr>
            <a:spLocks noGrp="1"/>
          </p:cNvSpPr>
          <p:nvPr>
            <p:ph type="ftr" sz="quarter" idx="11"/>
          </p:nvPr>
        </p:nvSpPr>
        <p:spPr>
          <a:xfrm>
            <a:off x="5486400" y="6475413"/>
            <a:ext cx="3124200" cy="184666"/>
          </a:xfrm>
        </p:spPr>
        <p:txBody>
          <a:bodyPr/>
          <a:lstStyle>
            <a:lvl1pPr>
              <a:defRPr/>
            </a:lvl1pPr>
          </a:lstStyle>
          <a:p>
            <a:r>
              <a:rPr lang="en-US" altLang="ja-JP"/>
              <a:t>Daisuke Anzai (Nagoya Institute of Technology)</a:t>
            </a:r>
            <a:endParaRPr lang="en-US" altLang="ja-JP" dirty="0"/>
          </a:p>
        </p:txBody>
      </p:sp>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A84CC1FC-1407-5D29-AB19-F64AC41BB345}"/>
              </a:ext>
            </a:extLst>
          </p:cNvPr>
          <p:cNvSpPr>
            <a:spLocks noGrp="1"/>
          </p:cNvSpPr>
          <p:nvPr>
            <p:ph type="dt" sz="half" idx="10"/>
          </p:nvPr>
        </p:nvSpPr>
        <p:spPr/>
        <p:txBody>
          <a:bodyPr/>
          <a:lstStyle>
            <a:lvl1pPr>
              <a:defRPr/>
            </a:lvl1pPr>
          </a:lstStyle>
          <a:p>
            <a:r>
              <a:rPr lang="en-US" altLang="ja-JP"/>
              <a:t>July 2022</a:t>
            </a:r>
          </a:p>
        </p:txBody>
      </p:sp>
      <p:sp>
        <p:nvSpPr>
          <p:cNvPr id="6" name="フッター プレースホルダー 5">
            <a:extLst>
              <a:ext uri="{FF2B5EF4-FFF2-40B4-BE49-F238E27FC236}">
                <a16:creationId xmlns:a16="http://schemas.microsoft.com/office/drawing/2014/main" id="{FAD401D0-897D-E41C-4A01-0506161D2ABD}"/>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594E7EDD-09D2-3109-17D9-EBD1CA4BBA85}"/>
              </a:ext>
            </a:extLst>
          </p:cNvPr>
          <p:cNvSpPr>
            <a:spLocks noGrp="1"/>
          </p:cNvSpPr>
          <p:nvPr>
            <p:ph type="dt" sz="half" idx="10"/>
          </p:nvPr>
        </p:nvSpPr>
        <p:spPr/>
        <p:txBody>
          <a:bodyPr/>
          <a:lstStyle>
            <a:lvl1pPr>
              <a:defRPr/>
            </a:lvl1pPr>
          </a:lstStyle>
          <a:p>
            <a:r>
              <a:rPr lang="en-US" altLang="ja-JP"/>
              <a:t>July 2022</a:t>
            </a:r>
          </a:p>
        </p:txBody>
      </p:sp>
      <p:sp>
        <p:nvSpPr>
          <p:cNvPr id="6" name="フッター プレースホルダー 5">
            <a:extLst>
              <a:ext uri="{FF2B5EF4-FFF2-40B4-BE49-F238E27FC236}">
                <a16:creationId xmlns:a16="http://schemas.microsoft.com/office/drawing/2014/main" id="{1AECE127-CE36-8352-2154-58210367F2F3}"/>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29BF0529-34E4-541B-34B2-D9B342C2947F}"/>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a:t>July 2022</a:t>
            </a:r>
            <a:endParaRPr lang="en-US" altLang="ja-JP" dirty="0"/>
          </a:p>
        </p:txBody>
      </p:sp>
      <p:sp>
        <p:nvSpPr>
          <p:cNvPr id="1029" name="Rectangle 5">
            <a:extLst>
              <a:ext uri="{FF2B5EF4-FFF2-40B4-BE49-F238E27FC236}">
                <a16:creationId xmlns:a16="http://schemas.microsoft.com/office/drawing/2014/main" id="{3F620D8E-7BCB-F90B-7FAA-702917A6FA06}"/>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34" charset="-128"/>
              </a:defRPr>
            </a:lvl1pPr>
          </a:lstStyle>
          <a:p>
            <a:r>
              <a:rPr lang="en-US" altLang="ja-JP" dirty="0"/>
              <a:t>Daisuke Anzai (Nagoya Institute of Technology)</a:t>
            </a:r>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4067944" y="394156"/>
            <a:ext cx="43902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ja-JP" sz="1400" b="1" dirty="0">
                <a:ea typeface="ＭＳ Ｐゴシック" panose="020B0600070205080204" pitchFamily="34" charset="-128"/>
              </a:rPr>
              <a:t>doc.: IEEE 802.15-22-0469-00</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19255B1-94D2-E584-99B6-26F112230FA6}"/>
              </a:ext>
            </a:extLst>
          </p:cNvPr>
          <p:cNvSpPr>
            <a:spLocks noGrp="1"/>
          </p:cNvSpPr>
          <p:nvPr>
            <p:ph type="dt" sz="half" idx="10"/>
          </p:nvPr>
        </p:nvSpPr>
        <p:spPr/>
        <p:txBody>
          <a:bodyPr/>
          <a:lstStyle/>
          <a:p>
            <a:r>
              <a:rPr lang="en-US" altLang="ja-JP" dirty="0"/>
              <a:t>September 2022</a:t>
            </a:r>
          </a:p>
        </p:txBody>
      </p:sp>
      <p:sp>
        <p:nvSpPr>
          <p:cNvPr id="3" name="フッター プレースホルダー 2">
            <a:extLst>
              <a:ext uri="{FF2B5EF4-FFF2-40B4-BE49-F238E27FC236}">
                <a16:creationId xmlns:a16="http://schemas.microsoft.com/office/drawing/2014/main" id="{5AEBE599-7120-B5F2-D949-3D69C91BDD3E}"/>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Propagation Characteristics of UWB Communication Applications Including Medical Implants, BCI and Passengers Bus</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September 12th, 2022</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Anzai, Nagoya Institute of Technology</a:t>
            </a:r>
          </a:p>
          <a:p>
            <a:r>
              <a:rPr lang="en-US" altLang="ja-JP" sz="1600" dirty="0">
                <a:solidFill>
                  <a:schemeClr val="tx2"/>
                </a:solidFill>
                <a:ea typeface="ＭＳ Ｐゴシック" panose="020B0600070205080204" pitchFamily="34" charset="-128"/>
              </a:rPr>
              <a:t>Address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dirty="0">
                <a:solidFill>
                  <a:schemeClr val="tx2"/>
                </a:solidFill>
                <a:ea typeface="ＭＳ Ｐゴシック" panose="020B0600070205080204" pitchFamily="34" charset="-128"/>
              </a:rPr>
              <a:t>Voice: +81-52-735-5389, FAX: +81-52-735-5389, 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of path loss characteristics of UWB communication applications including medical implants, BCI, and passengers bus.</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8A0AC7-6239-D6B6-7BC5-ABD40C417F73}"/>
              </a:ext>
            </a:extLst>
          </p:cNvPr>
          <p:cNvSpPr>
            <a:spLocks noGrp="1"/>
          </p:cNvSpPr>
          <p:nvPr>
            <p:ph type="title"/>
          </p:nvPr>
        </p:nvSpPr>
        <p:spPr/>
        <p:txBody>
          <a:bodyPr/>
          <a:lstStyle/>
          <a:p>
            <a:r>
              <a:rPr kumimoji="1" lang="en-US" altLang="ja-JP" dirty="0"/>
              <a:t>Frequency dependency of</a:t>
            </a:r>
            <a:br>
              <a:rPr kumimoji="1" lang="en-US" altLang="ja-JP" dirty="0"/>
            </a:br>
            <a:r>
              <a:rPr kumimoji="1" lang="en-US" altLang="ja-JP" dirty="0"/>
              <a:t>path loss characteristics</a:t>
            </a:r>
            <a:endParaRPr kumimoji="1" lang="ja-JP" altLang="en-US"/>
          </a:p>
        </p:txBody>
      </p:sp>
      <p:sp>
        <p:nvSpPr>
          <p:cNvPr id="4" name="日付プレースホルダー 3">
            <a:extLst>
              <a:ext uri="{FF2B5EF4-FFF2-40B4-BE49-F238E27FC236}">
                <a16:creationId xmlns:a16="http://schemas.microsoft.com/office/drawing/2014/main" id="{BF0631B7-E45F-7F20-7051-F2DBD7939260}"/>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3BBD404E-179A-CD83-8F98-623A97CD410B}"/>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2455AFC1-6712-E28D-4C8A-3FD348C9943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pic>
        <p:nvPicPr>
          <p:cNvPr id="26" name="図 25">
            <a:extLst>
              <a:ext uri="{FF2B5EF4-FFF2-40B4-BE49-F238E27FC236}">
                <a16:creationId xmlns:a16="http://schemas.microsoft.com/office/drawing/2014/main" id="{EF38197D-334E-A785-59D5-211E7C8106ED}"/>
              </a:ext>
            </a:extLst>
          </p:cNvPr>
          <p:cNvPicPr>
            <a:picLocks noChangeAspect="1"/>
          </p:cNvPicPr>
          <p:nvPr/>
        </p:nvPicPr>
        <p:blipFill>
          <a:blip r:embed="rId2"/>
          <a:stretch>
            <a:fillRect/>
          </a:stretch>
        </p:blipFill>
        <p:spPr>
          <a:xfrm>
            <a:off x="107504" y="2020950"/>
            <a:ext cx="8673145" cy="3936045"/>
          </a:xfrm>
          <a:prstGeom prst="rect">
            <a:avLst/>
          </a:prstGeom>
        </p:spPr>
      </p:pic>
    </p:spTree>
    <p:extLst>
      <p:ext uri="{BB962C8B-B14F-4D97-AF65-F5344CB8AC3E}">
        <p14:creationId xmlns:p14="http://schemas.microsoft.com/office/powerpoint/2010/main" val="220417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ADD26F-9D3F-5BAF-D0CE-BE5127299324}"/>
              </a:ext>
            </a:extLst>
          </p:cNvPr>
          <p:cNvSpPr>
            <a:spLocks noGrp="1"/>
          </p:cNvSpPr>
          <p:nvPr>
            <p:ph type="title"/>
          </p:nvPr>
        </p:nvSpPr>
        <p:spPr/>
        <p:txBody>
          <a:bodyPr/>
          <a:lstStyle/>
          <a:p>
            <a:r>
              <a:rPr lang="en-US" altLang="ja-JP" dirty="0"/>
              <a:t>Frequency dependency of</a:t>
            </a:r>
            <a:br>
              <a:rPr lang="en-US" altLang="ja-JP" dirty="0"/>
            </a:br>
            <a:r>
              <a:rPr lang="en-US" altLang="ja-JP" dirty="0"/>
              <a:t>path loss characteristics</a:t>
            </a:r>
            <a:endParaRPr kumimoji="1" lang="ja-JP" altLang="en-US"/>
          </a:p>
        </p:txBody>
      </p:sp>
      <p:sp>
        <p:nvSpPr>
          <p:cNvPr id="4" name="日付プレースホルダー 3">
            <a:extLst>
              <a:ext uri="{FF2B5EF4-FFF2-40B4-BE49-F238E27FC236}">
                <a16:creationId xmlns:a16="http://schemas.microsoft.com/office/drawing/2014/main" id="{BBAAD9B4-1F27-E371-8C62-AABA046A870D}"/>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47597760-C5BB-0CB9-9496-58253ADC7704}"/>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1B518716-8834-C38D-4CC5-18C868A4CE3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pic>
        <p:nvPicPr>
          <p:cNvPr id="8" name="図 7">
            <a:extLst>
              <a:ext uri="{FF2B5EF4-FFF2-40B4-BE49-F238E27FC236}">
                <a16:creationId xmlns:a16="http://schemas.microsoft.com/office/drawing/2014/main" id="{41F4C020-7875-4EAB-D11A-A922BD575AD4}"/>
              </a:ext>
            </a:extLst>
          </p:cNvPr>
          <p:cNvPicPr>
            <a:picLocks noChangeAspect="1"/>
          </p:cNvPicPr>
          <p:nvPr/>
        </p:nvPicPr>
        <p:blipFill>
          <a:blip r:embed="rId2"/>
          <a:stretch>
            <a:fillRect/>
          </a:stretch>
        </p:blipFill>
        <p:spPr>
          <a:xfrm>
            <a:off x="284839" y="2139290"/>
            <a:ext cx="8574321" cy="3888581"/>
          </a:xfrm>
          <a:prstGeom prst="rect">
            <a:avLst/>
          </a:prstGeom>
        </p:spPr>
      </p:pic>
    </p:spTree>
    <p:extLst>
      <p:ext uri="{BB962C8B-B14F-4D97-AF65-F5344CB8AC3E}">
        <p14:creationId xmlns:p14="http://schemas.microsoft.com/office/powerpoint/2010/main" val="2903288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C78B6A-8BEE-DA8A-8638-E01BEC930156}"/>
              </a:ext>
            </a:extLst>
          </p:cNvPr>
          <p:cNvSpPr>
            <a:spLocks noGrp="1"/>
          </p:cNvSpPr>
          <p:nvPr>
            <p:ph type="title"/>
          </p:nvPr>
        </p:nvSpPr>
        <p:spPr/>
        <p:txBody>
          <a:bodyPr/>
          <a:lstStyle/>
          <a:p>
            <a:r>
              <a:rPr kumimoji="1" lang="en-US" altLang="ja-JP" dirty="0"/>
              <a:t>Simulation model for passengers bus</a:t>
            </a:r>
            <a:endParaRPr kumimoji="1" lang="ja-JP" altLang="en-US"/>
          </a:p>
        </p:txBody>
      </p:sp>
      <p:sp>
        <p:nvSpPr>
          <p:cNvPr id="4" name="日付プレースホルダー 3">
            <a:extLst>
              <a:ext uri="{FF2B5EF4-FFF2-40B4-BE49-F238E27FC236}">
                <a16:creationId xmlns:a16="http://schemas.microsoft.com/office/drawing/2014/main" id="{1FB3B661-892B-F399-03AD-B3F592C31A1C}"/>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A5F52E83-F248-D043-D1DA-D7A5FCD1FD8A}"/>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3EED6EE5-D8AE-159C-4D60-852805339EF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12</a:t>
            </a:fld>
            <a:endParaRPr lang="en-US" altLang="ja-JP"/>
          </a:p>
        </p:txBody>
      </p:sp>
      <p:pic>
        <p:nvPicPr>
          <p:cNvPr id="21" name="図 20">
            <a:extLst>
              <a:ext uri="{FF2B5EF4-FFF2-40B4-BE49-F238E27FC236}">
                <a16:creationId xmlns:a16="http://schemas.microsoft.com/office/drawing/2014/main" id="{EF112C1A-9728-EDD3-7105-B9C17B1DE6F0}"/>
              </a:ext>
            </a:extLst>
          </p:cNvPr>
          <p:cNvPicPr>
            <a:picLocks noChangeAspect="1"/>
          </p:cNvPicPr>
          <p:nvPr/>
        </p:nvPicPr>
        <p:blipFill>
          <a:blip r:embed="rId2"/>
          <a:stretch>
            <a:fillRect/>
          </a:stretch>
        </p:blipFill>
        <p:spPr>
          <a:xfrm>
            <a:off x="157547" y="2124441"/>
            <a:ext cx="3592438" cy="3771653"/>
          </a:xfrm>
          <a:prstGeom prst="rect">
            <a:avLst/>
          </a:prstGeom>
        </p:spPr>
      </p:pic>
      <p:pic>
        <p:nvPicPr>
          <p:cNvPr id="22" name="図 21">
            <a:extLst>
              <a:ext uri="{FF2B5EF4-FFF2-40B4-BE49-F238E27FC236}">
                <a16:creationId xmlns:a16="http://schemas.microsoft.com/office/drawing/2014/main" id="{11B7F374-49B9-CCB1-F57A-C09EAE78D9BA}"/>
              </a:ext>
            </a:extLst>
          </p:cNvPr>
          <p:cNvPicPr>
            <a:picLocks noChangeAspect="1"/>
          </p:cNvPicPr>
          <p:nvPr/>
        </p:nvPicPr>
        <p:blipFill>
          <a:blip r:embed="rId3"/>
          <a:stretch>
            <a:fillRect/>
          </a:stretch>
        </p:blipFill>
        <p:spPr>
          <a:xfrm>
            <a:off x="3923928" y="2251893"/>
            <a:ext cx="2762250" cy="3920307"/>
          </a:xfrm>
          <a:prstGeom prst="rect">
            <a:avLst/>
          </a:prstGeom>
        </p:spPr>
      </p:pic>
      <p:pic>
        <p:nvPicPr>
          <p:cNvPr id="23" name="図 22">
            <a:extLst>
              <a:ext uri="{FF2B5EF4-FFF2-40B4-BE49-F238E27FC236}">
                <a16:creationId xmlns:a16="http://schemas.microsoft.com/office/drawing/2014/main" id="{02F29EB4-1BC9-D95F-072F-4F815D214CDD}"/>
              </a:ext>
            </a:extLst>
          </p:cNvPr>
          <p:cNvPicPr>
            <a:picLocks noChangeAspect="1"/>
          </p:cNvPicPr>
          <p:nvPr/>
        </p:nvPicPr>
        <p:blipFill rotWithShape="1">
          <a:blip r:embed="rId4"/>
          <a:srcRect l="28095" r="16317"/>
          <a:stretch/>
        </p:blipFill>
        <p:spPr>
          <a:xfrm>
            <a:off x="6516216" y="2251303"/>
            <a:ext cx="2552583" cy="3771653"/>
          </a:xfrm>
          <a:prstGeom prst="rect">
            <a:avLst/>
          </a:prstGeom>
        </p:spPr>
      </p:pic>
      <p:sp>
        <p:nvSpPr>
          <p:cNvPr id="24" name="テキスト ボックス 23">
            <a:extLst>
              <a:ext uri="{FF2B5EF4-FFF2-40B4-BE49-F238E27FC236}">
                <a16:creationId xmlns:a16="http://schemas.microsoft.com/office/drawing/2014/main" id="{6E65C6F6-5F1A-D049-FF24-1966E70E4E15}"/>
              </a:ext>
            </a:extLst>
          </p:cNvPr>
          <p:cNvSpPr txBox="1"/>
          <p:nvPr/>
        </p:nvSpPr>
        <p:spPr>
          <a:xfrm>
            <a:off x="1460139" y="5896094"/>
            <a:ext cx="1050352" cy="369332"/>
          </a:xfrm>
          <a:prstGeom prst="rect">
            <a:avLst/>
          </a:prstGeom>
          <a:noFill/>
        </p:spPr>
        <p:txBody>
          <a:bodyPr wrap="none" rtlCol="0">
            <a:spAutoFit/>
          </a:bodyPr>
          <a:lstStyle/>
          <a:p>
            <a:r>
              <a:rPr kumimoji="1" lang="en-US" altLang="ja-JP" sz="1800" dirty="0"/>
              <a:t>Setting A</a:t>
            </a:r>
            <a:endParaRPr kumimoji="1" lang="ja-JP" altLang="en-US" sz="1800"/>
          </a:p>
        </p:txBody>
      </p:sp>
    </p:spTree>
    <p:extLst>
      <p:ext uri="{BB962C8B-B14F-4D97-AF65-F5344CB8AC3E}">
        <p14:creationId xmlns:p14="http://schemas.microsoft.com/office/powerpoint/2010/main" val="384292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16BDFA-E040-D185-EA61-6EBADEA760AE}"/>
              </a:ext>
            </a:extLst>
          </p:cNvPr>
          <p:cNvSpPr>
            <a:spLocks noGrp="1"/>
          </p:cNvSpPr>
          <p:nvPr>
            <p:ph type="title"/>
          </p:nvPr>
        </p:nvSpPr>
        <p:spPr/>
        <p:txBody>
          <a:bodyPr/>
          <a:lstStyle/>
          <a:p>
            <a:r>
              <a:rPr kumimoji="1" lang="en-US" altLang="ja-JP" dirty="0"/>
              <a:t>Frequency spectrum</a:t>
            </a:r>
            <a:endParaRPr kumimoji="1" lang="ja-JP" altLang="en-US"/>
          </a:p>
        </p:txBody>
      </p:sp>
      <p:sp>
        <p:nvSpPr>
          <p:cNvPr id="4" name="日付プレースホルダー 3">
            <a:extLst>
              <a:ext uri="{FF2B5EF4-FFF2-40B4-BE49-F238E27FC236}">
                <a16:creationId xmlns:a16="http://schemas.microsoft.com/office/drawing/2014/main" id="{35BB7F8C-4265-30A0-9385-8D43748F5FB0}"/>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C34404C8-8788-9084-781D-124FC9A02D16}"/>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A471D746-6E62-16C7-1975-F82886A422F5}"/>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13</a:t>
            </a:fld>
            <a:endParaRPr lang="en-US" altLang="ja-JP"/>
          </a:p>
        </p:txBody>
      </p:sp>
      <p:pic>
        <p:nvPicPr>
          <p:cNvPr id="7" name="図 6">
            <a:extLst>
              <a:ext uri="{FF2B5EF4-FFF2-40B4-BE49-F238E27FC236}">
                <a16:creationId xmlns:a16="http://schemas.microsoft.com/office/drawing/2014/main" id="{3B40005C-239D-8DB8-A02B-1C1D47FB13B3}"/>
              </a:ext>
            </a:extLst>
          </p:cNvPr>
          <p:cNvPicPr>
            <a:picLocks noChangeAspect="1"/>
          </p:cNvPicPr>
          <p:nvPr/>
        </p:nvPicPr>
        <p:blipFill>
          <a:blip r:embed="rId2"/>
          <a:stretch>
            <a:fillRect/>
          </a:stretch>
        </p:blipFill>
        <p:spPr>
          <a:xfrm>
            <a:off x="4240232" y="2492275"/>
            <a:ext cx="4788970" cy="2824264"/>
          </a:xfrm>
          <a:prstGeom prst="rect">
            <a:avLst/>
          </a:prstGeom>
        </p:spPr>
      </p:pic>
      <p:pic>
        <p:nvPicPr>
          <p:cNvPr id="8" name="図 7">
            <a:extLst>
              <a:ext uri="{FF2B5EF4-FFF2-40B4-BE49-F238E27FC236}">
                <a16:creationId xmlns:a16="http://schemas.microsoft.com/office/drawing/2014/main" id="{DA0DEE9F-26A0-F9F2-A0A6-E27BF2B92CFE}"/>
              </a:ext>
            </a:extLst>
          </p:cNvPr>
          <p:cNvPicPr>
            <a:picLocks noChangeAspect="1"/>
          </p:cNvPicPr>
          <p:nvPr/>
        </p:nvPicPr>
        <p:blipFill>
          <a:blip r:embed="rId3"/>
          <a:stretch>
            <a:fillRect/>
          </a:stretch>
        </p:blipFill>
        <p:spPr>
          <a:xfrm>
            <a:off x="0" y="2492274"/>
            <a:ext cx="4414436" cy="2824264"/>
          </a:xfrm>
          <a:prstGeom prst="rect">
            <a:avLst/>
          </a:prstGeom>
        </p:spPr>
      </p:pic>
    </p:spTree>
    <p:extLst>
      <p:ext uri="{BB962C8B-B14F-4D97-AF65-F5344CB8AC3E}">
        <p14:creationId xmlns:p14="http://schemas.microsoft.com/office/powerpoint/2010/main" val="3826908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50C8DC-17E8-04C2-5AD4-74CA249083E7}"/>
              </a:ext>
            </a:extLst>
          </p:cNvPr>
          <p:cNvSpPr>
            <a:spLocks noGrp="1"/>
          </p:cNvSpPr>
          <p:nvPr>
            <p:ph type="title"/>
          </p:nvPr>
        </p:nvSpPr>
        <p:spPr/>
        <p:txBody>
          <a:bodyPr/>
          <a:lstStyle/>
          <a:p>
            <a:r>
              <a:rPr kumimoji="1" lang="en-US" altLang="ja-JP" dirty="0"/>
              <a:t>Path loss characteristics</a:t>
            </a:r>
            <a:endParaRPr kumimoji="1" lang="ja-JP" altLang="en-US"/>
          </a:p>
        </p:txBody>
      </p:sp>
      <p:sp>
        <p:nvSpPr>
          <p:cNvPr id="4" name="日付プレースホルダー 3">
            <a:extLst>
              <a:ext uri="{FF2B5EF4-FFF2-40B4-BE49-F238E27FC236}">
                <a16:creationId xmlns:a16="http://schemas.microsoft.com/office/drawing/2014/main" id="{3AE28BC1-03F2-43D5-5225-A748153C9280}"/>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F0215C69-F2CD-7B42-78A7-E213E3DB269E}"/>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DC203EE5-0BF8-A0F3-70D4-81949919EAD4}"/>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14</a:t>
            </a:fld>
            <a:endParaRPr lang="en-US" altLang="ja-JP"/>
          </a:p>
        </p:txBody>
      </p:sp>
      <p:pic>
        <p:nvPicPr>
          <p:cNvPr id="7" name="図 6">
            <a:extLst>
              <a:ext uri="{FF2B5EF4-FFF2-40B4-BE49-F238E27FC236}">
                <a16:creationId xmlns:a16="http://schemas.microsoft.com/office/drawing/2014/main" id="{E075AA77-12CF-A124-4303-3946364C4DD3}"/>
              </a:ext>
            </a:extLst>
          </p:cNvPr>
          <p:cNvPicPr>
            <a:picLocks noChangeAspect="1"/>
          </p:cNvPicPr>
          <p:nvPr/>
        </p:nvPicPr>
        <p:blipFill>
          <a:blip r:embed="rId2"/>
          <a:stretch>
            <a:fillRect/>
          </a:stretch>
        </p:blipFill>
        <p:spPr>
          <a:xfrm>
            <a:off x="4211960" y="2268827"/>
            <a:ext cx="4795023" cy="2972273"/>
          </a:xfrm>
          <a:prstGeom prst="rect">
            <a:avLst/>
          </a:prstGeom>
        </p:spPr>
      </p:pic>
      <p:pic>
        <p:nvPicPr>
          <p:cNvPr id="8" name="図 7">
            <a:extLst>
              <a:ext uri="{FF2B5EF4-FFF2-40B4-BE49-F238E27FC236}">
                <a16:creationId xmlns:a16="http://schemas.microsoft.com/office/drawing/2014/main" id="{DCD87CA0-5EEC-9431-D92B-EA0D9B82A79D}"/>
              </a:ext>
            </a:extLst>
          </p:cNvPr>
          <p:cNvPicPr>
            <a:picLocks noChangeAspect="1"/>
          </p:cNvPicPr>
          <p:nvPr/>
        </p:nvPicPr>
        <p:blipFill>
          <a:blip r:embed="rId3"/>
          <a:stretch>
            <a:fillRect/>
          </a:stretch>
        </p:blipFill>
        <p:spPr>
          <a:xfrm>
            <a:off x="-6694" y="2258888"/>
            <a:ext cx="4390067" cy="2798542"/>
          </a:xfrm>
          <a:prstGeom prst="rect">
            <a:avLst/>
          </a:prstGeom>
        </p:spPr>
      </p:pic>
      <p:sp>
        <p:nvSpPr>
          <p:cNvPr id="9" name="テキスト ボックス 8">
            <a:extLst>
              <a:ext uri="{FF2B5EF4-FFF2-40B4-BE49-F238E27FC236}">
                <a16:creationId xmlns:a16="http://schemas.microsoft.com/office/drawing/2014/main" id="{3A84B6CF-5A4C-9099-D731-D77526EFF3A0}"/>
              </a:ext>
            </a:extLst>
          </p:cNvPr>
          <p:cNvSpPr txBox="1"/>
          <p:nvPr/>
        </p:nvSpPr>
        <p:spPr>
          <a:xfrm>
            <a:off x="6444208" y="2054852"/>
            <a:ext cx="1050352" cy="369332"/>
          </a:xfrm>
          <a:prstGeom prst="rect">
            <a:avLst/>
          </a:prstGeom>
          <a:noFill/>
        </p:spPr>
        <p:txBody>
          <a:bodyPr wrap="none" rtlCol="0">
            <a:spAutoFit/>
          </a:bodyPr>
          <a:lstStyle/>
          <a:p>
            <a:r>
              <a:rPr kumimoji="1" lang="en-US" altLang="ja-JP" sz="1800" dirty="0"/>
              <a:t>Setting A</a:t>
            </a:r>
            <a:endParaRPr kumimoji="1" lang="ja-JP" altLang="en-US" sz="1800"/>
          </a:p>
        </p:txBody>
      </p:sp>
    </p:spTree>
    <p:extLst>
      <p:ext uri="{BB962C8B-B14F-4D97-AF65-F5344CB8AC3E}">
        <p14:creationId xmlns:p14="http://schemas.microsoft.com/office/powerpoint/2010/main" val="317255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3B9495-C14A-7ABB-14E7-63CE8130D25E}"/>
              </a:ext>
            </a:extLst>
          </p:cNvPr>
          <p:cNvSpPr>
            <a:spLocks noGrp="1"/>
          </p:cNvSpPr>
          <p:nvPr>
            <p:ph type="title"/>
          </p:nvPr>
        </p:nvSpPr>
        <p:spPr/>
        <p:txBody>
          <a:bodyPr/>
          <a:lstStyle/>
          <a:p>
            <a:r>
              <a:rPr lang="en-US" altLang="ja-JP" dirty="0"/>
              <a:t>Another situation in bus model</a:t>
            </a:r>
            <a:endParaRPr kumimoji="1" lang="ja-JP" altLang="en-US"/>
          </a:p>
        </p:txBody>
      </p:sp>
      <p:sp>
        <p:nvSpPr>
          <p:cNvPr id="4" name="日付プレースホルダー 3">
            <a:extLst>
              <a:ext uri="{FF2B5EF4-FFF2-40B4-BE49-F238E27FC236}">
                <a16:creationId xmlns:a16="http://schemas.microsoft.com/office/drawing/2014/main" id="{3EF736C5-F117-4AE7-21A8-E4156083EA0D}"/>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4EC81BFD-67EF-F296-C726-A4F7CC9B8CB0}"/>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8F55C9F0-38D7-30DA-9340-0D6A76BCD99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15</a:t>
            </a:fld>
            <a:endParaRPr lang="en-US" altLang="ja-JP"/>
          </a:p>
        </p:txBody>
      </p:sp>
      <p:pic>
        <p:nvPicPr>
          <p:cNvPr id="7" name="図 6">
            <a:extLst>
              <a:ext uri="{FF2B5EF4-FFF2-40B4-BE49-F238E27FC236}">
                <a16:creationId xmlns:a16="http://schemas.microsoft.com/office/drawing/2014/main" id="{AD414F0E-0AC5-11C0-95C0-499323AE51D8}"/>
              </a:ext>
            </a:extLst>
          </p:cNvPr>
          <p:cNvPicPr>
            <a:picLocks noChangeAspect="1"/>
          </p:cNvPicPr>
          <p:nvPr/>
        </p:nvPicPr>
        <p:blipFill>
          <a:blip r:embed="rId2"/>
          <a:stretch>
            <a:fillRect/>
          </a:stretch>
        </p:blipFill>
        <p:spPr>
          <a:xfrm>
            <a:off x="676875" y="2245725"/>
            <a:ext cx="3735755" cy="3008537"/>
          </a:xfrm>
          <a:prstGeom prst="rect">
            <a:avLst/>
          </a:prstGeom>
        </p:spPr>
      </p:pic>
      <p:pic>
        <p:nvPicPr>
          <p:cNvPr id="8" name="図 7">
            <a:extLst>
              <a:ext uri="{FF2B5EF4-FFF2-40B4-BE49-F238E27FC236}">
                <a16:creationId xmlns:a16="http://schemas.microsoft.com/office/drawing/2014/main" id="{AC052758-D64D-A96D-96E0-FC0E0A1A1242}"/>
              </a:ext>
            </a:extLst>
          </p:cNvPr>
          <p:cNvPicPr>
            <a:picLocks noChangeAspect="1"/>
          </p:cNvPicPr>
          <p:nvPr/>
        </p:nvPicPr>
        <p:blipFill>
          <a:blip r:embed="rId3"/>
          <a:stretch>
            <a:fillRect/>
          </a:stretch>
        </p:blipFill>
        <p:spPr>
          <a:xfrm>
            <a:off x="4875212" y="2212862"/>
            <a:ext cx="3582987" cy="3067569"/>
          </a:xfrm>
          <a:prstGeom prst="rect">
            <a:avLst/>
          </a:prstGeom>
        </p:spPr>
      </p:pic>
      <p:sp>
        <p:nvSpPr>
          <p:cNvPr id="11" name="テキスト ボックス 10">
            <a:extLst>
              <a:ext uri="{FF2B5EF4-FFF2-40B4-BE49-F238E27FC236}">
                <a16:creationId xmlns:a16="http://schemas.microsoft.com/office/drawing/2014/main" id="{CAB92C41-B4D3-309F-2170-0791BB1AFD8E}"/>
              </a:ext>
            </a:extLst>
          </p:cNvPr>
          <p:cNvSpPr txBox="1"/>
          <p:nvPr/>
        </p:nvSpPr>
        <p:spPr>
          <a:xfrm>
            <a:off x="2019608" y="5378055"/>
            <a:ext cx="1050288" cy="369332"/>
          </a:xfrm>
          <a:prstGeom prst="rect">
            <a:avLst/>
          </a:prstGeom>
          <a:noFill/>
        </p:spPr>
        <p:txBody>
          <a:bodyPr wrap="none" rtlCol="0">
            <a:spAutoFit/>
          </a:bodyPr>
          <a:lstStyle/>
          <a:p>
            <a:r>
              <a:rPr kumimoji="1" lang="en-US" altLang="ja-JP" sz="1800" dirty="0"/>
              <a:t>Setting B</a:t>
            </a:r>
            <a:endParaRPr kumimoji="1" lang="ja-JP" altLang="en-US" sz="1800"/>
          </a:p>
        </p:txBody>
      </p:sp>
      <p:sp>
        <p:nvSpPr>
          <p:cNvPr id="12" name="テキスト ボックス 11">
            <a:extLst>
              <a:ext uri="{FF2B5EF4-FFF2-40B4-BE49-F238E27FC236}">
                <a16:creationId xmlns:a16="http://schemas.microsoft.com/office/drawing/2014/main" id="{FBF023A6-E46E-C2B2-21B7-0E1732244EFB}"/>
              </a:ext>
            </a:extLst>
          </p:cNvPr>
          <p:cNvSpPr txBox="1"/>
          <p:nvPr/>
        </p:nvSpPr>
        <p:spPr>
          <a:xfrm>
            <a:off x="6300192" y="5378055"/>
            <a:ext cx="1050288" cy="369332"/>
          </a:xfrm>
          <a:prstGeom prst="rect">
            <a:avLst/>
          </a:prstGeom>
          <a:noFill/>
        </p:spPr>
        <p:txBody>
          <a:bodyPr wrap="none" rtlCol="0">
            <a:spAutoFit/>
          </a:bodyPr>
          <a:lstStyle/>
          <a:p>
            <a:r>
              <a:rPr kumimoji="1" lang="en-US" altLang="ja-JP" sz="1800" dirty="0"/>
              <a:t>Setting C</a:t>
            </a:r>
            <a:endParaRPr kumimoji="1" lang="ja-JP" altLang="en-US" sz="1800"/>
          </a:p>
        </p:txBody>
      </p:sp>
    </p:spTree>
    <p:extLst>
      <p:ext uri="{BB962C8B-B14F-4D97-AF65-F5344CB8AC3E}">
        <p14:creationId xmlns:p14="http://schemas.microsoft.com/office/powerpoint/2010/main" val="3707934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25A1EB-F332-4883-E149-F01C7D785270}"/>
              </a:ext>
            </a:extLst>
          </p:cNvPr>
          <p:cNvSpPr>
            <a:spLocks noGrp="1"/>
          </p:cNvSpPr>
          <p:nvPr>
            <p:ph type="title"/>
          </p:nvPr>
        </p:nvSpPr>
        <p:spPr/>
        <p:txBody>
          <a:bodyPr/>
          <a:lstStyle/>
          <a:p>
            <a:r>
              <a:rPr kumimoji="1" lang="en-US" altLang="ja-JP" dirty="0"/>
              <a:t>Path loss analysis results</a:t>
            </a:r>
            <a:endParaRPr kumimoji="1" lang="ja-JP" altLang="en-US"/>
          </a:p>
        </p:txBody>
      </p:sp>
      <p:sp>
        <p:nvSpPr>
          <p:cNvPr id="4" name="日付プレースホルダー 3">
            <a:extLst>
              <a:ext uri="{FF2B5EF4-FFF2-40B4-BE49-F238E27FC236}">
                <a16:creationId xmlns:a16="http://schemas.microsoft.com/office/drawing/2014/main" id="{0ACF0966-C35A-B62A-BD61-F6FF807B9E65}"/>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4F780A6A-AC98-5FF9-E1F2-FB363ABD4D78}"/>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C7BED499-9D07-5ADA-15F9-2C495EACAA4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16</a:t>
            </a:fld>
            <a:endParaRPr lang="en-US" altLang="ja-JP"/>
          </a:p>
        </p:txBody>
      </p:sp>
      <p:pic>
        <p:nvPicPr>
          <p:cNvPr id="7" name="図 6">
            <a:extLst>
              <a:ext uri="{FF2B5EF4-FFF2-40B4-BE49-F238E27FC236}">
                <a16:creationId xmlns:a16="http://schemas.microsoft.com/office/drawing/2014/main" id="{49F64050-4745-9F29-4559-79E1CED0274A}"/>
              </a:ext>
            </a:extLst>
          </p:cNvPr>
          <p:cNvPicPr>
            <a:picLocks noChangeAspect="1"/>
          </p:cNvPicPr>
          <p:nvPr/>
        </p:nvPicPr>
        <p:blipFill>
          <a:blip r:embed="rId2"/>
          <a:stretch>
            <a:fillRect/>
          </a:stretch>
        </p:blipFill>
        <p:spPr>
          <a:xfrm>
            <a:off x="0" y="2680686"/>
            <a:ext cx="4459769" cy="2891793"/>
          </a:xfrm>
          <a:prstGeom prst="rect">
            <a:avLst/>
          </a:prstGeom>
        </p:spPr>
      </p:pic>
      <p:pic>
        <p:nvPicPr>
          <p:cNvPr id="8" name="図 7">
            <a:extLst>
              <a:ext uri="{FF2B5EF4-FFF2-40B4-BE49-F238E27FC236}">
                <a16:creationId xmlns:a16="http://schemas.microsoft.com/office/drawing/2014/main" id="{69CEAF5A-AB4C-01F8-15AB-3760774698B7}"/>
              </a:ext>
            </a:extLst>
          </p:cNvPr>
          <p:cNvPicPr>
            <a:picLocks noChangeAspect="1"/>
          </p:cNvPicPr>
          <p:nvPr/>
        </p:nvPicPr>
        <p:blipFill>
          <a:blip r:embed="rId3"/>
          <a:stretch>
            <a:fillRect/>
          </a:stretch>
        </p:blipFill>
        <p:spPr>
          <a:xfrm>
            <a:off x="4481067" y="2640524"/>
            <a:ext cx="4553142" cy="2954865"/>
          </a:xfrm>
          <a:prstGeom prst="rect">
            <a:avLst/>
          </a:prstGeom>
        </p:spPr>
      </p:pic>
      <p:sp>
        <p:nvSpPr>
          <p:cNvPr id="9" name="テキスト ボックス 8">
            <a:extLst>
              <a:ext uri="{FF2B5EF4-FFF2-40B4-BE49-F238E27FC236}">
                <a16:creationId xmlns:a16="http://schemas.microsoft.com/office/drawing/2014/main" id="{0E08DD9F-2D3D-9C0B-73FE-6DC5961F7B91}"/>
              </a:ext>
            </a:extLst>
          </p:cNvPr>
          <p:cNvSpPr txBox="1"/>
          <p:nvPr/>
        </p:nvSpPr>
        <p:spPr>
          <a:xfrm>
            <a:off x="1979712" y="2496020"/>
            <a:ext cx="1050288" cy="369332"/>
          </a:xfrm>
          <a:prstGeom prst="rect">
            <a:avLst/>
          </a:prstGeom>
          <a:noFill/>
        </p:spPr>
        <p:txBody>
          <a:bodyPr wrap="none" rtlCol="0">
            <a:spAutoFit/>
          </a:bodyPr>
          <a:lstStyle/>
          <a:p>
            <a:r>
              <a:rPr kumimoji="1" lang="en-US" altLang="ja-JP" sz="1800" dirty="0"/>
              <a:t>Setting B</a:t>
            </a:r>
            <a:endParaRPr kumimoji="1" lang="ja-JP" altLang="en-US" sz="1800"/>
          </a:p>
        </p:txBody>
      </p:sp>
      <p:sp>
        <p:nvSpPr>
          <p:cNvPr id="10" name="テキスト ボックス 9">
            <a:extLst>
              <a:ext uri="{FF2B5EF4-FFF2-40B4-BE49-F238E27FC236}">
                <a16:creationId xmlns:a16="http://schemas.microsoft.com/office/drawing/2014/main" id="{E1CC74FD-4421-A1D1-EA5F-A6DC5DE98A0A}"/>
              </a:ext>
            </a:extLst>
          </p:cNvPr>
          <p:cNvSpPr txBox="1"/>
          <p:nvPr/>
        </p:nvSpPr>
        <p:spPr>
          <a:xfrm>
            <a:off x="6260296" y="2496020"/>
            <a:ext cx="1050288" cy="369332"/>
          </a:xfrm>
          <a:prstGeom prst="rect">
            <a:avLst/>
          </a:prstGeom>
          <a:noFill/>
        </p:spPr>
        <p:txBody>
          <a:bodyPr wrap="none" rtlCol="0">
            <a:spAutoFit/>
          </a:bodyPr>
          <a:lstStyle/>
          <a:p>
            <a:r>
              <a:rPr kumimoji="1" lang="en-US" altLang="ja-JP" sz="1800" dirty="0"/>
              <a:t>Setting C</a:t>
            </a:r>
            <a:endParaRPr kumimoji="1" lang="ja-JP" altLang="en-US" sz="1800"/>
          </a:p>
        </p:txBody>
      </p:sp>
    </p:spTree>
    <p:extLst>
      <p:ext uri="{BB962C8B-B14F-4D97-AF65-F5344CB8AC3E}">
        <p14:creationId xmlns:p14="http://schemas.microsoft.com/office/powerpoint/2010/main" val="2985203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A475CC-3793-7D05-98D4-E3810074F5ED}"/>
              </a:ext>
            </a:extLst>
          </p:cNvPr>
          <p:cNvSpPr>
            <a:spLocks noGrp="1"/>
          </p:cNvSpPr>
          <p:nvPr>
            <p:ph type="title"/>
          </p:nvPr>
        </p:nvSpPr>
        <p:spPr/>
        <p:txBody>
          <a:bodyPr/>
          <a:lstStyle/>
          <a:p>
            <a:r>
              <a:rPr kumimoji="1" lang="en-US" altLang="ja-JP" dirty="0"/>
              <a:t>Path loss analysis</a:t>
            </a:r>
            <a:br>
              <a:rPr kumimoji="1" lang="en-US" altLang="ja-JP" dirty="0"/>
            </a:br>
            <a:r>
              <a:rPr kumimoji="1" lang="en-US" altLang="ja-JP" dirty="0"/>
              <a:t>for HBAN to VBAN link</a:t>
            </a:r>
            <a:endParaRPr kumimoji="1" lang="ja-JP" altLang="en-US"/>
          </a:p>
        </p:txBody>
      </p:sp>
      <p:sp>
        <p:nvSpPr>
          <p:cNvPr id="4" name="日付プレースホルダー 3">
            <a:extLst>
              <a:ext uri="{FF2B5EF4-FFF2-40B4-BE49-F238E27FC236}">
                <a16:creationId xmlns:a16="http://schemas.microsoft.com/office/drawing/2014/main" id="{80CCFB38-FAEC-84F7-617F-EBE84F0AE2EA}"/>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D14C36F4-C5BB-7F05-EA3D-728F51D1DFA4}"/>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29E1B397-C912-4147-A6E2-FFAD3CB7ECF1}"/>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17</a:t>
            </a:fld>
            <a:endParaRPr lang="en-US" altLang="ja-JP"/>
          </a:p>
        </p:txBody>
      </p:sp>
      <p:pic>
        <p:nvPicPr>
          <p:cNvPr id="17" name="図 16">
            <a:extLst>
              <a:ext uri="{FF2B5EF4-FFF2-40B4-BE49-F238E27FC236}">
                <a16:creationId xmlns:a16="http://schemas.microsoft.com/office/drawing/2014/main" id="{DCB79AF1-6078-9E15-6C63-A05D61290536}"/>
              </a:ext>
            </a:extLst>
          </p:cNvPr>
          <p:cNvPicPr>
            <a:picLocks noChangeAspect="1"/>
          </p:cNvPicPr>
          <p:nvPr/>
        </p:nvPicPr>
        <p:blipFill>
          <a:blip r:embed="rId2"/>
          <a:stretch>
            <a:fillRect/>
          </a:stretch>
        </p:blipFill>
        <p:spPr>
          <a:xfrm>
            <a:off x="179512" y="2060848"/>
            <a:ext cx="5318511" cy="4282801"/>
          </a:xfrm>
          <a:prstGeom prst="rect">
            <a:avLst/>
          </a:prstGeom>
        </p:spPr>
      </p:pic>
      <p:pic>
        <p:nvPicPr>
          <p:cNvPr id="18" name="図 17">
            <a:extLst>
              <a:ext uri="{FF2B5EF4-FFF2-40B4-BE49-F238E27FC236}">
                <a16:creationId xmlns:a16="http://schemas.microsoft.com/office/drawing/2014/main" id="{8128F9ED-BE42-EF2C-FFC1-468759DA6A6C}"/>
              </a:ext>
            </a:extLst>
          </p:cNvPr>
          <p:cNvPicPr>
            <a:picLocks noChangeAspect="1"/>
          </p:cNvPicPr>
          <p:nvPr/>
        </p:nvPicPr>
        <p:blipFill>
          <a:blip r:embed="rId3"/>
          <a:stretch>
            <a:fillRect/>
          </a:stretch>
        </p:blipFill>
        <p:spPr>
          <a:xfrm>
            <a:off x="5922838" y="2733296"/>
            <a:ext cx="3041650" cy="2642150"/>
          </a:xfrm>
          <a:prstGeom prst="rect">
            <a:avLst/>
          </a:prstGeom>
        </p:spPr>
      </p:pic>
      <p:sp>
        <p:nvSpPr>
          <p:cNvPr id="19" name="テキスト ボックス 18">
            <a:extLst>
              <a:ext uri="{FF2B5EF4-FFF2-40B4-BE49-F238E27FC236}">
                <a16:creationId xmlns:a16="http://schemas.microsoft.com/office/drawing/2014/main" id="{B5528237-D800-90D8-9714-1AC551789A72}"/>
              </a:ext>
            </a:extLst>
          </p:cNvPr>
          <p:cNvSpPr txBox="1"/>
          <p:nvPr/>
        </p:nvSpPr>
        <p:spPr>
          <a:xfrm>
            <a:off x="2555776" y="2204864"/>
            <a:ext cx="811441" cy="276999"/>
          </a:xfrm>
          <a:prstGeom prst="rect">
            <a:avLst/>
          </a:prstGeom>
          <a:solidFill>
            <a:schemeClr val="bg1"/>
          </a:solidFill>
        </p:spPr>
        <p:txBody>
          <a:bodyPr wrap="none" rtlCol="0">
            <a:spAutoFit/>
          </a:bodyPr>
          <a:lstStyle/>
          <a:p>
            <a:r>
              <a:rPr kumimoji="1" lang="en-US" altLang="ja-JP" dirty="0"/>
              <a:t>VBAN #1</a:t>
            </a:r>
            <a:endParaRPr kumimoji="1" lang="ja-JP" altLang="en-US"/>
          </a:p>
        </p:txBody>
      </p:sp>
      <p:sp>
        <p:nvSpPr>
          <p:cNvPr id="20" name="テキスト ボックス 19">
            <a:extLst>
              <a:ext uri="{FF2B5EF4-FFF2-40B4-BE49-F238E27FC236}">
                <a16:creationId xmlns:a16="http://schemas.microsoft.com/office/drawing/2014/main" id="{8F3D6E47-1EDB-BF42-0B50-B81A5FE9AAA4}"/>
              </a:ext>
            </a:extLst>
          </p:cNvPr>
          <p:cNvSpPr txBox="1"/>
          <p:nvPr/>
        </p:nvSpPr>
        <p:spPr>
          <a:xfrm>
            <a:off x="827584" y="2678132"/>
            <a:ext cx="811441" cy="276999"/>
          </a:xfrm>
          <a:prstGeom prst="rect">
            <a:avLst/>
          </a:prstGeom>
          <a:solidFill>
            <a:schemeClr val="bg1"/>
          </a:solidFill>
        </p:spPr>
        <p:txBody>
          <a:bodyPr wrap="none" rtlCol="0">
            <a:spAutoFit/>
          </a:bodyPr>
          <a:lstStyle/>
          <a:p>
            <a:r>
              <a:rPr kumimoji="1" lang="en-US" altLang="ja-JP" dirty="0"/>
              <a:t>VBAN #2</a:t>
            </a:r>
            <a:endParaRPr kumimoji="1" lang="ja-JP" altLang="en-US"/>
          </a:p>
        </p:txBody>
      </p:sp>
      <p:sp>
        <p:nvSpPr>
          <p:cNvPr id="21" name="テキスト ボックス 20">
            <a:extLst>
              <a:ext uri="{FF2B5EF4-FFF2-40B4-BE49-F238E27FC236}">
                <a16:creationId xmlns:a16="http://schemas.microsoft.com/office/drawing/2014/main" id="{B3181753-DE03-B413-85DF-EF06ECEF37C8}"/>
              </a:ext>
            </a:extLst>
          </p:cNvPr>
          <p:cNvSpPr txBox="1"/>
          <p:nvPr/>
        </p:nvSpPr>
        <p:spPr>
          <a:xfrm>
            <a:off x="6732240" y="3501008"/>
            <a:ext cx="619080" cy="276999"/>
          </a:xfrm>
          <a:prstGeom prst="rect">
            <a:avLst/>
          </a:prstGeom>
          <a:solidFill>
            <a:schemeClr val="bg1"/>
          </a:solidFill>
        </p:spPr>
        <p:txBody>
          <a:bodyPr wrap="none" rtlCol="0">
            <a:spAutoFit/>
          </a:bodyPr>
          <a:lstStyle/>
          <a:p>
            <a:r>
              <a:rPr kumimoji="1" lang="en-US" altLang="ja-JP" dirty="0"/>
              <a:t>VBAN</a:t>
            </a:r>
            <a:endParaRPr kumimoji="1" lang="ja-JP" altLang="en-US"/>
          </a:p>
        </p:txBody>
      </p:sp>
    </p:spTree>
    <p:extLst>
      <p:ext uri="{BB962C8B-B14F-4D97-AF65-F5344CB8AC3E}">
        <p14:creationId xmlns:p14="http://schemas.microsoft.com/office/powerpoint/2010/main" val="335569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88E857-3D5D-7246-6B37-32E21F20D2D3}"/>
              </a:ext>
            </a:extLst>
          </p:cNvPr>
          <p:cNvSpPr>
            <a:spLocks noGrp="1"/>
          </p:cNvSpPr>
          <p:nvPr>
            <p:ph type="title"/>
          </p:nvPr>
        </p:nvSpPr>
        <p:spPr/>
        <p:txBody>
          <a:bodyPr/>
          <a:lstStyle/>
          <a:p>
            <a:r>
              <a:rPr kumimoji="1" lang="en-US" altLang="ja-JP" dirty="0"/>
              <a:t>Path loss of a link from HBAN to VBAN</a:t>
            </a:r>
            <a:endParaRPr kumimoji="1" lang="ja-JP" altLang="en-US"/>
          </a:p>
        </p:txBody>
      </p:sp>
      <p:sp>
        <p:nvSpPr>
          <p:cNvPr id="4" name="日付プレースホルダー 3">
            <a:extLst>
              <a:ext uri="{FF2B5EF4-FFF2-40B4-BE49-F238E27FC236}">
                <a16:creationId xmlns:a16="http://schemas.microsoft.com/office/drawing/2014/main" id="{A9830873-EFAA-F3DB-F364-D19FD537A0D4}"/>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857028FD-7D34-2341-F549-5AB906040680}"/>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5B15AD3C-AC2E-CE68-058E-1D9CC9998D0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18</a:t>
            </a:fld>
            <a:endParaRPr lang="en-US" altLang="ja-JP"/>
          </a:p>
        </p:txBody>
      </p:sp>
      <p:pic>
        <p:nvPicPr>
          <p:cNvPr id="7" name="図 6">
            <a:extLst>
              <a:ext uri="{FF2B5EF4-FFF2-40B4-BE49-F238E27FC236}">
                <a16:creationId xmlns:a16="http://schemas.microsoft.com/office/drawing/2014/main" id="{F03FB86B-B433-5131-2AAC-9A5E5B7FF45D}"/>
              </a:ext>
            </a:extLst>
          </p:cNvPr>
          <p:cNvPicPr>
            <a:picLocks noChangeAspect="1"/>
          </p:cNvPicPr>
          <p:nvPr/>
        </p:nvPicPr>
        <p:blipFill>
          <a:blip r:embed="rId2"/>
          <a:stretch>
            <a:fillRect/>
          </a:stretch>
        </p:blipFill>
        <p:spPr>
          <a:xfrm>
            <a:off x="-67986" y="2316829"/>
            <a:ext cx="4818616" cy="3159625"/>
          </a:xfrm>
          <a:prstGeom prst="rect">
            <a:avLst/>
          </a:prstGeom>
        </p:spPr>
      </p:pic>
      <p:pic>
        <p:nvPicPr>
          <p:cNvPr id="8" name="図 7">
            <a:extLst>
              <a:ext uri="{FF2B5EF4-FFF2-40B4-BE49-F238E27FC236}">
                <a16:creationId xmlns:a16="http://schemas.microsoft.com/office/drawing/2014/main" id="{AB3AA04F-0D7A-96D2-C5BE-318A982F606A}"/>
              </a:ext>
            </a:extLst>
          </p:cNvPr>
          <p:cNvPicPr>
            <a:picLocks noChangeAspect="1"/>
          </p:cNvPicPr>
          <p:nvPr/>
        </p:nvPicPr>
        <p:blipFill>
          <a:blip r:embed="rId3"/>
          <a:stretch>
            <a:fillRect/>
          </a:stretch>
        </p:blipFill>
        <p:spPr>
          <a:xfrm>
            <a:off x="4427984" y="2328188"/>
            <a:ext cx="4829817" cy="3159625"/>
          </a:xfrm>
          <a:prstGeom prst="rect">
            <a:avLst/>
          </a:prstGeom>
        </p:spPr>
      </p:pic>
      <p:sp>
        <p:nvSpPr>
          <p:cNvPr id="9" name="テキスト ボックス 8">
            <a:extLst>
              <a:ext uri="{FF2B5EF4-FFF2-40B4-BE49-F238E27FC236}">
                <a16:creationId xmlns:a16="http://schemas.microsoft.com/office/drawing/2014/main" id="{6F268258-9FD8-0073-EE26-8E5950D44292}"/>
              </a:ext>
            </a:extLst>
          </p:cNvPr>
          <p:cNvSpPr txBox="1"/>
          <p:nvPr/>
        </p:nvSpPr>
        <p:spPr>
          <a:xfrm>
            <a:off x="2051720" y="2038029"/>
            <a:ext cx="1234633" cy="400110"/>
          </a:xfrm>
          <a:prstGeom prst="rect">
            <a:avLst/>
          </a:prstGeom>
          <a:noFill/>
        </p:spPr>
        <p:txBody>
          <a:bodyPr wrap="none" rtlCol="0">
            <a:spAutoFit/>
          </a:bodyPr>
          <a:lstStyle/>
          <a:p>
            <a:r>
              <a:rPr kumimoji="1" lang="en-US" altLang="ja-JP" sz="2000" dirty="0"/>
              <a:t>VBAN #1</a:t>
            </a:r>
            <a:endParaRPr kumimoji="1" lang="ja-JP" altLang="en-US" sz="2000"/>
          </a:p>
        </p:txBody>
      </p:sp>
      <p:sp>
        <p:nvSpPr>
          <p:cNvPr id="10" name="テキスト ボックス 9">
            <a:extLst>
              <a:ext uri="{FF2B5EF4-FFF2-40B4-BE49-F238E27FC236}">
                <a16:creationId xmlns:a16="http://schemas.microsoft.com/office/drawing/2014/main" id="{5BB927DC-DE85-313C-2ADA-C51CD0D80571}"/>
              </a:ext>
            </a:extLst>
          </p:cNvPr>
          <p:cNvSpPr txBox="1"/>
          <p:nvPr/>
        </p:nvSpPr>
        <p:spPr>
          <a:xfrm>
            <a:off x="6547690" y="2046345"/>
            <a:ext cx="1234633" cy="400110"/>
          </a:xfrm>
          <a:prstGeom prst="rect">
            <a:avLst/>
          </a:prstGeom>
          <a:noFill/>
        </p:spPr>
        <p:txBody>
          <a:bodyPr wrap="none" rtlCol="0">
            <a:spAutoFit/>
          </a:bodyPr>
          <a:lstStyle/>
          <a:p>
            <a:r>
              <a:rPr kumimoji="1" lang="en-US" altLang="ja-JP" sz="2000" dirty="0"/>
              <a:t>VBAN #2</a:t>
            </a:r>
            <a:endParaRPr kumimoji="1" lang="ja-JP" altLang="en-US" sz="2000"/>
          </a:p>
        </p:txBody>
      </p:sp>
    </p:spTree>
    <p:extLst>
      <p:ext uri="{BB962C8B-B14F-4D97-AF65-F5344CB8AC3E}">
        <p14:creationId xmlns:p14="http://schemas.microsoft.com/office/powerpoint/2010/main" val="1724180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7B80ABE4-60E4-D5AD-5AE5-9DF777D3977A}"/>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91D0C61A-DA93-B408-5D10-F336203E06E3}"/>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19</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1749DBED-CD28-B88C-CAE7-505CB9B7C61F}"/>
              </a:ext>
            </a:extLst>
          </p:cNvPr>
          <p:cNvSpPr>
            <a:spLocks noGrp="1"/>
          </p:cNvSpPr>
          <p:nvPr>
            <p:ph type="dt" sz="half" idx="10"/>
          </p:nvPr>
        </p:nvSpPr>
        <p:spPr>
          <a:xfrm>
            <a:off x="685800" y="378281"/>
            <a:ext cx="1600200" cy="215444"/>
          </a:xfrm>
        </p:spPr>
        <p:txBody>
          <a:bodyPr/>
          <a:lstStyle/>
          <a:p>
            <a:r>
              <a:rPr lang="en-US" altLang="ja-JP" dirty="0"/>
              <a:t>September 2022</a:t>
            </a:r>
          </a:p>
        </p:txBody>
      </p:sp>
      <p:sp>
        <p:nvSpPr>
          <p:cNvPr id="5" name="フッター プレースホルダー 4">
            <a:extLst>
              <a:ext uri="{FF2B5EF4-FFF2-40B4-BE49-F238E27FC236}">
                <a16:creationId xmlns:a16="http://schemas.microsoft.com/office/drawing/2014/main" id="{B54CDE9F-70CD-FE42-C28A-7E8436C58E27}"/>
              </a:ext>
            </a:extLst>
          </p:cNvPr>
          <p:cNvSpPr>
            <a:spLocks noGrp="1"/>
          </p:cNvSpPr>
          <p:nvPr>
            <p:ph type="ftr" sz="quarter" idx="11"/>
          </p:nvPr>
        </p:nvSpPr>
        <p:spPr>
          <a:xfrm>
            <a:off x="5486400" y="6475413"/>
            <a:ext cx="3124200" cy="184666"/>
          </a:xfrm>
        </p:spPr>
        <p:txBody>
          <a:body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ea typeface="ＭＳ Ｐゴシック" panose="020B0600070205080204" pitchFamily="34" charset="-128"/>
              </a:rPr>
              <a:t>Propagation Characteristics of UWB Communication Applications Including Medical Implants, BCI and Passengers Bus</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1371600" y="3886200"/>
            <a:ext cx="6400800" cy="1752600"/>
          </a:xfrm>
        </p:spPr>
        <p:txBody>
          <a:bodyPr/>
          <a:lstStyle/>
          <a:p>
            <a:endParaRPr lang="en-US" altLang="ja-JP" sz="2800" dirty="0">
              <a:latin typeface="Times New Roman" panose="02020603050405020304" pitchFamily="18" charset="0"/>
              <a:cs typeface="Times New Roman" panose="02020603050405020304" pitchFamily="18" charset="0"/>
            </a:endParaRPr>
          </a:p>
          <a:p>
            <a:r>
              <a:rPr lang="en-US" altLang="ja-JP" sz="2800" dirty="0">
                <a:latin typeface="Times New Roman" panose="02020603050405020304" pitchFamily="18" charset="0"/>
                <a:cs typeface="Times New Roman" panose="02020603050405020304" pitchFamily="18" charset="0"/>
              </a:rPr>
              <a:t>Daisuke Anzai</a:t>
            </a:r>
          </a:p>
          <a:p>
            <a:r>
              <a:rPr lang="en-US" altLang="ja-JP" sz="2800" dirty="0">
                <a:latin typeface="Times New Roman" panose="02020603050405020304" pitchFamily="18" charset="0"/>
                <a:cs typeface="Times New Roman" panose="02020603050405020304" pitchFamily="18" charset="0"/>
              </a:rPr>
              <a:t>Nagoya Institute of Technology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lang="en-US" altLang="ja-JP"/>
              <a:t>Background of implant communications</a:t>
            </a:r>
            <a:endParaRPr kumimoji="1" lang="ja-JP" altLang="en-US"/>
          </a:p>
        </p:txBody>
      </p:sp>
      <p:sp>
        <p:nvSpPr>
          <p:cNvPr id="4" name="日付プレースホルダー 3">
            <a:extLst>
              <a:ext uri="{FF2B5EF4-FFF2-40B4-BE49-F238E27FC236}">
                <a16:creationId xmlns:a16="http://schemas.microsoft.com/office/drawing/2014/main" id="{10DF0A17-945D-B1D9-2970-79E0E758FDC7}"/>
              </a:ext>
            </a:extLst>
          </p:cNvPr>
          <p:cNvSpPr>
            <a:spLocks noGrp="1"/>
          </p:cNvSpPr>
          <p:nvPr>
            <p:ph type="dt" sz="half" idx="10"/>
          </p:nvPr>
        </p:nvSpPr>
        <p:spPr/>
        <p:txBody>
          <a:bodyPr/>
          <a:lstStyle/>
          <a:p>
            <a:r>
              <a:rPr lang="en-US" altLang="ja-JP" dirty="0"/>
              <a:t>September 2022</a:t>
            </a:r>
          </a:p>
        </p:txBody>
      </p:sp>
      <p:sp>
        <p:nvSpPr>
          <p:cNvPr id="5" name="フッター プレースホルダー 4">
            <a:extLst>
              <a:ext uri="{FF2B5EF4-FFF2-40B4-BE49-F238E27FC236}">
                <a16:creationId xmlns:a16="http://schemas.microsoft.com/office/drawing/2014/main" id="{56B4F657-0382-8AA1-BD86-AF215401090F}"/>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pic>
        <p:nvPicPr>
          <p:cNvPr id="67" name="図 66">
            <a:extLst>
              <a:ext uri="{FF2B5EF4-FFF2-40B4-BE49-F238E27FC236}">
                <a16:creationId xmlns:a16="http://schemas.microsoft.com/office/drawing/2014/main" id="{08D3DB91-3B03-406E-CBD1-D94618B9DC31}"/>
              </a:ext>
            </a:extLst>
          </p:cNvPr>
          <p:cNvPicPr>
            <a:picLocks noChangeAspect="1"/>
          </p:cNvPicPr>
          <p:nvPr/>
        </p:nvPicPr>
        <p:blipFill>
          <a:blip r:embed="rId2"/>
          <a:stretch>
            <a:fillRect/>
          </a:stretch>
        </p:blipFill>
        <p:spPr>
          <a:xfrm>
            <a:off x="992518" y="1556792"/>
            <a:ext cx="7445102" cy="4754763"/>
          </a:xfrm>
          <a:prstGeom prst="rect">
            <a:avLst/>
          </a:prstGeom>
        </p:spPr>
      </p:pic>
    </p:spTree>
    <p:extLst>
      <p:ext uri="{BB962C8B-B14F-4D97-AF65-F5344CB8AC3E}">
        <p14:creationId xmlns:p14="http://schemas.microsoft.com/office/powerpoint/2010/main" val="256858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69BB8-B1F4-453F-4EAC-414EA08A7D2D}"/>
              </a:ext>
            </a:extLst>
          </p:cNvPr>
          <p:cNvSpPr>
            <a:spLocks noGrp="1"/>
          </p:cNvSpPr>
          <p:nvPr>
            <p:ph type="title"/>
          </p:nvPr>
        </p:nvSpPr>
        <p:spPr/>
        <p:txBody>
          <a:bodyPr/>
          <a:lstStyle/>
          <a:p>
            <a:r>
              <a:rPr lang="en-US" altLang="ja-JP" sz="3200" dirty="0"/>
              <a:t>UWB antenna at 3.1 - 10.6 GHz band</a:t>
            </a:r>
            <a:endParaRPr kumimoji="1" lang="ja-JP" altLang="en-US" sz="3200"/>
          </a:p>
        </p:txBody>
      </p:sp>
      <p:sp>
        <p:nvSpPr>
          <p:cNvPr id="4" name="日付プレースホルダー 3">
            <a:extLst>
              <a:ext uri="{FF2B5EF4-FFF2-40B4-BE49-F238E27FC236}">
                <a16:creationId xmlns:a16="http://schemas.microsoft.com/office/drawing/2014/main" id="{274155A2-5197-7DF9-E312-F03C2C9CC91B}"/>
              </a:ext>
            </a:extLst>
          </p:cNvPr>
          <p:cNvSpPr>
            <a:spLocks noGrp="1"/>
          </p:cNvSpPr>
          <p:nvPr>
            <p:ph type="dt" sz="half" idx="10"/>
          </p:nvPr>
        </p:nvSpPr>
        <p:spPr/>
        <p:txBody>
          <a:bodyPr/>
          <a:lstStyle/>
          <a:p>
            <a:r>
              <a:rPr lang="en-US" altLang="ja-JP" dirty="0"/>
              <a:t>September 2022</a:t>
            </a:r>
          </a:p>
        </p:txBody>
      </p:sp>
      <p:sp>
        <p:nvSpPr>
          <p:cNvPr id="5" name="フッター プレースホルダー 4">
            <a:extLst>
              <a:ext uri="{FF2B5EF4-FFF2-40B4-BE49-F238E27FC236}">
                <a16:creationId xmlns:a16="http://schemas.microsoft.com/office/drawing/2014/main" id="{27AD50CB-EED1-CC2C-FE00-FDE0F2D41E83}"/>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CD451654-109B-B148-7163-6D7F1866D11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4</a:t>
            </a:fld>
            <a:endParaRPr lang="en-US" altLang="ja-JP"/>
          </a:p>
        </p:txBody>
      </p:sp>
      <p:pic>
        <p:nvPicPr>
          <p:cNvPr id="8" name="図 7">
            <a:extLst>
              <a:ext uri="{FF2B5EF4-FFF2-40B4-BE49-F238E27FC236}">
                <a16:creationId xmlns:a16="http://schemas.microsoft.com/office/drawing/2014/main" id="{E1ECE19B-7D7B-FC40-A61C-54D8C03B9826}"/>
              </a:ext>
            </a:extLst>
          </p:cNvPr>
          <p:cNvPicPr>
            <a:picLocks noChangeAspect="1"/>
          </p:cNvPicPr>
          <p:nvPr/>
        </p:nvPicPr>
        <p:blipFill rotWithShape="1">
          <a:blip r:embed="rId2"/>
          <a:srcRect l="14215"/>
          <a:stretch/>
        </p:blipFill>
        <p:spPr>
          <a:xfrm>
            <a:off x="2036563" y="1738198"/>
            <a:ext cx="5147073" cy="4536159"/>
          </a:xfrm>
          <a:prstGeom prst="rect">
            <a:avLst/>
          </a:prstGeom>
        </p:spPr>
      </p:pic>
    </p:spTree>
    <p:extLst>
      <p:ext uri="{BB962C8B-B14F-4D97-AF65-F5344CB8AC3E}">
        <p14:creationId xmlns:p14="http://schemas.microsoft.com/office/powerpoint/2010/main" val="105493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E8C183-3D02-38C8-0BF5-B9B6339313FB}"/>
              </a:ext>
            </a:extLst>
          </p:cNvPr>
          <p:cNvSpPr>
            <a:spLocks noGrp="1"/>
          </p:cNvSpPr>
          <p:nvPr>
            <p:ph type="title"/>
          </p:nvPr>
        </p:nvSpPr>
        <p:spPr/>
        <p:txBody>
          <a:bodyPr/>
          <a:lstStyle/>
          <a:p>
            <a:r>
              <a:rPr kumimoji="1" lang="en-US" altLang="ja-JP" dirty="0"/>
              <a:t>Simulation model</a:t>
            </a:r>
            <a:endParaRPr kumimoji="1" lang="ja-JP" altLang="en-US"/>
          </a:p>
        </p:txBody>
      </p:sp>
      <p:sp>
        <p:nvSpPr>
          <p:cNvPr id="4" name="日付プレースホルダー 3">
            <a:extLst>
              <a:ext uri="{FF2B5EF4-FFF2-40B4-BE49-F238E27FC236}">
                <a16:creationId xmlns:a16="http://schemas.microsoft.com/office/drawing/2014/main" id="{C8F11A4E-EECD-D0C7-42F4-1AC4A8F3DA75}"/>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5383C1CA-2103-42C9-5227-42691E056D1D}"/>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6DE8993D-60B8-CC50-49D6-552A89DA4895}"/>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p:pic>
        <p:nvPicPr>
          <p:cNvPr id="27" name="コンテンツ プレースホルダー 5" descr="シャツ, セーター, フェンス, スーツ が含まれている画像&#10;&#10;自動的に生成された説明">
            <a:extLst>
              <a:ext uri="{FF2B5EF4-FFF2-40B4-BE49-F238E27FC236}">
                <a16:creationId xmlns:a16="http://schemas.microsoft.com/office/drawing/2014/main" id="{A68C15CD-2226-B356-BACA-5919C5FA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1422867"/>
            <a:ext cx="2503411" cy="4432754"/>
          </a:xfrm>
          <a:prstGeom prst="rect">
            <a:avLst/>
          </a:prstGeom>
        </p:spPr>
      </p:pic>
      <p:sp>
        <p:nvSpPr>
          <p:cNvPr id="29" name="テキスト ボックス 28">
            <a:extLst>
              <a:ext uri="{FF2B5EF4-FFF2-40B4-BE49-F238E27FC236}">
                <a16:creationId xmlns:a16="http://schemas.microsoft.com/office/drawing/2014/main" id="{25C9621E-0B75-8EB4-2602-6DE68E0B3D91}"/>
              </a:ext>
            </a:extLst>
          </p:cNvPr>
          <p:cNvSpPr txBox="1"/>
          <p:nvPr/>
        </p:nvSpPr>
        <p:spPr>
          <a:xfrm>
            <a:off x="1127637" y="4813977"/>
            <a:ext cx="2895216"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panose="020B0600070205080204" pitchFamily="34" charset="-128"/>
              </a:rPr>
              <a:t>Transmitted signal waveform</a:t>
            </a:r>
            <a:endParaRPr kumimoji="1" lang="ja-JP" altLang="en-US" sz="1800" dirty="0">
              <a:solidFill>
                <a:prstClr val="black"/>
              </a:solidFill>
              <a:latin typeface="Times New Roman"/>
              <a:ea typeface="ＭＳ Ｐゴシック" panose="020B0600070205080204" pitchFamily="34" charset="-128"/>
            </a:endParaRPr>
          </a:p>
        </p:txBody>
      </p:sp>
      <p:sp>
        <p:nvSpPr>
          <p:cNvPr id="30" name="テキスト ボックス 29">
            <a:extLst>
              <a:ext uri="{FF2B5EF4-FFF2-40B4-BE49-F238E27FC236}">
                <a16:creationId xmlns:a16="http://schemas.microsoft.com/office/drawing/2014/main" id="{E0781E9A-414E-8781-13BA-17654B8A9AA2}"/>
              </a:ext>
            </a:extLst>
          </p:cNvPr>
          <p:cNvSpPr txBox="1"/>
          <p:nvPr/>
        </p:nvSpPr>
        <p:spPr>
          <a:xfrm>
            <a:off x="6784493" y="1053535"/>
            <a:ext cx="1794081" cy="369332"/>
          </a:xfrm>
          <a:prstGeom prst="rect">
            <a:avLst/>
          </a:prstGeom>
          <a:solidFill>
            <a:sysClr val="window" lastClr="FFFFFF"/>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Transmit antenna</a:t>
            </a:r>
            <a:endParaRPr kumimoji="1" lang="ja-JP" altLang="en-US"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1" name="テキスト ボックス 30">
            <a:extLst>
              <a:ext uri="{FF2B5EF4-FFF2-40B4-BE49-F238E27FC236}">
                <a16:creationId xmlns:a16="http://schemas.microsoft.com/office/drawing/2014/main" id="{24F30EC0-52E6-25DC-A648-7279ECE6C6BF}"/>
              </a:ext>
            </a:extLst>
          </p:cNvPr>
          <p:cNvSpPr txBox="1"/>
          <p:nvPr/>
        </p:nvSpPr>
        <p:spPr>
          <a:xfrm>
            <a:off x="4701297" y="2459222"/>
            <a:ext cx="1441420" cy="646331"/>
          </a:xfrm>
          <a:prstGeom prst="rect">
            <a:avLst/>
          </a:prstGeom>
          <a:solidFill>
            <a:sysClr val="window" lastClr="FFFFFF"/>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Measurement</a:t>
            </a:r>
          </a:p>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800" kern="0" dirty="0">
                <a:solidFill>
                  <a:prstClr val="black"/>
                </a:solidFill>
                <a:latin typeface="Times New Roman"/>
                <a:ea typeface="ＭＳ Ｐゴシック" panose="020B0600070205080204" pitchFamily="34" charset="-128"/>
              </a:rPr>
              <a:t>point</a:t>
            </a:r>
            <a:endParaRPr kumimoji="1" lang="ja-JP" altLang="en-US"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2" name="テキスト ボックス 31">
            <a:extLst>
              <a:ext uri="{FF2B5EF4-FFF2-40B4-BE49-F238E27FC236}">
                <a16:creationId xmlns:a16="http://schemas.microsoft.com/office/drawing/2014/main" id="{38E4C949-16E2-656F-B7DD-419FD87C27F0}"/>
              </a:ext>
            </a:extLst>
          </p:cNvPr>
          <p:cNvSpPr txBox="1"/>
          <p:nvPr/>
        </p:nvSpPr>
        <p:spPr>
          <a:xfrm>
            <a:off x="6179818" y="2361055"/>
            <a:ext cx="415498" cy="369332"/>
          </a:xfrm>
          <a:prstGeom prst="rect">
            <a:avLst/>
          </a:prstGeom>
          <a:solidFill>
            <a:sysClr val="window" lastClr="FFFFFF"/>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#1</a:t>
            </a:r>
            <a:endParaRPr kumimoji="1" lang="ja-JP" altLang="en-US"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3" name="テキスト ボックス 32">
            <a:extLst>
              <a:ext uri="{FF2B5EF4-FFF2-40B4-BE49-F238E27FC236}">
                <a16:creationId xmlns:a16="http://schemas.microsoft.com/office/drawing/2014/main" id="{11EB6364-206D-C20A-C4CF-2AA56B9E9EB8}"/>
              </a:ext>
            </a:extLst>
          </p:cNvPr>
          <p:cNvSpPr txBox="1"/>
          <p:nvPr/>
        </p:nvSpPr>
        <p:spPr>
          <a:xfrm>
            <a:off x="6055764" y="2825879"/>
            <a:ext cx="415498" cy="369332"/>
          </a:xfrm>
          <a:prstGeom prst="rect">
            <a:avLst/>
          </a:prstGeom>
          <a:solidFill>
            <a:sysClr val="window" lastClr="FFFFFF"/>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#2</a:t>
            </a:r>
            <a:endParaRPr kumimoji="1" lang="ja-JP" altLang="en-US"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4" name="テキスト ボックス 33">
            <a:extLst>
              <a:ext uri="{FF2B5EF4-FFF2-40B4-BE49-F238E27FC236}">
                <a16:creationId xmlns:a16="http://schemas.microsoft.com/office/drawing/2014/main" id="{29D6DDD8-7F80-A5E5-8463-DF0FC538D048}"/>
              </a:ext>
            </a:extLst>
          </p:cNvPr>
          <p:cNvSpPr txBox="1"/>
          <p:nvPr/>
        </p:nvSpPr>
        <p:spPr>
          <a:xfrm>
            <a:off x="6055764" y="5766447"/>
            <a:ext cx="522322" cy="369332"/>
          </a:xfrm>
          <a:prstGeom prst="rect">
            <a:avLst/>
          </a:prstGeom>
          <a:solidFill>
            <a:sysClr val="window" lastClr="FFFFFF"/>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#11</a:t>
            </a:r>
            <a:endParaRPr kumimoji="1" lang="ja-JP" altLang="en-US"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5" name="テキスト ボックス 34">
            <a:extLst>
              <a:ext uri="{FF2B5EF4-FFF2-40B4-BE49-F238E27FC236}">
                <a16:creationId xmlns:a16="http://schemas.microsoft.com/office/drawing/2014/main" id="{626DB068-E768-6868-1A7F-535A829000A0}"/>
              </a:ext>
            </a:extLst>
          </p:cNvPr>
          <p:cNvSpPr txBox="1"/>
          <p:nvPr/>
        </p:nvSpPr>
        <p:spPr>
          <a:xfrm rot="5400000">
            <a:off x="6092443" y="3263148"/>
            <a:ext cx="415498"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panose="020B0600070205080204" pitchFamily="34" charset="-128"/>
              </a:rPr>
              <a:t>…</a:t>
            </a:r>
            <a:endParaRPr kumimoji="1" lang="ja-JP" altLang="en-US" sz="1800" dirty="0">
              <a:solidFill>
                <a:prstClr val="black"/>
              </a:solidFill>
              <a:latin typeface="Times New Roman"/>
              <a:ea typeface="ＭＳ Ｐゴシック" panose="020B0600070205080204" pitchFamily="34" charset="-128"/>
            </a:endParaRPr>
          </a:p>
        </p:txBody>
      </p:sp>
      <p:sp>
        <p:nvSpPr>
          <p:cNvPr id="36" name="テキスト ボックス 35">
            <a:extLst>
              <a:ext uri="{FF2B5EF4-FFF2-40B4-BE49-F238E27FC236}">
                <a16:creationId xmlns:a16="http://schemas.microsoft.com/office/drawing/2014/main" id="{4E0954FB-9879-1B3A-0598-A8B11658DB07}"/>
              </a:ext>
            </a:extLst>
          </p:cNvPr>
          <p:cNvSpPr txBox="1"/>
          <p:nvPr/>
        </p:nvSpPr>
        <p:spPr>
          <a:xfrm rot="5400000">
            <a:off x="5995152" y="4837060"/>
            <a:ext cx="415498"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panose="020B0600070205080204" pitchFamily="34" charset="-128"/>
              </a:rPr>
              <a:t>…</a:t>
            </a:r>
            <a:endParaRPr kumimoji="1" lang="ja-JP" altLang="en-US" sz="1800" dirty="0">
              <a:solidFill>
                <a:prstClr val="black"/>
              </a:solidFill>
              <a:latin typeface="Times New Roman"/>
              <a:ea typeface="ＭＳ Ｐゴシック" panose="020B0600070205080204" pitchFamily="34" charset="-128"/>
            </a:endParaRPr>
          </a:p>
        </p:txBody>
      </p:sp>
      <p:sp>
        <p:nvSpPr>
          <p:cNvPr id="37" name="テキスト ボックス 36">
            <a:extLst>
              <a:ext uri="{FF2B5EF4-FFF2-40B4-BE49-F238E27FC236}">
                <a16:creationId xmlns:a16="http://schemas.microsoft.com/office/drawing/2014/main" id="{4009D239-4FE3-4222-01FF-5DD8BC227696}"/>
              </a:ext>
            </a:extLst>
          </p:cNvPr>
          <p:cNvSpPr txBox="1"/>
          <p:nvPr/>
        </p:nvSpPr>
        <p:spPr>
          <a:xfrm>
            <a:off x="5850068" y="5306095"/>
            <a:ext cx="530915" cy="369332"/>
          </a:xfrm>
          <a:prstGeom prst="rect">
            <a:avLst/>
          </a:prstGeom>
          <a:solidFill>
            <a:sysClr val="window" lastClr="FFFFFF"/>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#10</a:t>
            </a:r>
            <a:endParaRPr kumimoji="1" lang="ja-JP" altLang="en-US"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pic>
        <p:nvPicPr>
          <p:cNvPr id="38" name="図 37">
            <a:extLst>
              <a:ext uri="{FF2B5EF4-FFF2-40B4-BE49-F238E27FC236}">
                <a16:creationId xmlns:a16="http://schemas.microsoft.com/office/drawing/2014/main" id="{DD402D03-48CB-B907-E0E4-DDB267EAAEF1}"/>
              </a:ext>
            </a:extLst>
          </p:cNvPr>
          <p:cNvPicPr>
            <a:picLocks noChangeAspect="1"/>
          </p:cNvPicPr>
          <p:nvPr/>
        </p:nvPicPr>
        <p:blipFill>
          <a:blip r:embed="rId3"/>
          <a:stretch>
            <a:fillRect/>
          </a:stretch>
        </p:blipFill>
        <p:spPr>
          <a:xfrm>
            <a:off x="158784" y="2545721"/>
            <a:ext cx="4481945" cy="2362227"/>
          </a:xfrm>
          <a:prstGeom prst="rect">
            <a:avLst/>
          </a:prstGeom>
        </p:spPr>
      </p:pic>
      <mc:AlternateContent xmlns:mc="http://schemas.openxmlformats.org/markup-compatibility/2006">
        <mc:Choice xmlns:a14="http://schemas.microsoft.com/office/drawing/2010/main" Requires="a14">
          <p:sp>
            <p:nvSpPr>
              <p:cNvPr id="39" name="テキスト ボックス 38">
                <a:extLst>
                  <a:ext uri="{FF2B5EF4-FFF2-40B4-BE49-F238E27FC236}">
                    <a16:creationId xmlns:a16="http://schemas.microsoft.com/office/drawing/2014/main" id="{249627B6-64CF-B41D-E55B-9CAE9C05B5C4}"/>
                  </a:ext>
                </a:extLst>
              </p:cNvPr>
              <p:cNvSpPr txBox="1"/>
              <p:nvPr/>
            </p:nvSpPr>
            <p:spPr>
              <a:xfrm>
                <a:off x="5314055" y="5425364"/>
                <a:ext cx="243030"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𝑧</m:t>
                      </m:r>
                    </m:oMath>
                  </m:oMathPara>
                </a14:m>
                <a:endParaRPr kumimoji="1" lang="en-GB" sz="1800" dirty="0">
                  <a:solidFill>
                    <a:prstClr val="black"/>
                  </a:solidFill>
                  <a:latin typeface="Times New Roman"/>
                </a:endParaRPr>
              </a:p>
            </p:txBody>
          </p:sp>
        </mc:Choice>
        <mc:Fallback>
          <p:sp>
            <p:nvSpPr>
              <p:cNvPr id="39" name="テキスト ボックス 38">
                <a:extLst>
                  <a:ext uri="{FF2B5EF4-FFF2-40B4-BE49-F238E27FC236}">
                    <a16:creationId xmlns:a16="http://schemas.microsoft.com/office/drawing/2014/main" id="{249627B6-64CF-B41D-E55B-9CAE9C05B5C4}"/>
                  </a:ext>
                </a:extLst>
              </p:cNvPr>
              <p:cNvSpPr txBox="1">
                <a:spLocks noRot="1" noChangeAspect="1" noMove="1" noResize="1" noEditPoints="1" noAdjustHandles="1" noChangeArrowheads="1" noChangeShapeType="1" noTextEdit="1"/>
              </p:cNvSpPr>
              <p:nvPr/>
            </p:nvSpPr>
            <p:spPr>
              <a:xfrm>
                <a:off x="5314055" y="5425364"/>
                <a:ext cx="243030" cy="369332"/>
              </a:xfrm>
              <a:prstGeom prst="rect">
                <a:avLst/>
              </a:prstGeom>
              <a:blipFill>
                <a:blip r:embed="rId4"/>
                <a:stretch>
                  <a:fillRect l="-500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0" name="テキスト ボックス 39">
                <a:extLst>
                  <a:ext uri="{FF2B5EF4-FFF2-40B4-BE49-F238E27FC236}">
                    <a16:creationId xmlns:a16="http://schemas.microsoft.com/office/drawing/2014/main" id="{B291247B-722C-F84B-7E51-7F886F3905DE}"/>
                  </a:ext>
                </a:extLst>
              </p:cNvPr>
              <p:cNvSpPr txBox="1"/>
              <p:nvPr/>
            </p:nvSpPr>
            <p:spPr>
              <a:xfrm>
                <a:off x="5903179" y="6055033"/>
                <a:ext cx="169629"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𝑦</m:t>
                      </m:r>
                    </m:oMath>
                  </m:oMathPara>
                </a14:m>
                <a:endParaRPr kumimoji="1" lang="en-GB" sz="1800" dirty="0">
                  <a:solidFill>
                    <a:prstClr val="black"/>
                  </a:solidFill>
                  <a:latin typeface="Times New Roman"/>
                </a:endParaRPr>
              </a:p>
            </p:txBody>
          </p:sp>
        </mc:Choice>
        <mc:Fallback>
          <p:sp>
            <p:nvSpPr>
              <p:cNvPr id="40" name="テキスト ボックス 39">
                <a:extLst>
                  <a:ext uri="{FF2B5EF4-FFF2-40B4-BE49-F238E27FC236}">
                    <a16:creationId xmlns:a16="http://schemas.microsoft.com/office/drawing/2014/main" id="{B291247B-722C-F84B-7E51-7F886F3905DE}"/>
                  </a:ext>
                </a:extLst>
              </p:cNvPr>
              <p:cNvSpPr txBox="1">
                <a:spLocks noRot="1" noChangeAspect="1" noMove="1" noResize="1" noEditPoints="1" noAdjustHandles="1" noChangeArrowheads="1" noChangeShapeType="1" noTextEdit="1"/>
              </p:cNvSpPr>
              <p:nvPr/>
            </p:nvSpPr>
            <p:spPr>
              <a:xfrm>
                <a:off x="5903179" y="6055033"/>
                <a:ext cx="169629" cy="369332"/>
              </a:xfrm>
              <a:prstGeom prst="rect">
                <a:avLst/>
              </a:prstGeom>
              <a:blipFill>
                <a:blip r:embed="rId5"/>
                <a:stretch>
                  <a:fillRect l="-46667" r="-13333" b="-10000"/>
                </a:stretch>
              </a:blipFill>
            </p:spPr>
            <p:txBody>
              <a:bodyPr/>
              <a:lstStyle/>
              <a:p>
                <a:r>
                  <a:rPr lang="ja-JP" altLang="en-US">
                    <a:noFill/>
                  </a:rPr>
                  <a:t> </a:t>
                </a:r>
              </a:p>
            </p:txBody>
          </p:sp>
        </mc:Fallback>
      </mc:AlternateContent>
      <p:cxnSp>
        <p:nvCxnSpPr>
          <p:cNvPr id="41" name="直線矢印コネクタ 40">
            <a:extLst>
              <a:ext uri="{FF2B5EF4-FFF2-40B4-BE49-F238E27FC236}">
                <a16:creationId xmlns:a16="http://schemas.microsoft.com/office/drawing/2014/main" id="{D29CA06D-3408-9DDC-C82D-2C8B7E6E9A8D}"/>
              </a:ext>
            </a:extLst>
          </p:cNvPr>
          <p:cNvCxnSpPr>
            <a:cxnSpLocks/>
          </p:cNvCxnSpPr>
          <p:nvPr/>
        </p:nvCxnSpPr>
        <p:spPr>
          <a:xfrm>
            <a:off x="5629769" y="6055033"/>
            <a:ext cx="311783" cy="0"/>
          </a:xfrm>
          <a:prstGeom prst="straightConnector1">
            <a:avLst/>
          </a:prstGeom>
          <a:noFill/>
          <a:ln w="25400" cap="flat" cmpd="sng" algn="ctr">
            <a:solidFill>
              <a:sysClr val="windowText" lastClr="000000"/>
            </a:solidFill>
            <a:prstDash val="solid"/>
            <a:tailEnd type="triangle"/>
          </a:ln>
          <a:effectLst/>
        </p:spPr>
      </p:cxnSp>
      <p:cxnSp>
        <p:nvCxnSpPr>
          <p:cNvPr id="42" name="直線矢印コネクタ 41">
            <a:extLst>
              <a:ext uri="{FF2B5EF4-FFF2-40B4-BE49-F238E27FC236}">
                <a16:creationId xmlns:a16="http://schemas.microsoft.com/office/drawing/2014/main" id="{7A892EF2-5557-46FE-FAC2-38E1549A1430}"/>
              </a:ext>
            </a:extLst>
          </p:cNvPr>
          <p:cNvCxnSpPr>
            <a:cxnSpLocks/>
          </p:cNvCxnSpPr>
          <p:nvPr/>
        </p:nvCxnSpPr>
        <p:spPr>
          <a:xfrm flipV="1">
            <a:off x="5530325" y="5581660"/>
            <a:ext cx="0" cy="363360"/>
          </a:xfrm>
          <a:prstGeom prst="straightConnector1">
            <a:avLst/>
          </a:prstGeom>
          <a:noFill/>
          <a:ln w="25400" cap="flat" cmpd="sng" algn="ctr">
            <a:solidFill>
              <a:sysClr val="windowText" lastClr="000000"/>
            </a:solidFill>
            <a:prstDash val="solid"/>
            <a:tailEnd type="triangle"/>
          </a:ln>
          <a:effectLst/>
        </p:spPr>
      </p:cxnSp>
      <mc:AlternateContent xmlns:mc="http://schemas.openxmlformats.org/markup-compatibility/2006">
        <mc:Choice xmlns:a14="http://schemas.microsoft.com/office/drawing/2010/main" Requires="a14">
          <p:sp>
            <p:nvSpPr>
              <p:cNvPr id="43" name="テキスト ボックス 42">
                <a:extLst>
                  <a:ext uri="{FF2B5EF4-FFF2-40B4-BE49-F238E27FC236}">
                    <a16:creationId xmlns:a16="http://schemas.microsoft.com/office/drawing/2014/main" id="{9108B580-4A86-A13A-94C2-A2A8F236664F}"/>
                  </a:ext>
                </a:extLst>
              </p:cNvPr>
              <p:cNvSpPr txBox="1"/>
              <p:nvPr/>
            </p:nvSpPr>
            <p:spPr>
              <a:xfrm flipH="1">
                <a:off x="5304393" y="6070382"/>
                <a:ext cx="195878"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𝑥</m:t>
                      </m:r>
                    </m:oMath>
                  </m:oMathPara>
                </a14:m>
                <a:endParaRPr kumimoji="1" lang="en-GB" sz="1800" dirty="0">
                  <a:solidFill>
                    <a:prstClr val="black"/>
                  </a:solidFill>
                  <a:latin typeface="Times New Roman"/>
                </a:endParaRPr>
              </a:p>
            </p:txBody>
          </p:sp>
        </mc:Choice>
        <mc:Fallback>
          <p:sp>
            <p:nvSpPr>
              <p:cNvPr id="43" name="テキスト ボックス 42">
                <a:extLst>
                  <a:ext uri="{FF2B5EF4-FFF2-40B4-BE49-F238E27FC236}">
                    <a16:creationId xmlns:a16="http://schemas.microsoft.com/office/drawing/2014/main" id="{9108B580-4A86-A13A-94C2-A2A8F236664F}"/>
                  </a:ext>
                </a:extLst>
              </p:cNvPr>
              <p:cNvSpPr txBox="1">
                <a:spLocks noRot="1" noChangeAspect="1" noMove="1" noResize="1" noEditPoints="1" noAdjustHandles="1" noChangeArrowheads="1" noChangeShapeType="1" noTextEdit="1"/>
              </p:cNvSpPr>
              <p:nvPr/>
            </p:nvSpPr>
            <p:spPr>
              <a:xfrm flipH="1">
                <a:off x="5304393" y="6070382"/>
                <a:ext cx="195878" cy="369332"/>
              </a:xfrm>
              <a:prstGeom prst="rect">
                <a:avLst/>
              </a:prstGeom>
              <a:blipFill>
                <a:blip r:embed="rId6"/>
                <a:stretch>
                  <a:fillRect l="-25000"/>
                </a:stretch>
              </a:blipFill>
            </p:spPr>
            <p:txBody>
              <a:bodyPr/>
              <a:lstStyle/>
              <a:p>
                <a:r>
                  <a:rPr lang="ja-JP" altLang="en-US">
                    <a:noFill/>
                  </a:rPr>
                  <a:t> </a:t>
                </a:r>
              </a:p>
            </p:txBody>
          </p:sp>
        </mc:Fallback>
      </mc:AlternateContent>
      <p:grpSp>
        <p:nvGrpSpPr>
          <p:cNvPr id="44" name="グループ化 43">
            <a:extLst>
              <a:ext uri="{FF2B5EF4-FFF2-40B4-BE49-F238E27FC236}">
                <a16:creationId xmlns:a16="http://schemas.microsoft.com/office/drawing/2014/main" id="{63727C49-E4A1-3D81-9DEF-3BA59FDBE5D0}"/>
              </a:ext>
            </a:extLst>
          </p:cNvPr>
          <p:cNvGrpSpPr/>
          <p:nvPr/>
        </p:nvGrpSpPr>
        <p:grpSpPr>
          <a:xfrm>
            <a:off x="5432730" y="5937237"/>
            <a:ext cx="209412" cy="209412"/>
            <a:chOff x="-3349128" y="4838138"/>
            <a:chExt cx="253388" cy="253388"/>
          </a:xfrm>
        </p:grpSpPr>
        <p:sp>
          <p:nvSpPr>
            <p:cNvPr id="45" name="楕円 6">
              <a:extLst>
                <a:ext uri="{FF2B5EF4-FFF2-40B4-BE49-F238E27FC236}">
                  <a16:creationId xmlns:a16="http://schemas.microsoft.com/office/drawing/2014/main" id="{A47D1C50-D039-BDD0-98D9-1730EB76F7BF}"/>
                </a:ext>
              </a:extLst>
            </p:cNvPr>
            <p:cNvSpPr/>
            <p:nvPr/>
          </p:nvSpPr>
          <p:spPr>
            <a:xfrm>
              <a:off x="-3349128" y="4838138"/>
              <a:ext cx="253388" cy="253388"/>
            </a:xfrm>
            <a:prstGeom prst="ellipse">
              <a:avLst/>
            </a:prstGeom>
            <a:no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6" name="楕円 182">
              <a:extLst>
                <a:ext uri="{FF2B5EF4-FFF2-40B4-BE49-F238E27FC236}">
                  <a16:creationId xmlns:a16="http://schemas.microsoft.com/office/drawing/2014/main" id="{A752C4C7-8B20-E601-E83B-0578F25E5B42}"/>
                </a:ext>
              </a:extLst>
            </p:cNvPr>
            <p:cNvSpPr/>
            <p:nvPr/>
          </p:nvSpPr>
          <p:spPr>
            <a:xfrm>
              <a:off x="-3281638" y="4907120"/>
              <a:ext cx="114732" cy="114732"/>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Tree>
    <p:extLst>
      <p:ext uri="{BB962C8B-B14F-4D97-AF65-F5344CB8AC3E}">
        <p14:creationId xmlns:p14="http://schemas.microsoft.com/office/powerpoint/2010/main" val="193373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1CC0E2-111B-FFAE-89A9-F95948B3C932}"/>
              </a:ext>
            </a:extLst>
          </p:cNvPr>
          <p:cNvSpPr>
            <a:spLocks noGrp="1"/>
          </p:cNvSpPr>
          <p:nvPr>
            <p:ph type="title"/>
          </p:nvPr>
        </p:nvSpPr>
        <p:spPr/>
        <p:txBody>
          <a:bodyPr/>
          <a:lstStyle/>
          <a:p>
            <a:r>
              <a:rPr kumimoji="1" lang="en-US" altLang="ja-JP" dirty="0"/>
              <a:t>Antenna direction</a:t>
            </a:r>
            <a:endParaRPr kumimoji="1" lang="ja-JP" altLang="en-US"/>
          </a:p>
        </p:txBody>
      </p:sp>
      <p:sp>
        <p:nvSpPr>
          <p:cNvPr id="4" name="日付プレースホルダー 3">
            <a:extLst>
              <a:ext uri="{FF2B5EF4-FFF2-40B4-BE49-F238E27FC236}">
                <a16:creationId xmlns:a16="http://schemas.microsoft.com/office/drawing/2014/main" id="{EEC03EF5-A6FD-182A-E831-821C237EDCDD}"/>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DDD82033-86BB-B7B5-942C-C13AF07AD311}"/>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BB573079-4D80-BC39-4A59-090620FFA2A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pic>
        <p:nvPicPr>
          <p:cNvPr id="7" name="図 6" descr="座る, 雪, 立つ, 持つ が含まれている画像&#10;&#10;自動的に生成された説明">
            <a:extLst>
              <a:ext uri="{FF2B5EF4-FFF2-40B4-BE49-F238E27FC236}">
                <a16:creationId xmlns:a16="http://schemas.microsoft.com/office/drawing/2014/main" id="{1FFE61F9-4FA2-2751-7D75-3DEBC2DE5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80" y="2662323"/>
            <a:ext cx="2425185" cy="2521064"/>
          </a:xfrm>
          <a:prstGeom prst="rect">
            <a:avLst/>
          </a:prstGeom>
        </p:spPr>
      </p:pic>
      <p:pic>
        <p:nvPicPr>
          <p:cNvPr id="8" name="図 7" descr="座る, 持つ, 立つ, 男 が含まれている画像&#10;&#10;自動的に生成された説明">
            <a:extLst>
              <a:ext uri="{FF2B5EF4-FFF2-40B4-BE49-F238E27FC236}">
                <a16:creationId xmlns:a16="http://schemas.microsoft.com/office/drawing/2014/main" id="{3E95A508-AC02-0173-66B2-A1A69D13A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125" y="2656846"/>
            <a:ext cx="2516022" cy="2521064"/>
          </a:xfrm>
          <a:prstGeom prst="rect">
            <a:avLst/>
          </a:prstGeom>
        </p:spPr>
      </p:pic>
      <p:pic>
        <p:nvPicPr>
          <p:cNvPr id="11" name="図 10" descr="光, シャツ が含まれている画像&#10;&#10;自動的に生成された説明">
            <a:extLst>
              <a:ext uri="{FF2B5EF4-FFF2-40B4-BE49-F238E27FC236}">
                <a16:creationId xmlns:a16="http://schemas.microsoft.com/office/drawing/2014/main" id="{A44B93D8-0C8D-D622-C43F-434856114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6048" y="2348880"/>
            <a:ext cx="2094384" cy="2829030"/>
          </a:xfrm>
          <a:prstGeom prst="rect">
            <a:avLst/>
          </a:prstGeom>
        </p:spPr>
      </p:pic>
      <p:sp>
        <p:nvSpPr>
          <p:cNvPr id="13" name="テキスト ボックス 12">
            <a:extLst>
              <a:ext uri="{FF2B5EF4-FFF2-40B4-BE49-F238E27FC236}">
                <a16:creationId xmlns:a16="http://schemas.microsoft.com/office/drawing/2014/main" id="{9058EB77-B5E2-2764-07E8-75224BCB98C3}"/>
              </a:ext>
            </a:extLst>
          </p:cNvPr>
          <p:cNvSpPr txBox="1"/>
          <p:nvPr/>
        </p:nvSpPr>
        <p:spPr>
          <a:xfrm>
            <a:off x="729028" y="5297900"/>
            <a:ext cx="2010487" cy="307777"/>
          </a:xfrm>
          <a:prstGeom prst="rect">
            <a:avLst/>
          </a:prstGeom>
          <a:noFill/>
        </p:spPr>
        <p:txBody>
          <a:bodyPr wrap="none" rtlCol="0">
            <a:spAutoFit/>
          </a:bodyPr>
          <a:lstStyle/>
          <a:p>
            <a:r>
              <a:rPr kumimoji="1" lang="en-US" altLang="ja-JP" sz="1400" dirty="0"/>
              <a:t>Antenna direction: x-axis</a:t>
            </a:r>
            <a:endParaRPr kumimoji="1" lang="ja-JP" altLang="en-US" sz="1400"/>
          </a:p>
        </p:txBody>
      </p:sp>
      <p:sp>
        <p:nvSpPr>
          <p:cNvPr id="14" name="テキスト ボックス 13">
            <a:extLst>
              <a:ext uri="{FF2B5EF4-FFF2-40B4-BE49-F238E27FC236}">
                <a16:creationId xmlns:a16="http://schemas.microsoft.com/office/drawing/2014/main" id="{20A48D40-521A-2CDF-E1F1-6BBC83BC9EEA}"/>
              </a:ext>
            </a:extLst>
          </p:cNvPr>
          <p:cNvSpPr txBox="1"/>
          <p:nvPr/>
        </p:nvSpPr>
        <p:spPr>
          <a:xfrm>
            <a:off x="3707904" y="5314463"/>
            <a:ext cx="2010487" cy="307777"/>
          </a:xfrm>
          <a:prstGeom prst="rect">
            <a:avLst/>
          </a:prstGeom>
          <a:noFill/>
        </p:spPr>
        <p:txBody>
          <a:bodyPr wrap="none" rtlCol="0">
            <a:spAutoFit/>
          </a:bodyPr>
          <a:lstStyle/>
          <a:p>
            <a:r>
              <a:rPr kumimoji="1" lang="en-US" altLang="ja-JP" sz="1400" dirty="0"/>
              <a:t>Antenna direction: y-axis</a:t>
            </a:r>
            <a:endParaRPr kumimoji="1" lang="ja-JP" altLang="en-US" sz="1400"/>
          </a:p>
        </p:txBody>
      </p:sp>
      <p:sp>
        <p:nvSpPr>
          <p:cNvPr id="15" name="テキスト ボックス 14">
            <a:extLst>
              <a:ext uri="{FF2B5EF4-FFF2-40B4-BE49-F238E27FC236}">
                <a16:creationId xmlns:a16="http://schemas.microsoft.com/office/drawing/2014/main" id="{0E35BA67-4D9F-893A-7994-E289DCC088EA}"/>
              </a:ext>
            </a:extLst>
          </p:cNvPr>
          <p:cNvSpPr txBox="1"/>
          <p:nvPr/>
        </p:nvSpPr>
        <p:spPr>
          <a:xfrm>
            <a:off x="6366251" y="5297900"/>
            <a:ext cx="2000869" cy="307777"/>
          </a:xfrm>
          <a:prstGeom prst="rect">
            <a:avLst/>
          </a:prstGeom>
          <a:noFill/>
        </p:spPr>
        <p:txBody>
          <a:bodyPr wrap="none" rtlCol="0">
            <a:spAutoFit/>
          </a:bodyPr>
          <a:lstStyle/>
          <a:p>
            <a:r>
              <a:rPr kumimoji="1" lang="en-US" altLang="ja-JP" sz="1400" dirty="0"/>
              <a:t>Antenna direction: z-axis</a:t>
            </a:r>
            <a:endParaRPr kumimoji="1" lang="ja-JP" altLang="en-US" sz="1400"/>
          </a:p>
        </p:txBody>
      </p:sp>
    </p:spTree>
    <p:extLst>
      <p:ext uri="{BB962C8B-B14F-4D97-AF65-F5344CB8AC3E}">
        <p14:creationId xmlns:p14="http://schemas.microsoft.com/office/powerpoint/2010/main" val="2532573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0E26C7-AFDE-9EDE-9BC4-F476278082E0}"/>
              </a:ext>
            </a:extLst>
          </p:cNvPr>
          <p:cNvSpPr>
            <a:spLocks noGrp="1"/>
          </p:cNvSpPr>
          <p:nvPr>
            <p:ph type="title"/>
          </p:nvPr>
        </p:nvSpPr>
        <p:spPr/>
        <p:txBody>
          <a:bodyPr/>
          <a:lstStyle/>
          <a:p>
            <a:r>
              <a:rPr kumimoji="1" lang="en-US" altLang="ja-JP" dirty="0"/>
              <a:t>Dielectric constants of human model</a:t>
            </a:r>
            <a:endParaRPr kumimoji="1" lang="ja-JP" altLang="en-US"/>
          </a:p>
        </p:txBody>
      </p:sp>
      <p:sp>
        <p:nvSpPr>
          <p:cNvPr id="4" name="日付プレースホルダー 3">
            <a:extLst>
              <a:ext uri="{FF2B5EF4-FFF2-40B4-BE49-F238E27FC236}">
                <a16:creationId xmlns:a16="http://schemas.microsoft.com/office/drawing/2014/main" id="{C66F710D-FEEB-9F6C-9A7C-E411EC3777E9}"/>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6BDFF695-1BE7-2405-E962-3A25BCC28AA7}"/>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40572903-55D9-2C8F-D203-16EA27C36FC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pic>
        <p:nvPicPr>
          <p:cNvPr id="9" name="図 8">
            <a:extLst>
              <a:ext uri="{FF2B5EF4-FFF2-40B4-BE49-F238E27FC236}">
                <a16:creationId xmlns:a16="http://schemas.microsoft.com/office/drawing/2014/main" id="{22E10E6C-78E3-F91E-386B-C53DEB7E7FDE}"/>
              </a:ext>
            </a:extLst>
          </p:cNvPr>
          <p:cNvPicPr>
            <a:picLocks noChangeAspect="1"/>
          </p:cNvPicPr>
          <p:nvPr/>
        </p:nvPicPr>
        <p:blipFill>
          <a:blip r:embed="rId2"/>
          <a:stretch>
            <a:fillRect/>
          </a:stretch>
        </p:blipFill>
        <p:spPr>
          <a:xfrm>
            <a:off x="0" y="2348880"/>
            <a:ext cx="4580915" cy="2648888"/>
          </a:xfrm>
          <a:prstGeom prst="rect">
            <a:avLst/>
          </a:prstGeom>
        </p:spPr>
      </p:pic>
      <p:pic>
        <p:nvPicPr>
          <p:cNvPr id="10" name="図 9">
            <a:extLst>
              <a:ext uri="{FF2B5EF4-FFF2-40B4-BE49-F238E27FC236}">
                <a16:creationId xmlns:a16="http://schemas.microsoft.com/office/drawing/2014/main" id="{FDC1FE14-7887-41F3-5DE4-F2A89ACFCBEA}"/>
              </a:ext>
            </a:extLst>
          </p:cNvPr>
          <p:cNvPicPr>
            <a:picLocks noChangeAspect="1"/>
          </p:cNvPicPr>
          <p:nvPr/>
        </p:nvPicPr>
        <p:blipFill>
          <a:blip r:embed="rId3"/>
          <a:stretch>
            <a:fillRect/>
          </a:stretch>
        </p:blipFill>
        <p:spPr>
          <a:xfrm>
            <a:off x="4451799" y="2348880"/>
            <a:ext cx="4656705" cy="2692713"/>
          </a:xfrm>
          <a:prstGeom prst="rect">
            <a:avLst/>
          </a:prstGeom>
        </p:spPr>
      </p:pic>
      <p:sp>
        <p:nvSpPr>
          <p:cNvPr id="11" name="テキスト ボックス 10">
            <a:extLst>
              <a:ext uri="{FF2B5EF4-FFF2-40B4-BE49-F238E27FC236}">
                <a16:creationId xmlns:a16="http://schemas.microsoft.com/office/drawing/2014/main" id="{632B54E2-EE96-E194-CF54-08774B636DA0}"/>
              </a:ext>
            </a:extLst>
          </p:cNvPr>
          <p:cNvSpPr txBox="1"/>
          <p:nvPr/>
        </p:nvSpPr>
        <p:spPr>
          <a:xfrm>
            <a:off x="1619672" y="2010326"/>
            <a:ext cx="1896673" cy="338554"/>
          </a:xfrm>
          <a:prstGeom prst="rect">
            <a:avLst/>
          </a:prstGeom>
          <a:noFill/>
          <a:ln w="19050">
            <a:solidFill>
              <a:srgbClr val="FF0000"/>
            </a:solidFill>
          </a:ln>
        </p:spPr>
        <p:txBody>
          <a:bodyPr wrap="none" rtlCol="0">
            <a:spAutoFit/>
          </a:bodyPr>
          <a:lstStyle/>
          <a:p>
            <a:r>
              <a:rPr kumimoji="1" lang="en-US" altLang="ja-JP" sz="1600" dirty="0"/>
              <a:t>Relative permittivity</a:t>
            </a:r>
            <a:endParaRPr kumimoji="1" lang="ja-JP" altLang="en-US" sz="1600"/>
          </a:p>
        </p:txBody>
      </p:sp>
      <p:sp>
        <p:nvSpPr>
          <p:cNvPr id="12" name="テキスト ボックス 11">
            <a:extLst>
              <a:ext uri="{FF2B5EF4-FFF2-40B4-BE49-F238E27FC236}">
                <a16:creationId xmlns:a16="http://schemas.microsoft.com/office/drawing/2014/main" id="{944FE84C-8BB3-91CA-E910-254A7C5504C3}"/>
              </a:ext>
            </a:extLst>
          </p:cNvPr>
          <p:cNvSpPr txBox="1"/>
          <p:nvPr/>
        </p:nvSpPr>
        <p:spPr>
          <a:xfrm>
            <a:off x="6372200" y="2010326"/>
            <a:ext cx="1258678" cy="338554"/>
          </a:xfrm>
          <a:prstGeom prst="rect">
            <a:avLst/>
          </a:prstGeom>
          <a:noFill/>
          <a:ln w="19050">
            <a:solidFill>
              <a:srgbClr val="FF0000"/>
            </a:solidFill>
          </a:ln>
        </p:spPr>
        <p:txBody>
          <a:bodyPr wrap="none" rtlCol="0">
            <a:spAutoFit/>
          </a:bodyPr>
          <a:lstStyle/>
          <a:p>
            <a:r>
              <a:rPr kumimoji="1" lang="en-US" altLang="ja-JP" sz="1600" dirty="0"/>
              <a:t>Conductivity</a:t>
            </a:r>
            <a:endParaRPr kumimoji="1" lang="ja-JP" altLang="en-US" sz="1600"/>
          </a:p>
        </p:txBody>
      </p:sp>
    </p:spTree>
    <p:extLst>
      <p:ext uri="{BB962C8B-B14F-4D97-AF65-F5344CB8AC3E}">
        <p14:creationId xmlns:p14="http://schemas.microsoft.com/office/powerpoint/2010/main" val="2973400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821611-A0D8-7C48-9E02-E7A3B8A17694}"/>
              </a:ext>
            </a:extLst>
          </p:cNvPr>
          <p:cNvSpPr>
            <a:spLocks noGrp="1"/>
          </p:cNvSpPr>
          <p:nvPr>
            <p:ph type="title"/>
          </p:nvPr>
        </p:nvSpPr>
        <p:spPr/>
        <p:txBody>
          <a:bodyPr/>
          <a:lstStyle/>
          <a:p>
            <a:r>
              <a:rPr kumimoji="1" lang="en-US" altLang="ja-JP" dirty="0"/>
              <a:t>Path loss analysis results</a:t>
            </a:r>
            <a:endParaRPr kumimoji="1" lang="ja-JP" altLang="en-US"/>
          </a:p>
        </p:txBody>
      </p:sp>
      <p:sp>
        <p:nvSpPr>
          <p:cNvPr id="4" name="日付プレースホルダー 3">
            <a:extLst>
              <a:ext uri="{FF2B5EF4-FFF2-40B4-BE49-F238E27FC236}">
                <a16:creationId xmlns:a16="http://schemas.microsoft.com/office/drawing/2014/main" id="{1C2D9137-559D-1515-056B-FAE128B02C5B}"/>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8130C5D2-ECC2-797B-D440-9017D97896D9}"/>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06679631-1373-FAAB-8E13-67C5666ED83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graphicFrame>
        <p:nvGraphicFramePr>
          <p:cNvPr id="7" name="表 6">
            <a:extLst>
              <a:ext uri="{FF2B5EF4-FFF2-40B4-BE49-F238E27FC236}">
                <a16:creationId xmlns:a16="http://schemas.microsoft.com/office/drawing/2014/main" id="{D76EB1FE-2156-772F-9F28-311A5CC6B7F1}"/>
              </a:ext>
            </a:extLst>
          </p:cNvPr>
          <p:cNvGraphicFramePr>
            <a:graphicFrameLocks noGrp="1"/>
          </p:cNvGraphicFramePr>
          <p:nvPr>
            <p:extLst>
              <p:ext uri="{D42A27DB-BD31-4B8C-83A1-F6EECF244321}">
                <p14:modId xmlns:p14="http://schemas.microsoft.com/office/powerpoint/2010/main" val="698459164"/>
              </p:ext>
            </p:extLst>
          </p:nvPr>
        </p:nvGraphicFramePr>
        <p:xfrm>
          <a:off x="147204" y="2348880"/>
          <a:ext cx="4166749" cy="3048000"/>
        </p:xfrm>
        <a:graphic>
          <a:graphicData uri="http://schemas.openxmlformats.org/drawingml/2006/table">
            <a:tbl>
              <a:tblPr firstRow="1" bandRow="1">
                <a:tableStyleId>{D7AC3CCA-C797-4891-BE02-D94E43425B78}</a:tableStyleId>
              </a:tblPr>
              <a:tblGrid>
                <a:gridCol w="1241654">
                  <a:extLst>
                    <a:ext uri="{9D8B030D-6E8A-4147-A177-3AD203B41FA5}">
                      <a16:colId xmlns:a16="http://schemas.microsoft.com/office/drawing/2014/main" val="3187272358"/>
                    </a:ext>
                  </a:extLst>
                </a:gridCol>
                <a:gridCol w="1293095">
                  <a:extLst>
                    <a:ext uri="{9D8B030D-6E8A-4147-A177-3AD203B41FA5}">
                      <a16:colId xmlns:a16="http://schemas.microsoft.com/office/drawing/2014/main" val="293211647"/>
                    </a:ext>
                  </a:extLst>
                </a:gridCol>
                <a:gridCol w="931058">
                  <a:extLst>
                    <a:ext uri="{9D8B030D-6E8A-4147-A177-3AD203B41FA5}">
                      <a16:colId xmlns:a16="http://schemas.microsoft.com/office/drawing/2014/main" val="4072839407"/>
                    </a:ext>
                  </a:extLst>
                </a:gridCol>
                <a:gridCol w="700942">
                  <a:extLst>
                    <a:ext uri="{9D8B030D-6E8A-4147-A177-3AD203B41FA5}">
                      <a16:colId xmlns:a16="http://schemas.microsoft.com/office/drawing/2014/main" val="3170434647"/>
                    </a:ext>
                  </a:extLst>
                </a:gridCol>
              </a:tblGrid>
              <a:tr h="576064">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Transmitting antenna</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Received components</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1" dirty="0">
                          <a:latin typeface="Times New Roman" panose="02020603050405020304" pitchFamily="18" charset="0"/>
                          <a:cs typeface="Times New Roman" panose="02020603050405020304" pitchFamily="18" charset="0"/>
                        </a:rPr>
                        <a:t>PL</a:t>
                      </a:r>
                      <a:r>
                        <a:rPr kumimoji="1" lang="en-US" altLang="ja-JP" sz="1600" b="0" i="0" baseline="-25000" dirty="0">
                          <a:latin typeface="Times New Roman" panose="02020603050405020304" pitchFamily="18" charset="0"/>
                          <a:cs typeface="Times New Roman" panose="02020603050405020304" pitchFamily="18" charset="0"/>
                        </a:rPr>
                        <a:t>0</a:t>
                      </a:r>
                      <a:r>
                        <a:rPr kumimoji="1" lang="en-US" altLang="ja-JP" sz="1600" b="0" i="0" baseline="0" dirty="0">
                          <a:latin typeface="Times New Roman" panose="02020603050405020304" pitchFamily="18" charset="0"/>
                          <a:cs typeface="Times New Roman" panose="02020603050405020304" pitchFamily="18" charset="0"/>
                        </a:rPr>
                        <a:t> [dB]</a:t>
                      </a:r>
                      <a:endParaRPr kumimoji="1" lang="en-US" altLang="ja-JP" sz="1600" b="0" i="1" baseline="-25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1" dirty="0">
                          <a:latin typeface="Times New Roman" panose="02020603050405020304" pitchFamily="18" charset="0"/>
                          <a:cs typeface="Times New Roman" panose="02020603050405020304" pitchFamily="18" charset="0"/>
                        </a:rPr>
                        <a:t>n</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7717929"/>
                  </a:ext>
                </a:extLst>
              </a:tr>
              <a:tr h="736413">
                <a:tc>
                  <a:txBody>
                    <a:bodyPr/>
                    <a:lstStyle/>
                    <a:p>
                      <a:pPr algn="ctr"/>
                      <a:r>
                        <a:rPr kumimoji="1" lang="en-US" altLang="ja-JP" sz="1600" b="0" i="1" dirty="0">
                          <a:latin typeface="Times New Roman" panose="02020603050405020304" pitchFamily="18" charset="0"/>
                          <a:cs typeface="Times New Roman" panose="02020603050405020304" pitchFamily="18" charset="0"/>
                        </a:rPr>
                        <a:t>x</a:t>
                      </a:r>
                      <a:endParaRPr kumimoji="1" lang="ja-JP" altLang="en-US" sz="1600" b="0" i="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i="1" dirty="0">
                          <a:latin typeface="Times New Roman" panose="02020603050405020304" pitchFamily="18" charset="0"/>
                          <a:cs typeface="Times New Roman" panose="02020603050405020304" pitchFamily="18" charset="0"/>
                        </a:rPr>
                        <a:t>x</a:t>
                      </a:r>
                    </a:p>
                    <a:p>
                      <a:pPr algn="ctr"/>
                      <a:r>
                        <a:rPr kumimoji="1" lang="en-US" altLang="ja-JP" sz="1600" b="0" i="1" dirty="0">
                          <a:latin typeface="Times New Roman" panose="02020603050405020304" pitchFamily="18" charset="0"/>
                          <a:cs typeface="Times New Roman" panose="02020603050405020304" pitchFamily="18" charset="0"/>
                        </a:rPr>
                        <a:t>y</a:t>
                      </a:r>
                    </a:p>
                    <a:p>
                      <a:pPr algn="ctr"/>
                      <a:r>
                        <a:rPr kumimoji="1" lang="en-US" altLang="ja-JP" sz="1600" b="0" i="1" dirty="0">
                          <a:latin typeface="Times New Roman" panose="02020603050405020304" pitchFamily="18" charset="0"/>
                          <a:cs typeface="Times New Roman" panose="02020603050405020304" pitchFamily="18" charset="0"/>
                        </a:rPr>
                        <a:t>z</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109.8</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100.8</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118.5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2.22</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3.12</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1.23</a:t>
                      </a:r>
                      <a:endParaRPr kumimoji="1" lang="ja-JP" altLang="en-US" sz="1600" b="0" i="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3253059"/>
                  </a:ext>
                </a:extLst>
              </a:tr>
              <a:tr h="777549">
                <a:tc>
                  <a:txBody>
                    <a:bodyPr/>
                    <a:lstStyle/>
                    <a:p>
                      <a:pPr algn="ctr"/>
                      <a:r>
                        <a:rPr kumimoji="1" lang="en-US" altLang="ja-JP" sz="1600" b="0" i="1" dirty="0">
                          <a:latin typeface="Times New Roman" panose="02020603050405020304" pitchFamily="18" charset="0"/>
                          <a:cs typeface="Times New Roman" panose="02020603050405020304" pitchFamily="18" charset="0"/>
                        </a:rPr>
                        <a:t>y</a:t>
                      </a:r>
                      <a:endParaRPr kumimoji="1" lang="ja-JP" altLang="en-US" sz="1600" b="0" i="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i="1" dirty="0">
                          <a:latin typeface="Times New Roman" panose="02020603050405020304" pitchFamily="18" charset="0"/>
                          <a:cs typeface="Times New Roman" panose="02020603050405020304" pitchFamily="18" charset="0"/>
                        </a:rPr>
                        <a:t>x</a:t>
                      </a:r>
                    </a:p>
                    <a:p>
                      <a:pPr algn="ctr"/>
                      <a:r>
                        <a:rPr kumimoji="1" lang="en-US" altLang="ja-JP" sz="1600" b="0" i="1" dirty="0">
                          <a:latin typeface="Times New Roman" panose="02020603050405020304" pitchFamily="18" charset="0"/>
                          <a:cs typeface="Times New Roman" panose="02020603050405020304" pitchFamily="18" charset="0"/>
                        </a:rPr>
                        <a:t>y</a:t>
                      </a:r>
                    </a:p>
                    <a:p>
                      <a:pPr algn="ctr"/>
                      <a:r>
                        <a:rPr kumimoji="1" lang="en-US" altLang="ja-JP" sz="1600" b="0" i="1" dirty="0">
                          <a:latin typeface="Times New Roman" panose="02020603050405020304" pitchFamily="18" charset="0"/>
                          <a:cs typeface="Times New Roman" panose="02020603050405020304" pitchFamily="18" charset="0"/>
                        </a:rPr>
                        <a:t>z</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103.9</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85.3</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101.4</a:t>
                      </a:r>
                      <a:endParaRPr kumimoji="1" lang="ja-JP" altLang="en-US" sz="1600" b="0" i="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0.85</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3.02</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2.16</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1557062"/>
                  </a:ext>
                </a:extLst>
              </a:tr>
              <a:tr h="818685">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1" dirty="0">
                          <a:latin typeface="Times New Roman" panose="02020603050405020304" pitchFamily="18" charset="0"/>
                          <a:cs typeface="Times New Roman" panose="02020603050405020304" pitchFamily="18" charset="0"/>
                        </a:rPr>
                        <a:t>z</a:t>
                      </a:r>
                      <a:endParaRPr kumimoji="1" lang="ja-JP" altLang="en-US" sz="1600" b="0" i="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i="1" dirty="0">
                          <a:latin typeface="Times New Roman" panose="02020603050405020304" pitchFamily="18" charset="0"/>
                          <a:cs typeface="Times New Roman" panose="02020603050405020304" pitchFamily="18" charset="0"/>
                        </a:rPr>
                        <a:t>x</a:t>
                      </a:r>
                    </a:p>
                    <a:p>
                      <a:pPr algn="ctr"/>
                      <a:r>
                        <a:rPr kumimoji="1" lang="en-US" altLang="ja-JP" sz="1600" b="0" i="1" dirty="0">
                          <a:solidFill>
                            <a:srgbClr val="C00000"/>
                          </a:solidFill>
                          <a:latin typeface="Times New Roman" panose="02020603050405020304" pitchFamily="18" charset="0"/>
                          <a:cs typeface="Times New Roman" panose="02020603050405020304" pitchFamily="18" charset="0"/>
                        </a:rPr>
                        <a:t>y</a:t>
                      </a:r>
                    </a:p>
                    <a:p>
                      <a:pPr algn="ctr"/>
                      <a:r>
                        <a:rPr kumimoji="1" lang="en-US" altLang="ja-JP" sz="1600" b="0" i="1" dirty="0">
                          <a:latin typeface="Times New Roman" panose="02020603050405020304" pitchFamily="18" charset="0"/>
                          <a:cs typeface="Times New Roman" panose="02020603050405020304" pitchFamily="18" charset="0"/>
                        </a:rPr>
                        <a:t>z</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87.2</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solidFill>
                            <a:srgbClr val="C00000"/>
                          </a:solidFill>
                          <a:latin typeface="Times New Roman" panose="02020603050405020304" pitchFamily="18" charset="0"/>
                          <a:cs typeface="Times New Roman" panose="02020603050405020304" pitchFamily="18" charset="0"/>
                        </a:rPr>
                        <a:t>68.2</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84.7</a:t>
                      </a:r>
                      <a:endParaRPr kumimoji="1" lang="ja-JP" altLang="en-US" sz="1600" b="0" i="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0.91</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solidFill>
                            <a:srgbClr val="C00000"/>
                          </a:solidFill>
                          <a:latin typeface="Times New Roman" panose="02020603050405020304" pitchFamily="18" charset="0"/>
                          <a:cs typeface="Times New Roman" panose="02020603050405020304" pitchFamily="18" charset="0"/>
                        </a:rPr>
                        <a:t>3.27</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2.23</a:t>
                      </a:r>
                      <a:endParaRPr kumimoji="1" lang="ja-JP" altLang="en-US" sz="1600" b="0" i="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9368272"/>
                  </a:ext>
                </a:extLst>
              </a:tr>
            </a:tbl>
          </a:graphicData>
        </a:graphic>
      </p:graphicFrame>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B7945384-DE6C-EF5D-4B0F-B83169AD6A0E}"/>
                  </a:ext>
                </a:extLst>
              </p:cNvPr>
              <p:cNvSpPr txBox="1"/>
              <p:nvPr/>
            </p:nvSpPr>
            <p:spPr>
              <a:xfrm>
                <a:off x="5652120" y="1574069"/>
                <a:ext cx="2992229" cy="6016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rPr>
                        <m:t>𝑃</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𝐿</m:t>
                          </m:r>
                        </m:e>
                        <m:sub>
                          <m:r>
                            <m:rPr>
                              <m:sty m:val="p"/>
                            </m:rPr>
                            <a:rPr kumimoji="1" lang="en-US" altLang="ja-JP" sz="1600" b="0" i="0" smtClean="0">
                              <a:latin typeface="Cambria Math" panose="02040503050406030204" pitchFamily="18" charset="0"/>
                            </a:rPr>
                            <m:t>dB</m:t>
                          </m:r>
                        </m:sub>
                      </m:sSub>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𝑃</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𝐿</m:t>
                          </m:r>
                        </m:e>
                        <m:sub>
                          <m:r>
                            <a:rPr kumimoji="1" lang="en-US" altLang="ja-JP" sz="1600" b="0" i="1" smtClean="0">
                              <a:latin typeface="Cambria Math" panose="02040503050406030204" pitchFamily="18" charset="0"/>
                            </a:rPr>
                            <m:t>0,</m:t>
                          </m:r>
                          <m:r>
                            <m:rPr>
                              <m:sty m:val="p"/>
                            </m:rPr>
                            <a:rPr kumimoji="1" lang="en-US" altLang="ja-JP" sz="1600" b="0" i="0" smtClean="0">
                              <a:latin typeface="Cambria Math" panose="02040503050406030204" pitchFamily="18" charset="0"/>
                            </a:rPr>
                            <m:t>dB</m:t>
                          </m:r>
                        </m:sub>
                      </m:sSub>
                      <m:r>
                        <a:rPr kumimoji="1" lang="en-US" altLang="ja-JP" sz="1600" b="0" i="1" smtClean="0">
                          <a:latin typeface="Cambria Math" panose="02040503050406030204" pitchFamily="18" charset="0"/>
                        </a:rPr>
                        <m:t>+10</m:t>
                      </m:r>
                      <m:r>
                        <a:rPr kumimoji="1" lang="en-US" altLang="ja-JP" sz="1600" b="0" i="1" smtClean="0">
                          <a:latin typeface="Cambria Math" panose="02040503050406030204" pitchFamily="18" charset="0"/>
                        </a:rPr>
                        <m:t>𝑛</m:t>
                      </m:r>
                      <m:func>
                        <m:funcPr>
                          <m:ctrlPr>
                            <a:rPr kumimoji="1" lang="en-US" altLang="ja-JP" sz="1600" b="0" i="1" smtClean="0">
                              <a:latin typeface="Cambria Math" panose="02040503050406030204" pitchFamily="18" charset="0"/>
                            </a:rPr>
                          </m:ctrlPr>
                        </m:funcPr>
                        <m:fName>
                          <m:sSub>
                            <m:sSubPr>
                              <m:ctrlPr>
                                <a:rPr kumimoji="1" lang="en-US" altLang="ja-JP" sz="1600" b="0" i="1" smtClean="0">
                                  <a:latin typeface="Cambria Math" panose="02040503050406030204" pitchFamily="18" charset="0"/>
                                </a:rPr>
                              </m:ctrlPr>
                            </m:sSubPr>
                            <m:e>
                              <m:r>
                                <m:rPr>
                                  <m:sty m:val="p"/>
                                </m:rPr>
                                <a:rPr kumimoji="1" lang="en-US" altLang="ja-JP" sz="1600" b="0" i="0" smtClean="0">
                                  <a:latin typeface="Cambria Math" panose="02040503050406030204" pitchFamily="18" charset="0"/>
                                </a:rPr>
                                <m:t>log</m:t>
                              </m:r>
                            </m:e>
                            <m:sub>
                              <m:r>
                                <a:rPr kumimoji="1" lang="en-US" altLang="ja-JP" sz="1600" b="0" i="1" smtClean="0">
                                  <a:latin typeface="Cambria Math" panose="02040503050406030204" pitchFamily="18" charset="0"/>
                                </a:rPr>
                                <m:t>10</m:t>
                              </m:r>
                            </m:sub>
                          </m:sSub>
                        </m:fName>
                        <m:e>
                          <m:d>
                            <m:dPr>
                              <m:begChr m:val="["/>
                              <m:endChr m:val="]"/>
                              <m:ctrlPr>
                                <a:rPr kumimoji="1" lang="en-US" altLang="ja-JP" sz="1600" b="0" i="1" smtClean="0">
                                  <a:latin typeface="Cambria Math" panose="02040503050406030204" pitchFamily="18" charset="0"/>
                                </a:rPr>
                              </m:ctrlPr>
                            </m:dPr>
                            <m:e>
                              <m:f>
                                <m:fPr>
                                  <m:ctrlPr>
                                    <a:rPr kumimoji="1" lang="en-US" altLang="ja-JP" sz="1600" b="0" i="1" smtClean="0">
                                      <a:latin typeface="Cambria Math" panose="02040503050406030204" pitchFamily="18" charset="0"/>
                                    </a:rPr>
                                  </m:ctrlPr>
                                </m:fPr>
                                <m:num>
                                  <m:r>
                                    <a:rPr kumimoji="1" lang="en-US" altLang="ja-JP" sz="1600" b="0" i="1" smtClean="0">
                                      <a:latin typeface="Cambria Math" panose="02040503050406030204" pitchFamily="18" charset="0"/>
                                    </a:rPr>
                                    <m:t>𝑑</m:t>
                                  </m:r>
                                </m:num>
                                <m:den>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𝑑</m:t>
                                      </m:r>
                                    </m:e>
                                    <m:sub>
                                      <m:r>
                                        <a:rPr kumimoji="1" lang="en-US" altLang="ja-JP" sz="1600" b="0" i="1" smtClean="0">
                                          <a:latin typeface="Cambria Math" panose="02040503050406030204" pitchFamily="18" charset="0"/>
                                        </a:rPr>
                                        <m:t>0</m:t>
                                      </m:r>
                                    </m:sub>
                                  </m:sSub>
                                </m:den>
                              </m:f>
                            </m:e>
                          </m:d>
                        </m:e>
                      </m:func>
                    </m:oMath>
                  </m:oMathPara>
                </a14:m>
                <a:endParaRPr kumimoji="1" lang="ja-JP" altLang="en-US" sz="1600" dirty="0">
                  <a:latin typeface="Times New Roman"/>
                </a:endParaRPr>
              </a:p>
            </p:txBody>
          </p:sp>
        </mc:Choice>
        <mc:Fallback>
          <p:sp>
            <p:nvSpPr>
              <p:cNvPr id="8" name="テキスト ボックス 7">
                <a:extLst>
                  <a:ext uri="{FF2B5EF4-FFF2-40B4-BE49-F238E27FC236}">
                    <a16:creationId xmlns:a16="http://schemas.microsoft.com/office/drawing/2014/main" id="{B7945384-DE6C-EF5D-4B0F-B83169AD6A0E}"/>
                  </a:ext>
                </a:extLst>
              </p:cNvPr>
              <p:cNvSpPr txBox="1">
                <a:spLocks noRot="1" noChangeAspect="1" noMove="1" noResize="1" noEditPoints="1" noAdjustHandles="1" noChangeArrowheads="1" noChangeShapeType="1" noTextEdit="1"/>
              </p:cNvSpPr>
              <p:nvPr/>
            </p:nvSpPr>
            <p:spPr>
              <a:xfrm>
                <a:off x="5652120" y="1574069"/>
                <a:ext cx="2992229" cy="601640"/>
              </a:xfrm>
              <a:prstGeom prst="rect">
                <a:avLst/>
              </a:prstGeom>
              <a:blipFill>
                <a:blip r:embed="rId2"/>
                <a:stretch>
                  <a:fillRect/>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89EE131C-0AA6-0056-AE13-B9364ED67A2C}"/>
              </a:ext>
            </a:extLst>
          </p:cNvPr>
          <p:cNvPicPr>
            <a:picLocks noChangeAspect="1"/>
          </p:cNvPicPr>
          <p:nvPr/>
        </p:nvPicPr>
        <p:blipFill>
          <a:blip r:embed="rId3"/>
          <a:stretch>
            <a:fillRect/>
          </a:stretch>
        </p:blipFill>
        <p:spPr>
          <a:xfrm>
            <a:off x="4294075" y="2060848"/>
            <a:ext cx="5239285" cy="3670837"/>
          </a:xfrm>
          <a:prstGeom prst="rect">
            <a:avLst/>
          </a:prstGeom>
        </p:spPr>
      </p:pic>
    </p:spTree>
    <p:extLst>
      <p:ext uri="{BB962C8B-B14F-4D97-AF65-F5344CB8AC3E}">
        <p14:creationId xmlns:p14="http://schemas.microsoft.com/office/powerpoint/2010/main" val="3538639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B03A18-F72B-64E1-8B34-92C0AD70BCED}"/>
              </a:ext>
            </a:extLst>
          </p:cNvPr>
          <p:cNvSpPr>
            <a:spLocks noGrp="1"/>
          </p:cNvSpPr>
          <p:nvPr>
            <p:ph type="title"/>
          </p:nvPr>
        </p:nvSpPr>
        <p:spPr/>
        <p:txBody>
          <a:bodyPr/>
          <a:lstStyle/>
          <a:p>
            <a:r>
              <a:rPr lang="en-US" altLang="ja-JP" dirty="0"/>
              <a:t>Path loss analysis results</a:t>
            </a:r>
            <a:endParaRPr kumimoji="1" lang="ja-JP" altLang="en-US"/>
          </a:p>
        </p:txBody>
      </p:sp>
      <p:sp>
        <p:nvSpPr>
          <p:cNvPr id="4" name="日付プレースホルダー 3">
            <a:extLst>
              <a:ext uri="{FF2B5EF4-FFF2-40B4-BE49-F238E27FC236}">
                <a16:creationId xmlns:a16="http://schemas.microsoft.com/office/drawing/2014/main" id="{B1EFAAF0-51DB-BAE5-501B-917CE7EC234E}"/>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9D51B010-2E1C-4FDF-31A1-81F7FF95F37F}"/>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4B1142BD-622D-12FB-7603-D7E67C04A9C0}"/>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pic>
        <p:nvPicPr>
          <p:cNvPr id="7" name="図 6">
            <a:extLst>
              <a:ext uri="{FF2B5EF4-FFF2-40B4-BE49-F238E27FC236}">
                <a16:creationId xmlns:a16="http://schemas.microsoft.com/office/drawing/2014/main" id="{BD0905AB-B766-6866-DD88-61876CB82FC8}"/>
              </a:ext>
            </a:extLst>
          </p:cNvPr>
          <p:cNvPicPr>
            <a:picLocks noChangeAspect="1"/>
          </p:cNvPicPr>
          <p:nvPr/>
        </p:nvPicPr>
        <p:blipFill>
          <a:blip r:embed="rId2"/>
          <a:stretch>
            <a:fillRect/>
          </a:stretch>
        </p:blipFill>
        <p:spPr>
          <a:xfrm>
            <a:off x="-23261" y="1846704"/>
            <a:ext cx="4633361" cy="3946230"/>
          </a:xfrm>
          <a:prstGeom prst="rect">
            <a:avLst/>
          </a:prstGeom>
        </p:spPr>
      </p:pic>
      <p:pic>
        <p:nvPicPr>
          <p:cNvPr id="8" name="図 7">
            <a:extLst>
              <a:ext uri="{FF2B5EF4-FFF2-40B4-BE49-F238E27FC236}">
                <a16:creationId xmlns:a16="http://schemas.microsoft.com/office/drawing/2014/main" id="{1233C740-4E4A-A4EC-65B4-472D4774040D}"/>
              </a:ext>
            </a:extLst>
          </p:cNvPr>
          <p:cNvPicPr>
            <a:picLocks noChangeAspect="1"/>
          </p:cNvPicPr>
          <p:nvPr/>
        </p:nvPicPr>
        <p:blipFill>
          <a:blip r:embed="rId3"/>
          <a:stretch>
            <a:fillRect/>
          </a:stretch>
        </p:blipFill>
        <p:spPr>
          <a:xfrm>
            <a:off x="4211960" y="2132856"/>
            <a:ext cx="5188659" cy="3573099"/>
          </a:xfrm>
          <a:prstGeom prst="rect">
            <a:avLst/>
          </a:prstGeom>
        </p:spPr>
      </p:pic>
    </p:spTree>
    <p:extLst>
      <p:ext uri="{BB962C8B-B14F-4D97-AF65-F5344CB8AC3E}">
        <p14:creationId xmlns:p14="http://schemas.microsoft.com/office/powerpoint/2010/main" val="181278473"/>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1133</TotalTime>
  <Words>843</Words>
  <Application>Microsoft Macintosh PowerPoint</Application>
  <PresentationFormat>画面に合わせる (4:3)</PresentationFormat>
  <Paragraphs>157</Paragraphs>
  <Slides>19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19</vt:i4>
      </vt:variant>
    </vt:vector>
  </HeadingPairs>
  <TitlesOfParts>
    <vt:vector size="24" baseType="lpstr">
      <vt:lpstr>Arial</vt:lpstr>
      <vt:lpstr>Calibri</vt:lpstr>
      <vt:lpstr>Cambria Math</vt:lpstr>
      <vt:lpstr>Times New Roman</vt:lpstr>
      <vt:lpstr>Office テーマ</vt:lpstr>
      <vt:lpstr>PowerPoint プレゼンテーション</vt:lpstr>
      <vt:lpstr>Propagation Characteristics of UWB Communication Applications Including Medical Implants, BCI and Passengers Bus</vt:lpstr>
      <vt:lpstr>Background of implant communications</vt:lpstr>
      <vt:lpstr>UWB antenna at 3.1 - 10.6 GHz band</vt:lpstr>
      <vt:lpstr>Simulation model</vt:lpstr>
      <vt:lpstr>Antenna direction</vt:lpstr>
      <vt:lpstr>Dielectric constants of human model</vt:lpstr>
      <vt:lpstr>Path loss analysis results</vt:lpstr>
      <vt:lpstr>Path loss analysis results</vt:lpstr>
      <vt:lpstr>Frequency dependency of path loss characteristics</vt:lpstr>
      <vt:lpstr>Frequency dependency of path loss characteristics</vt:lpstr>
      <vt:lpstr>Simulation model for passengers bus</vt:lpstr>
      <vt:lpstr>Frequency spectrum</vt:lpstr>
      <vt:lpstr>Path loss characteristics</vt:lpstr>
      <vt:lpstr>Another situation in bus model</vt:lpstr>
      <vt:lpstr>Path loss analysis results</vt:lpstr>
      <vt:lpstr>Path loss analysis for HBAN to VBAN link</vt:lpstr>
      <vt:lpstr>Path loss of a link from HBAN to VBAN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140</cp:revision>
  <cp:lastPrinted>1998-02-10T13:28:06Z</cp:lastPrinted>
  <dcterms:created xsi:type="dcterms:W3CDTF">2022-07-12T12:04:50Z</dcterms:created>
  <dcterms:modified xsi:type="dcterms:W3CDTF">2022-09-12T19:24:01Z</dcterms:modified>
</cp:coreProperties>
</file>