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2"/>
  </p:notesMasterIdLst>
  <p:handoutMasterIdLst>
    <p:handoutMasterId r:id="rId13"/>
  </p:handoutMasterIdLst>
  <p:sldIdLst>
    <p:sldId id="287" r:id="rId4"/>
    <p:sldId id="385" r:id="rId5"/>
    <p:sldId id="408" r:id="rId6"/>
    <p:sldId id="414" r:id="rId7"/>
    <p:sldId id="410" r:id="rId8"/>
    <p:sldId id="411" r:id="rId9"/>
    <p:sldId id="409" r:id="rId10"/>
    <p:sldId id="412"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85"/>
          </p14:sldIdLst>
        </p14:section>
        <p14:section name="Presentation" id="{423C3B5B-A901-8240-AD93-EF2BDAB31CDF}">
          <p14:sldIdLst>
            <p14:sldId id="408"/>
            <p14:sldId id="414"/>
            <p14:sldId id="410"/>
            <p14:sldId id="411"/>
            <p14:sldId id="409"/>
            <p14:sldId id="412"/>
          </p14:sldIdLst>
        </p14:section>
      </p14:sectionLst>
    </p:ext>
    <p:ext uri="{EFAFB233-063F-42B5-8137-9DF3F51BA10A}">
      <p15:sldGuideLst xmlns:p15="http://schemas.microsoft.com/office/powerpoint/2012/main">
        <p15:guide id="1" orient="horz" pos="433" userDrawn="1">
          <p15:clr>
            <a:srgbClr val="A4A3A4"/>
          </p15:clr>
        </p15:guide>
        <p15:guide id="2" pos="336" userDrawn="1">
          <p15:clr>
            <a:srgbClr val="A4A3A4"/>
          </p15:clr>
        </p15:guide>
        <p15:guide id="3" orient="horz" pos="4081" userDrawn="1">
          <p15:clr>
            <a:srgbClr val="A4A3A4"/>
          </p15:clr>
        </p15:guide>
        <p15:guide id="4" pos="7296"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09" autoAdjust="0"/>
    <p:restoredTop sz="96215" autoAdjust="0"/>
  </p:normalViewPr>
  <p:slideViewPr>
    <p:cSldViewPr>
      <p:cViewPr varScale="1">
        <p:scale>
          <a:sx n="119" d="100"/>
          <a:sy n="119" d="100"/>
        </p:scale>
        <p:origin x="450" y="108"/>
      </p:cViewPr>
      <p:guideLst>
        <p:guide orient="horz" pos="433"/>
        <p:guide pos="336"/>
        <p:guide orient="horz" pos="4081"/>
        <p:guide pos="7296"/>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4236"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75081"/>
            <a:ext cx="6934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0" y="8982075"/>
            <a:ext cx="69342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lgn="ctr">
              <a:defRPr/>
            </a:pP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095"/>
            <a:ext cx="6934200" cy="20005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lang="en-US"/>
            </a:lvl1pPr>
          </a:lstStyle>
          <a:p>
            <a:pPr>
              <a:defRPr/>
            </a:pP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85250"/>
            <a:ext cx="6934200" cy="20005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ctr" defTabSz="933450" eaLnBrk="0" hangingPunct="0">
              <a:defRPr lang="en-US"/>
            </a:lvl5pPr>
          </a:lstStyle>
          <a:p>
            <a:pPr lvl="4">
              <a:defRPr/>
            </a:pP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hidden="1"/>
          <p:cNvSpPr>
            <a:spLocks noGrp="1" noChangeArrowheads="1"/>
          </p:cNvSpPr>
          <p:nvPr>
            <p:ph type="hdr" sz="quarter"/>
          </p:nvPr>
        </p:nvSpPr>
        <p:spPr>
          <a:xfrm>
            <a:off x="0" y="126484"/>
            <a:ext cx="693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44579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772433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68976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662341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2648763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667932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148105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pl-PL" sz="1500" b="1" dirty="0"/>
              <a:t>15-22-0468-02-04ab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dirty="0"/>
              <a:t>September</a:t>
            </a:r>
            <a:r>
              <a:rPr lang="en-US" sz="1500" dirty="0"/>
              <a:t>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pl-PL" dirty="0"/>
              <a:t>Niewczas</a:t>
            </a:r>
            <a:r>
              <a:rPr lang="en-US" dirty="0"/>
              <a:t>,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modulation for high-speed data-rates in impulse ultra-wideband radio</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a:latin typeface="Times New Roman" pitchFamily="18" charset="0"/>
                <a:ea typeface="ＭＳ Ｐゴシック" pitchFamily="-65" charset="-128"/>
                <a:cs typeface="+mn-cs"/>
              </a:rPr>
              <a:t>13</a:t>
            </a:r>
            <a:r>
              <a:rPr lang="en-US" sz="1700">
                <a:latin typeface="Times New Roman" pitchFamily="18" charset="0"/>
                <a:ea typeface="ＭＳ Ｐゴシック" pitchFamily="-65" charset="-128"/>
                <a:cs typeface="+mn-cs"/>
              </a:rPr>
              <a:t>th</a:t>
            </a:r>
            <a:r>
              <a:rPr lang="en-US" sz="1700" dirty="0">
                <a:latin typeface="Times New Roman" pitchFamily="18" charset="0"/>
                <a:ea typeface="ＭＳ Ｐゴシック" pitchFamily="-65" charset="-128"/>
                <a:cs typeface="+mn-cs"/>
              </a:rPr>
              <a:t> </a:t>
            </a:r>
            <a:r>
              <a:rPr lang="pl-PL" sz="1700" dirty="0">
                <a:latin typeface="Times New Roman" pitchFamily="18" charset="0"/>
                <a:ea typeface="ＭＳ Ｐゴシック" pitchFamily="-65" charset="-128"/>
                <a:cs typeface="+mn-cs"/>
              </a:rPr>
              <a:t>September </a:t>
            </a:r>
            <a:r>
              <a:rPr lang="en-US" sz="1700" dirty="0">
                <a:latin typeface="Times New Roman" pitchFamily="18" charset="0"/>
                <a:ea typeface="ＭＳ Ｐゴシック" pitchFamily="-65" charset="-128"/>
                <a:cs typeface="+mn-cs"/>
              </a:rPr>
              <a:t>2022]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Jarek Niewczas, Billy Verso, Carl Murray, Michael McLaughlin, Igor </a:t>
            </a:r>
            <a:r>
              <a:rPr lang="en-US" sz="1700" dirty="0" err="1">
                <a:solidFill>
                  <a:srgbClr val="FF0000"/>
                </a:solidFill>
                <a:latin typeface="Times New Roman" pitchFamily="18" charset="0"/>
                <a:ea typeface="ＭＳ Ｐゴシック" pitchFamily="-65" charset="-128"/>
                <a:cs typeface="+mn-cs"/>
              </a:rPr>
              <a:t>Dotlic</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performance on a TWO-PATH and IEEE-CM1 UWB channels</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Propose efficient way to improve BPSK performance in challenging conditions</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141473466"/>
              </p:ext>
            </p:extLst>
          </p:nvPr>
        </p:nvGraphicFramePr>
        <p:xfrm>
          <a:off x="1989800" y="908931"/>
          <a:ext cx="8282836" cy="5232760"/>
        </p:xfrm>
        <a:graphic>
          <a:graphicData uri="http://schemas.openxmlformats.org/drawingml/2006/table">
            <a:tbl>
              <a:tblPr firstRow="1" bandRow="1">
                <a:tableStyleId>{5940675A-B579-460E-94D1-54222C63F5DA}</a:tableStyleId>
              </a:tblPr>
              <a:tblGrid>
                <a:gridCol w="3912462">
                  <a:extLst>
                    <a:ext uri="{9D8B030D-6E8A-4147-A177-3AD203B41FA5}">
                      <a16:colId xmlns:a16="http://schemas.microsoft.com/office/drawing/2014/main" val="1745747388"/>
                    </a:ext>
                  </a:extLst>
                </a:gridCol>
                <a:gridCol w="4370374">
                  <a:extLst>
                    <a:ext uri="{9D8B030D-6E8A-4147-A177-3AD203B41FA5}">
                      <a16:colId xmlns:a16="http://schemas.microsoft.com/office/drawing/2014/main" val="1336621721"/>
                    </a:ext>
                  </a:extLst>
                </a:gridCol>
              </a:tblGrid>
              <a:tr h="251332">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16017004"/>
                  </a:ext>
                </a:extLst>
              </a:tr>
              <a:tr h="574046">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High-speed data-rates reduce the packet length thus reduce the interference. Pulse hopping additionally reduces the probability of high pulse collision rates between different users.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336347152"/>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12880846"/>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50120941"/>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29274704"/>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lvl="0" indent="0" algn="just" defTabSz="497799" rtl="0" eaLnBrk="1" fontAlgn="auto" latinLnBrk="0" hangingPunct="1">
                        <a:lnSpc>
                          <a:spcPct val="107000"/>
                        </a:lnSpc>
                        <a:spcBef>
                          <a:spcPts val="0"/>
                        </a:spcBef>
                        <a:spcAft>
                          <a:spcPts val="800"/>
                        </a:spcAft>
                        <a:buClrTx/>
                        <a:buSzTx/>
                        <a:buFontTx/>
                        <a:buNone/>
                        <a:tabLst/>
                        <a:defRPr/>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402719402"/>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770140464"/>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13926360"/>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006555623"/>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40993491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165867"/>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8912419"/>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6344013"/>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pl-PL"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863466228"/>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9458668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7063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i="0" dirty="0">
                <a:solidFill>
                  <a:srgbClr val="201F1E"/>
                </a:solidFill>
                <a:effectLst/>
              </a:rPr>
              <a:t>On IEEE-CM1 channels (the set consists of 1000 DIFFERENT channels), </a:t>
            </a:r>
            <a:r>
              <a:rPr lang="pl-PL" sz="1800" dirty="0">
                <a:solidFill>
                  <a:srgbClr val="201F1E"/>
                </a:solidFill>
              </a:rPr>
              <a:t>QPSK vs BPSK performances are close with the CMF receiver. BPSK is better (BLUE line) for easier CM1 channels (the ones which pass at lower RSL levels), while QPSK appears better for the hardest 10% CM1 channels. With LDPC decoder the differences are smaller.</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B779B454-25F6-4B32-8787-43910CAA895B}"/>
              </a:ext>
            </a:extLst>
          </p:cNvPr>
          <p:cNvPicPr>
            <a:picLocks noChangeAspect="1"/>
          </p:cNvPicPr>
          <p:nvPr/>
        </p:nvPicPr>
        <p:blipFill>
          <a:blip r:embed="rId3"/>
          <a:stretch>
            <a:fillRect/>
          </a:stretch>
        </p:blipFill>
        <p:spPr>
          <a:xfrm>
            <a:off x="307610" y="2591593"/>
            <a:ext cx="5939203" cy="3701324"/>
          </a:xfrm>
          <a:prstGeom prst="rect">
            <a:avLst/>
          </a:prstGeom>
        </p:spPr>
      </p:pic>
      <p:pic>
        <p:nvPicPr>
          <p:cNvPr id="7" name="Picture 6">
            <a:extLst>
              <a:ext uri="{FF2B5EF4-FFF2-40B4-BE49-F238E27FC236}">
                <a16:creationId xmlns:a16="http://schemas.microsoft.com/office/drawing/2014/main" id="{817758CE-15EC-4A41-B6F9-1CBEED46FA5D}"/>
              </a:ext>
            </a:extLst>
          </p:cNvPr>
          <p:cNvPicPr>
            <a:picLocks noChangeAspect="1"/>
          </p:cNvPicPr>
          <p:nvPr/>
        </p:nvPicPr>
        <p:blipFill>
          <a:blip r:embed="rId4"/>
          <a:stretch>
            <a:fillRect/>
          </a:stretch>
        </p:blipFill>
        <p:spPr>
          <a:xfrm>
            <a:off x="6246813" y="2689337"/>
            <a:ext cx="5217507" cy="3505835"/>
          </a:xfrm>
          <a:prstGeom prst="rect">
            <a:avLst/>
          </a:prstGeom>
        </p:spPr>
      </p:pic>
    </p:spTree>
    <p:extLst>
      <p:ext uri="{BB962C8B-B14F-4D97-AF65-F5344CB8AC3E}">
        <p14:creationId xmlns:p14="http://schemas.microsoft.com/office/powerpoint/2010/main" val="186866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BPSK with equaliser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i="0" dirty="0">
                <a:solidFill>
                  <a:srgbClr val="201F1E"/>
                </a:solidFill>
                <a:effectLst/>
              </a:rPr>
              <a:t>On IEEE-CM1 channels, equaliser makes almost no difference at 62 Mbps. There is 1-2dB difference at 125 Mbps, on the rich multipath channels (depending on the channel). </a:t>
            </a:r>
          </a:p>
          <a:p>
            <a:pPr marL="0" indent="0">
              <a:buNone/>
            </a:pPr>
            <a:endParaRPr lang="pl-PL" sz="1800" dirty="0">
              <a:solidFill>
                <a:srgbClr val="201F1E"/>
              </a:solidFill>
              <a:latin typeface="Arial" charset="0"/>
            </a:endParaRPr>
          </a:p>
          <a:p>
            <a:pPr marL="0" indent="0">
              <a:buNone/>
            </a:pPr>
            <a:r>
              <a:rPr lang="pl-PL" sz="1800" dirty="0">
                <a:solidFill>
                  <a:srgbClr val="201F1E"/>
                </a:solidFill>
                <a:latin typeface="Arial" charset="0"/>
              </a:rPr>
              <a:t>However, with the TWO-PATH channel  </a:t>
            </a:r>
            <a:br>
              <a:rPr lang="pl-PL" sz="1800" dirty="0">
                <a:solidFill>
                  <a:srgbClr val="201F1E"/>
                </a:solidFill>
                <a:latin typeface="Arial" charset="0"/>
              </a:rPr>
            </a:br>
            <a:r>
              <a:rPr lang="pl-PL" sz="1800" dirty="0">
                <a:solidFill>
                  <a:srgbClr val="201F1E"/>
                </a:solidFill>
                <a:latin typeface="Arial" charset="0"/>
              </a:rPr>
              <a:t>the performance with an equaliser will </a:t>
            </a:r>
            <a:br>
              <a:rPr lang="pl-PL" sz="1800" dirty="0">
                <a:solidFill>
                  <a:srgbClr val="201F1E"/>
                </a:solidFill>
                <a:latin typeface="Arial" charset="0"/>
              </a:rPr>
            </a:br>
            <a:r>
              <a:rPr lang="pl-PL" sz="1800" dirty="0">
                <a:solidFill>
                  <a:srgbClr val="201F1E"/>
                </a:solidFill>
                <a:latin typeface="Arial" charset="0"/>
              </a:rPr>
              <a:t>not be much better than a CMF. </a:t>
            </a:r>
          </a:p>
          <a:p>
            <a:pPr marL="0" indent="0">
              <a:buNone/>
            </a:pPr>
            <a:endParaRPr lang="pl-PL" sz="1800" dirty="0">
              <a:solidFill>
                <a:srgbClr val="201F1E"/>
              </a:solidFill>
              <a:latin typeface="Arial" charset="0"/>
            </a:endParaRPr>
          </a:p>
          <a:p>
            <a:pPr marL="0" indent="0">
              <a:buNone/>
            </a:pPr>
            <a:r>
              <a:rPr lang="pl-PL" sz="1800" dirty="0">
                <a:solidFill>
                  <a:srgbClr val="201F1E"/>
                </a:solidFill>
                <a:latin typeface="Arial" charset="0"/>
              </a:rPr>
              <a:t>The hopping scheme with a CMF gives better </a:t>
            </a:r>
            <a:br>
              <a:rPr lang="pl-PL" sz="1800" dirty="0">
                <a:solidFill>
                  <a:srgbClr val="201F1E"/>
                </a:solidFill>
                <a:latin typeface="Arial" charset="0"/>
              </a:rPr>
            </a:br>
            <a:r>
              <a:rPr lang="pl-PL" sz="1800" dirty="0">
                <a:solidFill>
                  <a:srgbClr val="201F1E"/>
                </a:solidFill>
                <a:latin typeface="Arial" charset="0"/>
              </a:rPr>
              <a:t>performance on the TWO-PATH channel.</a:t>
            </a:r>
          </a:p>
          <a:p>
            <a:pPr marL="0" indent="0">
              <a:buNone/>
            </a:pPr>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a:extLst>
              <a:ext uri="{FF2B5EF4-FFF2-40B4-BE49-F238E27FC236}">
                <a16:creationId xmlns:a16="http://schemas.microsoft.com/office/drawing/2014/main" id="{4E8A393B-DB6F-4824-9A45-5D560B8F5A4F}"/>
              </a:ext>
            </a:extLst>
          </p:cNvPr>
          <p:cNvPicPr>
            <a:picLocks noChangeAspect="1"/>
          </p:cNvPicPr>
          <p:nvPr/>
        </p:nvPicPr>
        <p:blipFill>
          <a:blip r:embed="rId3"/>
          <a:stretch>
            <a:fillRect/>
          </a:stretch>
        </p:blipFill>
        <p:spPr>
          <a:xfrm>
            <a:off x="5281059" y="2748333"/>
            <a:ext cx="6706181" cy="3609145"/>
          </a:xfrm>
          <a:prstGeom prst="rect">
            <a:avLst/>
          </a:prstGeom>
        </p:spPr>
      </p:pic>
    </p:spTree>
    <p:extLst>
      <p:ext uri="{BB962C8B-B14F-4D97-AF65-F5344CB8AC3E}">
        <p14:creationId xmlns:p14="http://schemas.microsoft.com/office/powerpoint/2010/main" val="252482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At 125 Mbps, ISI becomes a dominant impairment for certain multipath-rich channels. Some of the problematic channels are shown below. It should be noted that the number of of such channels is only a small percentage of the overall CM1 set and even those channels do</a:t>
            </a:r>
            <a:br>
              <a:rPr lang="pl-PL" sz="1800" dirty="0">
                <a:solidFill>
                  <a:srgbClr val="201F1E"/>
                </a:solidFill>
              </a:rPr>
            </a:br>
            <a:r>
              <a:rPr lang="pl-PL" sz="1800" dirty="0">
                <a:solidFill>
                  <a:srgbClr val="201F1E"/>
                </a:solidFill>
              </a:rPr>
              <a:t>not cause the complete failure (like some TWO-PATH channels do), </a:t>
            </a:r>
            <a:br>
              <a:rPr lang="pl-PL" sz="1800" dirty="0">
                <a:solidFill>
                  <a:srgbClr val="201F1E"/>
                </a:solidFill>
              </a:rPr>
            </a:br>
            <a:r>
              <a:rPr lang="pl-PL" sz="1800" dirty="0">
                <a:solidFill>
                  <a:srgbClr val="201F1E"/>
                </a:solidFill>
              </a:rPr>
              <a:t>but only a small performance degradation.</a:t>
            </a:r>
          </a:p>
          <a:p>
            <a:pPr marL="0" indent="0">
              <a:buNone/>
            </a:pPr>
            <a:endParaRPr lang="pl-PL" sz="1800" dirty="0">
              <a:solidFill>
                <a:srgbClr val="201F1E"/>
              </a:solidFill>
            </a:endParaRPr>
          </a:p>
          <a:p>
            <a:pPr marL="0" indent="0">
              <a:buNone/>
            </a:pPr>
            <a:r>
              <a:rPr lang="pl-PL" sz="1800" dirty="0">
                <a:solidFill>
                  <a:srgbClr val="201F1E"/>
                </a:solidFill>
              </a:rPr>
              <a:t> </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B147307A-0237-473A-9BA4-FA21FA255754}"/>
              </a:ext>
            </a:extLst>
          </p:cNvPr>
          <p:cNvPicPr>
            <a:picLocks noChangeAspect="1"/>
          </p:cNvPicPr>
          <p:nvPr/>
        </p:nvPicPr>
        <p:blipFill>
          <a:blip r:embed="rId3"/>
          <a:stretch>
            <a:fillRect/>
          </a:stretch>
        </p:blipFill>
        <p:spPr>
          <a:xfrm>
            <a:off x="541464" y="2820194"/>
            <a:ext cx="6858935" cy="3421700"/>
          </a:xfrm>
          <a:prstGeom prst="rect">
            <a:avLst/>
          </a:prstGeom>
        </p:spPr>
      </p:pic>
      <p:pic>
        <p:nvPicPr>
          <p:cNvPr id="7" name="Picture 6">
            <a:extLst>
              <a:ext uri="{FF2B5EF4-FFF2-40B4-BE49-F238E27FC236}">
                <a16:creationId xmlns:a16="http://schemas.microsoft.com/office/drawing/2014/main" id="{2C1AE055-9323-4CC6-A3F6-B940D474503C}"/>
              </a:ext>
            </a:extLst>
          </p:cNvPr>
          <p:cNvPicPr>
            <a:picLocks noChangeAspect="1"/>
          </p:cNvPicPr>
          <p:nvPr/>
        </p:nvPicPr>
        <p:blipFill>
          <a:blip r:embed="rId4"/>
          <a:stretch>
            <a:fillRect/>
          </a:stretch>
        </p:blipFill>
        <p:spPr>
          <a:xfrm>
            <a:off x="7695406" y="2050100"/>
            <a:ext cx="3878056" cy="4191794"/>
          </a:xfrm>
          <a:prstGeom prst="rect">
            <a:avLst/>
          </a:prstGeom>
        </p:spPr>
      </p:pic>
    </p:spTree>
    <p:extLst>
      <p:ext uri="{BB962C8B-B14F-4D97-AF65-F5344CB8AC3E}">
        <p14:creationId xmlns:p14="http://schemas.microsoft.com/office/powerpoint/2010/main" val="289944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62Mbps)</a:t>
            </a:r>
            <a:endParaRPr lang="en-US" sz="3500" dirty="0">
              <a:latin typeface="Arial" charset="0"/>
            </a:endParaRPr>
          </a:p>
        </p:txBody>
      </p:sp>
      <p:sp>
        <p:nvSpPr>
          <p:cNvPr id="10243" name="Rectangle 1027"/>
          <p:cNvSpPr>
            <a:spLocks noGrp="1" noChangeArrowheads="1"/>
          </p:cNvSpPr>
          <p:nvPr>
            <p:ph type="body" idx="1"/>
          </p:nvPr>
        </p:nvSpPr>
        <p:spPr>
          <a:xfrm>
            <a:off x="499078" y="1219994"/>
            <a:ext cx="11149871" cy="5105400"/>
          </a:xfrm>
        </p:spPr>
        <p:txBody>
          <a:bodyPr>
            <a:normAutofit/>
          </a:bodyPr>
          <a:lstStyle/>
          <a:p>
            <a:pPr marL="0" indent="0">
              <a:buNone/>
            </a:pPr>
            <a:r>
              <a:rPr lang="pl-PL" sz="1800" i="0" dirty="0">
                <a:solidFill>
                  <a:srgbClr val="201F1E"/>
                </a:solidFill>
                <a:effectLst/>
              </a:rPr>
              <a:t>At 62 Mbps, </a:t>
            </a:r>
            <a:r>
              <a:rPr lang="pl-PL" sz="1800" dirty="0">
                <a:solidFill>
                  <a:srgbClr val="201F1E"/>
                </a:solidFill>
              </a:rPr>
              <a:t>QPSK vs BPSK performances are even closer. BPSK option-3 is very close to option-2.</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descr="Chart, line chart&#10;&#10;Description automatically generated">
            <a:extLst>
              <a:ext uri="{FF2B5EF4-FFF2-40B4-BE49-F238E27FC236}">
                <a16:creationId xmlns:a16="http://schemas.microsoft.com/office/drawing/2014/main" id="{0F2305BE-7BD6-43B7-ABCC-5915ECF86567}"/>
              </a:ext>
            </a:extLst>
          </p:cNvPr>
          <p:cNvPicPr>
            <a:picLocks noChangeAspect="1"/>
          </p:cNvPicPr>
          <p:nvPr/>
        </p:nvPicPr>
        <p:blipFill>
          <a:blip r:embed="rId3"/>
          <a:stretch>
            <a:fillRect/>
          </a:stretch>
        </p:blipFill>
        <p:spPr>
          <a:xfrm>
            <a:off x="391532" y="2134394"/>
            <a:ext cx="5720497" cy="4098739"/>
          </a:xfrm>
          <a:prstGeom prst="rect">
            <a:avLst/>
          </a:prstGeom>
        </p:spPr>
      </p:pic>
      <p:pic>
        <p:nvPicPr>
          <p:cNvPr id="8" name="Picture 7" descr="Chart, line chart&#10;&#10;Description automatically generated">
            <a:extLst>
              <a:ext uri="{FF2B5EF4-FFF2-40B4-BE49-F238E27FC236}">
                <a16:creationId xmlns:a16="http://schemas.microsoft.com/office/drawing/2014/main" id="{485B72E6-CE77-4132-953B-2E94D2CE0D1D}"/>
              </a:ext>
            </a:extLst>
          </p:cNvPr>
          <p:cNvPicPr>
            <a:picLocks noChangeAspect="1"/>
          </p:cNvPicPr>
          <p:nvPr/>
        </p:nvPicPr>
        <p:blipFill>
          <a:blip r:embed="rId4"/>
          <a:stretch>
            <a:fillRect/>
          </a:stretch>
        </p:blipFill>
        <p:spPr>
          <a:xfrm>
            <a:off x="6215177" y="2135661"/>
            <a:ext cx="5772063" cy="4152837"/>
          </a:xfrm>
          <a:prstGeom prst="rect">
            <a:avLst/>
          </a:prstGeom>
        </p:spPr>
      </p:pic>
    </p:spTree>
    <p:extLst>
      <p:ext uri="{BB962C8B-B14F-4D97-AF65-F5344CB8AC3E}">
        <p14:creationId xmlns:p14="http://schemas.microsoft.com/office/powerpoint/2010/main" val="142831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TWO-PATH channel collisions </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On a TWO-PATH channel, the worst case scenario is when the two colliding paths have the same power and phase difference is either 0 or 180-degrees. The results presented below show that degradation is significant if the power difference is 0-6dB and the phase difference is up to +/- 45 degrees (from the critical 0 or 180 degrees). BPSK uses grid option-3 (g0 and g1 pulses together followed by 4ns silence gap).</a:t>
            </a:r>
          </a:p>
          <a:p>
            <a:pPr marL="0" indent="0">
              <a:buNone/>
            </a:pPr>
            <a:endParaRPr lang="pl-PL" sz="1800" dirty="0">
              <a:solidFill>
                <a:srgbClr val="201F1E"/>
              </a:solidFill>
            </a:endParaRPr>
          </a:p>
          <a:p>
            <a:pPr marL="0" indent="0">
              <a:buNone/>
            </a:pP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389150C7-B827-4993-A48D-F4761CF49D58}"/>
              </a:ext>
            </a:extLst>
          </p:cNvPr>
          <p:cNvPicPr>
            <a:picLocks noChangeAspect="1"/>
          </p:cNvPicPr>
          <p:nvPr/>
        </p:nvPicPr>
        <p:blipFill>
          <a:blip r:embed="rId3"/>
          <a:stretch>
            <a:fillRect/>
          </a:stretch>
        </p:blipFill>
        <p:spPr>
          <a:xfrm>
            <a:off x="6149007" y="2861501"/>
            <a:ext cx="5629943" cy="3477807"/>
          </a:xfrm>
          <a:prstGeom prst="rect">
            <a:avLst/>
          </a:prstGeom>
        </p:spPr>
      </p:pic>
      <p:pic>
        <p:nvPicPr>
          <p:cNvPr id="8" name="Picture 7">
            <a:extLst>
              <a:ext uri="{FF2B5EF4-FFF2-40B4-BE49-F238E27FC236}">
                <a16:creationId xmlns:a16="http://schemas.microsoft.com/office/drawing/2014/main" id="{DA3A374E-937A-4F1F-8782-8FA4EAEC228D}"/>
              </a:ext>
            </a:extLst>
          </p:cNvPr>
          <p:cNvPicPr>
            <a:picLocks noChangeAspect="1"/>
          </p:cNvPicPr>
          <p:nvPr/>
        </p:nvPicPr>
        <p:blipFill>
          <a:blip r:embed="rId4"/>
          <a:stretch>
            <a:fillRect/>
          </a:stretch>
        </p:blipFill>
        <p:spPr>
          <a:xfrm>
            <a:off x="406347" y="2850060"/>
            <a:ext cx="5612657" cy="3489248"/>
          </a:xfrm>
          <a:prstGeom prst="rect">
            <a:avLst/>
          </a:prstGeom>
        </p:spPr>
      </p:pic>
    </p:spTree>
    <p:extLst>
      <p:ext uri="{BB962C8B-B14F-4D97-AF65-F5344CB8AC3E}">
        <p14:creationId xmlns:p14="http://schemas.microsoft.com/office/powerpoint/2010/main" val="255355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Recap: Fixed-grid BPSK and TWO-PATH channel</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endParaRPr lang="pl-PL" sz="1800" dirty="0">
              <a:solidFill>
                <a:srgbClr val="201F1E"/>
              </a:solidFill>
            </a:endParaRPr>
          </a:p>
          <a:p>
            <a:pPr marL="0" indent="0">
              <a:buNone/>
            </a:pPr>
            <a:endParaRPr lang="pl-PL" sz="1800" dirty="0">
              <a:solidFill>
                <a:srgbClr val="201F1E"/>
              </a:solidFill>
            </a:endParaRPr>
          </a:p>
          <a:p>
            <a:pPr marL="0" indent="0">
              <a:buNone/>
            </a:pPr>
            <a:r>
              <a:rPr lang="pl-PL" sz="1800" dirty="0">
                <a:solidFill>
                  <a:srgbClr val="201F1E"/>
                </a:solidFill>
              </a:rPr>
              <a:t>The 62 Mbps grid option-2 would</a:t>
            </a:r>
            <a:br>
              <a:rPr lang="pl-PL" sz="1800" dirty="0">
                <a:solidFill>
                  <a:srgbClr val="201F1E"/>
                </a:solidFill>
              </a:rPr>
            </a:br>
            <a:r>
              <a:rPr lang="pl-PL" sz="1800" dirty="0">
                <a:solidFill>
                  <a:srgbClr val="201F1E"/>
                </a:solidFill>
              </a:rPr>
              <a:t>suffer with TWO-PATHs </a:t>
            </a:r>
            <a:br>
              <a:rPr lang="pl-PL" sz="1800" dirty="0">
                <a:solidFill>
                  <a:srgbClr val="201F1E"/>
                </a:solidFill>
              </a:rPr>
            </a:br>
            <a:r>
              <a:rPr lang="pl-PL" sz="1800" dirty="0">
                <a:solidFill>
                  <a:srgbClr val="201F1E"/>
                </a:solidFill>
              </a:rPr>
              <a:t>8,16,24ns apart.</a:t>
            </a:r>
          </a:p>
          <a:p>
            <a:pPr marL="0" indent="0">
              <a:buNone/>
            </a:pPr>
            <a:endParaRPr lang="pl-PL" sz="1800" dirty="0">
              <a:solidFill>
                <a:srgbClr val="201F1E"/>
              </a:solidFill>
            </a:endParaRPr>
          </a:p>
          <a:p>
            <a:pPr marL="0" indent="0">
              <a:buNone/>
            </a:pPr>
            <a:r>
              <a:rPr lang="pl-PL" sz="1800" dirty="0">
                <a:solidFill>
                  <a:srgbClr val="201F1E"/>
                </a:solidFill>
              </a:rPr>
              <a:t>The 62 Mbps grid option-3 would</a:t>
            </a:r>
            <a:br>
              <a:rPr lang="pl-PL" sz="1800" dirty="0">
                <a:solidFill>
                  <a:srgbClr val="201F1E"/>
                </a:solidFill>
              </a:rPr>
            </a:br>
            <a:r>
              <a:rPr lang="pl-PL" sz="1800" dirty="0">
                <a:solidFill>
                  <a:srgbClr val="201F1E"/>
                </a:solidFill>
              </a:rPr>
              <a:t>only be impacted with </a:t>
            </a:r>
            <a:br>
              <a:rPr lang="pl-PL" sz="1800" dirty="0">
                <a:solidFill>
                  <a:srgbClr val="201F1E"/>
                </a:solidFill>
              </a:rPr>
            </a:br>
            <a:r>
              <a:rPr lang="pl-PL" sz="1800" dirty="0">
                <a:solidFill>
                  <a:srgbClr val="201F1E"/>
                </a:solidFill>
              </a:rPr>
              <a:t>TWO-PATHs 16ns apart.</a:t>
            </a:r>
            <a:br>
              <a:rPr lang="pl-PL" sz="1800" dirty="0">
                <a:solidFill>
                  <a:srgbClr val="201F1E"/>
                </a:solidFill>
              </a:rPr>
            </a:br>
            <a:br>
              <a:rPr lang="pl-PL" sz="1800" dirty="0">
                <a:solidFill>
                  <a:srgbClr val="201F1E"/>
                </a:solidFill>
              </a:rPr>
            </a:br>
            <a:r>
              <a:rPr lang="pl-PL" sz="1800" dirty="0">
                <a:solidFill>
                  <a:srgbClr val="201F1E"/>
                </a:solidFill>
              </a:rPr>
              <a:t>Optimized fixed hopping scheme</a:t>
            </a:r>
            <a:br>
              <a:rPr lang="pl-PL" sz="1800" dirty="0">
                <a:solidFill>
                  <a:srgbClr val="201F1E"/>
                </a:solidFill>
              </a:rPr>
            </a:br>
            <a:r>
              <a:rPr lang="pl-PL" sz="1800" dirty="0">
                <a:solidFill>
                  <a:srgbClr val="201F1E"/>
                </a:solidFill>
              </a:rPr>
              <a:t>resolves collisions at all delays.</a:t>
            </a:r>
          </a:p>
          <a:p>
            <a:pPr marL="0" indent="0">
              <a:buNone/>
            </a:pPr>
            <a:br>
              <a:rPr lang="pl-PL" sz="1800" dirty="0">
                <a:solidFill>
                  <a:srgbClr val="201F1E"/>
                </a:solidFill>
              </a:rPr>
            </a:br>
            <a:br>
              <a:rPr lang="pl-PL" sz="1800" dirty="0">
                <a:solidFill>
                  <a:srgbClr val="201F1E"/>
                </a:solidFill>
              </a:rPr>
            </a:b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descr="Chart&#10;&#10;Description automatically generated">
            <a:extLst>
              <a:ext uri="{FF2B5EF4-FFF2-40B4-BE49-F238E27FC236}">
                <a16:creationId xmlns:a16="http://schemas.microsoft.com/office/drawing/2014/main" id="{63ADD54A-1B74-4BC2-8D5B-D08AC8AD8D7C}"/>
              </a:ext>
            </a:extLst>
          </p:cNvPr>
          <p:cNvPicPr>
            <a:picLocks noChangeAspect="1"/>
          </p:cNvPicPr>
          <p:nvPr/>
        </p:nvPicPr>
        <p:blipFill>
          <a:blip r:embed="rId3"/>
          <a:stretch>
            <a:fillRect/>
          </a:stretch>
        </p:blipFill>
        <p:spPr>
          <a:xfrm>
            <a:off x="3972053" y="1443986"/>
            <a:ext cx="8040897" cy="4729643"/>
          </a:xfrm>
          <a:prstGeom prst="rect">
            <a:avLst/>
          </a:prstGeom>
        </p:spPr>
      </p:pic>
    </p:spTree>
    <p:extLst>
      <p:ext uri="{BB962C8B-B14F-4D97-AF65-F5344CB8AC3E}">
        <p14:creationId xmlns:p14="http://schemas.microsoft.com/office/powerpoint/2010/main" val="28513473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aXRlbT48c2lzbCBzaXNsVmVyc2lvbj0iMCIgcG9saWN5PSI4MjA0OTQxMy0yZDNlLTQwODMtYTU5Mi1hYzIzZjkxNTc1MzkiIG9yaWdpbj0idXNlclNlbGVjdGVkIj48ZWxlbWVudCB1aWQ9ImVhZWEzOWJlLWJkZDctNDRjOC05YTk1LWYwMjkyNGVjNDU0NiIgdmFsdWU9IiIgeG1sbnM9Imh0dHA6Ly93d3cuYm9sZG9uamFtZXMuY29tLzIwMDgvMDEvc2llL2ludGVybmFsL2xhYmVsIiAvPjxlbGVtZW50IHVpZD0iMzFmOTRkNzAtN2UzYS00YjYyLTk1YTctNzBlN2FhNTQ1MDNjIiB2YWx1ZT0iIiB4bWxucz0iaHR0cDovL3d3dy5ib2xkb25qYW1lcy5jb20vMjAwOC8wMS9zaWUvaW50ZXJuYWwvbGFiZWwiIC8+PC9zaXNsPjxVc2VyTmFtZT5DT1JQXGpuMDM3MTI0PC9Vc2VyTmFtZT48RGF0ZVRpbWU+MjQvMDYvMjAyMiAwODowNDoyNDwvRGF0ZVRpbWU+PExhYmVsU3RyaW5nPlNFTlNJVElWRS9OZXcgUHJvZHVjdCBEZXZlbG9wbWVudCAvIFImYW1wO0Q8L0xhYmVsU3RyaW5nPjwvaXRlbT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qbjAzNzEyNDwvVXNlck5hbWU+PERhdGVUaW1lPjA1LzA3LzIwMjIgMTA6NDg6Mj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9242D19-B96A-4644-89DF-6B38F4207F8D}">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E383505A-A812-4DCE-AE38-65F0465CC033}">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849</Words>
  <Application>Microsoft Office PowerPoint</Application>
  <PresentationFormat>Custom</PresentationFormat>
  <Paragraphs>98</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QPSK vs BPSK on IEEE-CM1 channels (CMF, 125Mbps)</vt:lpstr>
      <vt:lpstr>BPSK with equaliser (125Mbps)</vt:lpstr>
      <vt:lpstr>QPSK vs BPSK on IEEE-CM1 channels (125Mbps)</vt:lpstr>
      <vt:lpstr>QPSK vs BPSK on IEEE-CM1 channels (CMF, 62Mbps)</vt:lpstr>
      <vt:lpstr>TWO-PATH channel collisions </vt:lpstr>
      <vt:lpstr>Recap: Fixed-grid BPSK and TWO-PATH channel</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1243</cp:revision>
  <cp:lastPrinted>2015-07-14T16:02:16Z</cp:lastPrinted>
  <dcterms:created xsi:type="dcterms:W3CDTF">2009-07-12T16:25:16Z</dcterms:created>
  <dcterms:modified xsi:type="dcterms:W3CDTF">2022-09-13T05:35:01Z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7971d764-46dc-46a2-a9a9-30cba2c7f74a</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{59242D19-B96A-4644-89DF-6B38F4207F8D}</vt:lpwstr>
  </property>
</Properties>
</file>