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1"/>
  </p:notesMasterIdLst>
  <p:handoutMasterIdLst>
    <p:handoutMasterId r:id="rId12"/>
  </p:handoutMasterIdLst>
  <p:sldIdLst>
    <p:sldId id="287" r:id="rId4"/>
    <p:sldId id="385" r:id="rId5"/>
    <p:sldId id="408" r:id="rId6"/>
    <p:sldId id="410" r:id="rId7"/>
    <p:sldId id="411" r:id="rId8"/>
    <p:sldId id="409" r:id="rId9"/>
    <p:sldId id="412" r:id="rId10"/>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 id="385"/>
          </p14:sldIdLst>
        </p14:section>
        <p14:section name="Presentation" id="{423C3B5B-A901-8240-AD93-EF2BDAB31CDF}">
          <p14:sldIdLst>
            <p14:sldId id="408"/>
            <p14:sldId id="410"/>
            <p14:sldId id="411"/>
            <p14:sldId id="409"/>
            <p14:sldId id="412"/>
          </p14:sldIdLst>
        </p14:section>
      </p14:sectionLst>
    </p:ext>
    <p:ext uri="{EFAFB233-063F-42B5-8137-9DF3F51BA10A}">
      <p15:sldGuideLst xmlns:p15="http://schemas.microsoft.com/office/powerpoint/2012/main">
        <p15:guide id="1" orient="horz" pos="433" userDrawn="1">
          <p15:clr>
            <a:srgbClr val="A4A3A4"/>
          </p15:clr>
        </p15:guide>
        <p15:guide id="2" pos="336" userDrawn="1">
          <p15:clr>
            <a:srgbClr val="A4A3A4"/>
          </p15:clr>
        </p15:guide>
        <p15:guide id="3" orient="horz" pos="4081" userDrawn="1">
          <p15:clr>
            <a:srgbClr val="A4A3A4"/>
          </p15:clr>
        </p15:guide>
        <p15:guide id="4" pos="7296" userDrawn="1">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09" autoAdjust="0"/>
    <p:restoredTop sz="96215" autoAdjust="0"/>
  </p:normalViewPr>
  <p:slideViewPr>
    <p:cSldViewPr>
      <p:cViewPr varScale="1">
        <p:scale>
          <a:sx n="117" d="100"/>
          <a:sy n="117" d="100"/>
        </p:scale>
        <p:origin x="108" y="150"/>
      </p:cViewPr>
      <p:guideLst>
        <p:guide orient="horz" pos="433"/>
        <p:guide pos="336"/>
        <p:guide orient="horz" pos="4081"/>
        <p:guide pos="7296"/>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4236"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75081"/>
            <a:ext cx="6934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0" y="8982075"/>
            <a:ext cx="6934200"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lgn="ctr">
              <a:defRPr/>
            </a:pPr>
            <a:endParaRPr 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11095"/>
            <a:ext cx="6934200" cy="20005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lang="en-US"/>
            </a:lvl1pPr>
          </a:lstStyle>
          <a:p>
            <a:pPr>
              <a:defRPr/>
            </a:pP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0" y="8985250"/>
            <a:ext cx="6934200" cy="20005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ctr" defTabSz="933450" eaLnBrk="0" hangingPunct="0">
              <a:defRPr lang="en-US"/>
            </a:lvl5pPr>
          </a:lstStyle>
          <a:p>
            <a:pPr lvl="4">
              <a:defRPr/>
            </a:pP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hidden="1"/>
          <p:cNvSpPr>
            <a:spLocks noGrp="1" noChangeArrowheads="1"/>
          </p:cNvSpPr>
          <p:nvPr>
            <p:ph type="hdr" sz="quarter"/>
          </p:nvPr>
        </p:nvSpPr>
        <p:spPr>
          <a:xfrm>
            <a:off x="0" y="126484"/>
            <a:ext cx="693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endParaRPr lang="en-US" dirty="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445795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2772433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2662341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2648763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6</a:t>
            </a:fld>
            <a:endParaRPr lang="en-US" dirty="0"/>
          </a:p>
        </p:txBody>
      </p:sp>
    </p:spTree>
    <p:extLst>
      <p:ext uri="{BB962C8B-B14F-4D97-AF65-F5344CB8AC3E}">
        <p14:creationId xmlns:p14="http://schemas.microsoft.com/office/powerpoint/2010/main" val="1667932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7</a:t>
            </a:fld>
            <a:endParaRPr lang="en-US" dirty="0"/>
          </a:p>
        </p:txBody>
      </p:sp>
    </p:spTree>
    <p:extLst>
      <p:ext uri="{BB962C8B-B14F-4D97-AF65-F5344CB8AC3E}">
        <p14:creationId xmlns:p14="http://schemas.microsoft.com/office/powerpoint/2010/main" val="1481058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a:t>
            </a:r>
            <a:r>
              <a:rPr lang="pl-PL" sz="1500" b="1" dirty="0"/>
              <a:t>15-22-0468-00-04ab</a:t>
            </a:r>
            <a:r>
              <a:rPr lang="en-US" sz="1500" b="1" dirty="0"/>
              <a:t>&gt;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pl-PL" sz="1500" dirty="0"/>
              <a:t>September</a:t>
            </a:r>
            <a:r>
              <a:rPr lang="en-US" sz="1500" dirty="0"/>
              <a:t> </a:t>
            </a:r>
            <a:r>
              <a:rPr lang="en-US" sz="1500" baseline="0" dirty="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pl-PL" dirty="0"/>
              <a:t>Niewczas</a:t>
            </a:r>
            <a:r>
              <a:rPr lang="en-US" dirty="0"/>
              <a:t>, et al.,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pl-PL" sz="1700" dirty="0">
                <a:solidFill>
                  <a:schemeClr val="tx2"/>
                </a:solidFill>
                <a:latin typeface="Times New Roman" pitchFamily="18" charset="0"/>
                <a:ea typeface="ＭＳ Ｐゴシック" pitchFamily="-65" charset="-128"/>
                <a:cs typeface="+mn-cs"/>
              </a:rPr>
              <a:t>BPSK modulation for high-speed data-rates in impulse ultra-wideband radio</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pl-PL" sz="1700" dirty="0">
                <a:latin typeface="Times New Roman" pitchFamily="18" charset="0"/>
                <a:ea typeface="ＭＳ Ｐゴシック" pitchFamily="-65" charset="-128"/>
                <a:cs typeface="+mn-cs"/>
              </a:rPr>
              <a:t>9</a:t>
            </a:r>
            <a:r>
              <a:rPr lang="en-US" sz="1700" dirty="0" err="1">
                <a:latin typeface="Times New Roman" pitchFamily="18" charset="0"/>
                <a:ea typeface="ＭＳ Ｐゴシック" pitchFamily="-65" charset="-128"/>
                <a:cs typeface="+mn-cs"/>
              </a:rPr>
              <a:t>th</a:t>
            </a:r>
            <a:r>
              <a:rPr lang="en-US" sz="1700" dirty="0">
                <a:latin typeface="Times New Roman" pitchFamily="18" charset="0"/>
                <a:ea typeface="ＭＳ Ｐゴシック" pitchFamily="-65" charset="-128"/>
                <a:cs typeface="+mn-cs"/>
              </a:rPr>
              <a:t> </a:t>
            </a:r>
            <a:r>
              <a:rPr lang="pl-PL" sz="1700" dirty="0">
                <a:latin typeface="Times New Roman" pitchFamily="18" charset="0"/>
                <a:ea typeface="ＭＳ Ｐゴシック" pitchFamily="-65" charset="-128"/>
                <a:cs typeface="+mn-cs"/>
              </a:rPr>
              <a:t>September </a:t>
            </a:r>
            <a:r>
              <a:rPr lang="en-US" sz="1700" dirty="0">
                <a:latin typeface="Times New Roman" pitchFamily="18" charset="0"/>
                <a:ea typeface="ＭＳ Ｐゴシック" pitchFamily="-65" charset="-128"/>
                <a:cs typeface="+mn-cs"/>
              </a:rPr>
              <a:t>2022]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Jarek Niewczas, Billy Verso, Carl Murray, Michael McLaughlin, Igor </a:t>
            </a:r>
            <a:r>
              <a:rPr lang="en-US" sz="1700" dirty="0" err="1">
                <a:solidFill>
                  <a:srgbClr val="FF0000"/>
                </a:solidFill>
                <a:latin typeface="Times New Roman" pitchFamily="18" charset="0"/>
                <a:ea typeface="ＭＳ Ｐゴシック" pitchFamily="-65" charset="-128"/>
                <a:cs typeface="+mn-cs"/>
              </a:rPr>
              <a:t>Dotlic</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t>
            </a:r>
            <a:r>
              <a:rPr lang="pl-PL" sz="1700" dirty="0">
                <a:solidFill>
                  <a:schemeClr val="tx2"/>
                </a:solidFill>
                <a:latin typeface="Times New Roman" pitchFamily="18" charset="0"/>
                <a:ea typeface="ＭＳ Ｐゴシック" pitchFamily="-65" charset="-128"/>
                <a:cs typeface="+mn-cs"/>
              </a:rPr>
              <a:t>BPSK performance on a TWO-PATH and IEEE-CM1 UWB channels</a:t>
            </a:r>
            <a:r>
              <a:rPr lang="en-US" sz="1700" dirty="0">
                <a:solidFill>
                  <a:schemeClr val="tx2"/>
                </a:solidFill>
                <a:latin typeface="Times New Roman" pitchFamily="18" charset="0"/>
                <a:ea typeface="ＭＳ Ｐゴシック" pitchFamily="-65" charset="-128"/>
                <a:cs typeface="+mn-cs"/>
              </a:rPr>
              <a:t>]</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r>
              <a:rPr lang="pl-PL" sz="1700" dirty="0">
                <a:solidFill>
                  <a:schemeClr val="tx2"/>
                </a:solidFill>
                <a:latin typeface="Times New Roman" pitchFamily="18" charset="0"/>
                <a:ea typeface="ＭＳ Ｐゴシック" pitchFamily="-65" charset="-128"/>
                <a:cs typeface="+mn-cs"/>
              </a:rPr>
              <a:t>Propose efficient way to improve BPSK performance in challenging conditions</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141473466"/>
              </p:ext>
            </p:extLst>
          </p:nvPr>
        </p:nvGraphicFramePr>
        <p:xfrm>
          <a:off x="1989800" y="908931"/>
          <a:ext cx="8282836" cy="5232760"/>
        </p:xfrm>
        <a:graphic>
          <a:graphicData uri="http://schemas.openxmlformats.org/drawingml/2006/table">
            <a:tbl>
              <a:tblPr firstRow="1" bandRow="1">
                <a:tableStyleId>{5940675A-B579-460E-94D1-54222C63F5DA}</a:tableStyleId>
              </a:tblPr>
              <a:tblGrid>
                <a:gridCol w="3912462">
                  <a:extLst>
                    <a:ext uri="{9D8B030D-6E8A-4147-A177-3AD203B41FA5}">
                      <a16:colId xmlns:a16="http://schemas.microsoft.com/office/drawing/2014/main" val="1745747388"/>
                    </a:ext>
                  </a:extLst>
                </a:gridCol>
                <a:gridCol w="4370374">
                  <a:extLst>
                    <a:ext uri="{9D8B030D-6E8A-4147-A177-3AD203B41FA5}">
                      <a16:colId xmlns:a16="http://schemas.microsoft.com/office/drawing/2014/main" val="1336621721"/>
                    </a:ext>
                  </a:extLst>
                </a:gridCol>
              </a:tblGrid>
              <a:tr h="251332">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516017004"/>
                  </a:ext>
                </a:extLst>
              </a:tr>
              <a:tr h="574046">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cs typeface="Times New Roman" panose="02020603050405020304" pitchFamily="18" charset="0"/>
                        </a:rPr>
                        <a:t>High-speed data-rates reduce the packet length thus reduce the interference. Pulse hopping additionally reduces the probability of high pulse collision rates between different users.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2336347152"/>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 same as above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712880846"/>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Other coexistence improvement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cs typeface="Times New Roman" panose="02020603050405020304" pitchFamily="18" charset="0"/>
                        </a:rPr>
                        <a:t>                      </a:t>
                      </a: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same as above</a:t>
                      </a: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550120941"/>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229274704"/>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Improved link budget and/or reduced air-time</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marL="0" marR="0" lvl="0" indent="0" algn="just" defTabSz="497799" rtl="0" eaLnBrk="1" fontAlgn="auto" latinLnBrk="0" hangingPunct="1">
                        <a:lnSpc>
                          <a:spcPct val="107000"/>
                        </a:lnSpc>
                        <a:spcBef>
                          <a:spcPts val="0"/>
                        </a:spcBef>
                        <a:spcAft>
                          <a:spcPts val="800"/>
                        </a:spcAft>
                        <a:buClrTx/>
                        <a:buSzTx/>
                        <a:buFontTx/>
                        <a:buNone/>
                        <a:tabLst/>
                        <a:defRPr/>
                      </a:pP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 same as above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402719402"/>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Additional channels and operating frequencies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770140464"/>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13926360"/>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Reduced complexity and power consumption</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 same as above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006555623"/>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409934918"/>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57165867"/>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78912419"/>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cs typeface="Times New Roman" panose="02020603050405020304" pitchFamily="18" charset="0"/>
                        </a:rPr>
                        <a:t>                       </a:t>
                      </a: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same as above</a:t>
                      </a: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576344013"/>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cs typeface="Times New Roman" panose="02020603050405020304" pitchFamily="18" charset="0"/>
                        </a:rPr>
                        <a:t>                       </a:t>
                      </a: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same as above</a:t>
                      </a:r>
                      <a:r>
                        <a:rPr lang="pl-PL"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863466228"/>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794586688"/>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2706347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3500" dirty="0">
                <a:latin typeface="Arial" charset="0"/>
              </a:rPr>
              <a:t>QPSK vs BPSK on IEEE-CM1 channels (CMF, 125Mbps)</a:t>
            </a:r>
            <a:endParaRPr lang="en-US" sz="3500" dirty="0">
              <a:latin typeface="Arial" charset="0"/>
            </a:endParaRPr>
          </a:p>
        </p:txBody>
      </p:sp>
      <p:sp>
        <p:nvSpPr>
          <p:cNvPr id="10243" name="Rectangle 1027"/>
          <p:cNvSpPr>
            <a:spLocks noGrp="1" noChangeArrowheads="1"/>
          </p:cNvSpPr>
          <p:nvPr>
            <p:ph type="body" idx="1"/>
          </p:nvPr>
        </p:nvSpPr>
        <p:spPr>
          <a:xfrm>
            <a:off x="499078" y="1296194"/>
            <a:ext cx="11149871" cy="5105400"/>
          </a:xfrm>
        </p:spPr>
        <p:txBody>
          <a:bodyPr>
            <a:normAutofit/>
          </a:bodyPr>
          <a:lstStyle/>
          <a:p>
            <a:pPr marL="0" indent="0">
              <a:buNone/>
            </a:pPr>
            <a:r>
              <a:rPr lang="pl-PL" sz="1800" i="0" dirty="0">
                <a:solidFill>
                  <a:srgbClr val="201F1E"/>
                </a:solidFill>
                <a:effectLst/>
              </a:rPr>
              <a:t>On IEEE-CM1 channels (the set consists of 1000 DIFFERENT channels), </a:t>
            </a:r>
            <a:r>
              <a:rPr lang="pl-PL" sz="1800" dirty="0">
                <a:solidFill>
                  <a:srgbClr val="201F1E"/>
                </a:solidFill>
              </a:rPr>
              <a:t>QPSK vs BPSK performances are close with the CMF receiver. BPSK is better (BLUE line) for easier CM1 channels (the ones which pass at lower RSL levels), while QPSK appears better for the hardest 10% CM1 channels. With LDPC decoder the differences are smaller.</a:t>
            </a:r>
            <a:endParaRPr lang="pl-PL" sz="1800" i="0" dirty="0">
              <a:solidFill>
                <a:srgbClr val="201F1E"/>
              </a:solidFill>
              <a:effectLst/>
            </a:endParaRPr>
          </a:p>
          <a:p>
            <a:endParaRPr lang="pl-PL" sz="2000" dirty="0">
              <a:latin typeface="Arial" charset="0"/>
            </a:endParaRPr>
          </a:p>
          <a:p>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
        <p:nvSpPr>
          <p:cNvPr id="4" name="AutoShape 2">
            <a:extLst>
              <a:ext uri="{FF2B5EF4-FFF2-40B4-BE49-F238E27FC236}">
                <a16:creationId xmlns:a16="http://schemas.microsoft.com/office/drawing/2014/main" id="{47964CB9-7EF3-4D1C-9D43-CED4796E23F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a:extLst>
              <a:ext uri="{FF2B5EF4-FFF2-40B4-BE49-F238E27FC236}">
                <a16:creationId xmlns:a16="http://schemas.microsoft.com/office/drawing/2014/main" id="{B779B454-25F6-4B32-8787-43910CAA895B}"/>
              </a:ext>
            </a:extLst>
          </p:cNvPr>
          <p:cNvPicPr>
            <a:picLocks noChangeAspect="1"/>
          </p:cNvPicPr>
          <p:nvPr/>
        </p:nvPicPr>
        <p:blipFill>
          <a:blip r:embed="rId3"/>
          <a:stretch>
            <a:fillRect/>
          </a:stretch>
        </p:blipFill>
        <p:spPr>
          <a:xfrm>
            <a:off x="307610" y="2591593"/>
            <a:ext cx="5939203" cy="3701324"/>
          </a:xfrm>
          <a:prstGeom prst="rect">
            <a:avLst/>
          </a:prstGeom>
        </p:spPr>
      </p:pic>
      <p:pic>
        <p:nvPicPr>
          <p:cNvPr id="7" name="Picture 6">
            <a:extLst>
              <a:ext uri="{FF2B5EF4-FFF2-40B4-BE49-F238E27FC236}">
                <a16:creationId xmlns:a16="http://schemas.microsoft.com/office/drawing/2014/main" id="{817758CE-15EC-4A41-B6F9-1CBEED46FA5D}"/>
              </a:ext>
            </a:extLst>
          </p:cNvPr>
          <p:cNvPicPr>
            <a:picLocks noChangeAspect="1"/>
          </p:cNvPicPr>
          <p:nvPr/>
        </p:nvPicPr>
        <p:blipFill>
          <a:blip r:embed="rId4"/>
          <a:stretch>
            <a:fillRect/>
          </a:stretch>
        </p:blipFill>
        <p:spPr>
          <a:xfrm>
            <a:off x="6246813" y="2689337"/>
            <a:ext cx="5217507" cy="3505835"/>
          </a:xfrm>
          <a:prstGeom prst="rect">
            <a:avLst/>
          </a:prstGeom>
        </p:spPr>
      </p:pic>
    </p:spTree>
    <p:extLst>
      <p:ext uri="{BB962C8B-B14F-4D97-AF65-F5344CB8AC3E}">
        <p14:creationId xmlns:p14="http://schemas.microsoft.com/office/powerpoint/2010/main" val="1868663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3500" dirty="0">
                <a:latin typeface="Arial" charset="0"/>
              </a:rPr>
              <a:t>QPSK vs BPSK on IEEE-CM1 channels (125Mbps)</a:t>
            </a:r>
            <a:endParaRPr lang="en-US" sz="3500" dirty="0">
              <a:latin typeface="Arial" charset="0"/>
            </a:endParaRPr>
          </a:p>
        </p:txBody>
      </p:sp>
      <p:sp>
        <p:nvSpPr>
          <p:cNvPr id="10243" name="Rectangle 1027"/>
          <p:cNvSpPr>
            <a:spLocks noGrp="1" noChangeArrowheads="1"/>
          </p:cNvSpPr>
          <p:nvPr>
            <p:ph type="body" idx="1"/>
          </p:nvPr>
        </p:nvSpPr>
        <p:spPr>
          <a:xfrm>
            <a:off x="499078" y="1296194"/>
            <a:ext cx="11149871" cy="5105400"/>
          </a:xfrm>
        </p:spPr>
        <p:txBody>
          <a:bodyPr>
            <a:normAutofit/>
          </a:bodyPr>
          <a:lstStyle/>
          <a:p>
            <a:pPr marL="0" indent="0">
              <a:buNone/>
            </a:pPr>
            <a:r>
              <a:rPr lang="pl-PL" sz="1800" dirty="0">
                <a:solidFill>
                  <a:srgbClr val="201F1E"/>
                </a:solidFill>
              </a:rPr>
              <a:t>At 125Mbps, ISI becomes a dominant impairment for certain multipath-rich channels. Some of the problematic channels are shown below. It should be noted that the number of of such channels is only a small percentage of the overall CM1 set and even those channels do not </a:t>
            </a:r>
            <a:br>
              <a:rPr lang="pl-PL" sz="1800" dirty="0">
                <a:solidFill>
                  <a:srgbClr val="201F1E"/>
                </a:solidFill>
              </a:rPr>
            </a:br>
            <a:r>
              <a:rPr lang="pl-PL" sz="1800" dirty="0">
                <a:solidFill>
                  <a:srgbClr val="201F1E"/>
                </a:solidFill>
              </a:rPr>
              <a:t>cause the complete failure (like some TWO-PATH channels do), </a:t>
            </a:r>
            <a:br>
              <a:rPr lang="pl-PL" sz="1800" dirty="0">
                <a:solidFill>
                  <a:srgbClr val="201F1E"/>
                </a:solidFill>
              </a:rPr>
            </a:br>
            <a:r>
              <a:rPr lang="pl-PL" sz="1800" dirty="0">
                <a:solidFill>
                  <a:srgbClr val="201F1E"/>
                </a:solidFill>
              </a:rPr>
              <a:t>but only a small performance degradation.</a:t>
            </a:r>
          </a:p>
          <a:p>
            <a:pPr marL="0" indent="0">
              <a:buNone/>
            </a:pPr>
            <a:endParaRPr lang="pl-PL" sz="1800" dirty="0">
              <a:solidFill>
                <a:srgbClr val="201F1E"/>
              </a:solidFill>
            </a:endParaRPr>
          </a:p>
          <a:p>
            <a:pPr marL="0" indent="0">
              <a:buNone/>
            </a:pPr>
            <a:r>
              <a:rPr lang="pl-PL" sz="1800" dirty="0">
                <a:solidFill>
                  <a:srgbClr val="201F1E"/>
                </a:solidFill>
              </a:rPr>
              <a:t> </a:t>
            </a:r>
            <a:endParaRPr lang="pl-PL" sz="1800" i="0" dirty="0">
              <a:solidFill>
                <a:srgbClr val="201F1E"/>
              </a:solidFill>
              <a:effectLst/>
            </a:endParaRPr>
          </a:p>
          <a:p>
            <a:endParaRPr lang="pl-PL" sz="2000" dirty="0">
              <a:latin typeface="Arial" charset="0"/>
            </a:endParaRPr>
          </a:p>
          <a:p>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
        <p:nvSpPr>
          <p:cNvPr id="4" name="AutoShape 2">
            <a:extLst>
              <a:ext uri="{FF2B5EF4-FFF2-40B4-BE49-F238E27FC236}">
                <a16:creationId xmlns:a16="http://schemas.microsoft.com/office/drawing/2014/main" id="{47964CB9-7EF3-4D1C-9D43-CED4796E23F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a:extLst>
              <a:ext uri="{FF2B5EF4-FFF2-40B4-BE49-F238E27FC236}">
                <a16:creationId xmlns:a16="http://schemas.microsoft.com/office/drawing/2014/main" id="{B147307A-0237-473A-9BA4-FA21FA255754}"/>
              </a:ext>
            </a:extLst>
          </p:cNvPr>
          <p:cNvPicPr>
            <a:picLocks noChangeAspect="1"/>
          </p:cNvPicPr>
          <p:nvPr/>
        </p:nvPicPr>
        <p:blipFill>
          <a:blip r:embed="rId3"/>
          <a:stretch>
            <a:fillRect/>
          </a:stretch>
        </p:blipFill>
        <p:spPr>
          <a:xfrm>
            <a:off x="541464" y="2820194"/>
            <a:ext cx="6858935" cy="3421700"/>
          </a:xfrm>
          <a:prstGeom prst="rect">
            <a:avLst/>
          </a:prstGeom>
        </p:spPr>
      </p:pic>
      <p:pic>
        <p:nvPicPr>
          <p:cNvPr id="7" name="Picture 6">
            <a:extLst>
              <a:ext uri="{FF2B5EF4-FFF2-40B4-BE49-F238E27FC236}">
                <a16:creationId xmlns:a16="http://schemas.microsoft.com/office/drawing/2014/main" id="{2C1AE055-9323-4CC6-A3F6-B940D474503C}"/>
              </a:ext>
            </a:extLst>
          </p:cNvPr>
          <p:cNvPicPr>
            <a:picLocks noChangeAspect="1"/>
          </p:cNvPicPr>
          <p:nvPr/>
        </p:nvPicPr>
        <p:blipFill>
          <a:blip r:embed="rId4"/>
          <a:stretch>
            <a:fillRect/>
          </a:stretch>
        </p:blipFill>
        <p:spPr>
          <a:xfrm>
            <a:off x="7695406" y="1982060"/>
            <a:ext cx="3878056" cy="4191794"/>
          </a:xfrm>
          <a:prstGeom prst="rect">
            <a:avLst/>
          </a:prstGeom>
        </p:spPr>
      </p:pic>
    </p:spTree>
    <p:extLst>
      <p:ext uri="{BB962C8B-B14F-4D97-AF65-F5344CB8AC3E}">
        <p14:creationId xmlns:p14="http://schemas.microsoft.com/office/powerpoint/2010/main" val="2899441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3500" dirty="0">
                <a:latin typeface="Arial" charset="0"/>
              </a:rPr>
              <a:t>QPSK vs BPSK on IEEE-CM1 channels (CMF, 62Mbps)</a:t>
            </a:r>
            <a:endParaRPr lang="en-US" sz="3500" dirty="0">
              <a:latin typeface="Arial" charset="0"/>
            </a:endParaRPr>
          </a:p>
        </p:txBody>
      </p:sp>
      <p:sp>
        <p:nvSpPr>
          <p:cNvPr id="10243" name="Rectangle 1027"/>
          <p:cNvSpPr>
            <a:spLocks noGrp="1" noChangeArrowheads="1"/>
          </p:cNvSpPr>
          <p:nvPr>
            <p:ph type="body" idx="1"/>
          </p:nvPr>
        </p:nvSpPr>
        <p:spPr>
          <a:xfrm>
            <a:off x="499078" y="1219994"/>
            <a:ext cx="11149871" cy="5105400"/>
          </a:xfrm>
        </p:spPr>
        <p:txBody>
          <a:bodyPr>
            <a:normAutofit/>
          </a:bodyPr>
          <a:lstStyle/>
          <a:p>
            <a:pPr marL="0" indent="0">
              <a:buNone/>
            </a:pPr>
            <a:r>
              <a:rPr lang="pl-PL" sz="1800" i="0" dirty="0">
                <a:solidFill>
                  <a:srgbClr val="201F1E"/>
                </a:solidFill>
                <a:effectLst/>
              </a:rPr>
              <a:t>At 62Mbps, </a:t>
            </a:r>
            <a:r>
              <a:rPr lang="pl-PL" sz="1800" dirty="0">
                <a:solidFill>
                  <a:srgbClr val="201F1E"/>
                </a:solidFill>
              </a:rPr>
              <a:t>QPSK vs BPSK performances are even closer. BPSK option-3 is very close to option-2.</a:t>
            </a:r>
            <a:endParaRPr lang="pl-PL" sz="1800" i="0" dirty="0">
              <a:solidFill>
                <a:srgbClr val="201F1E"/>
              </a:solidFill>
              <a:effectLst/>
            </a:endParaRPr>
          </a:p>
          <a:p>
            <a:endParaRPr lang="pl-PL" sz="2000" dirty="0">
              <a:latin typeface="Arial" charset="0"/>
            </a:endParaRPr>
          </a:p>
          <a:p>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
        <p:nvSpPr>
          <p:cNvPr id="4" name="AutoShape 2">
            <a:extLst>
              <a:ext uri="{FF2B5EF4-FFF2-40B4-BE49-F238E27FC236}">
                <a16:creationId xmlns:a16="http://schemas.microsoft.com/office/drawing/2014/main" id="{47964CB9-7EF3-4D1C-9D43-CED4796E23F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descr="Chart, line chart&#10;&#10;Description automatically generated">
            <a:extLst>
              <a:ext uri="{FF2B5EF4-FFF2-40B4-BE49-F238E27FC236}">
                <a16:creationId xmlns:a16="http://schemas.microsoft.com/office/drawing/2014/main" id="{0F2305BE-7BD6-43B7-ABCC-5915ECF86567}"/>
              </a:ext>
            </a:extLst>
          </p:cNvPr>
          <p:cNvPicPr>
            <a:picLocks noChangeAspect="1"/>
          </p:cNvPicPr>
          <p:nvPr/>
        </p:nvPicPr>
        <p:blipFill>
          <a:blip r:embed="rId3"/>
          <a:stretch>
            <a:fillRect/>
          </a:stretch>
        </p:blipFill>
        <p:spPr>
          <a:xfrm>
            <a:off x="391532" y="2134394"/>
            <a:ext cx="5720497" cy="4098739"/>
          </a:xfrm>
          <a:prstGeom prst="rect">
            <a:avLst/>
          </a:prstGeom>
        </p:spPr>
      </p:pic>
      <p:pic>
        <p:nvPicPr>
          <p:cNvPr id="8" name="Picture 7" descr="Chart, line chart&#10;&#10;Description automatically generated">
            <a:extLst>
              <a:ext uri="{FF2B5EF4-FFF2-40B4-BE49-F238E27FC236}">
                <a16:creationId xmlns:a16="http://schemas.microsoft.com/office/drawing/2014/main" id="{485B72E6-CE77-4132-953B-2E94D2CE0D1D}"/>
              </a:ext>
            </a:extLst>
          </p:cNvPr>
          <p:cNvPicPr>
            <a:picLocks noChangeAspect="1"/>
          </p:cNvPicPr>
          <p:nvPr/>
        </p:nvPicPr>
        <p:blipFill>
          <a:blip r:embed="rId4"/>
          <a:stretch>
            <a:fillRect/>
          </a:stretch>
        </p:blipFill>
        <p:spPr>
          <a:xfrm>
            <a:off x="6215177" y="2135661"/>
            <a:ext cx="5772063" cy="4152837"/>
          </a:xfrm>
          <a:prstGeom prst="rect">
            <a:avLst/>
          </a:prstGeom>
        </p:spPr>
      </p:pic>
    </p:spTree>
    <p:extLst>
      <p:ext uri="{BB962C8B-B14F-4D97-AF65-F5344CB8AC3E}">
        <p14:creationId xmlns:p14="http://schemas.microsoft.com/office/powerpoint/2010/main" val="1428316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3500" dirty="0">
                <a:latin typeface="Arial" charset="0"/>
              </a:rPr>
              <a:t>TWO-PATH channel collisions </a:t>
            </a:r>
            <a:endParaRPr lang="en-US" sz="3500" dirty="0">
              <a:latin typeface="Arial" charset="0"/>
            </a:endParaRPr>
          </a:p>
        </p:txBody>
      </p:sp>
      <p:sp>
        <p:nvSpPr>
          <p:cNvPr id="10243" name="Rectangle 1027"/>
          <p:cNvSpPr>
            <a:spLocks noGrp="1" noChangeArrowheads="1"/>
          </p:cNvSpPr>
          <p:nvPr>
            <p:ph type="body" idx="1"/>
          </p:nvPr>
        </p:nvSpPr>
        <p:spPr>
          <a:xfrm>
            <a:off x="499078" y="1296194"/>
            <a:ext cx="11149871" cy="5105400"/>
          </a:xfrm>
        </p:spPr>
        <p:txBody>
          <a:bodyPr>
            <a:normAutofit/>
          </a:bodyPr>
          <a:lstStyle/>
          <a:p>
            <a:pPr marL="0" indent="0">
              <a:buNone/>
            </a:pPr>
            <a:r>
              <a:rPr lang="pl-PL" sz="1800" dirty="0">
                <a:solidFill>
                  <a:srgbClr val="201F1E"/>
                </a:solidFill>
              </a:rPr>
              <a:t>On a TWO-PATH channel, the worst case scenario is when the two colliding paths have the same power and phase difference is either 0 or 180-degrees. The results presented below show that degradation is significant if the power difference is 0-6dB and the phase difference is up to +/- 45 degrees (from the critical 0 or 180 degrees). BPSK uses grid option-3 (g0 and g1 pulses together followed by 4ns silence gap).</a:t>
            </a:r>
          </a:p>
          <a:p>
            <a:pPr marL="0" indent="0">
              <a:buNone/>
            </a:pPr>
            <a:endParaRPr lang="pl-PL" sz="1800" dirty="0">
              <a:solidFill>
                <a:srgbClr val="201F1E"/>
              </a:solidFill>
            </a:endParaRPr>
          </a:p>
          <a:p>
            <a:pPr marL="0" indent="0">
              <a:buNone/>
            </a:pPr>
            <a:endParaRPr lang="pl-PL" sz="1800" i="0" dirty="0">
              <a:solidFill>
                <a:srgbClr val="201F1E"/>
              </a:solidFill>
              <a:effectLst/>
            </a:endParaRPr>
          </a:p>
          <a:p>
            <a:endParaRPr lang="pl-PL" sz="2000" dirty="0">
              <a:latin typeface="Arial" charset="0"/>
            </a:endParaRPr>
          </a:p>
          <a:p>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
        <p:nvSpPr>
          <p:cNvPr id="4" name="AutoShape 2">
            <a:extLst>
              <a:ext uri="{FF2B5EF4-FFF2-40B4-BE49-F238E27FC236}">
                <a16:creationId xmlns:a16="http://schemas.microsoft.com/office/drawing/2014/main" id="{47964CB9-7EF3-4D1C-9D43-CED4796E23F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a:extLst>
              <a:ext uri="{FF2B5EF4-FFF2-40B4-BE49-F238E27FC236}">
                <a16:creationId xmlns:a16="http://schemas.microsoft.com/office/drawing/2014/main" id="{389150C7-B827-4993-A48D-F4761CF49D58}"/>
              </a:ext>
            </a:extLst>
          </p:cNvPr>
          <p:cNvPicPr>
            <a:picLocks noChangeAspect="1"/>
          </p:cNvPicPr>
          <p:nvPr/>
        </p:nvPicPr>
        <p:blipFill>
          <a:blip r:embed="rId3"/>
          <a:stretch>
            <a:fillRect/>
          </a:stretch>
        </p:blipFill>
        <p:spPr>
          <a:xfrm>
            <a:off x="6149007" y="2861501"/>
            <a:ext cx="5629943" cy="3477807"/>
          </a:xfrm>
          <a:prstGeom prst="rect">
            <a:avLst/>
          </a:prstGeom>
        </p:spPr>
      </p:pic>
      <p:pic>
        <p:nvPicPr>
          <p:cNvPr id="8" name="Picture 7">
            <a:extLst>
              <a:ext uri="{FF2B5EF4-FFF2-40B4-BE49-F238E27FC236}">
                <a16:creationId xmlns:a16="http://schemas.microsoft.com/office/drawing/2014/main" id="{DA3A374E-937A-4F1F-8782-8FA4EAEC228D}"/>
              </a:ext>
            </a:extLst>
          </p:cNvPr>
          <p:cNvPicPr>
            <a:picLocks noChangeAspect="1"/>
          </p:cNvPicPr>
          <p:nvPr/>
        </p:nvPicPr>
        <p:blipFill>
          <a:blip r:embed="rId4"/>
          <a:stretch>
            <a:fillRect/>
          </a:stretch>
        </p:blipFill>
        <p:spPr>
          <a:xfrm>
            <a:off x="406347" y="2850060"/>
            <a:ext cx="5612657" cy="3489248"/>
          </a:xfrm>
          <a:prstGeom prst="rect">
            <a:avLst/>
          </a:prstGeom>
        </p:spPr>
      </p:pic>
    </p:spTree>
    <p:extLst>
      <p:ext uri="{BB962C8B-B14F-4D97-AF65-F5344CB8AC3E}">
        <p14:creationId xmlns:p14="http://schemas.microsoft.com/office/powerpoint/2010/main" val="2553558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3500" dirty="0">
                <a:latin typeface="Arial" charset="0"/>
              </a:rPr>
              <a:t>Recap: Fixed-grid BPSK and TWO-PATH channel</a:t>
            </a:r>
            <a:endParaRPr lang="en-US" sz="3500" dirty="0">
              <a:latin typeface="Arial" charset="0"/>
            </a:endParaRPr>
          </a:p>
        </p:txBody>
      </p:sp>
      <p:sp>
        <p:nvSpPr>
          <p:cNvPr id="10243" name="Rectangle 1027"/>
          <p:cNvSpPr>
            <a:spLocks noGrp="1" noChangeArrowheads="1"/>
          </p:cNvSpPr>
          <p:nvPr>
            <p:ph type="body" idx="1"/>
          </p:nvPr>
        </p:nvSpPr>
        <p:spPr>
          <a:xfrm>
            <a:off x="499078" y="1296194"/>
            <a:ext cx="11149871" cy="5105400"/>
          </a:xfrm>
        </p:spPr>
        <p:txBody>
          <a:bodyPr>
            <a:normAutofit/>
          </a:bodyPr>
          <a:lstStyle/>
          <a:p>
            <a:pPr marL="0" indent="0">
              <a:buNone/>
            </a:pPr>
            <a:endParaRPr lang="pl-PL" sz="1800" dirty="0">
              <a:solidFill>
                <a:srgbClr val="201F1E"/>
              </a:solidFill>
            </a:endParaRPr>
          </a:p>
          <a:p>
            <a:pPr marL="0" indent="0">
              <a:buNone/>
            </a:pPr>
            <a:endParaRPr lang="pl-PL" sz="1800" dirty="0">
              <a:solidFill>
                <a:srgbClr val="201F1E"/>
              </a:solidFill>
            </a:endParaRPr>
          </a:p>
          <a:p>
            <a:pPr marL="0" indent="0">
              <a:buNone/>
            </a:pPr>
            <a:r>
              <a:rPr lang="pl-PL" sz="1800" dirty="0">
                <a:solidFill>
                  <a:srgbClr val="201F1E"/>
                </a:solidFill>
              </a:rPr>
              <a:t>The 62Mbps grid option-2 would</a:t>
            </a:r>
            <a:br>
              <a:rPr lang="pl-PL" sz="1800" dirty="0">
                <a:solidFill>
                  <a:srgbClr val="201F1E"/>
                </a:solidFill>
              </a:rPr>
            </a:br>
            <a:r>
              <a:rPr lang="pl-PL" sz="1800" dirty="0">
                <a:solidFill>
                  <a:srgbClr val="201F1E"/>
                </a:solidFill>
              </a:rPr>
              <a:t>suffer with TWO-PATHs </a:t>
            </a:r>
            <a:br>
              <a:rPr lang="pl-PL" sz="1800" dirty="0">
                <a:solidFill>
                  <a:srgbClr val="201F1E"/>
                </a:solidFill>
              </a:rPr>
            </a:br>
            <a:r>
              <a:rPr lang="pl-PL" sz="1800" dirty="0">
                <a:solidFill>
                  <a:srgbClr val="201F1E"/>
                </a:solidFill>
              </a:rPr>
              <a:t>8,16,24ns apart.</a:t>
            </a:r>
          </a:p>
          <a:p>
            <a:pPr marL="0" indent="0">
              <a:buNone/>
            </a:pPr>
            <a:endParaRPr lang="pl-PL" sz="1800" dirty="0">
              <a:solidFill>
                <a:srgbClr val="201F1E"/>
              </a:solidFill>
            </a:endParaRPr>
          </a:p>
          <a:p>
            <a:pPr marL="0" indent="0">
              <a:buNone/>
            </a:pPr>
            <a:r>
              <a:rPr lang="pl-PL" sz="1800" dirty="0">
                <a:solidFill>
                  <a:srgbClr val="201F1E"/>
                </a:solidFill>
              </a:rPr>
              <a:t>The 62Mbps grid option-3 would</a:t>
            </a:r>
            <a:br>
              <a:rPr lang="pl-PL" sz="1800" dirty="0">
                <a:solidFill>
                  <a:srgbClr val="201F1E"/>
                </a:solidFill>
              </a:rPr>
            </a:br>
            <a:r>
              <a:rPr lang="pl-PL" sz="1800" dirty="0">
                <a:solidFill>
                  <a:srgbClr val="201F1E"/>
                </a:solidFill>
              </a:rPr>
              <a:t>only be impacted with </a:t>
            </a:r>
            <a:br>
              <a:rPr lang="pl-PL" sz="1800" dirty="0">
                <a:solidFill>
                  <a:srgbClr val="201F1E"/>
                </a:solidFill>
              </a:rPr>
            </a:br>
            <a:r>
              <a:rPr lang="pl-PL" sz="1800" dirty="0">
                <a:solidFill>
                  <a:srgbClr val="201F1E"/>
                </a:solidFill>
              </a:rPr>
              <a:t>TWO-PATHs 16ns apart.</a:t>
            </a:r>
            <a:br>
              <a:rPr lang="pl-PL" sz="1800" dirty="0">
                <a:solidFill>
                  <a:srgbClr val="201F1E"/>
                </a:solidFill>
              </a:rPr>
            </a:br>
            <a:br>
              <a:rPr lang="pl-PL" sz="1800" dirty="0">
                <a:solidFill>
                  <a:srgbClr val="201F1E"/>
                </a:solidFill>
              </a:rPr>
            </a:br>
            <a:r>
              <a:rPr lang="pl-PL" sz="1800" dirty="0">
                <a:solidFill>
                  <a:srgbClr val="201F1E"/>
                </a:solidFill>
              </a:rPr>
              <a:t>Optimized fixed hopping scheme</a:t>
            </a:r>
            <a:br>
              <a:rPr lang="pl-PL" sz="1800" dirty="0">
                <a:solidFill>
                  <a:srgbClr val="201F1E"/>
                </a:solidFill>
              </a:rPr>
            </a:br>
            <a:r>
              <a:rPr lang="pl-PL" sz="1800" dirty="0">
                <a:solidFill>
                  <a:srgbClr val="201F1E"/>
                </a:solidFill>
              </a:rPr>
              <a:t>resolves collisions at all delays.</a:t>
            </a:r>
          </a:p>
          <a:p>
            <a:pPr marL="0" indent="0">
              <a:buNone/>
            </a:pPr>
            <a:br>
              <a:rPr lang="pl-PL" sz="1800" dirty="0">
                <a:solidFill>
                  <a:srgbClr val="201F1E"/>
                </a:solidFill>
              </a:rPr>
            </a:br>
            <a:br>
              <a:rPr lang="pl-PL" sz="1800" dirty="0">
                <a:solidFill>
                  <a:srgbClr val="201F1E"/>
                </a:solidFill>
              </a:rPr>
            </a:br>
            <a:endParaRPr lang="pl-PL" sz="1800" i="0" dirty="0">
              <a:solidFill>
                <a:srgbClr val="201F1E"/>
              </a:solidFill>
              <a:effectLst/>
            </a:endParaRPr>
          </a:p>
          <a:p>
            <a:endParaRPr lang="pl-PL" sz="2000" dirty="0">
              <a:latin typeface="Arial" charset="0"/>
            </a:endParaRPr>
          </a:p>
          <a:p>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
        <p:nvSpPr>
          <p:cNvPr id="4" name="AutoShape 2">
            <a:extLst>
              <a:ext uri="{FF2B5EF4-FFF2-40B4-BE49-F238E27FC236}">
                <a16:creationId xmlns:a16="http://schemas.microsoft.com/office/drawing/2014/main" id="{47964CB9-7EF3-4D1C-9D43-CED4796E23F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 name="Picture 2" descr="Chart&#10;&#10;Description automatically generated">
            <a:extLst>
              <a:ext uri="{FF2B5EF4-FFF2-40B4-BE49-F238E27FC236}">
                <a16:creationId xmlns:a16="http://schemas.microsoft.com/office/drawing/2014/main" id="{63ADD54A-1B74-4BC2-8D5B-D08AC8AD8D7C}"/>
              </a:ext>
            </a:extLst>
          </p:cNvPr>
          <p:cNvPicPr>
            <a:picLocks noChangeAspect="1"/>
          </p:cNvPicPr>
          <p:nvPr/>
        </p:nvPicPr>
        <p:blipFill>
          <a:blip r:embed="rId3"/>
          <a:stretch>
            <a:fillRect/>
          </a:stretch>
        </p:blipFill>
        <p:spPr>
          <a:xfrm>
            <a:off x="3972053" y="1443986"/>
            <a:ext cx="8040897" cy="4729643"/>
          </a:xfrm>
          <a:prstGeom prst="rect">
            <a:avLst/>
          </a:prstGeom>
        </p:spPr>
      </p:pic>
    </p:spTree>
    <p:extLst>
      <p:ext uri="{BB962C8B-B14F-4D97-AF65-F5344CB8AC3E}">
        <p14:creationId xmlns:p14="http://schemas.microsoft.com/office/powerpoint/2010/main" val="285134738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aXRlbT48c2lzbCBzaXNsVmVyc2lvbj0iMCIgcG9saWN5PSI4MjA0OTQxMy0yZDNlLTQwODMtYTU5Mi1hYzIzZjkxNTc1MzkiIG9yaWdpbj0idXNlclNlbGVjdGVkIj48ZWxlbWVudCB1aWQ9ImVhZWEzOWJlLWJkZDctNDRjOC05YTk1LWYwMjkyNGVjNDU0NiIgdmFsdWU9IiIgeG1sbnM9Imh0dHA6Ly93d3cuYm9sZG9uamFtZXMuY29tLzIwMDgvMDEvc2llL2ludGVybmFsL2xhYmVsIiAvPjxlbGVtZW50IHVpZD0iMzFmOTRkNzAtN2UzYS00YjYyLTk1YTctNzBlN2FhNTQ1MDNjIiB2YWx1ZT0iIiB4bWxucz0iaHR0cDovL3d3dy5ib2xkb25qYW1lcy5jb20vMjAwOC8wMS9zaWUvaW50ZXJuYWwvbGFiZWwiIC8+PC9zaXNsPjxVc2VyTmFtZT5DT1JQXGpuMDM3MTI0PC9Vc2VyTmFtZT48RGF0ZVRpbWU+MjQvMDYvMjAyMiAwODowNDoyNDwvRGF0ZVRpbWU+PExhYmVsU3RyaW5nPlNFTlNJVElWRS9OZXcgUHJvZHVjdCBEZXZlbG9wbWVudCAvIFImYW1wO0Q8L0xhYmVsU3RyaW5nPjwvaXRlbT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qbjAzNzEyNDwvVXNlck5hbWU+PERhdGVUaW1lPjA1LzA3LzIwMjIgMTA6NDg6MjE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59242D19-B96A-4644-89DF-6B38F4207F8D}">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9BDB149A-06C7-4AC7-9428-FFCB9F90321E}">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764</Words>
  <Application>Microsoft Office PowerPoint</Application>
  <PresentationFormat>Custom</PresentationFormat>
  <Paragraphs>88</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Default Design</vt:lpstr>
      <vt:lpstr>PowerPoint Presentation</vt:lpstr>
      <vt:lpstr>PowerPoint Presentation</vt:lpstr>
      <vt:lpstr>QPSK vs BPSK on IEEE-CM1 channels (CMF, 125Mbps)</vt:lpstr>
      <vt:lpstr>QPSK vs BPSK on IEEE-CM1 channels (125Mbps)</vt:lpstr>
      <vt:lpstr>QPSK vs BPSK on IEEE-CM1 channels (CMF, 62Mbps)</vt:lpstr>
      <vt:lpstr>TWO-PATH channel collisions </vt:lpstr>
      <vt:lpstr>Recap: Fixed-grid BPSK and TWO-PATH channel</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Jarek Niewczas</cp:lastModifiedBy>
  <cp:revision>1240</cp:revision>
  <cp:lastPrinted>2015-07-14T16:02:16Z</cp:lastPrinted>
  <dcterms:created xsi:type="dcterms:W3CDTF">2009-07-12T16:25:16Z</dcterms:created>
  <dcterms:modified xsi:type="dcterms:W3CDTF">2022-09-09T16:31:42Z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7971d764-46dc-46a2-a9a9-30cba2c7f74a</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{59242D19-B96A-4644-89DF-6B38F4207F8D}</vt:lpwstr>
  </property>
</Properties>
</file>