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6"/>
  </p:notesMasterIdLst>
  <p:handoutMasterIdLst>
    <p:handoutMasterId r:id="rId17"/>
  </p:handoutMasterIdLst>
  <p:sldIdLst>
    <p:sldId id="287" r:id="rId4"/>
    <p:sldId id="370" r:id="rId5"/>
    <p:sldId id="376" r:id="rId6"/>
    <p:sldId id="377" r:id="rId7"/>
    <p:sldId id="378" r:id="rId8"/>
    <p:sldId id="379" r:id="rId9"/>
    <p:sldId id="380" r:id="rId10"/>
    <p:sldId id="375" r:id="rId11"/>
    <p:sldId id="383" r:id="rId12"/>
    <p:sldId id="384" r:id="rId13"/>
    <p:sldId id="381" r:id="rId14"/>
    <p:sldId id="359" r:id="rId15"/>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6"/>
            <p14:sldId id="377"/>
            <p14:sldId id="378"/>
            <p14:sldId id="379"/>
            <p14:sldId id="380"/>
            <p14:sldId id="375"/>
            <p14:sldId id="383"/>
            <p14:sldId id="384"/>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226" autoAdjust="0"/>
  </p:normalViewPr>
  <p:slideViewPr>
    <p:cSldViewPr>
      <p:cViewPr varScale="1">
        <p:scale>
          <a:sx n="82" d="100"/>
          <a:sy n="82" d="100"/>
        </p:scale>
        <p:origin x="720" y="6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10</a:t>
            </a:fld>
            <a:endParaRPr lang="en-US" dirty="0"/>
          </a:p>
        </p:txBody>
      </p:sp>
    </p:spTree>
    <p:extLst>
      <p:ext uri="{BB962C8B-B14F-4D97-AF65-F5344CB8AC3E}">
        <p14:creationId xmlns:p14="http://schemas.microsoft.com/office/powerpoint/2010/main" val="131622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11</a:t>
            </a:fld>
            <a:endParaRPr lang="en-US" dirty="0"/>
          </a:p>
        </p:txBody>
      </p:sp>
    </p:spTree>
    <p:extLst>
      <p:ext uri="{BB962C8B-B14F-4D97-AF65-F5344CB8AC3E}">
        <p14:creationId xmlns:p14="http://schemas.microsoft.com/office/powerpoint/2010/main" val="1414760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12</a:t>
            </a:fld>
            <a:endParaRPr lang="en-US" dirty="0"/>
          </a:p>
        </p:txBody>
      </p:sp>
    </p:spTree>
    <p:extLst>
      <p:ext uri="{BB962C8B-B14F-4D97-AF65-F5344CB8AC3E}">
        <p14:creationId xmlns:p14="http://schemas.microsoft.com/office/powerpoint/2010/main" val="3657281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028701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08732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987629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468469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2457638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1973632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9</a:t>
            </a:fld>
            <a:endParaRPr lang="en-US" dirty="0"/>
          </a:p>
        </p:txBody>
      </p:sp>
    </p:spTree>
    <p:extLst>
      <p:ext uri="{BB962C8B-B14F-4D97-AF65-F5344CB8AC3E}">
        <p14:creationId xmlns:p14="http://schemas.microsoft.com/office/powerpoint/2010/main" val="3049399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&lt;15-22-0467-01-04ab&gt;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September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 PHY Header Proposal</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12</a:t>
            </a:r>
            <a:r>
              <a:rPr lang="en-US" sz="1700" baseline="30000" dirty="0">
                <a:solidFill>
                  <a:srgbClr val="FF0000"/>
                </a:solidFill>
                <a:latin typeface="Times New Roman" pitchFamily="18" charset="0"/>
                <a:ea typeface="ＭＳ Ｐゴシック" pitchFamily="-65" charset="-128"/>
                <a:cs typeface="+mn-cs"/>
              </a:rPr>
              <a:t>th</a:t>
            </a:r>
            <a:r>
              <a:rPr lang="en-US" sz="1700" dirty="0">
                <a:solidFill>
                  <a:srgbClr val="FF0000"/>
                </a:solidFill>
                <a:latin typeface="Times New Roman" pitchFamily="18" charset="0"/>
                <a:ea typeface="ＭＳ Ｐゴシック" pitchFamily="-65" charset="-128"/>
                <a:cs typeface="+mn-cs"/>
              </a:rPr>
              <a:t> September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Jarek Niewczas, Carl Murray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[Proposals for TG4ab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Possible variants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lnSpcReduction="10000"/>
          </a:bodyPr>
          <a:lstStyle/>
          <a:p>
            <a:pPr>
              <a:lnSpc>
                <a:spcPct val="120000"/>
              </a:lnSpc>
              <a:spcBef>
                <a:spcPts val="600"/>
              </a:spcBef>
            </a:pPr>
            <a:r>
              <a:rPr lang="en-IE" sz="2600" dirty="0">
                <a:solidFill>
                  <a:srgbClr val="201F1E"/>
                </a:solidFill>
                <a:latin typeface="Arial" charset="0"/>
              </a:rPr>
              <a:t>Clearly a number of similar arrangements are possible following this basic scheme to reduce the overhead of supporting dynamic data rates and  increase the flexibility of the PHR.  </a:t>
            </a:r>
          </a:p>
          <a:p>
            <a:pPr>
              <a:lnSpc>
                <a:spcPct val="120000"/>
              </a:lnSpc>
              <a:spcBef>
                <a:spcPts val="600"/>
              </a:spcBef>
            </a:pPr>
            <a:r>
              <a:rPr lang="en-IE" sz="2600" dirty="0">
                <a:solidFill>
                  <a:srgbClr val="201F1E"/>
                </a:solidFill>
                <a:latin typeface="Arial" charset="0"/>
              </a:rPr>
              <a:t>For example PHR1 could be just two low-rate bits used just to specify the modulation rate of PHR2. Then PHR2 can have modulation rate (and LDPC) bits for the payload.</a:t>
            </a:r>
          </a:p>
          <a:p>
            <a:pPr lvl="1">
              <a:lnSpc>
                <a:spcPct val="120000"/>
              </a:lnSpc>
              <a:spcBef>
                <a:spcPts val="600"/>
              </a:spcBef>
            </a:pPr>
            <a:r>
              <a:rPr lang="en-IE" sz="2100" dirty="0">
                <a:solidFill>
                  <a:srgbClr val="201F1E"/>
                </a:solidFill>
                <a:latin typeface="Arial" charset="0"/>
              </a:rPr>
              <a:t>This offers more flexibility in rate selection for PHR and Data.</a:t>
            </a:r>
          </a:p>
          <a:p>
            <a:pPr>
              <a:lnSpc>
                <a:spcPct val="120000"/>
              </a:lnSpc>
              <a:spcBef>
                <a:spcPts val="600"/>
              </a:spcBef>
            </a:pPr>
            <a:r>
              <a:rPr lang="en-IE" sz="2600" dirty="0">
                <a:solidFill>
                  <a:srgbClr val="201F1E"/>
                </a:solidFill>
                <a:latin typeface="Arial" charset="0"/>
              </a:rPr>
              <a:t>And, as per submission 15-22-0475-01 that Carlos presented, PHR2 can include whatever additional fields TG4ab wants.</a:t>
            </a:r>
          </a:p>
          <a:p>
            <a:pPr lvl="1">
              <a:lnSpc>
                <a:spcPct val="120000"/>
              </a:lnSpc>
              <a:spcBef>
                <a:spcPts val="600"/>
              </a:spcBef>
            </a:pPr>
            <a:r>
              <a:rPr lang="en-IE" sz="2100" dirty="0">
                <a:solidFill>
                  <a:srgbClr val="201F1E"/>
                </a:solidFill>
                <a:latin typeface="Arial" charset="0"/>
              </a:rPr>
              <a:t>e.g., Sensing bit, Ranging bit, etc.</a:t>
            </a:r>
          </a:p>
        </p:txBody>
      </p:sp>
    </p:spTree>
    <p:extLst>
      <p:ext uri="{BB962C8B-B14F-4D97-AF65-F5344CB8AC3E}">
        <p14:creationId xmlns:p14="http://schemas.microsoft.com/office/powerpoint/2010/main" val="2011412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Conclusion</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dirty="0">
                <a:latin typeface="Arial" charset="0"/>
              </a:rPr>
              <a:t>This submission presented an efficient way of supporting variable data rate in the PHY header. </a:t>
            </a:r>
          </a:p>
          <a:p>
            <a:pPr>
              <a:lnSpc>
                <a:spcPct val="120000"/>
              </a:lnSpc>
              <a:spcBef>
                <a:spcPts val="600"/>
              </a:spcBef>
            </a:pPr>
            <a:r>
              <a:rPr lang="en-US" sz="2400" dirty="0">
                <a:latin typeface="Arial" charset="0"/>
              </a:rPr>
              <a:t>This enables the data rate to be dynamically changed across the whole proposed range of 1.95 Mbps to 124.8 Mbps, via data-rate bits included in an initial rate header (PHR1). </a:t>
            </a:r>
          </a:p>
          <a:p>
            <a:pPr>
              <a:lnSpc>
                <a:spcPct val="120000"/>
              </a:lnSpc>
              <a:spcBef>
                <a:spcPts val="600"/>
              </a:spcBef>
            </a:pPr>
            <a:r>
              <a:rPr lang="en-US" sz="2400" dirty="0">
                <a:latin typeface="Arial" charset="0"/>
              </a:rPr>
              <a:t>A second, main header (PHR2) is transmitted at same rate or lower than the payload modulation rate depending on the required strength.</a:t>
            </a:r>
          </a:p>
          <a:p>
            <a:pPr lvl="1">
              <a:lnSpc>
                <a:spcPct val="120000"/>
              </a:lnSpc>
              <a:spcBef>
                <a:spcPts val="600"/>
              </a:spcBef>
            </a:pPr>
            <a:r>
              <a:rPr lang="en-US" sz="1900" dirty="0">
                <a:latin typeface="Arial" charset="0"/>
              </a:rPr>
              <a:t>PHR1 always being sent at 3.9 Mbps lasts for only 2.5 µs which minimizes the overhead of signaling a variable modulation rate </a:t>
            </a:r>
          </a:p>
        </p:txBody>
      </p:sp>
    </p:spTree>
    <p:extLst>
      <p:ext uri="{BB962C8B-B14F-4D97-AF65-F5344CB8AC3E}">
        <p14:creationId xmlns:p14="http://schemas.microsoft.com/office/powerpoint/2010/main" val="3066338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Introduction</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77500" lnSpcReduction="20000"/>
          </a:bodyPr>
          <a:lstStyle/>
          <a:p>
            <a:pPr>
              <a:lnSpc>
                <a:spcPct val="120000"/>
              </a:lnSpc>
              <a:spcBef>
                <a:spcPts val="600"/>
              </a:spcBef>
            </a:pPr>
            <a:r>
              <a:rPr lang="en-US" sz="2600" dirty="0">
                <a:latin typeface="Arial" charset="0"/>
              </a:rPr>
              <a:t>TG4ab is considering enhancing the HRP UWB PHY by additional data rates both above and below the current 7.8 Mb/s and 31.2 Mb/s rates.</a:t>
            </a:r>
          </a:p>
          <a:p>
            <a:pPr>
              <a:lnSpc>
                <a:spcPct val="120000"/>
              </a:lnSpc>
              <a:spcBef>
                <a:spcPts val="600"/>
              </a:spcBef>
            </a:pPr>
            <a:r>
              <a:rPr lang="en-US" sz="2600" dirty="0">
                <a:latin typeface="Arial" charset="0"/>
              </a:rPr>
              <a:t>These are being targeted to support data communications across a wide range of channel conditions, where lower rates may be dynamically selected for longer operating ranges and or when channel SNR deteriorates, or higher rates selected for shorter range operation or better SNR conditions.</a:t>
            </a:r>
          </a:p>
          <a:p>
            <a:pPr>
              <a:lnSpc>
                <a:spcPct val="120000"/>
              </a:lnSpc>
              <a:spcBef>
                <a:spcPts val="600"/>
              </a:spcBef>
            </a:pPr>
            <a:r>
              <a:rPr lang="en-US" sz="2600" dirty="0">
                <a:latin typeface="Arial" charset="0"/>
              </a:rPr>
              <a:t>In data networking scenarios a coordinator may have a set of neighbor devices wanting to use higher and lower rates without knowing which will be sending to it.</a:t>
            </a:r>
          </a:p>
          <a:p>
            <a:pPr>
              <a:lnSpc>
                <a:spcPct val="120000"/>
              </a:lnSpc>
              <a:spcBef>
                <a:spcPts val="600"/>
              </a:spcBef>
            </a:pPr>
            <a:r>
              <a:rPr lang="en-US" sz="2600" dirty="0">
                <a:latin typeface="Arial" charset="0"/>
              </a:rPr>
              <a:t>Where channel characteristics can change rapidly making a higher rate unusable, a device may need to drop the data rate at short notice, without being able to inform the remote device using the previously selected higher rate.  </a:t>
            </a:r>
          </a:p>
          <a:p>
            <a:pPr>
              <a:lnSpc>
                <a:spcPct val="120000"/>
              </a:lnSpc>
              <a:spcBef>
                <a:spcPts val="600"/>
              </a:spcBef>
            </a:pPr>
            <a:r>
              <a:rPr lang="en-US" sz="2600" dirty="0">
                <a:latin typeface="Arial" charset="0"/>
              </a:rPr>
              <a:t>In both cases, which can occur together, there is a clear need for the PHR to include the data rate, and this submission proposes an efficient PHR to support variable data payload rates.</a:t>
            </a: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Selecting modulation rate in the PHR </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lnSpcReduction="10000"/>
          </a:bodyPr>
          <a:lstStyle/>
          <a:p>
            <a:pPr>
              <a:lnSpc>
                <a:spcPct val="120000"/>
              </a:lnSpc>
              <a:spcBef>
                <a:spcPts val="600"/>
              </a:spcBef>
            </a:pPr>
            <a:r>
              <a:rPr lang="en-US" sz="2600" dirty="0">
                <a:latin typeface="Arial" charset="0"/>
              </a:rPr>
              <a:t>There are clearly scenarios in which including the PHY Payload modulation rate in the PHY header is beneficial.</a:t>
            </a:r>
          </a:p>
          <a:p>
            <a:pPr>
              <a:lnSpc>
                <a:spcPct val="120000"/>
              </a:lnSpc>
              <a:spcBef>
                <a:spcPts val="600"/>
              </a:spcBef>
            </a:pPr>
            <a:r>
              <a:rPr lang="en-US" sz="2600" dirty="0">
                <a:latin typeface="Arial" charset="0"/>
              </a:rPr>
              <a:t>However, typically to support variable payload modulation rates the PHR needs to be sent at the lowest supported rate. </a:t>
            </a:r>
          </a:p>
          <a:p>
            <a:pPr>
              <a:lnSpc>
                <a:spcPct val="120000"/>
              </a:lnSpc>
              <a:spcBef>
                <a:spcPts val="600"/>
              </a:spcBef>
            </a:pPr>
            <a:r>
              <a:rPr lang="en-US" sz="2600" dirty="0">
                <a:latin typeface="Arial" charset="0"/>
              </a:rPr>
              <a:t>The drawback of this is that at a lower rate the PHR takes significant airtime for devices/channels where a high data rate is workable and preferred to save time and energy.</a:t>
            </a:r>
          </a:p>
          <a:p>
            <a:pPr lvl="1">
              <a:lnSpc>
                <a:spcPct val="120000"/>
              </a:lnSpc>
              <a:spcBef>
                <a:spcPts val="600"/>
              </a:spcBef>
            </a:pPr>
            <a:r>
              <a:rPr lang="en-US" sz="2100" dirty="0">
                <a:latin typeface="Arial" charset="0"/>
              </a:rPr>
              <a:t>For instance, say we have a lowest rate of 1.95 Mb/s in 4ab, a 19-bit PHR (e.g., as is in 4z) with 6 tail bits for the k=7 convolutional code would be 25 symbols long.  This would have a duration of 12.8 µs at 1.95 </a:t>
            </a:r>
            <a:r>
              <a:rPr lang="en-US" sz="2100" dirty="0" err="1">
                <a:latin typeface="Arial" charset="0"/>
              </a:rPr>
              <a:t>Msymb</a:t>
            </a:r>
            <a:r>
              <a:rPr lang="en-US" sz="2100" dirty="0">
                <a:latin typeface="Arial" charset="0"/>
              </a:rPr>
              <a:t>/s, which for the proposed 125 Mb/s rate would be equivalent to 200 octets, representing a substantial overhead.</a:t>
            </a:r>
          </a:p>
          <a:p>
            <a:pPr lvl="1">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2220099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Efficient selection of modulation rate</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3657600"/>
          </a:xfrm>
        </p:spPr>
        <p:txBody>
          <a:bodyPr>
            <a:normAutofit fontScale="92500" lnSpcReduction="20000"/>
          </a:bodyPr>
          <a:lstStyle/>
          <a:p>
            <a:pPr>
              <a:lnSpc>
                <a:spcPct val="120000"/>
              </a:lnSpc>
              <a:spcBef>
                <a:spcPts val="600"/>
              </a:spcBef>
            </a:pPr>
            <a:r>
              <a:rPr lang="en-US" sz="2600" dirty="0">
                <a:latin typeface="Arial" charset="0"/>
              </a:rPr>
              <a:t>This proposal reduces the overhead of having to send the PHR at the lowest supported rate by splitting the PHR into a rate header (PHR1) sent at a low rate and a main header (PHR2) sent at a high rate.</a:t>
            </a:r>
          </a:p>
          <a:p>
            <a:pPr>
              <a:lnSpc>
                <a:spcPct val="120000"/>
              </a:lnSpc>
              <a:spcBef>
                <a:spcPts val="600"/>
              </a:spcBef>
            </a:pPr>
            <a:r>
              <a:rPr lang="en-US" sz="2600" dirty="0">
                <a:latin typeface="Arial" charset="0"/>
              </a:rPr>
              <a:t>PHR1 can be very short.</a:t>
            </a:r>
          </a:p>
          <a:p>
            <a:pPr lvl="1">
              <a:lnSpc>
                <a:spcPct val="120000"/>
              </a:lnSpc>
              <a:spcBef>
                <a:spcPts val="600"/>
              </a:spcBef>
            </a:pPr>
            <a:r>
              <a:rPr lang="en-US" sz="2100" dirty="0">
                <a:latin typeface="Arial" charset="0"/>
              </a:rPr>
              <a:t>Three bits is sufficient to specify all the rates being considered at TG4ab.</a:t>
            </a:r>
          </a:p>
          <a:p>
            <a:pPr lvl="1">
              <a:lnSpc>
                <a:spcPct val="120000"/>
              </a:lnSpc>
              <a:spcBef>
                <a:spcPts val="600"/>
              </a:spcBef>
            </a:pPr>
            <a:r>
              <a:rPr lang="en-US" sz="2100" dirty="0">
                <a:latin typeface="Arial" charset="0"/>
              </a:rPr>
              <a:t>A fourth bit might be needed to signal LDPC if this affects the modulation of PHR2, otherwise indication of LDPC could be done in PHR2.</a:t>
            </a:r>
          </a:p>
          <a:p>
            <a:pPr>
              <a:lnSpc>
                <a:spcPct val="120000"/>
              </a:lnSpc>
              <a:spcBef>
                <a:spcPts val="600"/>
              </a:spcBef>
            </a:pPr>
            <a:r>
              <a:rPr lang="en-US" sz="2600" dirty="0">
                <a:latin typeface="Arial" charset="0"/>
              </a:rPr>
              <a:t>Assuming PHR1 is convolutionally encoded and tail symbols are included.</a:t>
            </a:r>
          </a:p>
          <a:p>
            <a:pPr lvl="1">
              <a:lnSpc>
                <a:spcPct val="120000"/>
              </a:lnSpc>
              <a:spcBef>
                <a:spcPts val="600"/>
              </a:spcBef>
            </a:pPr>
            <a:r>
              <a:rPr lang="en-US" sz="2100" dirty="0">
                <a:latin typeface="Arial" charset="0"/>
              </a:rPr>
              <a:t>At 1.95 Mb/s the 4-bit PHR1 with 6 symbol k=7 tail is just 5 µs long.</a:t>
            </a:r>
          </a:p>
          <a:p>
            <a:pPr>
              <a:lnSpc>
                <a:spcPct val="120000"/>
              </a:lnSpc>
              <a:spcBef>
                <a:spcPts val="600"/>
              </a:spcBef>
            </a:pPr>
            <a:endParaRPr lang="en-US" sz="2600" dirty="0">
              <a:latin typeface="Arial" charset="0"/>
            </a:endParaRPr>
          </a:p>
        </p:txBody>
      </p:sp>
      <p:pic>
        <p:nvPicPr>
          <p:cNvPr id="4" name="Picture 3">
            <a:extLst>
              <a:ext uri="{FF2B5EF4-FFF2-40B4-BE49-F238E27FC236}">
                <a16:creationId xmlns:a16="http://schemas.microsoft.com/office/drawing/2014/main" id="{33F317C8-DB37-45DC-8D25-60B60D851381}"/>
              </a:ext>
            </a:extLst>
          </p:cNvPr>
          <p:cNvPicPr>
            <a:picLocks noChangeAspect="1"/>
          </p:cNvPicPr>
          <p:nvPr/>
        </p:nvPicPr>
        <p:blipFill>
          <a:blip r:embed="rId3"/>
          <a:stretch>
            <a:fillRect/>
          </a:stretch>
        </p:blipFill>
        <p:spPr>
          <a:xfrm>
            <a:off x="5090749" y="5129847"/>
            <a:ext cx="4389120" cy="868680"/>
          </a:xfrm>
          <a:prstGeom prst="rect">
            <a:avLst/>
          </a:prstGeom>
        </p:spPr>
      </p:pic>
      <p:pic>
        <p:nvPicPr>
          <p:cNvPr id="11" name="Picture 10">
            <a:extLst>
              <a:ext uri="{FF2B5EF4-FFF2-40B4-BE49-F238E27FC236}">
                <a16:creationId xmlns:a16="http://schemas.microsoft.com/office/drawing/2014/main" id="{33068A77-ACEE-4FF6-BFD4-A371675A4C1B}"/>
              </a:ext>
            </a:extLst>
          </p:cNvPr>
          <p:cNvPicPr>
            <a:picLocks noChangeAspect="1"/>
          </p:cNvPicPr>
          <p:nvPr/>
        </p:nvPicPr>
        <p:blipFill>
          <a:blip r:embed="rId4"/>
          <a:stretch>
            <a:fillRect/>
          </a:stretch>
        </p:blipFill>
        <p:spPr>
          <a:xfrm>
            <a:off x="776741" y="5129847"/>
            <a:ext cx="4000500" cy="868680"/>
          </a:xfrm>
          <a:prstGeom prst="rect">
            <a:avLst/>
          </a:prstGeom>
        </p:spPr>
      </p:pic>
      <p:pic>
        <p:nvPicPr>
          <p:cNvPr id="12" name="Picture 11">
            <a:extLst>
              <a:ext uri="{FF2B5EF4-FFF2-40B4-BE49-F238E27FC236}">
                <a16:creationId xmlns:a16="http://schemas.microsoft.com/office/drawing/2014/main" id="{3F1C41CE-1AC3-40F8-872C-91DF569D0A88}"/>
              </a:ext>
            </a:extLst>
          </p:cNvPr>
          <p:cNvPicPr>
            <a:picLocks noChangeAspect="1"/>
          </p:cNvPicPr>
          <p:nvPr/>
        </p:nvPicPr>
        <p:blipFill>
          <a:blip r:embed="rId5"/>
          <a:stretch>
            <a:fillRect/>
          </a:stretch>
        </p:blipFill>
        <p:spPr>
          <a:xfrm>
            <a:off x="9934084" y="4648359"/>
            <a:ext cx="1418922" cy="1600835"/>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PHR performance comparisons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85000" lnSpcReduction="20000"/>
          </a:bodyPr>
          <a:lstStyle/>
          <a:p>
            <a:pPr>
              <a:lnSpc>
                <a:spcPct val="120000"/>
              </a:lnSpc>
              <a:spcBef>
                <a:spcPts val="600"/>
              </a:spcBef>
            </a:pPr>
            <a:r>
              <a:rPr lang="en-US" sz="2100" dirty="0">
                <a:latin typeface="Arial" charset="0"/>
              </a:rPr>
              <a:t>The very short PHR1 has very strong performance when convolutionally coded with tail bits, as shown in the table below, (SNR levels for PER=1%). An example 40-byte payload is selected as a typical MAC frame size. Smaller frames could achieve very high performance due to additional gating gain.</a:t>
            </a:r>
          </a:p>
          <a:p>
            <a:pPr>
              <a:lnSpc>
                <a:spcPct val="120000"/>
              </a:lnSpc>
              <a:spcBef>
                <a:spcPts val="600"/>
              </a:spcBef>
            </a:pPr>
            <a:endParaRPr lang="en-US" sz="2100" dirty="0">
              <a:latin typeface="Arial" charset="0"/>
            </a:endParaRPr>
          </a:p>
          <a:p>
            <a:pPr>
              <a:lnSpc>
                <a:spcPct val="120000"/>
              </a:lnSpc>
              <a:spcBef>
                <a:spcPts val="600"/>
              </a:spcBef>
            </a:pPr>
            <a:r>
              <a:rPr lang="en-US" sz="2100" dirty="0">
                <a:latin typeface="Arial" charset="0"/>
              </a:rPr>
              <a:t>For 40 bytes of data coded using CCK7 option, SNR requirement is 3.5dB. For LDPC at a coding rate of ½ it is 1.9dB and for LDPC-1296 with “full-parity” option (effective coding rate=1/3) it is -0.3dB. Regular length PHR (or PHR2) at 100% data modulation rate can match performance of the first two options. To match the third one, the PHR would need to be transmitted at a lower rate (e.g., 50%). </a:t>
            </a:r>
          </a:p>
          <a:p>
            <a:pPr>
              <a:lnSpc>
                <a:spcPct val="120000"/>
              </a:lnSpc>
              <a:spcBef>
                <a:spcPts val="600"/>
              </a:spcBef>
            </a:pPr>
            <a:endParaRPr lang="en-US" sz="2100" dirty="0">
              <a:latin typeface="Arial" charset="0"/>
            </a:endParaRPr>
          </a:p>
          <a:p>
            <a:pPr>
              <a:lnSpc>
                <a:spcPct val="120000"/>
              </a:lnSpc>
              <a:spcBef>
                <a:spcPts val="600"/>
              </a:spcBef>
            </a:pPr>
            <a:r>
              <a:rPr lang="en-US" sz="2100" dirty="0">
                <a:latin typeface="Arial" charset="0"/>
              </a:rPr>
              <a:t>Short 4-bit PHR1 using CCK7</a:t>
            </a:r>
            <a:br>
              <a:rPr lang="en-US" sz="2100" dirty="0">
                <a:latin typeface="Arial" charset="0"/>
              </a:rPr>
            </a:br>
            <a:r>
              <a:rPr lang="en-US" sz="2100" dirty="0">
                <a:latin typeface="Arial" charset="0"/>
              </a:rPr>
              <a:t>can match all data options at </a:t>
            </a:r>
            <a:br>
              <a:rPr lang="en-US" sz="2100" dirty="0">
                <a:latin typeface="Arial" charset="0"/>
              </a:rPr>
            </a:br>
            <a:r>
              <a:rPr lang="en-US" sz="2100" dirty="0">
                <a:latin typeface="Arial" charset="0"/>
              </a:rPr>
              <a:t>the same modulation rate. </a:t>
            </a:r>
            <a:br>
              <a:rPr lang="en-US" sz="2100" dirty="0">
                <a:latin typeface="Arial" charset="0"/>
              </a:rPr>
            </a:br>
            <a:endParaRPr lang="en-US" sz="2100" dirty="0">
              <a:latin typeface="Arial" charset="0"/>
            </a:endParaRPr>
          </a:p>
          <a:p>
            <a:pPr>
              <a:lnSpc>
                <a:spcPct val="120000"/>
              </a:lnSpc>
              <a:spcBef>
                <a:spcPts val="600"/>
              </a:spcBef>
            </a:pPr>
            <a:r>
              <a:rPr lang="en-US" sz="2100" dirty="0">
                <a:latin typeface="Arial" charset="0"/>
              </a:rPr>
              <a:t>PHR1 with CCK3 would require</a:t>
            </a:r>
            <a:br>
              <a:rPr lang="en-US" sz="2100" dirty="0">
                <a:latin typeface="Arial" charset="0"/>
              </a:rPr>
            </a:br>
            <a:r>
              <a:rPr lang="en-US" sz="2100" dirty="0">
                <a:latin typeface="Arial" charset="0"/>
              </a:rPr>
              <a:t>its modulation rate to be dropped </a:t>
            </a:r>
            <a:br>
              <a:rPr lang="en-US" sz="2100" dirty="0">
                <a:latin typeface="Arial" charset="0"/>
              </a:rPr>
            </a:br>
            <a:r>
              <a:rPr lang="en-US" sz="2100" dirty="0">
                <a:latin typeface="Arial" charset="0"/>
              </a:rPr>
              <a:t>to 50%.</a:t>
            </a:r>
          </a:p>
          <a:p>
            <a:pPr>
              <a:lnSpc>
                <a:spcPct val="120000"/>
              </a:lnSpc>
              <a:spcBef>
                <a:spcPts val="600"/>
              </a:spcBef>
            </a:pPr>
            <a:endParaRPr lang="en-US" sz="2100" dirty="0">
              <a:latin typeface="Arial" charset="0"/>
            </a:endParaRPr>
          </a:p>
          <a:p>
            <a:pPr lvl="1">
              <a:lnSpc>
                <a:spcPct val="120000"/>
              </a:lnSpc>
              <a:spcBef>
                <a:spcPts val="600"/>
              </a:spcBef>
            </a:pPr>
            <a:endParaRPr lang="en-US" sz="2600" dirty="0">
              <a:latin typeface="Arial" charset="0"/>
            </a:endParaRPr>
          </a:p>
          <a:p>
            <a:pPr>
              <a:lnSpc>
                <a:spcPct val="120000"/>
              </a:lnSpc>
              <a:spcBef>
                <a:spcPts val="600"/>
              </a:spcBef>
            </a:pPr>
            <a:endParaRPr lang="en-US" sz="2600" dirty="0">
              <a:latin typeface="Arial" charset="0"/>
            </a:endParaRPr>
          </a:p>
        </p:txBody>
      </p:sp>
      <p:graphicFrame>
        <p:nvGraphicFramePr>
          <p:cNvPr id="2" name="Table 1">
            <a:extLst>
              <a:ext uri="{FF2B5EF4-FFF2-40B4-BE49-F238E27FC236}">
                <a16:creationId xmlns:a16="http://schemas.microsoft.com/office/drawing/2014/main" id="{E0031047-E3E6-44E4-9FB1-DABDC8A46E79}"/>
              </a:ext>
            </a:extLst>
          </p:cNvPr>
          <p:cNvGraphicFramePr>
            <a:graphicFrameLocks noGrp="1"/>
          </p:cNvGraphicFramePr>
          <p:nvPr>
            <p:extLst>
              <p:ext uri="{D42A27DB-BD31-4B8C-83A1-F6EECF244321}">
                <p14:modId xmlns:p14="http://schemas.microsoft.com/office/powerpoint/2010/main" val="1546985248"/>
              </p:ext>
            </p:extLst>
          </p:nvPr>
        </p:nvGraphicFramePr>
        <p:xfrm>
          <a:off x="4647406" y="3963194"/>
          <a:ext cx="6543675" cy="1905001"/>
        </p:xfrm>
        <a:graphic>
          <a:graphicData uri="http://schemas.openxmlformats.org/drawingml/2006/table">
            <a:tbl>
              <a:tblPr firstRow="1" firstCol="1"/>
              <a:tblGrid>
                <a:gridCol w="2965775">
                  <a:extLst>
                    <a:ext uri="{9D8B030D-6E8A-4147-A177-3AD203B41FA5}">
                      <a16:colId xmlns:a16="http://schemas.microsoft.com/office/drawing/2014/main" val="3352671200"/>
                    </a:ext>
                  </a:extLst>
                </a:gridCol>
                <a:gridCol w="920425">
                  <a:extLst>
                    <a:ext uri="{9D8B030D-6E8A-4147-A177-3AD203B41FA5}">
                      <a16:colId xmlns:a16="http://schemas.microsoft.com/office/drawing/2014/main" val="1236447535"/>
                    </a:ext>
                  </a:extLst>
                </a:gridCol>
                <a:gridCol w="2657475">
                  <a:extLst>
                    <a:ext uri="{9D8B030D-6E8A-4147-A177-3AD203B41FA5}">
                      <a16:colId xmlns:a16="http://schemas.microsoft.com/office/drawing/2014/main" val="4165751779"/>
                    </a:ext>
                  </a:extLst>
                </a:gridCol>
              </a:tblGrid>
              <a:tr h="202395">
                <a:tc>
                  <a:txBody>
                    <a:bodyPr/>
                    <a:lstStyle/>
                    <a:p>
                      <a:pPr>
                        <a:lnSpc>
                          <a:spcPct val="107000"/>
                        </a:lnSpc>
                        <a:spcAft>
                          <a:spcPts val="0"/>
                        </a:spcAft>
                      </a:pPr>
                      <a:r>
                        <a:rPr lang="en-IE" sz="1200" dirty="0">
                          <a:solidFill>
                            <a:srgbClr val="000000"/>
                          </a:solidFill>
                          <a:effectLst/>
                          <a:latin typeface="+mn-lt"/>
                          <a:ea typeface="Calibri" panose="020F0502020204030204" pitchFamily="34" charset="0"/>
                          <a:cs typeface="Arial" panose="020B0604020202020204" pitchFamily="34" charset="0"/>
                        </a:rPr>
                        <a:t>Sequence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pl-PL" sz="1200" dirty="0">
                          <a:solidFill>
                            <a:srgbClr val="000000"/>
                          </a:solidFill>
                          <a:effectLst/>
                          <a:latin typeface="+mn-lt"/>
                          <a:ea typeface="Calibri" panose="020F0502020204030204" pitchFamily="34" charset="0"/>
                          <a:cs typeface="Arial" panose="020B0604020202020204" pitchFamily="34" charset="0"/>
                        </a:rPr>
                        <a:t>SNR [</a:t>
                      </a:r>
                      <a:r>
                        <a:rPr lang="en-IE" sz="1200" dirty="0">
                          <a:solidFill>
                            <a:srgbClr val="000000"/>
                          </a:solidFill>
                          <a:effectLst/>
                          <a:latin typeface="+mn-lt"/>
                          <a:ea typeface="Calibri" panose="020F0502020204030204" pitchFamily="34" charset="0"/>
                          <a:cs typeface="Arial" panose="020B0604020202020204" pitchFamily="34" charset="0"/>
                        </a:rPr>
                        <a:t>dB</a:t>
                      </a:r>
                      <a:r>
                        <a:rPr lang="pl-PL" sz="1200" dirty="0">
                          <a:solidFill>
                            <a:srgbClr val="000000"/>
                          </a:solidFill>
                          <a:effectLst/>
                          <a:latin typeface="+mn-lt"/>
                          <a:ea typeface="Calibri" panose="020F0502020204030204" pitchFamily="34" charset="0"/>
                          <a:cs typeface="Arial" panose="020B0604020202020204" pitchFamily="34" charset="0"/>
                        </a:rPr>
                        <a:t>]</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tc>
                  <a:txBody>
                    <a:bodyPr/>
                    <a:lstStyle/>
                    <a:p>
                      <a:pPr algn="ctr">
                        <a:lnSpc>
                          <a:spcPct val="107000"/>
                        </a:lnSpc>
                        <a:spcAft>
                          <a:spcPts val="0"/>
                        </a:spcAft>
                      </a:pPr>
                      <a:r>
                        <a:rPr lang="en-IE" sz="1200" dirty="0">
                          <a:solidFill>
                            <a:srgbClr val="000000"/>
                          </a:solidFill>
                          <a:effectLst/>
                          <a:latin typeface="+mn-lt"/>
                          <a:ea typeface="Calibri" panose="020F0502020204030204" pitchFamily="34" charset="0"/>
                          <a:cs typeface="Arial" panose="020B0604020202020204" pitchFamily="34" charset="0"/>
                        </a:rPr>
                        <a:t> Comments</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01703100"/>
                  </a:ext>
                </a:extLst>
              </a:tr>
              <a:tr h="238126">
                <a:tc>
                  <a:txBody>
                    <a:bodyPr/>
                    <a:lstStyle/>
                    <a:p>
                      <a:pPr>
                        <a:lnSpc>
                          <a:spcPct val="107000"/>
                        </a:lnSpc>
                        <a:spcAft>
                          <a:spcPts val="0"/>
                        </a:spcAft>
                      </a:pPr>
                      <a:r>
                        <a:rPr lang="en-IE" sz="1200" dirty="0">
                          <a:effectLst/>
                          <a:latin typeface="+mn-lt"/>
                        </a:rPr>
                        <a:t>40 bytes data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IE" sz="1200" dirty="0">
                          <a:effectLst/>
                          <a:latin typeface="+mn-lt"/>
                        </a:rPr>
                        <a:t>3.5</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nSpc>
                          <a:spcPct val="107000"/>
                        </a:lnSpc>
                        <a:spcAft>
                          <a:spcPts val="0"/>
                        </a:spcAft>
                      </a:pPr>
                      <a:r>
                        <a:rPr lang="en-IE" sz="1200">
                          <a:solidFill>
                            <a:srgbClr val="000000"/>
                          </a:solidFill>
                          <a:effectLst/>
                          <a:latin typeface="+mn-lt"/>
                          <a:ea typeface="DengXian" panose="02010600030101010101" pitchFamily="2" charset="-122"/>
                          <a:cs typeface="Arial" panose="020B0604020202020204" pitchFamily="34" charset="0"/>
                        </a:rPr>
                        <a:t> </a:t>
                      </a:r>
                      <a:endParaRPr lang="en-US" sz="120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73740818"/>
                  </a:ext>
                </a:extLst>
              </a:tr>
              <a:tr h="238126">
                <a:tc>
                  <a:txBody>
                    <a:bodyPr/>
                    <a:lstStyle/>
                    <a:p>
                      <a:pPr>
                        <a:lnSpc>
                          <a:spcPct val="107000"/>
                        </a:lnSpc>
                        <a:spcAft>
                          <a:spcPts val="0"/>
                        </a:spcAft>
                      </a:pPr>
                      <a:r>
                        <a:rPr lang="en-IE" sz="1200" dirty="0">
                          <a:effectLst/>
                          <a:latin typeface="+mn-lt"/>
                        </a:rPr>
                        <a:t>40 bytes data advanced coding</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07000"/>
                        </a:lnSpc>
                        <a:spcAft>
                          <a:spcPts val="0"/>
                        </a:spcAft>
                      </a:pPr>
                      <a:r>
                        <a:rPr lang="en-IE" sz="1200" dirty="0">
                          <a:effectLst/>
                          <a:latin typeface="+mn-lt"/>
                        </a:rPr>
                        <a:t>1.9</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a:lnSpc>
                          <a:spcPct val="107000"/>
                        </a:lnSpc>
                        <a:spcAft>
                          <a:spcPts val="0"/>
                        </a:spcAft>
                      </a:pPr>
                      <a:r>
                        <a:rPr lang="en-IE" sz="1200" dirty="0">
                          <a:effectLst/>
                          <a:latin typeface="+mn-lt"/>
                        </a:rPr>
                        <a:t>LDPC</a:t>
                      </a:r>
                      <a:r>
                        <a:rPr lang="pl-PL" sz="1200" dirty="0">
                          <a:effectLst/>
                          <a:latin typeface="+mn-lt"/>
                        </a:rPr>
                        <a:t>-648, CR</a:t>
                      </a:r>
                      <a:r>
                        <a:rPr lang="en-IE" sz="1200" dirty="0">
                          <a:effectLst/>
                          <a:latin typeface="+mn-lt"/>
                        </a:rPr>
                        <a:t>=1/2</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38183917"/>
                  </a:ext>
                </a:extLst>
              </a:tr>
              <a:tr h="250034">
                <a:tc>
                  <a:txBody>
                    <a:bodyPr/>
                    <a:lstStyle/>
                    <a:p>
                      <a:pPr>
                        <a:lnSpc>
                          <a:spcPct val="107000"/>
                        </a:lnSpc>
                        <a:spcAft>
                          <a:spcPts val="0"/>
                        </a:spcAft>
                      </a:pPr>
                      <a:r>
                        <a:rPr lang="en-IE" sz="1200" dirty="0">
                          <a:effectLst/>
                          <a:latin typeface="+mn-lt"/>
                        </a:rPr>
                        <a:t>40 bytes data advanced coding</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IE" sz="1200" dirty="0">
                          <a:effectLst/>
                          <a:latin typeface="+mn-lt"/>
                        </a:rPr>
                        <a:t>-0.3</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IE" sz="1200" dirty="0">
                          <a:effectLst/>
                          <a:latin typeface="+mn-lt"/>
                        </a:rPr>
                        <a:t>LDPC-1296</a:t>
                      </a:r>
                      <a:r>
                        <a:rPr lang="pl-PL" sz="1200" dirty="0">
                          <a:effectLst/>
                          <a:latin typeface="+mn-lt"/>
                        </a:rPr>
                        <a:t>, </a:t>
                      </a:r>
                      <a:r>
                        <a:rPr lang="en-IE" sz="1200" dirty="0">
                          <a:effectLst/>
                          <a:latin typeface="+mn-lt"/>
                        </a:rPr>
                        <a:t>“full-parity</a:t>
                      </a:r>
                      <a:r>
                        <a:rPr lang="pl-PL" sz="1200" dirty="0">
                          <a:effectLst/>
                          <a:latin typeface="+mn-lt"/>
                        </a:rPr>
                        <a:t>”, CR=1/3</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0682872"/>
                  </a:ext>
                </a:extLst>
              </a:tr>
              <a:tr h="238126">
                <a:tc>
                  <a:txBody>
                    <a:bodyPr/>
                    <a:lstStyle/>
                    <a:p>
                      <a:pPr>
                        <a:lnSpc>
                          <a:spcPct val="107000"/>
                        </a:lnSpc>
                        <a:spcAft>
                          <a:spcPts val="0"/>
                        </a:spcAft>
                      </a:pPr>
                      <a:r>
                        <a:rPr lang="en-IE" sz="1200" dirty="0">
                          <a:effectLst/>
                          <a:latin typeface="+mn-lt"/>
                        </a:rPr>
                        <a:t>19-bit PHR (802.15.4z, +6 tail</a:t>
                      </a:r>
                      <a:r>
                        <a:rPr lang="pl-PL" sz="1200" dirty="0">
                          <a:effectLst/>
                          <a:latin typeface="+mn-lt"/>
                        </a:rPr>
                        <a:t>-</a:t>
                      </a:r>
                      <a:r>
                        <a:rPr lang="en-IE" sz="1200" dirty="0">
                          <a:effectLst/>
                          <a:latin typeface="+mn-lt"/>
                        </a:rPr>
                        <a:t>bits)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IE" sz="1200" dirty="0">
                          <a:effectLst/>
                          <a:latin typeface="+mn-lt"/>
                        </a:rPr>
                        <a:t>1.9</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0"/>
                        </a:spcAft>
                      </a:pPr>
                      <a:r>
                        <a:rPr lang="en-IE" sz="1200" dirty="0">
                          <a:effectLst/>
                          <a:latin typeface="+mn-lt"/>
                        </a:rPr>
                        <a:t>at 100%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02989832"/>
                  </a:ext>
                </a:extLst>
              </a:tr>
              <a:tr h="250034">
                <a:tc>
                  <a:txBody>
                    <a:bodyPr/>
                    <a:lstStyle/>
                    <a:p>
                      <a:pPr>
                        <a:lnSpc>
                          <a:spcPct val="107000"/>
                        </a:lnSpc>
                        <a:spcAft>
                          <a:spcPts val="0"/>
                        </a:spcAft>
                      </a:pPr>
                      <a:r>
                        <a:rPr lang="en-IE" sz="1200" dirty="0">
                          <a:effectLst/>
                          <a:latin typeface="+mn-lt"/>
                        </a:rPr>
                        <a:t>19-bit PHR (802.15.4z, +6 tail</a:t>
                      </a:r>
                      <a:r>
                        <a:rPr lang="pl-PL" sz="1200" dirty="0">
                          <a:effectLst/>
                          <a:latin typeface="+mn-lt"/>
                        </a:rPr>
                        <a:t>-</a:t>
                      </a:r>
                      <a:r>
                        <a:rPr lang="en-IE" sz="1200" dirty="0">
                          <a:effectLst/>
                          <a:latin typeface="+mn-lt"/>
                        </a:rPr>
                        <a:t>bits)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IE" sz="1200" dirty="0">
                          <a:effectLst/>
                          <a:latin typeface="+mn-lt"/>
                        </a:rPr>
                        <a:t>-1.1</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IE" sz="1200" dirty="0">
                          <a:effectLst/>
                          <a:latin typeface="+mn-lt"/>
                        </a:rPr>
                        <a:t>at 50%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259899"/>
                  </a:ext>
                </a:extLst>
              </a:tr>
              <a:tr h="238126">
                <a:tc>
                  <a:txBody>
                    <a:bodyPr/>
                    <a:lstStyle/>
                    <a:p>
                      <a:pPr>
                        <a:lnSpc>
                          <a:spcPct val="107000"/>
                        </a:lnSpc>
                        <a:spcAft>
                          <a:spcPts val="0"/>
                        </a:spcAft>
                      </a:pPr>
                      <a:r>
                        <a:rPr lang="en-IE" sz="1200" dirty="0">
                          <a:effectLst/>
                          <a:latin typeface="+mn-lt"/>
                        </a:rPr>
                        <a:t>4-bit PHR1 (4-bits+6 tail</a:t>
                      </a:r>
                      <a:r>
                        <a:rPr lang="pl-PL" sz="1200" dirty="0">
                          <a:effectLst/>
                          <a:latin typeface="+mn-lt"/>
                        </a:rPr>
                        <a:t>-</a:t>
                      </a:r>
                      <a:r>
                        <a:rPr lang="en-IE" sz="1200" dirty="0">
                          <a:effectLst/>
                          <a:latin typeface="+mn-lt"/>
                        </a:rPr>
                        <a:t>bits) CCK7</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en-IE" sz="1200">
                          <a:effectLst/>
                          <a:latin typeface="+mn-lt"/>
                        </a:rPr>
                        <a:t>-0.3</a:t>
                      </a:r>
                      <a:endParaRPr lang="en-US" sz="120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a:lnSpc>
                          <a:spcPct val="107000"/>
                        </a:lnSpc>
                        <a:spcAft>
                          <a:spcPts val="0"/>
                        </a:spcAft>
                      </a:pPr>
                      <a:r>
                        <a:rPr lang="en-IE" sz="1200" dirty="0">
                          <a:effectLst/>
                          <a:latin typeface="+mn-lt"/>
                        </a:rPr>
                        <a:t>at 100%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815226773"/>
                  </a:ext>
                </a:extLst>
              </a:tr>
              <a:tr h="250034">
                <a:tc>
                  <a:txBody>
                    <a:bodyPr/>
                    <a:lstStyle/>
                    <a:p>
                      <a:pPr>
                        <a:lnSpc>
                          <a:spcPct val="107000"/>
                        </a:lnSpc>
                        <a:spcAft>
                          <a:spcPts val="0"/>
                        </a:spcAft>
                      </a:pPr>
                      <a:r>
                        <a:rPr lang="pl-PL" sz="1200" dirty="0">
                          <a:effectLst/>
                          <a:latin typeface="+mn-lt"/>
                        </a:rPr>
                        <a:t>4</a:t>
                      </a:r>
                      <a:r>
                        <a:rPr lang="en-IE" sz="1200" dirty="0">
                          <a:effectLst/>
                          <a:latin typeface="+mn-lt"/>
                        </a:rPr>
                        <a:t>-bit PHR1 (</a:t>
                      </a:r>
                      <a:r>
                        <a:rPr lang="pl-PL" sz="1200" dirty="0">
                          <a:effectLst/>
                          <a:latin typeface="+mn-lt"/>
                        </a:rPr>
                        <a:t>4</a:t>
                      </a:r>
                      <a:r>
                        <a:rPr lang="en-IE" sz="1200" dirty="0">
                          <a:effectLst/>
                          <a:latin typeface="+mn-lt"/>
                        </a:rPr>
                        <a:t>-bits+</a:t>
                      </a:r>
                      <a:r>
                        <a:rPr lang="pl-PL" sz="1200" dirty="0">
                          <a:effectLst/>
                          <a:latin typeface="+mn-lt"/>
                        </a:rPr>
                        <a:t>2</a:t>
                      </a:r>
                      <a:r>
                        <a:rPr lang="en-IE" sz="1200" dirty="0">
                          <a:effectLst/>
                          <a:latin typeface="+mn-lt"/>
                        </a:rPr>
                        <a:t> tail</a:t>
                      </a:r>
                      <a:r>
                        <a:rPr lang="pl-PL" sz="1200" dirty="0">
                          <a:effectLst/>
                          <a:latin typeface="+mn-lt"/>
                        </a:rPr>
                        <a:t>-</a:t>
                      </a:r>
                      <a:r>
                        <a:rPr lang="en-IE" sz="1200" dirty="0">
                          <a:effectLst/>
                          <a:latin typeface="+mn-lt"/>
                        </a:rPr>
                        <a:t>bits) CCK</a:t>
                      </a:r>
                      <a:r>
                        <a:rPr lang="pl-PL" sz="1200" dirty="0">
                          <a:effectLst/>
                          <a:latin typeface="+mn-lt"/>
                        </a:rPr>
                        <a:t>3</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pl-PL" sz="1200" dirty="0">
                          <a:effectLst/>
                          <a:latin typeface="+mn-lt"/>
                        </a:rPr>
                        <a:t> 2</a:t>
                      </a:r>
                      <a:r>
                        <a:rPr lang="en-IE" sz="1200" dirty="0">
                          <a:effectLst/>
                          <a:latin typeface="+mn-lt"/>
                        </a:rPr>
                        <a:t>.</a:t>
                      </a:r>
                      <a:r>
                        <a:rPr lang="pl-PL" sz="1200" dirty="0">
                          <a:effectLst/>
                          <a:latin typeface="+mn-lt"/>
                        </a:rPr>
                        <a:t>2</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IE" sz="1200" dirty="0">
                          <a:effectLst/>
                          <a:latin typeface="+mn-lt"/>
                        </a:rPr>
                        <a:t>at 100% modulation rate</a:t>
                      </a:r>
                      <a:endParaRPr lang="en-US" sz="1200" dirty="0">
                        <a:effectLst/>
                        <a:latin typeface="+mn-lt"/>
                        <a:ea typeface="DengXian" panose="02010600030101010101" pitchFamily="2" charset="-122"/>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273140"/>
                  </a:ext>
                </a:extLst>
              </a:tr>
            </a:tbl>
          </a:graphicData>
        </a:graphic>
      </p:graphicFrame>
    </p:spTree>
    <p:extLst>
      <p:ext uri="{BB962C8B-B14F-4D97-AF65-F5344CB8AC3E}">
        <p14:creationId xmlns:p14="http://schemas.microsoft.com/office/powerpoint/2010/main" val="1383533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Data vs Preamble performance limits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a:bodyPr>
          <a:lstStyle/>
          <a:p>
            <a:pPr>
              <a:lnSpc>
                <a:spcPct val="120000"/>
              </a:lnSpc>
              <a:spcBef>
                <a:spcPts val="600"/>
              </a:spcBef>
            </a:pPr>
            <a:r>
              <a:rPr lang="pl-PL" sz="2600" dirty="0">
                <a:solidFill>
                  <a:srgbClr val="201F1E"/>
                </a:solidFill>
                <a:latin typeface="Arial" charset="0"/>
              </a:rPr>
              <a:t>Another </a:t>
            </a:r>
            <a:r>
              <a:rPr lang="en-IE" sz="2600" dirty="0">
                <a:solidFill>
                  <a:srgbClr val="201F1E"/>
                </a:solidFill>
                <a:latin typeface="Arial" charset="0"/>
              </a:rPr>
              <a:t>consideration is the </a:t>
            </a:r>
            <a:r>
              <a:rPr lang="pl-PL" sz="2600" dirty="0">
                <a:solidFill>
                  <a:srgbClr val="201F1E"/>
                </a:solidFill>
                <a:latin typeface="Arial" charset="0"/>
              </a:rPr>
              <a:t>performance </a:t>
            </a:r>
            <a:r>
              <a:rPr lang="en-IE" sz="2600" dirty="0">
                <a:solidFill>
                  <a:srgbClr val="201F1E"/>
                </a:solidFill>
                <a:latin typeface="Arial" charset="0"/>
              </a:rPr>
              <a:t>of </a:t>
            </a:r>
            <a:r>
              <a:rPr lang="pl-PL" sz="2600" dirty="0">
                <a:solidFill>
                  <a:srgbClr val="201F1E"/>
                </a:solidFill>
                <a:latin typeface="Arial" charset="0"/>
              </a:rPr>
              <a:t>SYNC and carrier startup</a:t>
            </a:r>
            <a:r>
              <a:rPr lang="en-IE" sz="2600" dirty="0">
                <a:solidFill>
                  <a:srgbClr val="201F1E"/>
                </a:solidFill>
                <a:latin typeface="Arial" charset="0"/>
              </a:rPr>
              <a:t>…</a:t>
            </a:r>
            <a:r>
              <a:rPr lang="pl-PL" sz="2600" dirty="0">
                <a:solidFill>
                  <a:srgbClr val="201F1E"/>
                </a:solidFill>
                <a:latin typeface="Arial" charset="0"/>
              </a:rPr>
              <a:t> </a:t>
            </a:r>
            <a:endParaRPr lang="en-IE" sz="2600" dirty="0">
              <a:solidFill>
                <a:srgbClr val="201F1E"/>
              </a:solidFill>
              <a:latin typeface="Arial" charset="0"/>
            </a:endParaRPr>
          </a:p>
          <a:p>
            <a:pPr>
              <a:lnSpc>
                <a:spcPct val="120000"/>
              </a:lnSpc>
              <a:spcBef>
                <a:spcPts val="600"/>
              </a:spcBef>
            </a:pPr>
            <a:endParaRPr lang="en-IE" sz="2600" dirty="0">
              <a:solidFill>
                <a:srgbClr val="201F1E"/>
              </a:solidFill>
              <a:latin typeface="Arial" charset="0"/>
            </a:endParaRPr>
          </a:p>
          <a:p>
            <a:pPr>
              <a:lnSpc>
                <a:spcPct val="120000"/>
              </a:lnSpc>
              <a:spcBef>
                <a:spcPts val="600"/>
              </a:spcBef>
            </a:pPr>
            <a:r>
              <a:rPr lang="en-IE" sz="2600" dirty="0">
                <a:solidFill>
                  <a:srgbClr val="201F1E"/>
                </a:solidFill>
                <a:latin typeface="Arial" charset="0"/>
              </a:rPr>
              <a:t>C</a:t>
            </a:r>
            <a:r>
              <a:rPr lang="pl-PL" sz="2600" dirty="0">
                <a:solidFill>
                  <a:srgbClr val="201F1E"/>
                </a:solidFill>
                <a:latin typeface="Arial" charset="0"/>
              </a:rPr>
              <a:t>ontribution 15-20-0037</a:t>
            </a:r>
            <a:r>
              <a:rPr lang="en-IE" sz="2600" dirty="0">
                <a:solidFill>
                  <a:srgbClr val="201F1E"/>
                </a:solidFill>
                <a:latin typeface="Arial" charset="0"/>
              </a:rPr>
              <a:t> from J. Hammerschmidt advocated adding a </a:t>
            </a:r>
            <a:r>
              <a:rPr lang="pl-PL" sz="2600" dirty="0">
                <a:solidFill>
                  <a:srgbClr val="201F1E"/>
                </a:solidFill>
                <a:latin typeface="Arial" charset="0"/>
              </a:rPr>
              <a:t>stronger</a:t>
            </a:r>
            <a:r>
              <a:rPr lang="en-IE" sz="2600" dirty="0">
                <a:solidFill>
                  <a:srgbClr val="201F1E"/>
                </a:solidFill>
                <a:latin typeface="Arial" charset="0"/>
              </a:rPr>
              <a:t> </a:t>
            </a:r>
            <a:r>
              <a:rPr lang="pl-PL" sz="2600" dirty="0">
                <a:solidFill>
                  <a:srgbClr val="201F1E"/>
                </a:solidFill>
                <a:latin typeface="Arial" charset="0"/>
              </a:rPr>
              <a:t>data</a:t>
            </a:r>
            <a:r>
              <a:rPr lang="en-IE" sz="2600" dirty="0">
                <a:solidFill>
                  <a:srgbClr val="201F1E"/>
                </a:solidFill>
                <a:latin typeface="Arial" charset="0"/>
              </a:rPr>
              <a:t> modulation at </a:t>
            </a:r>
            <a:r>
              <a:rPr lang="pl-PL" sz="2600" dirty="0">
                <a:solidFill>
                  <a:srgbClr val="201F1E"/>
                </a:solidFill>
                <a:latin typeface="Arial" charset="0"/>
              </a:rPr>
              <a:t>1.95</a:t>
            </a:r>
            <a:r>
              <a:rPr lang="en-IE" sz="2600" dirty="0">
                <a:solidFill>
                  <a:srgbClr val="201F1E"/>
                </a:solidFill>
                <a:latin typeface="Arial" charset="0"/>
              </a:rPr>
              <a:t> </a:t>
            </a:r>
            <a:r>
              <a:rPr lang="pl-PL" sz="2600" dirty="0">
                <a:solidFill>
                  <a:srgbClr val="201F1E"/>
                </a:solidFill>
                <a:latin typeface="Arial" charset="0"/>
              </a:rPr>
              <a:t>Mbps to balance the SYNC performance. </a:t>
            </a:r>
            <a:endParaRPr lang="en-IE" sz="2600" dirty="0">
              <a:solidFill>
                <a:srgbClr val="201F1E"/>
              </a:solidFill>
              <a:latin typeface="Arial" charset="0"/>
            </a:endParaRPr>
          </a:p>
          <a:p>
            <a:pPr lvl="1">
              <a:lnSpc>
                <a:spcPct val="120000"/>
              </a:lnSpc>
              <a:spcBef>
                <a:spcPts val="600"/>
              </a:spcBef>
            </a:pPr>
            <a:r>
              <a:rPr lang="en-US" sz="2100" dirty="0">
                <a:latin typeface="Arial" charset="0"/>
              </a:rPr>
              <a:t>A consequence of this is that schemes that are stronger than 1.95 Mbps with K=7 convolutional code </a:t>
            </a:r>
            <a:r>
              <a:rPr lang="en-US" sz="2100" b="1" dirty="0">
                <a:latin typeface="Arial" charset="0"/>
              </a:rPr>
              <a:t>will not be of benefit</a:t>
            </a:r>
            <a:r>
              <a:rPr lang="en-US" sz="2100" dirty="0">
                <a:latin typeface="Arial" charset="0"/>
              </a:rPr>
              <a:t>. </a:t>
            </a:r>
          </a:p>
          <a:p>
            <a:pPr marL="0" indent="0">
              <a:lnSpc>
                <a:spcPct val="120000"/>
              </a:lnSpc>
              <a:spcBef>
                <a:spcPts val="600"/>
              </a:spcBef>
              <a:buNone/>
            </a:pPr>
            <a:endParaRPr lang="en-US" sz="2600" dirty="0">
              <a:latin typeface="Arial" charset="0"/>
            </a:endParaRPr>
          </a:p>
          <a:p>
            <a:pPr marL="0" indent="0">
              <a:lnSpc>
                <a:spcPct val="120000"/>
              </a:lnSpc>
              <a:spcBef>
                <a:spcPts val="600"/>
              </a:spcBef>
              <a:buNone/>
            </a:pPr>
            <a:r>
              <a:rPr lang="en-US" sz="2600" dirty="0">
                <a:latin typeface="Arial" charset="0"/>
              </a:rPr>
              <a:t>NOTE</a:t>
            </a:r>
          </a:p>
          <a:p>
            <a:pPr>
              <a:lnSpc>
                <a:spcPct val="120000"/>
              </a:lnSpc>
              <a:spcBef>
                <a:spcPts val="600"/>
              </a:spcBef>
            </a:pPr>
            <a:r>
              <a:rPr lang="en-IE" sz="2200" b="1" dirty="0">
                <a:solidFill>
                  <a:srgbClr val="201F1E"/>
                </a:solidFill>
                <a:latin typeface="Arial" charset="0"/>
              </a:rPr>
              <a:t>The 4-bit </a:t>
            </a:r>
            <a:r>
              <a:rPr lang="pl-PL" sz="2200" b="1" dirty="0">
                <a:solidFill>
                  <a:srgbClr val="201F1E"/>
                </a:solidFill>
                <a:latin typeface="Arial" charset="0"/>
              </a:rPr>
              <a:t>PHR1 with 6 tail-bits match</a:t>
            </a:r>
            <a:r>
              <a:rPr lang="en-IE" sz="2200" b="1" dirty="0">
                <a:solidFill>
                  <a:srgbClr val="201F1E"/>
                </a:solidFill>
                <a:latin typeface="Arial" charset="0"/>
              </a:rPr>
              <a:t>es</a:t>
            </a:r>
            <a:r>
              <a:rPr lang="pl-PL" sz="2200" b="1" dirty="0">
                <a:solidFill>
                  <a:srgbClr val="201F1E"/>
                </a:solidFill>
                <a:latin typeface="Arial" charset="0"/>
              </a:rPr>
              <a:t> th</a:t>
            </a:r>
            <a:r>
              <a:rPr lang="en-IE" sz="2200" b="1" dirty="0">
                <a:solidFill>
                  <a:srgbClr val="201F1E"/>
                </a:solidFill>
                <a:latin typeface="Arial" charset="0"/>
              </a:rPr>
              <a:t>is</a:t>
            </a:r>
            <a:r>
              <a:rPr lang="pl-PL" sz="2200" b="1" dirty="0">
                <a:solidFill>
                  <a:srgbClr val="201F1E"/>
                </a:solidFill>
                <a:latin typeface="Arial" charset="0"/>
              </a:rPr>
              <a:t> performance when modulated at 3.9</a:t>
            </a:r>
            <a:r>
              <a:rPr lang="en-IE" sz="2200" b="1" dirty="0">
                <a:solidFill>
                  <a:srgbClr val="201F1E"/>
                </a:solidFill>
                <a:latin typeface="Arial" charset="0"/>
              </a:rPr>
              <a:t> </a:t>
            </a:r>
            <a:r>
              <a:rPr lang="pl-PL" sz="2200" b="1" dirty="0">
                <a:solidFill>
                  <a:srgbClr val="201F1E"/>
                </a:solidFill>
                <a:latin typeface="Arial" charset="0"/>
              </a:rPr>
              <a:t>Mbps</a:t>
            </a:r>
            <a:r>
              <a:rPr lang="pl-PL" sz="2200" dirty="0">
                <a:solidFill>
                  <a:srgbClr val="201F1E"/>
                </a:solidFill>
                <a:latin typeface="Arial" charset="0"/>
              </a:rPr>
              <a:t>. </a:t>
            </a:r>
          </a:p>
        </p:txBody>
      </p:sp>
    </p:spTree>
    <p:extLst>
      <p:ext uri="{BB962C8B-B14F-4D97-AF65-F5344CB8AC3E}">
        <p14:creationId xmlns:p14="http://schemas.microsoft.com/office/powerpoint/2010/main" val="282652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sz="4000" dirty="0"/>
              <a:t>Proposed PHR1 and PHR2 rates</a:t>
            </a:r>
            <a:endParaRPr lang="en-US" sz="3500" dirty="0">
              <a:latin typeface="Arial" charset="0"/>
            </a:endParaRPr>
          </a:p>
        </p:txBody>
      </p:sp>
      <p:sp>
        <p:nvSpPr>
          <p:cNvPr id="10243" name="Rectangle 1027"/>
          <p:cNvSpPr>
            <a:spLocks noGrp="1" noChangeArrowheads="1"/>
          </p:cNvSpPr>
          <p:nvPr>
            <p:ph type="body" idx="1"/>
          </p:nvPr>
        </p:nvSpPr>
        <p:spPr>
          <a:xfrm>
            <a:off x="507935" y="1296193"/>
            <a:ext cx="11073671" cy="2438401"/>
          </a:xfrm>
        </p:spPr>
        <p:txBody>
          <a:bodyPr>
            <a:normAutofit fontScale="77500" lnSpcReduction="20000"/>
          </a:bodyPr>
          <a:lstStyle/>
          <a:p>
            <a:pPr>
              <a:lnSpc>
                <a:spcPct val="120000"/>
              </a:lnSpc>
              <a:spcBef>
                <a:spcPts val="600"/>
              </a:spcBef>
            </a:pPr>
            <a:r>
              <a:rPr lang="en-US" sz="2600" dirty="0">
                <a:latin typeface="Arial" charset="0"/>
              </a:rPr>
              <a:t>The 4-bit PHR1 at 3.9 Mbps is ~2.5 µs long including six tail-bits (CCK7). This is a very small price to pay for the benefit of having fully flexible data rate selection.</a:t>
            </a:r>
          </a:p>
          <a:p>
            <a:pPr marL="0" indent="0">
              <a:lnSpc>
                <a:spcPct val="120000"/>
              </a:lnSpc>
              <a:spcBef>
                <a:spcPts val="600"/>
              </a:spcBef>
              <a:buNone/>
            </a:pPr>
            <a:r>
              <a:rPr lang="en-US" sz="2600" dirty="0">
                <a:latin typeface="Arial" charset="0"/>
              </a:rPr>
              <a:t> </a:t>
            </a:r>
          </a:p>
          <a:p>
            <a:pPr>
              <a:lnSpc>
                <a:spcPct val="120000"/>
              </a:lnSpc>
              <a:spcBef>
                <a:spcPts val="600"/>
              </a:spcBef>
            </a:pPr>
            <a:r>
              <a:rPr lang="en-US" sz="2600" dirty="0">
                <a:latin typeface="Arial" charset="0"/>
              </a:rPr>
              <a:t>PHR2 would be transmitted either at the full 100% rate or at a reduced 50% rate, depending on whether coding scheme used in data mode would be stronger than PHR2 performance, which depends on the advanced coding scheme that will be adopted.</a:t>
            </a:r>
          </a:p>
          <a:p>
            <a:pPr>
              <a:lnSpc>
                <a:spcPct val="120000"/>
              </a:lnSpc>
              <a:spcBef>
                <a:spcPts val="600"/>
              </a:spcBef>
            </a:pPr>
            <a:endParaRPr lang="en-US" sz="2600" dirty="0">
              <a:latin typeface="Arial" charset="0"/>
            </a:endParaRPr>
          </a:p>
        </p:txBody>
      </p:sp>
      <p:pic>
        <p:nvPicPr>
          <p:cNvPr id="5" name="Picture 4">
            <a:extLst>
              <a:ext uri="{FF2B5EF4-FFF2-40B4-BE49-F238E27FC236}">
                <a16:creationId xmlns:a16="http://schemas.microsoft.com/office/drawing/2014/main" id="{38DD7F99-9034-4FA5-99B9-BE8E1736984C}"/>
              </a:ext>
            </a:extLst>
          </p:cNvPr>
          <p:cNvPicPr>
            <a:picLocks noChangeAspect="1"/>
          </p:cNvPicPr>
          <p:nvPr/>
        </p:nvPicPr>
        <p:blipFill>
          <a:blip r:embed="rId3"/>
          <a:stretch>
            <a:fillRect/>
          </a:stretch>
        </p:blipFill>
        <p:spPr>
          <a:xfrm>
            <a:off x="2132806" y="3991928"/>
            <a:ext cx="3322320" cy="1684020"/>
          </a:xfrm>
          <a:prstGeom prst="rect">
            <a:avLst/>
          </a:prstGeom>
        </p:spPr>
      </p:pic>
      <p:pic>
        <p:nvPicPr>
          <p:cNvPr id="9" name="Picture 8">
            <a:extLst>
              <a:ext uri="{FF2B5EF4-FFF2-40B4-BE49-F238E27FC236}">
                <a16:creationId xmlns:a16="http://schemas.microsoft.com/office/drawing/2014/main" id="{332B22C8-74C1-468C-84DD-69E84B83DAA2}"/>
              </a:ext>
            </a:extLst>
          </p:cNvPr>
          <p:cNvPicPr>
            <a:picLocks noChangeAspect="1"/>
          </p:cNvPicPr>
          <p:nvPr/>
        </p:nvPicPr>
        <p:blipFill>
          <a:blip r:embed="rId4"/>
          <a:stretch>
            <a:fillRect/>
          </a:stretch>
        </p:blipFill>
        <p:spPr>
          <a:xfrm>
            <a:off x="6400006" y="3964782"/>
            <a:ext cx="3322320" cy="1706880"/>
          </a:xfrm>
          <a:prstGeom prst="rect">
            <a:avLst/>
          </a:prstGeom>
        </p:spPr>
      </p:pic>
    </p:spTree>
    <p:extLst>
      <p:ext uri="{BB962C8B-B14F-4D97-AF65-F5344CB8AC3E}">
        <p14:creationId xmlns:p14="http://schemas.microsoft.com/office/powerpoint/2010/main" val="3851185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PHR2 possibilities</a:t>
            </a:r>
            <a:endParaRPr lang="en-US" sz="3500" dirty="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rmAutofit fontScale="92500" lnSpcReduction="20000"/>
          </a:bodyPr>
          <a:lstStyle/>
          <a:p>
            <a:pPr>
              <a:lnSpc>
                <a:spcPct val="130000"/>
              </a:lnSpc>
            </a:pPr>
            <a:r>
              <a:rPr lang="en-US" sz="2400" dirty="0">
                <a:latin typeface="Arial" charset="0"/>
              </a:rPr>
              <a:t>With PHR2 being sent at the data rate, it is not too expensive to include additional content that TG4ab thinks is useful / necessary:</a:t>
            </a:r>
          </a:p>
          <a:p>
            <a:pPr lvl="1">
              <a:lnSpc>
                <a:spcPct val="120000"/>
              </a:lnSpc>
              <a:spcBef>
                <a:spcPts val="600"/>
              </a:spcBef>
            </a:pPr>
            <a:r>
              <a:rPr lang="en-US" sz="2000" dirty="0">
                <a:solidFill>
                  <a:srgbClr val="000000"/>
                </a:solidFill>
                <a:latin typeface="Arial" charset="0"/>
              </a:rPr>
              <a:t>If PHR1 does not need to carry an LDPC indication, we should put it in PHR2</a:t>
            </a:r>
            <a:endParaRPr lang="en-US" sz="1900" dirty="0">
              <a:latin typeface="Arial" charset="0"/>
            </a:endParaRPr>
          </a:p>
          <a:p>
            <a:pPr lvl="1">
              <a:lnSpc>
                <a:spcPct val="120000"/>
              </a:lnSpc>
              <a:spcBef>
                <a:spcPts val="600"/>
              </a:spcBef>
            </a:pPr>
            <a:r>
              <a:rPr lang="en-US" sz="1900" dirty="0">
                <a:latin typeface="Arial" charset="0"/>
              </a:rPr>
              <a:t>Suggest to keep A bits and L bits and R bit content from 4z.</a:t>
            </a:r>
          </a:p>
          <a:p>
            <a:pPr lvl="1">
              <a:lnSpc>
                <a:spcPct val="120000"/>
              </a:lnSpc>
              <a:spcBef>
                <a:spcPts val="600"/>
              </a:spcBef>
            </a:pPr>
            <a:r>
              <a:rPr lang="en-US" sz="1900" dirty="0">
                <a:latin typeface="Arial" charset="0"/>
              </a:rPr>
              <a:t>Consider whether to change from SECDED to a pure error check, e.g., maybe an 8-bit CRC ?</a:t>
            </a:r>
          </a:p>
          <a:p>
            <a:pPr lvl="1">
              <a:lnSpc>
                <a:spcPct val="120000"/>
              </a:lnSpc>
              <a:spcBef>
                <a:spcPts val="600"/>
              </a:spcBef>
            </a:pPr>
            <a:r>
              <a:rPr lang="en-US" sz="1800" dirty="0">
                <a:latin typeface="Arial" charset="0"/>
              </a:rPr>
              <a:t>Consider whether to </a:t>
            </a:r>
            <a:r>
              <a:rPr lang="en-US" sz="1900" dirty="0">
                <a:latin typeface="Arial" charset="0"/>
              </a:rPr>
              <a:t>increase the payload length specifier to 14 bits, by adding two L bits or A bits.</a:t>
            </a:r>
          </a:p>
          <a:p>
            <a:pPr lvl="1">
              <a:lnSpc>
                <a:spcPct val="120000"/>
              </a:lnSpc>
              <a:spcBef>
                <a:spcPts val="600"/>
              </a:spcBef>
            </a:pPr>
            <a:endParaRPr lang="en-US" sz="1900" dirty="0">
              <a:latin typeface="Arial" charset="0"/>
            </a:endParaRPr>
          </a:p>
          <a:p>
            <a:pPr>
              <a:lnSpc>
                <a:spcPct val="120000"/>
              </a:lnSpc>
              <a:spcBef>
                <a:spcPts val="600"/>
              </a:spcBef>
            </a:pPr>
            <a:endParaRPr lang="en-US" sz="2400" dirty="0">
              <a:solidFill>
                <a:srgbClr val="000000"/>
              </a:solidFill>
              <a:effectLst/>
              <a:latin typeface="Arial" charset="0"/>
            </a:endParaRPr>
          </a:p>
          <a:p>
            <a:pPr>
              <a:lnSpc>
                <a:spcPct val="120000"/>
              </a:lnSpc>
              <a:spcBef>
                <a:spcPts val="600"/>
              </a:spcBef>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a:p>
            <a:pPr>
              <a:lnSpc>
                <a:spcPct val="120000"/>
              </a:lnSpc>
              <a:spcBef>
                <a:spcPts val="600"/>
              </a:spcBef>
            </a:pPr>
            <a:endParaRPr lang="en-US" sz="2400" dirty="0">
              <a:solidFill>
                <a:srgbClr val="000000"/>
              </a:solidFill>
              <a:latin typeface="Arial" charset="0"/>
            </a:endParaRPr>
          </a:p>
          <a:p>
            <a:pPr>
              <a:lnSpc>
                <a:spcPct val="120000"/>
              </a:lnSpc>
              <a:spcBef>
                <a:spcPts val="600"/>
              </a:spcBef>
            </a:pPr>
            <a:r>
              <a:rPr lang="en-US" sz="2400" dirty="0">
                <a:solidFill>
                  <a:srgbClr val="000000"/>
                </a:solidFill>
                <a:effectLst/>
                <a:latin typeface="Arial" charset="0"/>
              </a:rPr>
              <a:t>Should we add additional items? (4a had a preamble length indication).</a:t>
            </a:r>
          </a:p>
          <a:p>
            <a:pPr marL="0" indent="0">
              <a:lnSpc>
                <a:spcPct val="120000"/>
              </a:lnSpc>
              <a:spcBef>
                <a:spcPts val="600"/>
              </a:spcBef>
              <a:buNone/>
            </a:pPr>
            <a:endParaRPr lang="en-US" sz="24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pic>
        <p:nvPicPr>
          <p:cNvPr id="4" name="Picture 3">
            <a:extLst>
              <a:ext uri="{FF2B5EF4-FFF2-40B4-BE49-F238E27FC236}">
                <a16:creationId xmlns:a16="http://schemas.microsoft.com/office/drawing/2014/main" id="{FF4ED89A-F8FB-4A04-9D05-405EAE2EB09C}"/>
              </a:ext>
            </a:extLst>
          </p:cNvPr>
          <p:cNvPicPr>
            <a:picLocks noChangeAspect="1"/>
          </p:cNvPicPr>
          <p:nvPr/>
        </p:nvPicPr>
        <p:blipFill>
          <a:blip r:embed="rId3"/>
          <a:stretch>
            <a:fillRect/>
          </a:stretch>
        </p:blipFill>
        <p:spPr>
          <a:xfrm>
            <a:off x="2547190" y="4115594"/>
            <a:ext cx="7071360" cy="1424940"/>
          </a:xfrm>
          <a:prstGeom prst="rect">
            <a:avLst/>
          </a:prstGeom>
        </p:spPr>
      </p:pic>
    </p:spTree>
    <p:extLst>
      <p:ext uri="{BB962C8B-B14F-4D97-AF65-F5344CB8AC3E}">
        <p14:creationId xmlns:p14="http://schemas.microsoft.com/office/powerpoint/2010/main" val="30321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dirty="0"/>
              <a:t>Example packet cost of dynamic data rates</a:t>
            </a:r>
            <a:endParaRPr lang="en-US" sz="3500" dirty="0">
              <a:latin typeface="Arial" charset="0"/>
            </a:endParaRPr>
          </a:p>
        </p:txBody>
      </p:sp>
      <p:sp>
        <p:nvSpPr>
          <p:cNvPr id="10243" name="Rectangle 1027"/>
          <p:cNvSpPr>
            <a:spLocks noGrp="1" noChangeArrowheads="1"/>
          </p:cNvSpPr>
          <p:nvPr>
            <p:ph type="body" idx="1"/>
          </p:nvPr>
        </p:nvSpPr>
        <p:spPr>
          <a:xfrm>
            <a:off x="507935" y="1448594"/>
            <a:ext cx="10921271" cy="1524000"/>
          </a:xfrm>
        </p:spPr>
        <p:txBody>
          <a:bodyPr>
            <a:normAutofit/>
          </a:bodyPr>
          <a:lstStyle/>
          <a:p>
            <a:endParaRPr lang="en-US" sz="2400" dirty="0">
              <a:latin typeface="Arial" charset="0"/>
            </a:endParaRPr>
          </a:p>
          <a:p>
            <a:r>
              <a:rPr lang="en-US" sz="2400" dirty="0">
                <a:latin typeface="Arial" charset="0"/>
              </a:rPr>
              <a:t>With PHR1 being size optimized and PHR2 being at the data rate, the cost of supporting dynamic data rates is low.</a:t>
            </a:r>
            <a:endParaRPr lang="en-US" sz="1900" dirty="0">
              <a:solidFill>
                <a:srgbClr val="000000"/>
              </a:solidFill>
              <a:latin typeface="Arial" charset="0"/>
            </a:endParaRPr>
          </a:p>
          <a:p>
            <a:pPr>
              <a:lnSpc>
                <a:spcPct val="120000"/>
              </a:lnSpc>
              <a:spcBef>
                <a:spcPts val="600"/>
              </a:spcBef>
            </a:pPr>
            <a:endParaRPr lang="en-US" sz="2400" dirty="0">
              <a:solidFill>
                <a:srgbClr val="000000"/>
              </a:solidFill>
              <a:effectLst/>
              <a:latin typeface="Arial" charset="0"/>
            </a:endParaRPr>
          </a:p>
        </p:txBody>
      </p:sp>
      <p:pic>
        <p:nvPicPr>
          <p:cNvPr id="4" name="Picture 3">
            <a:extLst>
              <a:ext uri="{FF2B5EF4-FFF2-40B4-BE49-F238E27FC236}">
                <a16:creationId xmlns:a16="http://schemas.microsoft.com/office/drawing/2014/main" id="{0D6715D1-503A-4D71-88FC-996D56C9ADD8}"/>
              </a:ext>
            </a:extLst>
          </p:cNvPr>
          <p:cNvPicPr>
            <a:picLocks noChangeAspect="1"/>
          </p:cNvPicPr>
          <p:nvPr/>
        </p:nvPicPr>
        <p:blipFill>
          <a:blip r:embed="rId3"/>
          <a:stretch>
            <a:fillRect/>
          </a:stretch>
        </p:blipFill>
        <p:spPr>
          <a:xfrm>
            <a:off x="837406" y="3413873"/>
            <a:ext cx="10690429" cy="2209800"/>
          </a:xfrm>
          <a:prstGeom prst="rect">
            <a:avLst/>
          </a:prstGeom>
        </p:spPr>
      </p:pic>
    </p:spTree>
    <p:extLst>
      <p:ext uri="{BB962C8B-B14F-4D97-AF65-F5344CB8AC3E}">
        <p14:creationId xmlns:p14="http://schemas.microsoft.com/office/powerpoint/2010/main" val="419196607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3A75EF2-94BB-4A57-B456-474ED8B8F39B}">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1780</Words>
  <Application>Microsoft Office PowerPoint</Application>
  <PresentationFormat>Custom</PresentationFormat>
  <Paragraphs>149</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Default Design</vt:lpstr>
      <vt:lpstr>PowerPoint Presentation</vt:lpstr>
      <vt:lpstr>Introduction</vt:lpstr>
      <vt:lpstr>Selecting modulation rate in the PHR </vt:lpstr>
      <vt:lpstr>Efficient selection of modulation rate</vt:lpstr>
      <vt:lpstr>PHR performance comparisons</vt:lpstr>
      <vt:lpstr>Data vs Preamble performance limits</vt:lpstr>
      <vt:lpstr>Proposed PHR1 and PHR2 rates</vt:lpstr>
      <vt:lpstr>PHR2 possibilities</vt:lpstr>
      <vt:lpstr>Example packet cost of dynamic data rates</vt:lpstr>
      <vt:lpstr>Possible variants</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1212</cp:revision>
  <cp:lastPrinted>2015-07-14T16:02:16Z</cp:lastPrinted>
  <dcterms:created xsi:type="dcterms:W3CDTF">2009-07-12T16:25:16Z</dcterms:created>
  <dcterms:modified xsi:type="dcterms:W3CDTF">2022-09-13T05:11:34Z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cc5ac905-b420-43a2-acba-7c52be8e3e02</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