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378" r:id="rId4"/>
    <p:sldId id="376" r:id="rId5"/>
    <p:sldId id="385" r:id="rId6"/>
    <p:sldId id="377" r:id="rId7"/>
    <p:sldId id="386" r:id="rId8"/>
    <p:sldId id="379" r:id="rId9"/>
    <p:sldId id="380" r:id="rId10"/>
    <p:sldId id="382" r:id="rId11"/>
    <p:sldId id="3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76"/>
            <p14:sldId id="385"/>
            <p14:sldId id="377"/>
            <p14:sldId id="386"/>
            <p14:sldId id="379"/>
            <p14:sldId id="380"/>
            <p14:sldId id="382"/>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作者" initials="A" lastIdx="12"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p:cViewPr varScale="1">
        <p:scale>
          <a:sx n="110" d="100"/>
          <a:sy n="110" d="100"/>
        </p:scale>
        <p:origin x="16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7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dirty="0"/>
          </a:p>
        </p:txBody>
      </p:sp>
    </p:spTree>
    <p:extLst>
      <p:ext uri="{BB962C8B-B14F-4D97-AF65-F5344CB8AC3E}">
        <p14:creationId xmlns:p14="http://schemas.microsoft.com/office/powerpoint/2010/main" val="265087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192953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dirty="0"/>
          </a:p>
        </p:txBody>
      </p:sp>
    </p:spTree>
    <p:extLst>
      <p:ext uri="{BB962C8B-B14F-4D97-AF65-F5344CB8AC3E}">
        <p14:creationId xmlns:p14="http://schemas.microsoft.com/office/powerpoint/2010/main" val="186011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15-22-0466-02-04ab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More on updating the number of fragments for NBA-MMS UWB ranging	</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September</a:t>
            </a:r>
            <a:r>
              <a:rPr lang="en-US" altLang="en-US" sz="1600" dirty="0">
                <a:solidFill>
                  <a:schemeClr val="tx2"/>
                </a:solidFill>
              </a:rPr>
              <a:t>, 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Rani Keren, </a:t>
            </a:r>
            <a:r>
              <a:rPr lang="en-US" altLang="zh-CN" sz="1600" dirty="0" err="1">
                <a:solidFill>
                  <a:schemeClr val="tx2"/>
                </a:solidFill>
              </a:rPr>
              <a:t>Yunbo</a:t>
            </a:r>
            <a:r>
              <a:rPr lang="en-US" altLang="zh-CN" sz="1600" dirty="0">
                <a:solidFill>
                  <a:schemeClr val="tx2"/>
                </a:solidFill>
              </a:rPr>
              <a:t> Li, Bin Qian, David </a:t>
            </a:r>
            <a:r>
              <a:rPr lang="en-US" altLang="zh-CN" sz="1600" dirty="0" err="1">
                <a:solidFill>
                  <a:schemeClr val="tx2"/>
                </a:solidFill>
              </a:rPr>
              <a:t>Xun</a:t>
            </a:r>
            <a:r>
              <a:rPr lang="en-US" altLang="zh-CN" sz="1600" dirty="0">
                <a:solidFill>
                  <a:schemeClr val="tx2"/>
                </a:solidFill>
              </a:rPr>
              <a:t> Yang, Lei Huang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zh-CN" sz="1600" dirty="0">
                <a:solidFill>
                  <a:schemeClr val="tx2"/>
                </a:solidFill>
              </a:rPr>
              <a:t>wukuan2@huawei.com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Discussing approach for managing the selection of the number of fragments in NBA-MMS-UWB ranging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reliance of  NB channel availability during NBA-MMS-UWB ranging for simple messages feedback</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15" name="文本框 14">
            <a:extLst>
              <a:ext uri="{FF2B5EF4-FFF2-40B4-BE49-F238E27FC236}">
                <a16:creationId xmlns:a16="http://schemas.microsoft.com/office/drawing/2014/main" id="{F15B0DC7-C2F8-4942-9A6E-ECFDC446BA92}"/>
              </a:ext>
            </a:extLst>
          </p:cNvPr>
          <p:cNvSpPr txBox="1"/>
          <p:nvPr/>
        </p:nvSpPr>
        <p:spPr>
          <a:xfrm>
            <a:off x="1835696" y="6055512"/>
            <a:ext cx="6048672" cy="276999"/>
          </a:xfrm>
          <a:prstGeom prst="rect">
            <a:avLst/>
          </a:prstGeom>
          <a:noFill/>
        </p:spPr>
        <p:txBody>
          <a:bodyPr wrap="square" rtlCol="0">
            <a:spAutoFit/>
          </a:bodyPr>
          <a:lstStyle/>
          <a:p>
            <a:pPr marL="171450" indent="-171450">
              <a:buFont typeface="Arial" panose="020B0604020202020204" pitchFamily="34" charset="0"/>
              <a:buChar char="•"/>
            </a:pPr>
            <a:r>
              <a:rPr lang="en-US" altLang="zh-CN" dirty="0">
                <a:cs typeface="Arial" panose="020B0604020202020204" pitchFamily="34" charset="0"/>
              </a:rPr>
              <a:t>Specifying </a:t>
            </a:r>
            <a:r>
              <a:rPr lang="en-US" altLang="zh-CN" dirty="0">
                <a:solidFill>
                  <a:srgbClr val="0070C0"/>
                </a:solidFill>
                <a:cs typeface="Arial" panose="020B0604020202020204" pitchFamily="34" charset="0"/>
              </a:rPr>
              <a:t>check-points</a:t>
            </a:r>
            <a:r>
              <a:rPr lang="en-US" altLang="zh-CN" dirty="0">
                <a:cs typeface="Arial" panose="020B0604020202020204" pitchFamily="34" charset="0"/>
              </a:rPr>
              <a:t> to detect the change of MMRSs, for example, at slot 4 and 8</a:t>
            </a:r>
          </a:p>
        </p:txBody>
      </p:sp>
      <p:sp>
        <p:nvSpPr>
          <p:cNvPr id="10" name="Rectangle 2">
            <a:extLst>
              <a:ext uri="{FF2B5EF4-FFF2-40B4-BE49-F238E27FC236}">
                <a16:creationId xmlns:a16="http://schemas.microsoft.com/office/drawing/2014/main" id="{01CE318A-AAD0-4949-8B9D-E50FD38AB41F}"/>
              </a:ext>
            </a:extLst>
          </p:cNvPr>
          <p:cNvSpPr txBox="1">
            <a:spLocks noChangeArrowheads="1"/>
          </p:cNvSpPr>
          <p:nvPr/>
        </p:nvSpPr>
        <p:spPr>
          <a:xfrm>
            <a:off x="632390" y="593725"/>
            <a:ext cx="7745888" cy="43571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 (cont.)</a:t>
            </a:r>
          </a:p>
          <a:p>
            <a:pPr algn="l"/>
            <a:endParaRPr lang="en-US" altLang="zh-CN" sz="2400" dirty="0"/>
          </a:p>
        </p:txBody>
      </p:sp>
      <p:sp>
        <p:nvSpPr>
          <p:cNvPr id="8" name="矩形 7">
            <a:extLst>
              <a:ext uri="{FF2B5EF4-FFF2-40B4-BE49-F238E27FC236}">
                <a16:creationId xmlns:a16="http://schemas.microsoft.com/office/drawing/2014/main" id="{8BD4F9A0-5985-41FA-B27A-2A0865CE0A9B}"/>
              </a:ext>
            </a:extLst>
          </p:cNvPr>
          <p:cNvSpPr/>
          <p:nvPr/>
        </p:nvSpPr>
        <p:spPr>
          <a:xfrm>
            <a:off x="87382" y="1068897"/>
            <a:ext cx="9045435" cy="2677656"/>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change operation is jointly determined by both sides (initiator/responder)</a:t>
            </a:r>
            <a:r>
              <a:rPr lang="en-US" altLang="zh-CN" sz="1600" dirty="0">
                <a:ea typeface="微软雅黑" panose="020B0503020204020204" pitchFamily="34" charset="-122"/>
                <a:cs typeface="Calibri" panose="020F0502020204030204" pitchFamily="34" charset="0"/>
                <a:sym typeface="Wingdings" panose="05000000000000000000" pitchFamily="2" charset="2"/>
              </a:rPr>
              <a:t> </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Two-way manner can serve as an ack mechanism for confirming to the other side that the change message has been successfully interpreted.</a:t>
            </a:r>
          </a:p>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 case the responding side misses/mis-detects the RSFs with the MMRS after the change</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The initiator repeats the transmission of RSFs with the MMRS after the change until the responding side detects it or until the transmitted number of RSFs reaches the max allowed number.</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The responder repeats the transmission of </a:t>
            </a:r>
            <a:r>
              <a:rPr lang="en-US" altLang="zh-CN" sz="1300" dirty="0">
                <a:solidFill>
                  <a:srgbClr val="0070C0"/>
                </a:solidFill>
                <a:ea typeface="微软雅黑" panose="020B0503020204020204" pitchFamily="34" charset="-122"/>
                <a:cs typeface="Calibri" panose="020F0502020204030204" pitchFamily="34" charset="0"/>
              </a:rPr>
              <a:t>RSFs with the MMRS before the change</a:t>
            </a:r>
            <a:r>
              <a:rPr lang="en-US" altLang="zh-CN" sz="1300" dirty="0">
                <a:ea typeface="微软雅黑" panose="020B0503020204020204" pitchFamily="34" charset="-122"/>
                <a:cs typeface="Calibri" panose="020F0502020204030204" pitchFamily="34" charset="0"/>
              </a:rPr>
              <a:t>, until it successfully detects </a:t>
            </a:r>
            <a:r>
              <a:rPr lang="en-US" altLang="zh-CN" sz="1300" dirty="0">
                <a:solidFill>
                  <a:srgbClr val="FF0000"/>
                </a:solidFill>
                <a:ea typeface="微软雅黑" panose="020B0503020204020204" pitchFamily="34" charset="-122"/>
                <a:cs typeface="Calibri" panose="020F0502020204030204" pitchFamily="34" charset="0"/>
              </a:rPr>
              <a:t>RSFs with the MMRS after the change </a:t>
            </a:r>
            <a:r>
              <a:rPr lang="en-US" altLang="zh-CN" sz="1300" dirty="0">
                <a:ea typeface="微软雅黑" panose="020B0503020204020204" pitchFamily="34" charset="-122"/>
                <a:cs typeface="Calibri" panose="020F0502020204030204" pitchFamily="34" charset="0"/>
              </a:rPr>
              <a:t>or until the transmitted number of RSFs reaches the max allowed number.</a:t>
            </a:r>
          </a:p>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For the ease of the receiving side, the responder may optionally detect whether there is any change of MMRSs only at some specific timing </a:t>
            </a:r>
            <a:r>
              <a:rPr lang="en-US" altLang="zh-CN" sz="1600" dirty="0">
                <a:solidFill>
                  <a:srgbClr val="0070C0"/>
                </a:solidFill>
                <a:ea typeface="微软雅黑" panose="020B0503020204020204" pitchFamily="34" charset="-122"/>
                <a:cs typeface="Calibri" panose="020F0502020204030204" pitchFamily="34" charset="0"/>
              </a:rPr>
              <a:t>check points </a:t>
            </a:r>
            <a:r>
              <a:rPr lang="en-US" altLang="zh-CN" sz="1600" dirty="0">
                <a:ea typeface="微软雅黑" panose="020B0503020204020204" pitchFamily="34" charset="-122"/>
                <a:cs typeface="Calibri" panose="020F0502020204030204" pitchFamily="34" charset="0"/>
              </a:rPr>
              <a:t>(Optional).</a:t>
            </a:r>
          </a:p>
          <a:p>
            <a:pPr marL="773443" lvl="1" indent="-285750">
              <a:buFont typeface="Arial" panose="020B0604020202020204" pitchFamily="34" charset="0"/>
              <a:buChar char="•"/>
            </a:pPr>
            <a:r>
              <a:rPr lang="en-US" altLang="zh-CN" sz="1300" dirty="0">
                <a:ea typeface="微软雅黑" panose="020B0503020204020204" pitchFamily="34" charset="-122"/>
                <a:cs typeface="Calibri" panose="020F0502020204030204" pitchFamily="34" charset="0"/>
              </a:rPr>
              <a:t>Avoiding frequent detections with multiple correlations for different MMRSs at the responder side to </a:t>
            </a:r>
            <a:r>
              <a:rPr lang="en-US" altLang="zh-CN" sz="1300" dirty="0">
                <a:solidFill>
                  <a:srgbClr val="0070C0"/>
                </a:solidFill>
                <a:ea typeface="微软雅黑" panose="020B0503020204020204" pitchFamily="34" charset="-122"/>
                <a:cs typeface="Calibri" panose="020F0502020204030204" pitchFamily="34" charset="0"/>
              </a:rPr>
              <a:t>reduce false detection probability of MMRSs </a:t>
            </a:r>
            <a:r>
              <a:rPr lang="en-US" altLang="zh-CN" sz="1300" dirty="0">
                <a:ea typeface="微软雅黑" panose="020B0503020204020204" pitchFamily="34" charset="-122"/>
                <a:cs typeface="Calibri" panose="020F0502020204030204" pitchFamily="34" charset="0"/>
              </a:rPr>
              <a:t>at the receiver side.</a:t>
            </a:r>
          </a:p>
        </p:txBody>
      </p:sp>
      <p:pic>
        <p:nvPicPr>
          <p:cNvPr id="14" name="图片 13">
            <a:extLst>
              <a:ext uri="{FF2B5EF4-FFF2-40B4-BE49-F238E27FC236}">
                <a16:creationId xmlns:a16="http://schemas.microsoft.com/office/drawing/2014/main" id="{6070C2E7-A296-4C3C-BB4B-BE8C0B6C578C}"/>
              </a:ext>
            </a:extLst>
          </p:cNvPr>
          <p:cNvPicPr>
            <a:picLocks noChangeAspect="1"/>
          </p:cNvPicPr>
          <p:nvPr/>
        </p:nvPicPr>
        <p:blipFill>
          <a:blip r:embed="rId2"/>
          <a:stretch>
            <a:fillRect/>
          </a:stretch>
        </p:blipFill>
        <p:spPr>
          <a:xfrm>
            <a:off x="632390" y="3677232"/>
            <a:ext cx="7632390" cy="2288359"/>
          </a:xfrm>
          <a:prstGeom prst="rect">
            <a:avLst/>
          </a:prstGeom>
        </p:spPr>
      </p:pic>
    </p:spTree>
    <p:extLst>
      <p:ext uri="{BB962C8B-B14F-4D97-AF65-F5344CB8AC3E}">
        <p14:creationId xmlns:p14="http://schemas.microsoft.com/office/powerpoint/2010/main" val="1830135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p:txBody>
          <a:bodyPr/>
          <a:lstStyle/>
          <a:p>
            <a:r>
              <a:rPr lang="en-US" altLang="zh-CN" dirty="0" err="1"/>
              <a:t>Kuan</a:t>
            </a:r>
            <a:r>
              <a:rPr lang="en-US" altLang="zh-CN" dirty="0"/>
              <a:t> Wu, Huawei</a:t>
            </a:r>
            <a:endParaRPr lang="en-US" altLang="en-US" dirty="0"/>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11</a:t>
            </a:fld>
            <a:endParaRPr lang="en-US" altLang="en-US" dirty="0"/>
          </a:p>
        </p:txBody>
      </p:sp>
      <p:sp>
        <p:nvSpPr>
          <p:cNvPr id="5" name="Rectangle 2"/>
          <p:cNvSpPr txBox="1">
            <a:spLocks noChangeArrowheads="1"/>
          </p:cNvSpPr>
          <p:nvPr/>
        </p:nvSpPr>
        <p:spPr>
          <a:xfrm>
            <a:off x="685800" y="62106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Summary</a:t>
            </a:r>
          </a:p>
        </p:txBody>
      </p:sp>
      <p:sp>
        <p:nvSpPr>
          <p:cNvPr id="6" name="矩形 5"/>
          <p:cNvSpPr/>
          <p:nvPr/>
        </p:nvSpPr>
        <p:spPr>
          <a:xfrm>
            <a:off x="71500" y="1152081"/>
            <a:ext cx="9001000" cy="1592744"/>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An implicit method to request an early termination of the MMS ranging phase without explicit NB indication</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An alternative method to convey the request when NB access are unavailable due to collisions</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Indicating the change of the number of </a:t>
            </a:r>
            <a:r>
              <a:rPr lang="en-US" altLang="zh-CN" sz="1600" dirty="0"/>
              <a:t>RSFs</a:t>
            </a:r>
            <a:r>
              <a:rPr lang="en-US" altLang="zh-CN" sz="1600" dirty="0">
                <a:cs typeface="Times New Roman" panose="02020603050405020304" pitchFamily="18" charset="0"/>
              </a:rPr>
              <a:t> by changing the MMRSs carried by RSFs</a:t>
            </a:r>
          </a:p>
          <a:p>
            <a:pPr marL="973138" lvl="2" indent="-342900">
              <a:spcAft>
                <a:spcPts val="700"/>
              </a:spcAft>
              <a:buFont typeface="Wingdings" panose="05000000000000000000" pitchFamily="2" charset="2"/>
              <a:buChar char="Ø"/>
            </a:pPr>
            <a:r>
              <a:rPr lang="en-US" altLang="zh-CN" sz="1600" dirty="0">
                <a:cs typeface="Times New Roman" panose="02020603050405020304" pitchFamily="18" charset="0"/>
              </a:rPr>
              <a:t>Specifying time check points for the ease of the receiving side</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02852296"/>
              </p:ext>
            </p:extLst>
          </p:nvPr>
        </p:nvGraphicFramePr>
        <p:xfrm>
          <a:off x="467544" y="692696"/>
          <a:ext cx="8280920" cy="543612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22927470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kern="1200" dirty="0">
                          <a:solidFill>
                            <a:schemeClr val="tx2"/>
                          </a:solidFill>
                          <a:latin typeface="+mj-lt"/>
                          <a:ea typeface="+mn-ea"/>
                          <a:cs typeface="+mn-cs"/>
                        </a:rPr>
                        <a:t>Discussion on the number of fragments for NBA-MMS UWB</a:t>
                      </a: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a:solidFill>
                            <a:schemeClr val="tx2"/>
                          </a:solidFill>
                          <a:latin typeface="+mj-lt"/>
                        </a:rPr>
                        <a:t>Discussion on alleviating the reliance on NB channel availability for conveying simple message(s)</a:t>
                      </a: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zh-CN" dirty="0" err="1"/>
              <a:t>Kuan</a:t>
            </a:r>
            <a:r>
              <a:rPr lang="en-US" altLang="zh-CN" dirty="0"/>
              <a:t> Wu, Huawei</a:t>
            </a:r>
            <a:endParaRPr lang="en-US" altLang="en-US" dirty="0"/>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矩形 2">
            <a:extLst>
              <a:ext uri="{FF2B5EF4-FFF2-40B4-BE49-F238E27FC236}">
                <a16:creationId xmlns:a16="http://schemas.microsoft.com/office/drawing/2014/main" id="{098794C4-F3DC-4F43-B240-AA336764DBBC}"/>
              </a:ext>
            </a:extLst>
          </p:cNvPr>
          <p:cNvSpPr/>
          <p:nvPr/>
        </p:nvSpPr>
        <p:spPr>
          <a:xfrm>
            <a:off x="2723205" y="593725"/>
            <a:ext cx="3340979" cy="523220"/>
          </a:xfrm>
          <a:prstGeom prst="rect">
            <a:avLst/>
          </a:prstGeom>
        </p:spPr>
        <p:txBody>
          <a:bodyPr wrap="none">
            <a:spAutoFit/>
          </a:bodyPr>
          <a:lstStyle/>
          <a:p>
            <a:r>
              <a:rPr lang="en-US" altLang="zh-CN" sz="2800" dirty="0"/>
              <a:t>Related Contributions</a:t>
            </a:r>
            <a:endParaRPr lang="zh-CN" altLang="en-US" sz="2800" dirty="0"/>
          </a:p>
        </p:txBody>
      </p:sp>
      <p:sp>
        <p:nvSpPr>
          <p:cNvPr id="9" name="Google Shape;116;p3">
            <a:extLst>
              <a:ext uri="{FF2B5EF4-FFF2-40B4-BE49-F238E27FC236}">
                <a16:creationId xmlns:a16="http://schemas.microsoft.com/office/drawing/2014/main" id="{1C281825-5710-43B4-A2F3-4F01AEEBE22D}"/>
              </a:ext>
            </a:extLst>
          </p:cNvPr>
          <p:cNvSpPr txBox="1">
            <a:spLocks/>
          </p:cNvSpPr>
          <p:nvPr/>
        </p:nvSpPr>
        <p:spPr bwMode="auto">
          <a:xfrm>
            <a:off x="179512" y="1025663"/>
            <a:ext cx="8784976" cy="254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[1] “6 GHz WAS/RLAN; </a:t>
            </a:r>
            <a:r>
              <a:rPr lang="en-US" altLang="zh-CN" sz="1600" kern="0" dirty="0" err="1">
                <a:latin typeface="Times New Roman" panose="02020603050405020304" pitchFamily="18" charset="0"/>
                <a:cs typeface="Times New Roman" panose="02020603050405020304" pitchFamily="18" charset="0"/>
              </a:rPr>
              <a:t>Harmonised</a:t>
            </a:r>
            <a:r>
              <a:rPr lang="en-US" altLang="zh-CN" sz="1600" kern="0" dirty="0">
                <a:latin typeface="Times New Roman" panose="02020603050405020304" pitchFamily="18" charset="0"/>
                <a:cs typeface="Times New Roman" panose="02020603050405020304" pitchFamily="18" charset="0"/>
              </a:rPr>
              <a:t> Standard for access to radio spectrum”, </a:t>
            </a:r>
            <a:r>
              <a:rPr lang="fi-FI" altLang="zh-CN" sz="1600" kern="0" dirty="0">
                <a:latin typeface="Times New Roman" panose="02020603050405020304" pitchFamily="18" charset="0"/>
                <a:cs typeface="Times New Roman" panose="02020603050405020304" pitchFamily="18" charset="0"/>
              </a:rPr>
              <a:t>Draft ETSI EN 303 687 V1.0.0 (2022-04)</a:t>
            </a:r>
          </a:p>
          <a:p>
            <a:pPr marL="0" indent="0">
              <a:spcBef>
                <a:spcPts val="0"/>
              </a:spcBef>
              <a:spcAft>
                <a:spcPts val="0"/>
              </a:spcAft>
              <a:buClr>
                <a:schemeClr val="dk1"/>
              </a:buClr>
              <a:buSzPct val="100000"/>
              <a:buNone/>
            </a:pPr>
            <a:r>
              <a:rPr lang="fi-FI" altLang="zh-CN" sz="1600" kern="0" dirty="0">
                <a:latin typeface="Times New Roman" panose="02020603050405020304" pitchFamily="18" charset="0"/>
                <a:cs typeface="Times New Roman" panose="02020603050405020304" pitchFamily="18" charset="0"/>
              </a:rPr>
              <a:t>[2] 15-22-0261-00-04ab-coexistence-discussion-on-nb-assisted-uwb (May, 2022), Bin Tian </a:t>
            </a:r>
            <a:r>
              <a:rPr lang="en-US" altLang="zh-CN" sz="1600" i="1" kern="0" dirty="0">
                <a:latin typeface="Times New Roman" panose="02020603050405020304" pitchFamily="18" charset="0"/>
                <a:cs typeface="Times New Roman" panose="02020603050405020304" pitchFamily="18" charset="0"/>
              </a:rPr>
              <a:t>et al</a:t>
            </a:r>
            <a:endParaRPr lang="fi-FI"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[3] 15-22-0340-01-04ab-narrowband-channel-access-and-interference-mitigation-for-nba-mms-uwb (July, 2022), Alexander Krebs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[4] 15-22-0381-00-04ab-nba-uwb-ranging-text-proposal-for-15-4ab-tfd (July, 2022) , Yong Liu </a:t>
            </a:r>
            <a:r>
              <a:rPr lang="en-US" altLang="zh-CN" sz="1600" i="1" kern="0" dirty="0">
                <a:latin typeface="Times New Roman" panose="02020603050405020304" pitchFamily="18" charset="0"/>
                <a:cs typeface="Times New Roman" panose="02020603050405020304" pitchFamily="18" charset="0"/>
              </a:rPr>
              <a:t>et al</a:t>
            </a: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[5] 15-22-0378-00-04ab-on-the-selection-of-number-of-fragments-in-mms-uwb (July, 2022) , Rani Keren, </a:t>
            </a:r>
            <a:r>
              <a:rPr lang="en-US" altLang="zh-CN" sz="1600" kern="0" dirty="0" err="1">
                <a:latin typeface="Times New Roman" panose="02020603050405020304" pitchFamily="18" charset="0"/>
                <a:cs typeface="Times New Roman" panose="02020603050405020304" pitchFamily="18" charset="0"/>
              </a:rPr>
              <a:t>Kuan</a:t>
            </a:r>
            <a:r>
              <a:rPr lang="en-US" altLang="zh-CN" sz="1600" kern="0" dirty="0">
                <a:latin typeface="Times New Roman" panose="02020603050405020304" pitchFamily="18" charset="0"/>
                <a:cs typeface="Times New Roman" panose="02020603050405020304" pitchFamily="18" charset="0"/>
              </a:rPr>
              <a:t> Wu </a:t>
            </a:r>
            <a:r>
              <a:rPr lang="en-US" altLang="zh-CN" sz="1600" i="1" kern="0" dirty="0">
                <a:latin typeface="Times New Roman" panose="02020603050405020304" pitchFamily="18" charset="0"/>
                <a:cs typeface="Times New Roman" panose="02020603050405020304" pitchFamily="18" charset="0"/>
              </a:rPr>
              <a:t>et al</a:t>
            </a:r>
          </a:p>
          <a:p>
            <a:pPr marL="0" indent="0">
              <a:spcBef>
                <a:spcPts val="0"/>
              </a:spcBef>
              <a:spcAft>
                <a:spcPts val="0"/>
              </a:spcAft>
              <a:buClr>
                <a:schemeClr val="dk1"/>
              </a:buClr>
              <a:buSzPct val="100000"/>
              <a:buNone/>
            </a:pPr>
            <a:r>
              <a:rPr lang="en-US" altLang="zh-CN" sz="1600" kern="0" dirty="0">
                <a:latin typeface="Times New Roman" panose="02020603050405020304" pitchFamily="18" charset="0"/>
                <a:cs typeface="Times New Roman" panose="02020603050405020304" pitchFamily="18" charset="0"/>
              </a:rPr>
              <a:t>[6] 15-22-0470-01-04ab-more-on-4ab-preambles-apeval-results-and-recommendations (September, 2022), Vinod Kristem,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marL="0" indent="0">
              <a:spcBef>
                <a:spcPts val="0"/>
              </a:spcBef>
              <a:spcAft>
                <a:spcPts val="0"/>
              </a:spcAft>
              <a:buClr>
                <a:schemeClr val="dk1"/>
              </a:buClr>
              <a:buSzPct val="100000"/>
              <a:buNone/>
            </a:pPr>
            <a:endParaRPr lang="en-US" altLang="zh-CN" sz="16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FC1E7377-E136-4671-86DB-929BDF2B8F36}"/>
              </a:ext>
            </a:extLst>
          </p:cNvPr>
          <p:cNvPicPr>
            <a:picLocks noChangeAspect="1"/>
          </p:cNvPicPr>
          <p:nvPr/>
        </p:nvPicPr>
        <p:blipFill>
          <a:blip r:embed="rId2"/>
          <a:stretch>
            <a:fillRect/>
          </a:stretch>
        </p:blipFill>
        <p:spPr>
          <a:xfrm>
            <a:off x="188800" y="3957314"/>
            <a:ext cx="8421800" cy="2230996"/>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0" y="948115"/>
            <a:ext cx="9036495" cy="3062377"/>
          </a:xfrm>
          <a:prstGeom prst="rect">
            <a:avLst/>
          </a:prstGeom>
        </p:spPr>
        <p:txBody>
          <a:bodyPr wrap="square">
            <a:spAutoFit/>
          </a:bodyPr>
          <a:lstStyle/>
          <a:p>
            <a:pPr marL="58738" indent="-342900">
              <a:spcAft>
                <a:spcPts val="700"/>
              </a:spcAft>
              <a:buFont typeface="Arial" panose="020B0604020202020204" pitchFamily="34" charset="0"/>
              <a:buChar char="•"/>
            </a:pPr>
            <a:r>
              <a:rPr lang="en-US" altLang="zh-CN" sz="1600" dirty="0">
                <a:cs typeface="Times New Roman" panose="02020603050405020304" pitchFamily="18" charset="0"/>
              </a:rPr>
              <a:t>LBT for NB access is required for UNII-5 by ETSI regulatory rule [1].</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Frame based LBT is recommended for NB-assisted multi-millisecond UWB (NBA-MMS UWB) [2]-[4].  Specifically, if NB channel is occupied, then retry the NB transmission at next fixed time. </a:t>
            </a:r>
          </a:p>
          <a:p>
            <a:pPr marL="630238" lvl="2">
              <a:spcAft>
                <a:spcPts val="700"/>
              </a:spcAft>
            </a:pPr>
            <a:r>
              <a:rPr lang="en-US" altLang="zh-CN" sz="1400" dirty="0">
                <a:solidFill>
                  <a:srgbClr val="0070C0"/>
                </a:solidFill>
                <a:cs typeface="Times New Roman" panose="02020603050405020304" pitchFamily="18" charset="0"/>
                <a:sym typeface="Wingdings" panose="05000000000000000000" pitchFamily="2" charset="2"/>
              </a:rPr>
              <a:t> Fits for MMS structure in terms of reliable UWB scheduling and energy savings.</a:t>
            </a:r>
            <a:endParaRPr lang="en-US" altLang="zh-CN" sz="1400" dirty="0">
              <a:solidFill>
                <a:srgbClr val="0070C0"/>
              </a:solidFill>
              <a:cs typeface="Times New Roman" panose="02020603050405020304" pitchFamily="18" charset="0"/>
            </a:endParaRPr>
          </a:p>
          <a:p>
            <a:pPr marL="58738" indent="-342900">
              <a:spcAft>
                <a:spcPts val="700"/>
              </a:spcAft>
              <a:buFont typeface="Arial" panose="020B0604020202020204" pitchFamily="34" charset="0"/>
              <a:buChar char="•"/>
            </a:pPr>
            <a:r>
              <a:rPr lang="en-US" altLang="zh-CN" sz="1600" dirty="0">
                <a:cs typeface="Times New Roman" panose="02020603050405020304" pitchFamily="18" charset="0"/>
              </a:rPr>
              <a:t>Terminology &amp; Requirements for FBE LBT by ETSI [1], including but not limited to:</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Fixed Frame Periods (FFP):  </a:t>
            </a:r>
            <a:r>
              <a:rPr lang="en-US" altLang="zh-CN" sz="1400" dirty="0">
                <a:solidFill>
                  <a:srgbClr val="0070C0"/>
                </a:solidFill>
                <a:cs typeface="Times New Roman" panose="02020603050405020304" pitchFamily="18" charset="0"/>
              </a:rPr>
              <a:t>periodic timing </a:t>
            </a:r>
            <a:r>
              <a:rPr lang="en-US" altLang="zh-CN" sz="1400" dirty="0">
                <a:cs typeface="Times New Roman" panose="02020603050405020304" pitchFamily="18" charset="0"/>
              </a:rPr>
              <a:t>of the transmit/receive structure for frame-based equipment (FBE). </a:t>
            </a:r>
          </a:p>
          <a:p>
            <a:pPr marL="973138" lvl="2" indent="-342900">
              <a:spcAft>
                <a:spcPts val="700"/>
              </a:spcAft>
              <a:buFont typeface="Arial" panose="020B0604020202020204" pitchFamily="34" charset="0"/>
              <a:buChar char="•"/>
            </a:pPr>
            <a:r>
              <a:rPr lang="en-US" altLang="zh-CN" sz="1400" dirty="0">
                <a:cs typeface="Times New Roman" panose="02020603050405020304" pitchFamily="18" charset="0"/>
              </a:rPr>
              <a:t>Channel Occupancy Time (COT): The total time during which FBE can have transmissions on a given channel, for a given FFP.</a:t>
            </a:r>
          </a:p>
          <a:p>
            <a:pPr marL="973138" lvl="2" indent="-342900">
              <a:spcAft>
                <a:spcPts val="700"/>
              </a:spcAft>
              <a:buFont typeface="Arial" panose="020B0604020202020204" pitchFamily="34" charset="0"/>
              <a:buChar char="•"/>
            </a:pPr>
            <a:r>
              <a:rPr lang="en-US" altLang="zh-CN" sz="1400" dirty="0">
                <a:solidFill>
                  <a:srgbClr val="0070C0"/>
                </a:solidFill>
                <a:cs typeface="Times New Roman" panose="02020603050405020304" pitchFamily="18" charset="0"/>
              </a:rPr>
              <a:t>The FBE can have multiple transmissions within a COT without performing an additional CCA on this channel, providing the gap between such transmissions does not exceed 16 </a:t>
            </a:r>
            <a:r>
              <a:rPr lang="en-US" altLang="zh-CN" sz="1400" dirty="0" err="1">
                <a:solidFill>
                  <a:srgbClr val="0070C0"/>
                </a:solidFill>
                <a:cs typeface="Times New Roman" panose="02020603050405020304" pitchFamily="18" charset="0"/>
              </a:rPr>
              <a:t>μs</a:t>
            </a:r>
            <a:r>
              <a:rPr lang="en-US" altLang="zh-CN" sz="1400" dirty="0">
                <a:solidFill>
                  <a:srgbClr val="0070C0"/>
                </a:solidFill>
                <a:cs typeface="Times New Roman" panose="02020603050405020304" pitchFamily="18" charset="0"/>
              </a:rPr>
              <a:t>.</a:t>
            </a: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Recap: </a:t>
            </a:r>
            <a:r>
              <a:rPr lang="en-US" altLang="zh-CN" sz="2400" dirty="0">
                <a:cs typeface="Times New Roman" panose="02020603050405020304" pitchFamily="18" charset="0"/>
              </a:rPr>
              <a:t>Listen-before-Talk (</a:t>
            </a:r>
            <a:r>
              <a:rPr lang="en-US" altLang="zh-CN" sz="2400" dirty="0"/>
              <a:t>LBT) for narrowband (NB) access </a:t>
            </a:r>
          </a:p>
        </p:txBody>
      </p:sp>
      <p:sp>
        <p:nvSpPr>
          <p:cNvPr id="8" name="矩形 7">
            <a:extLst>
              <a:ext uri="{FF2B5EF4-FFF2-40B4-BE49-F238E27FC236}">
                <a16:creationId xmlns:a16="http://schemas.microsoft.com/office/drawing/2014/main" id="{D0C6AEBC-50D6-4AA2-8103-94DEB0DF2013}"/>
              </a:ext>
            </a:extLst>
          </p:cNvPr>
          <p:cNvSpPr/>
          <p:nvPr/>
        </p:nvSpPr>
        <p:spPr>
          <a:xfrm>
            <a:off x="1774877" y="6148719"/>
            <a:ext cx="6429902" cy="307777"/>
          </a:xfrm>
          <a:prstGeom prst="rect">
            <a:avLst/>
          </a:prstGeom>
        </p:spPr>
        <p:txBody>
          <a:bodyPr wrap="none">
            <a:spAutoFit/>
          </a:bodyPr>
          <a:lstStyle/>
          <a:p>
            <a:pPr marL="58738" indent="-342900">
              <a:spcAft>
                <a:spcPts val="700"/>
              </a:spcAft>
              <a:buFont typeface="Arial" panose="020B0604020202020204" pitchFamily="34" charset="0"/>
              <a:buChar char="•"/>
            </a:pPr>
            <a:r>
              <a:rPr lang="en-US" altLang="zh-CN" sz="1400" dirty="0">
                <a:cs typeface="Times New Roman" panose="02020603050405020304" pitchFamily="18" charset="0"/>
              </a:rPr>
              <a:t>Example illustration of the requirements of FBE LBT for NB access in UNII-5 [1] </a:t>
            </a:r>
          </a:p>
        </p:txBody>
      </p:sp>
    </p:spTree>
    <p:extLst>
      <p:ext uri="{BB962C8B-B14F-4D97-AF65-F5344CB8AC3E}">
        <p14:creationId xmlns:p14="http://schemas.microsoft.com/office/powerpoint/2010/main" val="400426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a:extLst>
              <a:ext uri="{FF2B5EF4-FFF2-40B4-BE49-F238E27FC236}">
                <a16:creationId xmlns:a16="http://schemas.microsoft.com/office/drawing/2014/main" id="{8D88B852-59F7-41AE-8680-58C521E7EEE3}"/>
              </a:ext>
            </a:extLst>
          </p:cNvPr>
          <p:cNvPicPr>
            <a:picLocks noChangeAspect="1"/>
          </p:cNvPicPr>
          <p:nvPr/>
        </p:nvPicPr>
        <p:blipFill>
          <a:blip r:embed="rId3"/>
          <a:stretch>
            <a:fillRect/>
          </a:stretch>
        </p:blipFill>
        <p:spPr>
          <a:xfrm>
            <a:off x="85632" y="2718342"/>
            <a:ext cx="8857662" cy="3010344"/>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521232" y="597737"/>
            <a:ext cx="7986464" cy="46238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Recap: LBT in NBA-MMS UWB </a:t>
            </a:r>
          </a:p>
        </p:txBody>
      </p:sp>
      <p:sp>
        <p:nvSpPr>
          <p:cNvPr id="6" name="矩形 5">
            <a:extLst>
              <a:ext uri="{FF2B5EF4-FFF2-40B4-BE49-F238E27FC236}">
                <a16:creationId xmlns:a16="http://schemas.microsoft.com/office/drawing/2014/main" id="{87CD2044-7295-4454-BB64-467CCC223A1E}"/>
              </a:ext>
            </a:extLst>
          </p:cNvPr>
          <p:cNvSpPr/>
          <p:nvPr/>
        </p:nvSpPr>
        <p:spPr>
          <a:xfrm>
            <a:off x="19450" y="1011011"/>
            <a:ext cx="8884331" cy="1815882"/>
          </a:xfrm>
          <a:prstGeom prst="rect">
            <a:avLst/>
          </a:prstGeom>
        </p:spPr>
        <p:txBody>
          <a:bodyPr wrap="square">
            <a:spAutoFit/>
          </a:bodyPr>
          <a:lstStyle/>
          <a:p>
            <a:pPr marL="373393" indent="-342900">
              <a:buFont typeface="Arial" panose="020B0604020202020204" pitchFamily="34" charset="0"/>
              <a:buChar char="•"/>
            </a:pPr>
            <a:r>
              <a:rPr lang="en-US" altLang="zh-CN" sz="1600" dirty="0"/>
              <a:t>Considerations of LBT in NBA-MMS UWB ranging measurement [1]</a:t>
            </a:r>
          </a:p>
          <a:p>
            <a:pPr marL="830593" lvl="1" indent="-342900">
              <a:buFont typeface="Arial" panose="020B0604020202020204" pitchFamily="34" charset="0"/>
              <a:buChar char="•"/>
            </a:pPr>
            <a:r>
              <a:rPr lang="en-US" altLang="zh-CN" sz="1600" dirty="0"/>
              <a:t>If  LBT is required before a NB transmission in the corresponding operating band, a transmitter shall perform LBT in advance of the start of the expected transmission. </a:t>
            </a:r>
          </a:p>
          <a:p>
            <a:pPr marL="830593" lvl="1" indent="-342900">
              <a:buFont typeface="Arial" panose="020B0604020202020204" pitchFamily="34" charset="0"/>
              <a:buChar char="•"/>
            </a:pPr>
            <a:r>
              <a:rPr lang="en-US" altLang="zh-CN" sz="1600" dirty="0">
                <a:solidFill>
                  <a:srgbClr val="0070C0"/>
                </a:solidFill>
              </a:rPr>
              <a:t>If the performed LBT cannot warrant</a:t>
            </a:r>
            <a:r>
              <a:rPr lang="en-US" altLang="zh-CN" sz="1600" dirty="0"/>
              <a:t> the transmission at the beginning of the ranging slot, the transmitter </a:t>
            </a:r>
            <a:r>
              <a:rPr lang="en-US" altLang="zh-CN" sz="1600" dirty="0">
                <a:solidFill>
                  <a:srgbClr val="0070C0"/>
                </a:solidFill>
              </a:rPr>
              <a:t>shall not commence </a:t>
            </a:r>
            <a:r>
              <a:rPr lang="en-US" altLang="zh-CN" sz="1600" dirty="0"/>
              <a:t>the transmission. </a:t>
            </a:r>
          </a:p>
          <a:p>
            <a:pPr marL="830593" lvl="1" indent="-342900">
              <a:buFont typeface="Arial" panose="020B0604020202020204" pitchFamily="34" charset="0"/>
              <a:buChar char="•"/>
            </a:pPr>
            <a:r>
              <a:rPr lang="en-US" altLang="zh-CN" sz="1600" dirty="0"/>
              <a:t>Typical applicable periods such as NBA-MMS-UWB ranging control phase and measurement report phase</a:t>
            </a:r>
          </a:p>
        </p:txBody>
      </p:sp>
      <p:sp>
        <p:nvSpPr>
          <p:cNvPr id="52" name="矩形 51">
            <a:extLst>
              <a:ext uri="{FF2B5EF4-FFF2-40B4-BE49-F238E27FC236}">
                <a16:creationId xmlns:a16="http://schemas.microsoft.com/office/drawing/2014/main" id="{F063C02E-63B8-4B82-BEEF-2FED3305C81A}"/>
              </a:ext>
            </a:extLst>
          </p:cNvPr>
          <p:cNvSpPr/>
          <p:nvPr/>
        </p:nvSpPr>
        <p:spPr>
          <a:xfrm>
            <a:off x="13873" y="5900943"/>
            <a:ext cx="9001181" cy="584775"/>
          </a:xfrm>
          <a:prstGeom prst="rect">
            <a:avLst/>
          </a:prstGeom>
        </p:spPr>
        <p:txBody>
          <a:bodyPr wrap="square">
            <a:spAutoFit/>
          </a:bodyPr>
          <a:lstStyle/>
          <a:p>
            <a:pPr marL="30493"/>
            <a:r>
              <a:rPr lang="en-US" altLang="zh-CN" sz="1600" b="1" dirty="0"/>
              <a:t>Observation: </a:t>
            </a:r>
            <a:r>
              <a:rPr lang="en-US" altLang="zh-CN" sz="1600" dirty="0"/>
              <a:t>If  LBT for NB is required, then NBA-MMS ranging </a:t>
            </a:r>
            <a:r>
              <a:rPr lang="en-US" altLang="zh-CN" sz="1600" dirty="0">
                <a:solidFill>
                  <a:srgbClr val="0070C0"/>
                </a:solidFill>
              </a:rPr>
              <a:t>is subject to the availability of NB access.</a:t>
            </a:r>
          </a:p>
        </p:txBody>
      </p:sp>
    </p:spTree>
    <p:extLst>
      <p:ext uri="{BB962C8B-B14F-4D97-AF65-F5344CB8AC3E}">
        <p14:creationId xmlns:p14="http://schemas.microsoft.com/office/powerpoint/2010/main" val="50725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578768" y="528627"/>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Introduction (cont.)</a:t>
            </a:r>
          </a:p>
        </p:txBody>
      </p:sp>
      <p:sp>
        <p:nvSpPr>
          <p:cNvPr id="6" name="矩形 5">
            <a:extLst>
              <a:ext uri="{FF2B5EF4-FFF2-40B4-BE49-F238E27FC236}">
                <a16:creationId xmlns:a16="http://schemas.microsoft.com/office/drawing/2014/main" id="{87CD2044-7295-4454-BB64-467CCC223A1E}"/>
              </a:ext>
            </a:extLst>
          </p:cNvPr>
          <p:cNvSpPr/>
          <p:nvPr/>
        </p:nvSpPr>
        <p:spPr>
          <a:xfrm>
            <a:off x="39136" y="925075"/>
            <a:ext cx="8884331"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t>Previous contribution studied the selection of number of ranging sequence fragments (RSF) in NBA-MMS-UWB ranging [5].</a:t>
            </a:r>
          </a:p>
          <a:p>
            <a:pPr marL="830593" lvl="1" indent="-342900">
              <a:buFont typeface="Arial" panose="020B0604020202020204" pitchFamily="34" charset="0"/>
              <a:buChar char="•"/>
            </a:pPr>
            <a:r>
              <a:rPr lang="en-US" altLang="zh-CN" sz="1600" dirty="0"/>
              <a:t>Option 1: Dynamic update of the number of RSFs at the measurement report phase. </a:t>
            </a:r>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830593" lvl="1" indent="-342900">
              <a:buFont typeface="Arial" panose="020B0604020202020204" pitchFamily="34" charset="0"/>
              <a:buChar char="•"/>
            </a:pPr>
            <a:endParaRPr lang="en-US" altLang="zh-CN" sz="1600" dirty="0"/>
          </a:p>
          <a:p>
            <a:pPr marL="487693" lvl="1"/>
            <a:endParaRPr lang="en-US" altLang="zh-CN" sz="1600" dirty="0"/>
          </a:p>
          <a:p>
            <a:pPr marL="487693" lvl="1"/>
            <a:endParaRPr lang="en-US" altLang="zh-CN" sz="1600" dirty="0"/>
          </a:p>
        </p:txBody>
      </p:sp>
      <p:sp>
        <p:nvSpPr>
          <p:cNvPr id="17" name="矩形 16">
            <a:extLst>
              <a:ext uri="{FF2B5EF4-FFF2-40B4-BE49-F238E27FC236}">
                <a16:creationId xmlns:a16="http://schemas.microsoft.com/office/drawing/2014/main" id="{4A623E73-6BA8-41C3-8332-ED44508DAB62}"/>
              </a:ext>
            </a:extLst>
          </p:cNvPr>
          <p:cNvSpPr/>
          <p:nvPr/>
        </p:nvSpPr>
        <p:spPr>
          <a:xfrm>
            <a:off x="57668" y="5744598"/>
            <a:ext cx="8865799" cy="338554"/>
          </a:xfrm>
          <a:prstGeom prst="rect">
            <a:avLst/>
          </a:prstGeom>
        </p:spPr>
        <p:txBody>
          <a:bodyPr wrap="square">
            <a:spAutoFit/>
          </a:bodyPr>
          <a:lstStyle/>
          <a:p>
            <a:pPr marL="30493"/>
            <a:r>
              <a:rPr lang="en-US" altLang="zh-CN" sz="1600" b="1" dirty="0"/>
              <a:t>Observation: </a:t>
            </a:r>
            <a:r>
              <a:rPr lang="en-US" altLang="zh-CN" sz="1600" dirty="0"/>
              <a:t>Updating the number of RSFs </a:t>
            </a:r>
            <a:r>
              <a:rPr lang="en-US" altLang="zh-CN" sz="1600" dirty="0">
                <a:solidFill>
                  <a:srgbClr val="0070C0"/>
                </a:solidFill>
              </a:rPr>
              <a:t>within the ranging phase </a:t>
            </a:r>
            <a:r>
              <a:rPr lang="en-US" altLang="zh-CN" sz="1600" dirty="0"/>
              <a:t>has not yet been discussed [5].</a:t>
            </a:r>
          </a:p>
        </p:txBody>
      </p:sp>
      <p:sp>
        <p:nvSpPr>
          <p:cNvPr id="11" name="矩形 10">
            <a:extLst>
              <a:ext uri="{FF2B5EF4-FFF2-40B4-BE49-F238E27FC236}">
                <a16:creationId xmlns:a16="http://schemas.microsoft.com/office/drawing/2014/main" id="{8FC34BDE-8CC6-41B6-B279-B0FBA095C4AB}"/>
              </a:ext>
            </a:extLst>
          </p:cNvPr>
          <p:cNvSpPr/>
          <p:nvPr/>
        </p:nvSpPr>
        <p:spPr>
          <a:xfrm>
            <a:off x="12239" y="4299682"/>
            <a:ext cx="9163290" cy="338554"/>
          </a:xfrm>
          <a:prstGeom prst="rect">
            <a:avLst/>
          </a:prstGeom>
        </p:spPr>
        <p:txBody>
          <a:bodyPr wrap="square">
            <a:spAutoFit/>
          </a:bodyPr>
          <a:lstStyle/>
          <a:p>
            <a:pPr marL="830593" lvl="1" indent="-342900">
              <a:buFont typeface="Arial" panose="020B0604020202020204" pitchFamily="34" charset="0"/>
              <a:buChar char="•"/>
            </a:pPr>
            <a:r>
              <a:rPr lang="en-US" altLang="zh-CN" sz="1600" dirty="0"/>
              <a:t>Option 2: Fixed selection preconfigured to the largest number of RSFs prior to the ranging phase. </a:t>
            </a:r>
          </a:p>
        </p:txBody>
      </p:sp>
      <p:pic>
        <p:nvPicPr>
          <p:cNvPr id="12" name="图片 11">
            <a:extLst>
              <a:ext uri="{FF2B5EF4-FFF2-40B4-BE49-F238E27FC236}">
                <a16:creationId xmlns:a16="http://schemas.microsoft.com/office/drawing/2014/main" id="{E37380F7-7FDB-467D-A6B4-56ECED467629}"/>
              </a:ext>
            </a:extLst>
          </p:cNvPr>
          <p:cNvPicPr>
            <a:picLocks noChangeAspect="1"/>
          </p:cNvPicPr>
          <p:nvPr/>
        </p:nvPicPr>
        <p:blipFill>
          <a:blip r:embed="rId3"/>
          <a:stretch>
            <a:fillRect/>
          </a:stretch>
        </p:blipFill>
        <p:spPr>
          <a:xfrm>
            <a:off x="800928" y="1794637"/>
            <a:ext cx="7636189" cy="2323466"/>
          </a:xfrm>
          <a:prstGeom prst="rect">
            <a:avLst/>
          </a:prstGeom>
        </p:spPr>
      </p:pic>
    </p:spTree>
    <p:extLst>
      <p:ext uri="{BB962C8B-B14F-4D97-AF65-F5344CB8AC3E}">
        <p14:creationId xmlns:p14="http://schemas.microsoft.com/office/powerpoint/2010/main" val="366265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578768" y="528627"/>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Introduction (cont.)</a:t>
            </a:r>
          </a:p>
        </p:txBody>
      </p:sp>
      <p:sp>
        <p:nvSpPr>
          <p:cNvPr id="52" name="矩形 51">
            <a:extLst>
              <a:ext uri="{FF2B5EF4-FFF2-40B4-BE49-F238E27FC236}">
                <a16:creationId xmlns:a16="http://schemas.microsoft.com/office/drawing/2014/main" id="{F063C02E-63B8-4B82-BEEF-2FED3305C81A}"/>
              </a:ext>
            </a:extLst>
          </p:cNvPr>
          <p:cNvSpPr/>
          <p:nvPr/>
        </p:nvSpPr>
        <p:spPr>
          <a:xfrm>
            <a:off x="-10129" y="979684"/>
            <a:ext cx="8934353" cy="1815882"/>
          </a:xfrm>
          <a:prstGeom prst="rect">
            <a:avLst/>
          </a:prstGeom>
        </p:spPr>
        <p:txBody>
          <a:bodyPr wrap="square">
            <a:spAutoFit/>
          </a:bodyPr>
          <a:lstStyle/>
          <a:p>
            <a:pPr marL="316243" indent="-285750">
              <a:buFont typeface="Arial" panose="020B0604020202020204" pitchFamily="34" charset="0"/>
              <a:buChar char="•"/>
            </a:pPr>
            <a:r>
              <a:rPr lang="en-US" altLang="zh-CN" sz="1600" dirty="0"/>
              <a:t>Intuitively, if either side needs to request an early termination of the MMS ranging phase, then this request message can be conveyed by the NB message.</a:t>
            </a:r>
          </a:p>
          <a:p>
            <a:pPr marL="773443" lvl="1" indent="-285750">
              <a:buFont typeface="Arial" panose="020B0604020202020204" pitchFamily="34" charset="0"/>
              <a:buChar char="•"/>
            </a:pPr>
            <a:r>
              <a:rPr lang="en-US" altLang="zh-CN" sz="1600" dirty="0"/>
              <a:t>As mentioned in previous slides, if </a:t>
            </a:r>
            <a:r>
              <a:rPr lang="en-US" altLang="zh-CN" sz="1600" dirty="0">
                <a:cs typeface="Times New Roman" panose="02020603050405020304" pitchFamily="18" charset="0"/>
                <a:sym typeface="Wingdings" panose="05000000000000000000" pitchFamily="2" charset="2"/>
              </a:rPr>
              <a:t>the gap between two consecutive NB messages may be far larger than </a:t>
            </a:r>
            <a:r>
              <a:rPr lang="en-US" altLang="zh-CN" sz="1600" dirty="0">
                <a:cs typeface="Times New Roman" panose="02020603050405020304" pitchFamily="18" charset="0"/>
              </a:rPr>
              <a:t>16 </a:t>
            </a:r>
            <a:r>
              <a:rPr lang="en-US" altLang="zh-CN" sz="1600" dirty="0" err="1">
                <a:cs typeface="Times New Roman" panose="02020603050405020304" pitchFamily="18" charset="0"/>
              </a:rPr>
              <a:t>μs</a:t>
            </a:r>
            <a:r>
              <a:rPr lang="en-US" altLang="zh-CN" sz="1600" dirty="0">
                <a:cs typeface="Times New Roman" panose="02020603050405020304" pitchFamily="18" charset="0"/>
              </a:rPr>
              <a:t> (For example, the </a:t>
            </a:r>
            <a:r>
              <a:rPr lang="en-US" altLang="zh-CN" sz="1600" dirty="0">
                <a:cs typeface="Times New Roman" panose="02020603050405020304" pitchFamily="18" charset="0"/>
                <a:sym typeface="Wingdings" panose="05000000000000000000" pitchFamily="2" charset="2"/>
              </a:rPr>
              <a:t>NB Poll and the NB change request as shown in the following figure)</a:t>
            </a:r>
            <a:r>
              <a:rPr lang="en-US" altLang="zh-CN" sz="1600" dirty="0">
                <a:cs typeface="Times New Roman" panose="02020603050405020304" pitchFamily="18" charset="0"/>
              </a:rPr>
              <a:t>, then LBT is required for NB request message</a:t>
            </a:r>
            <a:r>
              <a:rPr lang="en-US" altLang="zh-CN" sz="1600" dirty="0">
                <a:cs typeface="Times New Roman" panose="02020603050405020304" pitchFamily="18" charset="0"/>
                <a:sym typeface="Wingdings" panose="05000000000000000000" pitchFamily="2" charset="2"/>
              </a:rPr>
              <a:t>.</a:t>
            </a:r>
          </a:p>
          <a:p>
            <a:pPr marL="773443" lvl="1" indent="-285750">
              <a:buFont typeface="Arial" panose="020B0604020202020204" pitchFamily="34" charset="0"/>
              <a:buChar char="•"/>
            </a:pPr>
            <a:r>
              <a:rPr lang="en-US" altLang="zh-CN" sz="1600" dirty="0"/>
              <a:t>However, </a:t>
            </a:r>
            <a:r>
              <a:rPr lang="en-US" altLang="zh-CN" sz="1600" dirty="0">
                <a:solidFill>
                  <a:srgbClr val="0070C0"/>
                </a:solidFill>
              </a:rPr>
              <a:t>if the performed LBT (if required) cannot warrant </a:t>
            </a:r>
            <a:r>
              <a:rPr lang="en-US" altLang="zh-CN" sz="1600" dirty="0"/>
              <a:t>the NB access, then the request message for early termination can not be conveyed to the other side.</a:t>
            </a:r>
          </a:p>
        </p:txBody>
      </p:sp>
      <p:sp>
        <p:nvSpPr>
          <p:cNvPr id="17" name="矩形 16">
            <a:extLst>
              <a:ext uri="{FF2B5EF4-FFF2-40B4-BE49-F238E27FC236}">
                <a16:creationId xmlns:a16="http://schemas.microsoft.com/office/drawing/2014/main" id="{4A623E73-6BA8-41C3-8332-ED44508DAB62}"/>
              </a:ext>
            </a:extLst>
          </p:cNvPr>
          <p:cNvSpPr/>
          <p:nvPr/>
        </p:nvSpPr>
        <p:spPr>
          <a:xfrm>
            <a:off x="0" y="5644416"/>
            <a:ext cx="9174682" cy="830997"/>
          </a:xfrm>
          <a:prstGeom prst="rect">
            <a:avLst/>
          </a:prstGeom>
        </p:spPr>
        <p:txBody>
          <a:bodyPr wrap="square">
            <a:spAutoFit/>
          </a:bodyPr>
          <a:lstStyle/>
          <a:p>
            <a:pPr marL="30493"/>
            <a:r>
              <a:rPr lang="en-US" altLang="zh-CN" sz="1600" b="1" dirty="0"/>
              <a:t>Observation: </a:t>
            </a:r>
          </a:p>
          <a:p>
            <a:pPr marL="316243" indent="-285750">
              <a:buFont typeface="Arial" panose="020B0604020202020204" pitchFamily="34" charset="0"/>
              <a:buChar char="•"/>
            </a:pPr>
            <a:r>
              <a:rPr lang="en-US" altLang="zh-CN" sz="1600" dirty="0"/>
              <a:t>The updating message(s) by NB feedback within the ranging phase is also subject to the availability of NB access.</a:t>
            </a:r>
          </a:p>
        </p:txBody>
      </p:sp>
      <p:pic>
        <p:nvPicPr>
          <p:cNvPr id="9" name="图片 8">
            <a:extLst>
              <a:ext uri="{FF2B5EF4-FFF2-40B4-BE49-F238E27FC236}">
                <a16:creationId xmlns:a16="http://schemas.microsoft.com/office/drawing/2014/main" id="{E1E26159-DF58-46D3-9BAA-420232F91AC6}"/>
              </a:ext>
            </a:extLst>
          </p:cNvPr>
          <p:cNvPicPr>
            <a:picLocks noChangeAspect="1"/>
          </p:cNvPicPr>
          <p:nvPr/>
        </p:nvPicPr>
        <p:blipFill>
          <a:blip r:embed="rId3"/>
          <a:stretch>
            <a:fillRect/>
          </a:stretch>
        </p:blipFill>
        <p:spPr>
          <a:xfrm>
            <a:off x="1230819" y="2924944"/>
            <a:ext cx="7452320" cy="2861349"/>
          </a:xfrm>
          <a:prstGeom prst="rect">
            <a:avLst/>
          </a:prstGeom>
        </p:spPr>
      </p:pic>
    </p:spTree>
    <p:extLst>
      <p:ext uri="{BB962C8B-B14F-4D97-AF65-F5344CB8AC3E}">
        <p14:creationId xmlns:p14="http://schemas.microsoft.com/office/powerpoint/2010/main" val="281215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431098" y="593725"/>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dirty="0"/>
              <a:t>Motivation</a:t>
            </a:r>
          </a:p>
        </p:txBody>
      </p:sp>
      <p:sp>
        <p:nvSpPr>
          <p:cNvPr id="6" name="矩形 5">
            <a:extLst>
              <a:ext uri="{FF2B5EF4-FFF2-40B4-BE49-F238E27FC236}">
                <a16:creationId xmlns:a16="http://schemas.microsoft.com/office/drawing/2014/main" id="{87CD2044-7295-4454-BB64-467CCC223A1E}"/>
              </a:ext>
            </a:extLst>
          </p:cNvPr>
          <p:cNvSpPr/>
          <p:nvPr/>
        </p:nvSpPr>
        <p:spPr>
          <a:xfrm>
            <a:off x="53752" y="1124744"/>
            <a:ext cx="9036496"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t>During transmission of MMS RSFs, enable the receiving side to request an early termination of the MMS procedure in case the number of RSF it has already received is sufficient for a reliable ranging measurement. </a:t>
            </a:r>
            <a:r>
              <a:rPr lang="en-US" altLang="zh-CN" sz="1600" dirty="0">
                <a:solidFill>
                  <a:srgbClr val="0070C0"/>
                </a:solidFill>
                <a:sym typeface="Wingdings" panose="05000000000000000000" pitchFamily="2" charset="2"/>
              </a:rPr>
              <a:t>M</a:t>
            </a:r>
            <a:r>
              <a:rPr lang="en-US" altLang="zh-CN" sz="1600" dirty="0">
                <a:solidFill>
                  <a:srgbClr val="0070C0"/>
                </a:solidFill>
              </a:rPr>
              <a:t>ay result in a faster and more fluent adaptation to changing channel conditions:</a:t>
            </a:r>
          </a:p>
          <a:p>
            <a:pPr marL="830593" lvl="1" indent="-342900">
              <a:buFont typeface="Arial" panose="020B0604020202020204" pitchFamily="34" charset="0"/>
              <a:buChar char="•"/>
            </a:pPr>
            <a:r>
              <a:rPr lang="en-US" altLang="zh-CN" sz="1600" dirty="0"/>
              <a:t>Transmission of redundant RSFs is not required in case channel conditions improve and requiring fewer fragments than the pre-configured number of RSFs.</a:t>
            </a:r>
          </a:p>
          <a:p>
            <a:pPr marL="830593" lvl="1" indent="-342900">
              <a:buFont typeface="Arial" panose="020B0604020202020204" pitchFamily="34" charset="0"/>
              <a:buChar char="•"/>
            </a:pPr>
            <a:r>
              <a:rPr lang="en-US" altLang="zh-CN" sz="1600" dirty="0"/>
              <a:t>By setting the pre-configured number of RSFs to be higher than required by current channel conditions, a sufficient number of RSFs may immediately apply once channel conditions are degraded. </a:t>
            </a:r>
            <a:r>
              <a:rPr lang="en-US" altLang="zh-CN" sz="1600" dirty="0">
                <a:solidFill>
                  <a:srgbClr val="0070C0"/>
                </a:solidFill>
                <a:sym typeface="Wingdings" panose="05000000000000000000" pitchFamily="2" charset="2"/>
              </a:rPr>
              <a:t> </a:t>
            </a:r>
            <a:r>
              <a:rPr lang="en-US" altLang="zh-CN" sz="1600" dirty="0">
                <a:solidFill>
                  <a:srgbClr val="0070C0"/>
                </a:solidFill>
              </a:rPr>
              <a:t>Avoiding failed MMS procedures with insufficient number of RSFs during the response to the degrading conditions.</a:t>
            </a:r>
          </a:p>
          <a:p>
            <a:pPr marL="373393" indent="-342900">
              <a:buFont typeface="Arial" panose="020B0604020202020204" pitchFamily="34" charset="0"/>
              <a:buChar char="•"/>
            </a:pPr>
            <a:r>
              <a:rPr lang="en-US" altLang="zh-CN" sz="1600" dirty="0"/>
              <a:t>Need to define an alternative method for conveying the early termination request when NB access are unavailable due to collisions during MMS ranging phase</a:t>
            </a:r>
            <a:endParaRPr lang="en-US" altLang="zh-CN" sz="1600" dirty="0">
              <a:solidFill>
                <a:srgbClr val="0070C0"/>
              </a:solidFill>
            </a:endParaRPr>
          </a:p>
        </p:txBody>
      </p:sp>
    </p:spTree>
    <p:extLst>
      <p:ext uri="{BB962C8B-B14F-4D97-AF65-F5344CB8AC3E}">
        <p14:creationId xmlns:p14="http://schemas.microsoft.com/office/powerpoint/2010/main" val="1368236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6BE7E3D6-6AD2-4C59-8AFD-F51529D99454}"/>
              </a:ext>
            </a:extLst>
          </p:cNvPr>
          <p:cNvPicPr>
            <a:picLocks noChangeAspect="1"/>
          </p:cNvPicPr>
          <p:nvPr/>
        </p:nvPicPr>
        <p:blipFill>
          <a:blip r:embed="rId2"/>
          <a:stretch>
            <a:fillRect/>
          </a:stretch>
        </p:blipFill>
        <p:spPr>
          <a:xfrm>
            <a:off x="1493622" y="2197089"/>
            <a:ext cx="5702721" cy="2115690"/>
          </a:xfrm>
          <a:prstGeom prst="rect">
            <a:avLst/>
          </a:prstGeom>
        </p:spPr>
      </p:pic>
      <p:pic>
        <p:nvPicPr>
          <p:cNvPr id="13" name="图片 12">
            <a:extLst>
              <a:ext uri="{FF2B5EF4-FFF2-40B4-BE49-F238E27FC236}">
                <a16:creationId xmlns:a16="http://schemas.microsoft.com/office/drawing/2014/main" id="{46718E85-E679-4A10-B56B-CA9C17766657}"/>
              </a:ext>
            </a:extLst>
          </p:cNvPr>
          <p:cNvPicPr>
            <a:picLocks noChangeAspect="1"/>
          </p:cNvPicPr>
          <p:nvPr/>
        </p:nvPicPr>
        <p:blipFill>
          <a:blip r:embed="rId3"/>
          <a:stretch>
            <a:fillRect/>
          </a:stretch>
        </p:blipFill>
        <p:spPr>
          <a:xfrm>
            <a:off x="1332691" y="4210479"/>
            <a:ext cx="6024585" cy="2213659"/>
          </a:xfrm>
          <a:prstGeom prst="rect">
            <a:avLst/>
          </a:prstGeom>
        </p:spPr>
      </p:pic>
      <p:sp>
        <p:nvSpPr>
          <p:cNvPr id="48" name="矩形 5">
            <a:extLst>
              <a:ext uri="{FF2B5EF4-FFF2-40B4-BE49-F238E27FC236}">
                <a16:creationId xmlns:a16="http://schemas.microsoft.com/office/drawing/2014/main" id="{8306D381-A690-4D77-A730-0223F6F53BDA}"/>
              </a:ext>
            </a:extLst>
          </p:cNvPr>
          <p:cNvSpPr/>
          <p:nvPr/>
        </p:nvSpPr>
        <p:spPr>
          <a:xfrm>
            <a:off x="460861" y="1268760"/>
            <a:ext cx="8503627" cy="2113399"/>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742950" lvl="1" indent="-285750">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zh-CN" dirty="0" err="1"/>
              <a:t>Kuan</a:t>
            </a:r>
            <a:r>
              <a:rPr lang="en-US" altLang="zh-CN" dirty="0"/>
              <a:t> Wu, Huawei</a:t>
            </a:r>
            <a:endParaRPr lang="en-US" altLang="en-US" dirty="0"/>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721259" y="571883"/>
            <a:ext cx="7485490" cy="43571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dirty="0"/>
              <a:t>The feedback is conveyed by the change of preambles</a:t>
            </a:r>
          </a:p>
          <a:p>
            <a:pPr algn="l"/>
            <a:endParaRPr lang="en-US" altLang="zh-CN" sz="2400" dirty="0"/>
          </a:p>
        </p:txBody>
      </p:sp>
      <p:sp>
        <p:nvSpPr>
          <p:cNvPr id="6" name="矩形 5">
            <a:extLst>
              <a:ext uri="{FF2B5EF4-FFF2-40B4-BE49-F238E27FC236}">
                <a16:creationId xmlns:a16="http://schemas.microsoft.com/office/drawing/2014/main" id="{87CD2044-7295-4454-BB64-467CCC223A1E}"/>
              </a:ext>
            </a:extLst>
          </p:cNvPr>
          <p:cNvSpPr/>
          <p:nvPr/>
        </p:nvSpPr>
        <p:spPr>
          <a:xfrm>
            <a:off x="-24693" y="883373"/>
            <a:ext cx="8989181" cy="1477328"/>
          </a:xfrm>
          <a:prstGeom prst="rect">
            <a:avLst/>
          </a:prstGeom>
        </p:spPr>
        <p:txBody>
          <a:bodyPr wrap="square">
            <a:spAutoFit/>
          </a:bodyPr>
          <a:lstStyle/>
          <a:p>
            <a:pPr marL="373393" indent="-342900">
              <a:buFont typeface="Arial" panose="020B0604020202020204" pitchFamily="34" charset="0"/>
              <a:buChar char="•"/>
            </a:pPr>
            <a:r>
              <a:rPr lang="en-US" altLang="zh-CN" sz="1600" dirty="0"/>
              <a:t>If the performed LBT cannot warrant the transmission of NB message, then </a:t>
            </a:r>
            <a:r>
              <a:rPr lang="en-US" altLang="zh-CN" sz="1600" dirty="0">
                <a:solidFill>
                  <a:srgbClr val="0070C0"/>
                </a:solidFill>
              </a:rPr>
              <a:t>the request is conveyed by the change of multi-millisecond ranging sequences (MMRS) carried by RSFs</a:t>
            </a:r>
          </a:p>
          <a:p>
            <a:pPr marL="30493"/>
            <a:r>
              <a:rPr lang="en-US" altLang="zh-CN" sz="1600" dirty="0">
                <a:solidFill>
                  <a:srgbClr val="0070C0"/>
                </a:solidFill>
              </a:rPr>
              <a:t>      </a:t>
            </a:r>
            <a:r>
              <a:rPr lang="en-US" altLang="zh-CN" sz="1600" dirty="0">
                <a:solidFill>
                  <a:srgbClr val="0070C0"/>
                </a:solidFill>
                <a:sym typeface="Wingdings" panose="05000000000000000000" pitchFamily="2" charset="2"/>
              </a:rPr>
              <a:t> </a:t>
            </a:r>
            <a:r>
              <a:rPr lang="en-US" altLang="zh-CN" sz="1600" dirty="0">
                <a:solidFill>
                  <a:srgbClr val="0070C0"/>
                </a:solidFill>
              </a:rPr>
              <a:t>The change of MMRSs indicates that the number of RSFs is sufficient for aggregation processing, further RSFs are no longer needed.</a:t>
            </a:r>
          </a:p>
          <a:p>
            <a:pPr marL="830593" lvl="1" indent="-342900">
              <a:buFont typeface="Arial" panose="020B0604020202020204" pitchFamily="34" charset="0"/>
              <a:buChar char="•"/>
            </a:pPr>
            <a:r>
              <a:rPr lang="en-US" altLang="zh-CN" sz="1300" dirty="0"/>
              <a:t>The MMRSs before and after the change are selected from the same set of sequences, i.e., ranging sequences based on complimentary sets [6], or the set of  </a:t>
            </a:r>
            <a:r>
              <a:rPr lang="en-US" altLang="zh-CN" sz="1300" dirty="0" err="1"/>
              <a:t>Ipatov</a:t>
            </a:r>
            <a:r>
              <a:rPr lang="en-US" altLang="zh-CN" sz="1300" dirty="0"/>
              <a:t> sequences.</a:t>
            </a:r>
          </a:p>
        </p:txBody>
      </p:sp>
      <p:sp>
        <p:nvSpPr>
          <p:cNvPr id="7" name="矩形 6">
            <a:extLst>
              <a:ext uri="{FF2B5EF4-FFF2-40B4-BE49-F238E27FC236}">
                <a16:creationId xmlns:a16="http://schemas.microsoft.com/office/drawing/2014/main" id="{3877DFF4-7286-4134-858A-7E4AD99AAFB1}"/>
              </a:ext>
            </a:extLst>
          </p:cNvPr>
          <p:cNvSpPr/>
          <p:nvPr/>
        </p:nvSpPr>
        <p:spPr>
          <a:xfrm>
            <a:off x="179512" y="2729349"/>
            <a:ext cx="1222560" cy="1092607"/>
          </a:xfrm>
          <a:prstGeom prst="rect">
            <a:avLst/>
          </a:prstGeom>
        </p:spPr>
        <p:txBody>
          <a:bodyPr wrap="square">
            <a:spAutoFit/>
          </a:bodyPr>
          <a:lstStyle/>
          <a:p>
            <a:r>
              <a:rPr lang="en-US" altLang="zh-CN" sz="1300" dirty="0">
                <a:ea typeface="MS Mincho"/>
              </a:rPr>
              <a:t>(a) Originally with 8 RSFs intended for UWB MMS ranging phase</a:t>
            </a:r>
            <a:endParaRPr lang="zh-CN" altLang="en-US" sz="1300" dirty="0"/>
          </a:p>
        </p:txBody>
      </p:sp>
      <p:sp>
        <p:nvSpPr>
          <p:cNvPr id="9" name="矩形 8">
            <a:extLst>
              <a:ext uri="{FF2B5EF4-FFF2-40B4-BE49-F238E27FC236}">
                <a16:creationId xmlns:a16="http://schemas.microsoft.com/office/drawing/2014/main" id="{E7D0AC18-D65C-49A4-9B4C-BB30228FE39B}"/>
              </a:ext>
            </a:extLst>
          </p:cNvPr>
          <p:cNvSpPr/>
          <p:nvPr/>
        </p:nvSpPr>
        <p:spPr>
          <a:xfrm>
            <a:off x="179512" y="5035189"/>
            <a:ext cx="1222560" cy="1224181"/>
          </a:xfrm>
          <a:prstGeom prst="rect">
            <a:avLst/>
          </a:prstGeom>
        </p:spPr>
        <p:txBody>
          <a:bodyPr wrap="square">
            <a:spAutoFit/>
          </a:bodyPr>
          <a:lstStyle/>
          <a:p>
            <a:pPr>
              <a:lnSpc>
                <a:spcPct val="115000"/>
              </a:lnSpc>
              <a:spcAft>
                <a:spcPts val="1000"/>
              </a:spcAft>
            </a:pPr>
            <a:r>
              <a:rPr lang="en-US" altLang="zh-CN" sz="1300" dirty="0">
                <a:solidFill>
                  <a:srgbClr val="0070C0"/>
                </a:solidFill>
                <a:ea typeface="MS Mincho"/>
              </a:rPr>
              <a:t> </a:t>
            </a:r>
            <a:r>
              <a:rPr lang="en-US" altLang="zh-CN" sz="1300" dirty="0">
                <a:ea typeface="MS Mincho"/>
              </a:rPr>
              <a:t>(b) </a:t>
            </a:r>
            <a:r>
              <a:rPr lang="en-US" altLang="zh-CN" sz="1300" dirty="0">
                <a:ea typeface="Times New Roman" panose="02020603050405020304" pitchFamily="18" charset="0"/>
              </a:rPr>
              <a:t>Request</a:t>
            </a:r>
            <a:r>
              <a:rPr lang="en-US" altLang="zh-CN" sz="1300" dirty="0">
                <a:ea typeface="MS Mincho"/>
              </a:rPr>
              <a:t> for an early termination of UWB MMS ranging phase</a:t>
            </a:r>
            <a:endParaRPr lang="zh-CN" altLang="zh-CN" sz="1300" dirty="0">
              <a:ea typeface="Times New Roman" panose="02020603050405020304" pitchFamily="18" charset="0"/>
            </a:endParaRPr>
          </a:p>
        </p:txBody>
      </p:sp>
      <p:sp>
        <p:nvSpPr>
          <p:cNvPr id="10" name="箭头: 圆角右 9">
            <a:extLst>
              <a:ext uri="{FF2B5EF4-FFF2-40B4-BE49-F238E27FC236}">
                <a16:creationId xmlns:a16="http://schemas.microsoft.com/office/drawing/2014/main" id="{5E97960B-EC70-4F89-B8A2-C3B55C51DAD4}"/>
              </a:ext>
            </a:extLst>
          </p:cNvPr>
          <p:cNvSpPr/>
          <p:nvPr/>
        </p:nvSpPr>
        <p:spPr bwMode="auto">
          <a:xfrm rot="8740942">
            <a:off x="7071369" y="4134770"/>
            <a:ext cx="792088" cy="1008112"/>
          </a:xfrm>
          <a:prstGeom prst="ben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6106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1717</Words>
  <Application>Microsoft Office PowerPoint</Application>
  <PresentationFormat>全屏显示(4:3)</PresentationFormat>
  <Paragraphs>182</Paragraphs>
  <Slides>11</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MS Mincho</vt: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2022-11-07T03:25:44Z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(3)0V2CQP1bG7BK7kgcdPQyQ9EgrfCxUYH5sTwYBbDbNlit0WYdPZMt/CToile72ue2yDVs4qoz
p/jDU8ElCMZ6lO9jERqwn4RJECp8j6IyoPuEp1kNgqjiTTGPewDQ0uS69cPkBg51hjTO+6/Z
okKBJT7S0pAQlRZQQrgyKdR/Ni4w/c2x9g0zFIijwMBEoih93PGPRkJOj33fP55DW7+KTYkr
eFQhunL5/PJoTYnLm0</vt:lpwstr>
  </property>
  <property fmtid="{D5CDD505-2E9C-101B-9397-08002B2CF9AE}" pid="3" name="_2015_ms_pID_7253431">
    <vt:lpwstr>DcRUg7/9tLpxulaewOR+vIVaWTHZBuw1MfSM3XwSu3SnENoP9JhIkY
h7PaFf+pyls8qy6IKV0UL+3ezdHAMJeQEt9TUzawOzhurK0euo+GI0p7/MzUMzekWhVIk0w1
pkKcCHzU1Ff5F9y2AnoIco1eKP+X5unFCHahwWQyWmS1nArmRjWSbs53ZKXN99tZ0HCygJJ8
x2RRCZzWP/xnKcvLMD2Kr+70Js0v0SX0ZpBh</vt:lpwstr>
  </property>
  <property fmtid="{D5CDD505-2E9C-101B-9397-08002B2CF9AE}" pid="4" name="_2015_ms_pID_7253432">
    <vt:lpwstr>lQ==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1667782299</vt:lpwstr>
  </property>
</Properties>
</file>