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378" r:id="rId4"/>
    <p:sldId id="376" r:id="rId5"/>
    <p:sldId id="377" r:id="rId6"/>
    <p:sldId id="379" r:id="rId7"/>
    <p:sldId id="380" r:id="rId8"/>
    <p:sldId id="382" r:id="rId9"/>
    <p:sldId id="383" r:id="rId10"/>
    <p:sldId id="37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默认节" id="{717B8C1F-7F54-4607-B599-198C5E563B2A}">
          <p14:sldIdLst>
            <p14:sldId id="259"/>
            <p14:sldId id="258"/>
            <p14:sldId id="378"/>
            <p14:sldId id="376"/>
            <p14:sldId id="377"/>
            <p14:sldId id="379"/>
            <p14:sldId id="380"/>
            <p14:sldId id="382"/>
            <p14:sldId id="383"/>
            <p14:sldId id="3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8" name="作者" initials="A" lastIdx="12" clrIdx="7"/>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6424" autoAdjust="0"/>
  </p:normalViewPr>
  <p:slideViewPr>
    <p:cSldViewPr>
      <p:cViewPr varScale="1">
        <p:scale>
          <a:sx n="82" d="100"/>
          <a:sy n="82" d="100"/>
        </p:scale>
        <p:origin x="1440"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6" d="100"/>
          <a:sy n="86" d="100"/>
        </p:scale>
        <p:origin x="384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1</a:t>
            </a:fld>
            <a:endParaRPr lang="en-US" altLang="en-US" dirty="0"/>
          </a:p>
        </p:txBody>
      </p:sp>
    </p:spTree>
    <p:extLst>
      <p:ext uri="{BB962C8B-B14F-4D97-AF65-F5344CB8AC3E}">
        <p14:creationId xmlns:p14="http://schemas.microsoft.com/office/powerpoint/2010/main" val="285259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37151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3</a:t>
            </a:fld>
            <a:endParaRPr lang="en-US" altLang="en-US" dirty="0"/>
          </a:p>
        </p:txBody>
      </p:sp>
    </p:spTree>
    <p:extLst>
      <p:ext uri="{BB962C8B-B14F-4D97-AF65-F5344CB8AC3E}">
        <p14:creationId xmlns:p14="http://schemas.microsoft.com/office/powerpoint/2010/main" val="177120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September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Kuan</a:t>
            </a:r>
            <a:r>
              <a:rPr lang="en-US" altLang="en-US" dirty="0"/>
              <a:t> Wu,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altLang="zh-CN" sz="1200" b="1" i="0" kern="1200" dirty="0">
                <a:solidFill>
                  <a:schemeClr val="tx1"/>
                </a:solidFill>
                <a:effectLst/>
                <a:latin typeface="Times New Roman" pitchFamily="18" charset="0"/>
                <a:ea typeface="+mn-ea"/>
                <a:cs typeface="+mn-cs"/>
              </a:rPr>
              <a:t> 15-22-0466-00-04ab </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a:t>September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zh-CN" dirty="0" err="1"/>
              <a:t>Kuan</a:t>
            </a:r>
            <a:r>
              <a:rPr lang="en-US" altLang="zh-CN" dirty="0"/>
              <a:t> Wu, Huawei</a:t>
            </a:r>
            <a:endParaRPr lang="en-US" altLang="en-US" dirty="0"/>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14300" y="623779"/>
            <a:ext cx="8991600" cy="5062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More on updating the number of fragments for NBA-MMS UWB ranging	</a:t>
            </a:r>
          </a:p>
          <a:p>
            <a:pPr>
              <a:spcBef>
                <a:spcPts val="0"/>
              </a:spcBef>
              <a:spcAft>
                <a:spcPts val="600"/>
              </a:spcAft>
            </a:pPr>
            <a:r>
              <a:rPr lang="en-US" altLang="en-US" sz="1600" b="1" dirty="0">
                <a:solidFill>
                  <a:schemeClr val="tx2"/>
                </a:solidFill>
              </a:rPr>
              <a:t>Date Submitted: </a:t>
            </a:r>
            <a:r>
              <a:rPr lang="en-US" altLang="zh-CN" sz="1600" dirty="0">
                <a:solidFill>
                  <a:schemeClr val="tx2"/>
                </a:solidFill>
              </a:rPr>
              <a:t>September</a:t>
            </a:r>
            <a:r>
              <a:rPr lang="en-US" altLang="en-US" sz="1600" dirty="0">
                <a:solidFill>
                  <a:schemeClr val="tx2"/>
                </a:solidFill>
              </a:rPr>
              <a:t>, 2022</a:t>
            </a:r>
          </a:p>
          <a:p>
            <a:pPr>
              <a:spcBef>
                <a:spcPts val="0"/>
              </a:spcBef>
              <a:spcAft>
                <a:spcPts val="600"/>
              </a:spcAft>
            </a:pPr>
            <a:r>
              <a:rPr lang="en-US" altLang="en-US" sz="1600" b="1" dirty="0">
                <a:solidFill>
                  <a:schemeClr val="tx2"/>
                </a:solidFill>
              </a:rPr>
              <a:t>Source: </a:t>
            </a:r>
            <a:r>
              <a:rPr lang="en-US" altLang="zh-CN" sz="1600" dirty="0" err="1">
                <a:solidFill>
                  <a:schemeClr val="tx2"/>
                </a:solidFill>
              </a:rPr>
              <a:t>Kuan</a:t>
            </a:r>
            <a:r>
              <a:rPr lang="en-US" altLang="zh-CN" sz="1600" dirty="0">
                <a:solidFill>
                  <a:schemeClr val="tx2"/>
                </a:solidFill>
              </a:rPr>
              <a:t> Wu, Rani Keren, </a:t>
            </a:r>
            <a:r>
              <a:rPr lang="en-US" altLang="zh-CN" sz="1600" dirty="0" err="1">
                <a:solidFill>
                  <a:schemeClr val="tx2"/>
                </a:solidFill>
              </a:rPr>
              <a:t>Yunbo</a:t>
            </a:r>
            <a:r>
              <a:rPr lang="en-US" altLang="zh-CN" sz="1600" dirty="0">
                <a:solidFill>
                  <a:schemeClr val="tx2"/>
                </a:solidFill>
              </a:rPr>
              <a:t> Li, Bin Qian, David </a:t>
            </a:r>
            <a:r>
              <a:rPr lang="en-US" altLang="zh-CN" sz="1600" dirty="0" err="1">
                <a:solidFill>
                  <a:schemeClr val="tx2"/>
                </a:solidFill>
              </a:rPr>
              <a:t>Xun</a:t>
            </a:r>
            <a:r>
              <a:rPr lang="en-US" altLang="zh-CN" sz="1600" dirty="0">
                <a:solidFill>
                  <a:schemeClr val="tx2"/>
                </a:solidFill>
              </a:rPr>
              <a:t> Yang, Lei Huang </a:t>
            </a:r>
            <a:r>
              <a:rPr lang="en-US" altLang="en-US" sz="1600" dirty="0">
                <a:solidFill>
                  <a:schemeClr val="tx2"/>
                </a:solidFill>
              </a:rPr>
              <a:t>(</a:t>
            </a:r>
            <a:r>
              <a:rPr lang="en-US" altLang="en-US" sz="1600" dirty="0"/>
              <a:t>Huawei Technologies)</a:t>
            </a:r>
          </a:p>
          <a:p>
            <a:pPr>
              <a:spcBef>
                <a:spcPts val="0"/>
              </a:spcBef>
              <a:spcAft>
                <a:spcPts val="600"/>
              </a:spcAft>
            </a:pPr>
            <a:r>
              <a:rPr lang="en-US" altLang="en-US" sz="1600" b="1" dirty="0">
                <a:solidFill>
                  <a:schemeClr val="tx2"/>
                </a:solidFill>
              </a:rPr>
              <a:t>Email:</a:t>
            </a:r>
            <a:r>
              <a:rPr lang="en-US" altLang="en-US" sz="1600" dirty="0">
                <a:solidFill>
                  <a:schemeClr val="tx2"/>
                </a:solidFill>
              </a:rPr>
              <a:t> </a:t>
            </a:r>
            <a:r>
              <a:rPr lang="en-US" altLang="zh-CN" sz="1600" dirty="0">
                <a:solidFill>
                  <a:schemeClr val="tx2"/>
                </a:solidFill>
              </a:rPr>
              <a:t>wukuan2@huawei.com</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Discussing approach for managing the number of fragments selection in NBA-MMS-UWB ranging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t>To mitigate the reliance of  NB channel availability during NBA-MMS-UWB ranging for simple message feedback</a:t>
            </a:r>
          </a:p>
          <a:p>
            <a:pPr>
              <a:spcBef>
                <a:spcPts val="60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p:txBody>
          <a:bodyPr/>
          <a:lstStyle/>
          <a:p>
            <a:r>
              <a:rPr lang="en-US" altLang="zh-CN" dirty="0" err="1"/>
              <a:t>Kuan</a:t>
            </a:r>
            <a:r>
              <a:rPr lang="en-US" altLang="zh-CN" dirty="0"/>
              <a:t> Wu, Huawei</a:t>
            </a:r>
            <a:endParaRPr lang="en-US" altLang="en-US" dirty="0"/>
          </a:p>
        </p:txBody>
      </p:sp>
      <p:sp>
        <p:nvSpPr>
          <p:cNvPr id="4" name="灯片编号占位符 3"/>
          <p:cNvSpPr>
            <a:spLocks noGrp="1"/>
          </p:cNvSpPr>
          <p:nvPr>
            <p:ph type="sldNum" sz="quarter" idx="12"/>
          </p:nvPr>
        </p:nvSpPr>
        <p:spPr/>
        <p:txBody>
          <a:bodyPr/>
          <a:lstStyle/>
          <a:p>
            <a:r>
              <a:rPr lang="en-US" altLang="en-US" dirty="0"/>
              <a:t>Slide </a:t>
            </a:r>
            <a:fld id="{77849D27-6DDF-4CEA-A842-3715DABEA1B1}" type="slidenum">
              <a:rPr lang="en-US" altLang="en-US" smtClean="0"/>
              <a:pPr/>
              <a:t>10</a:t>
            </a:fld>
            <a:endParaRPr lang="en-US" altLang="en-US" dirty="0"/>
          </a:p>
        </p:txBody>
      </p:sp>
      <p:sp>
        <p:nvSpPr>
          <p:cNvPr id="5" name="Rectangle 2"/>
          <p:cNvSpPr txBox="1">
            <a:spLocks noChangeArrowheads="1"/>
          </p:cNvSpPr>
          <p:nvPr/>
        </p:nvSpPr>
        <p:spPr>
          <a:xfrm>
            <a:off x="685800" y="62106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dirty="0"/>
              <a:t>Summary</a:t>
            </a:r>
          </a:p>
        </p:txBody>
      </p:sp>
      <p:sp>
        <p:nvSpPr>
          <p:cNvPr id="6" name="矩形 5"/>
          <p:cNvSpPr/>
          <p:nvPr/>
        </p:nvSpPr>
        <p:spPr>
          <a:xfrm>
            <a:off x="0" y="1164277"/>
            <a:ext cx="9001000" cy="2264723"/>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600">
                <a:cs typeface="Times New Roman" panose="02020603050405020304" pitchFamily="18" charset="0"/>
              </a:rPr>
              <a:t>Implicit method </a:t>
            </a:r>
            <a:r>
              <a:rPr lang="en-US" altLang="zh-CN" sz="1600" dirty="0">
                <a:cs typeface="Times New Roman" panose="02020603050405020304" pitchFamily="18" charset="0"/>
              </a:rPr>
              <a:t>to indicate number of fragments without explicit NB indication to alleviate the reliance on NB channel availability </a:t>
            </a:r>
          </a:p>
          <a:p>
            <a:pPr marL="973138" lvl="2" indent="-342900">
              <a:spcAft>
                <a:spcPts val="700"/>
              </a:spcAft>
              <a:buFont typeface="Wingdings" panose="05000000000000000000" pitchFamily="2" charset="2"/>
              <a:buChar char="Ø"/>
            </a:pPr>
            <a:r>
              <a:rPr lang="en-US" altLang="zh-CN" sz="1600" dirty="0">
                <a:cs typeface="Times New Roman" panose="02020603050405020304" pitchFamily="18" charset="0"/>
              </a:rPr>
              <a:t>The use of UWB preamble-only packets/non-data packets method </a:t>
            </a:r>
          </a:p>
          <a:p>
            <a:pPr marL="973138" lvl="2" indent="-342900">
              <a:spcAft>
                <a:spcPts val="700"/>
              </a:spcAft>
              <a:buFont typeface="Wingdings" panose="05000000000000000000" pitchFamily="2" charset="2"/>
              <a:buChar char="Ø"/>
            </a:pPr>
            <a:r>
              <a:rPr lang="en-US" altLang="zh-CN" sz="1600" dirty="0">
                <a:cs typeface="Times New Roman" panose="02020603050405020304" pitchFamily="18" charset="0"/>
              </a:rPr>
              <a:t>A candidate method to provide simple message feedbacks when NB channels are unavailable</a:t>
            </a:r>
          </a:p>
          <a:p>
            <a:pPr marL="515938" lvl="1" indent="-342900">
              <a:lnSpc>
                <a:spcPct val="100000"/>
              </a:lnSpc>
              <a:spcAft>
                <a:spcPts val="700"/>
              </a:spcAft>
              <a:buClrTx/>
              <a:buFont typeface="Arial" panose="020B0604020202020204" pitchFamily="34" charset="0"/>
              <a:buChar char="•"/>
            </a:pPr>
            <a:r>
              <a:rPr lang="en-US" altLang="zh-CN" sz="1600" dirty="0">
                <a:cs typeface="Times New Roman" panose="02020603050405020304" pitchFamily="18" charset="0"/>
              </a:rPr>
              <a:t>Indicating the change of the number of fragments by changing the preamble</a:t>
            </a:r>
          </a:p>
          <a:p>
            <a:pPr marL="973138" lvl="2" indent="-342900">
              <a:spcAft>
                <a:spcPts val="700"/>
              </a:spcAft>
              <a:buFont typeface="Wingdings" panose="05000000000000000000" pitchFamily="2" charset="2"/>
              <a:buChar char="Ø"/>
            </a:pPr>
            <a:r>
              <a:rPr lang="en-US" altLang="zh-CN" sz="1600" dirty="0">
                <a:cs typeface="Times New Roman" panose="02020603050405020304" pitchFamily="18" charset="0"/>
              </a:rPr>
              <a:t>Specifying time check points for the ease of the receiving side</a:t>
            </a:r>
          </a:p>
          <a:p>
            <a:pPr marL="973138" lvl="2" indent="-342900">
              <a:spcAft>
                <a:spcPts val="700"/>
              </a:spcAft>
              <a:buFont typeface="Wingdings" panose="05000000000000000000" pitchFamily="2" charset="2"/>
              <a:buChar char="Ø"/>
            </a:pPr>
            <a:r>
              <a:rPr lang="en-US" altLang="zh-CN" sz="1600" dirty="0">
                <a:cs typeface="Times New Roman" panose="02020603050405020304" pitchFamily="18" charset="0"/>
              </a:rPr>
              <a:t>The change operation can be operated symmetrically or asymmetrically</a:t>
            </a:r>
          </a:p>
        </p:txBody>
      </p:sp>
    </p:spTree>
    <p:extLst>
      <p:ext uri="{BB962C8B-B14F-4D97-AF65-F5344CB8AC3E}">
        <p14:creationId xmlns:p14="http://schemas.microsoft.com/office/powerpoint/2010/main" val="2418392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2</a:t>
            </a:fld>
            <a:endParaRPr lang="en-US" altLang="en-US" dirty="0">
              <a:latin typeface="+mj-lt"/>
            </a:endParaRP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124831679"/>
              </p:ext>
            </p:extLst>
          </p:nvPr>
        </p:nvGraphicFramePr>
        <p:xfrm>
          <a:off x="467544" y="692696"/>
          <a:ext cx="8280920" cy="5436128"/>
        </p:xfrm>
        <a:graphic>
          <a:graphicData uri="http://schemas.openxmlformats.org/drawingml/2006/table">
            <a:tbl>
              <a:tblPr firstRow="1" bandRow="1">
                <a:tableStyleId>{5940675A-B579-460E-94D1-54222C63F5DA}</a:tableStyleId>
              </a:tblPr>
              <a:tblGrid>
                <a:gridCol w="4215968">
                  <a:extLst>
                    <a:ext uri="{9D8B030D-6E8A-4147-A177-3AD203B41FA5}">
                      <a16:colId xmlns:a16="http://schemas.microsoft.com/office/drawing/2014/main" val="1745747388"/>
                    </a:ext>
                  </a:extLst>
                </a:gridCol>
                <a:gridCol w="4064952">
                  <a:extLst>
                    <a:ext uri="{9D8B030D-6E8A-4147-A177-3AD203B41FA5}">
                      <a16:colId xmlns:a16="http://schemas.microsoft.com/office/drawing/2014/main" val="1336621721"/>
                    </a:ext>
                  </a:extLst>
                </a:gridCol>
              </a:tblGrid>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val="3516017004"/>
                  </a:ext>
                </a:extLst>
              </a:tr>
              <a:tr h="458676">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229274704"/>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en-US" sz="1200" kern="1200" dirty="0">
                          <a:solidFill>
                            <a:schemeClr val="tx2"/>
                          </a:solidFill>
                          <a:latin typeface="+mj-lt"/>
                          <a:ea typeface="+mn-ea"/>
                          <a:cs typeface="+mn-cs"/>
                        </a:rPr>
                        <a:t>Discussion on the number of fragments for NBA-MMS UWB</a:t>
                      </a: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770140464"/>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13926360"/>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en-US" sz="1200" dirty="0">
                          <a:solidFill>
                            <a:schemeClr val="tx2"/>
                          </a:solidFill>
                          <a:latin typeface="+mj-lt"/>
                        </a:rPr>
                        <a:t>Discussion on alleviating the reliance on NB channel availability for conveying simple messages</a:t>
                      </a:r>
                      <a:endParaRPr lang="en-US" altLang="zh-CN" sz="1200" dirty="0">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165867"/>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634401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863466228"/>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79458668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zh-CN" dirty="0" err="1"/>
              <a:t>Kuan</a:t>
            </a:r>
            <a:r>
              <a:rPr lang="en-US" altLang="zh-CN" dirty="0"/>
              <a:t> Wu, Huawei</a:t>
            </a:r>
            <a:endParaRPr lang="en-US" altLang="en-US" dirty="0"/>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3</a:t>
            </a:fld>
            <a:endParaRPr lang="en-US" altLang="en-US" dirty="0">
              <a:latin typeface="+mj-lt"/>
            </a:endParaRPr>
          </a:p>
        </p:txBody>
      </p:sp>
      <p:sp>
        <p:nvSpPr>
          <p:cNvPr id="8" name="Footer Placeholder 2"/>
          <p:cNvSpPr>
            <a:spLocks noGrp="1"/>
          </p:cNvSpPr>
          <p:nvPr>
            <p:ph type="ftr" sz="quarter" idx="11"/>
          </p:nvPr>
        </p:nvSpPr>
        <p:spPr>
          <a:xfrm>
            <a:off x="5004048" y="6475413"/>
            <a:ext cx="3606552" cy="184666"/>
          </a:xfrm>
        </p:spPr>
        <p:txBody>
          <a:bodyPr/>
          <a:lstStyle/>
          <a:p>
            <a:r>
              <a:rPr lang="en-US" altLang="zh-CN" dirty="0" err="1"/>
              <a:t>Kuan</a:t>
            </a:r>
            <a:r>
              <a:rPr lang="en-US" altLang="zh-CN" dirty="0"/>
              <a:t> Wu, Huawei</a:t>
            </a:r>
            <a:endParaRPr lang="en-US" altLang="en-US" dirty="0"/>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矩形 2">
            <a:extLst>
              <a:ext uri="{FF2B5EF4-FFF2-40B4-BE49-F238E27FC236}">
                <a16:creationId xmlns:a16="http://schemas.microsoft.com/office/drawing/2014/main" id="{098794C4-F3DC-4F43-B240-AA336764DBBC}"/>
              </a:ext>
            </a:extLst>
          </p:cNvPr>
          <p:cNvSpPr/>
          <p:nvPr/>
        </p:nvSpPr>
        <p:spPr>
          <a:xfrm>
            <a:off x="2723205" y="593725"/>
            <a:ext cx="3340979" cy="523220"/>
          </a:xfrm>
          <a:prstGeom prst="rect">
            <a:avLst/>
          </a:prstGeom>
        </p:spPr>
        <p:txBody>
          <a:bodyPr wrap="none">
            <a:spAutoFit/>
          </a:bodyPr>
          <a:lstStyle/>
          <a:p>
            <a:r>
              <a:rPr lang="en-US" altLang="zh-CN" sz="2800" dirty="0"/>
              <a:t>Related Contributions</a:t>
            </a:r>
            <a:endParaRPr lang="zh-CN" altLang="en-US" sz="2800" dirty="0"/>
          </a:p>
        </p:txBody>
      </p:sp>
      <p:sp>
        <p:nvSpPr>
          <p:cNvPr id="9" name="Google Shape;116;p3">
            <a:extLst>
              <a:ext uri="{FF2B5EF4-FFF2-40B4-BE49-F238E27FC236}">
                <a16:creationId xmlns:a16="http://schemas.microsoft.com/office/drawing/2014/main" id="{1C281825-5710-43B4-A2F3-4F01AEEBE22D}"/>
              </a:ext>
            </a:extLst>
          </p:cNvPr>
          <p:cNvSpPr txBox="1">
            <a:spLocks/>
          </p:cNvSpPr>
          <p:nvPr/>
        </p:nvSpPr>
        <p:spPr bwMode="auto">
          <a:xfrm>
            <a:off x="179512" y="1025663"/>
            <a:ext cx="8784976" cy="891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2075" tIns="46025" rIns="92075" bIns="46025"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spcBef>
                <a:spcPts val="0"/>
              </a:spcBef>
              <a:spcAft>
                <a:spcPts val="0"/>
              </a:spcAft>
              <a:buClr>
                <a:schemeClr val="dk1"/>
              </a:buClr>
              <a:buSzPct val="100000"/>
              <a:buNone/>
            </a:pPr>
            <a:r>
              <a:rPr lang="en-US" altLang="zh-CN" sz="1600" kern="0" dirty="0">
                <a:latin typeface="Times New Roman" panose="02020603050405020304" pitchFamily="18" charset="0"/>
                <a:cs typeface="Times New Roman" panose="02020603050405020304" pitchFamily="18" charset="0"/>
              </a:rPr>
              <a:t>[1] 15-22-0381-00-04ab-nba-uwb-ranging-text-proposal-for-15-4ab-tfd (July, 2022) , Yong Liu </a:t>
            </a:r>
            <a:r>
              <a:rPr lang="en-US" altLang="zh-CN" sz="1600" i="1" kern="0" dirty="0">
                <a:latin typeface="Times New Roman" panose="02020603050405020304" pitchFamily="18" charset="0"/>
                <a:cs typeface="Times New Roman" panose="02020603050405020304" pitchFamily="18" charset="0"/>
              </a:rPr>
              <a:t>et al</a:t>
            </a:r>
          </a:p>
          <a:p>
            <a:pPr marL="0" indent="0">
              <a:spcBef>
                <a:spcPts val="0"/>
              </a:spcBef>
              <a:spcAft>
                <a:spcPts val="0"/>
              </a:spcAft>
              <a:buClr>
                <a:schemeClr val="dk1"/>
              </a:buClr>
              <a:buSzPct val="100000"/>
              <a:buNone/>
            </a:pPr>
            <a:r>
              <a:rPr lang="en-US" altLang="zh-CN" sz="1600" kern="0" dirty="0">
                <a:latin typeface="Times New Roman" panose="02020603050405020304" pitchFamily="18" charset="0"/>
                <a:cs typeface="Times New Roman" panose="02020603050405020304" pitchFamily="18" charset="0"/>
              </a:rPr>
              <a:t>[2] 15-22-0378-00-04ab-on-the-selection-of-number-of-fragments-in-mms-uwb (July, 2022) , Rani Keren, </a:t>
            </a:r>
            <a:r>
              <a:rPr lang="en-US" altLang="zh-CN" sz="1600" kern="0" dirty="0" err="1">
                <a:latin typeface="Times New Roman" panose="02020603050405020304" pitchFamily="18" charset="0"/>
                <a:cs typeface="Times New Roman" panose="02020603050405020304" pitchFamily="18" charset="0"/>
              </a:rPr>
              <a:t>Kuan</a:t>
            </a:r>
            <a:r>
              <a:rPr lang="en-US" altLang="zh-CN" sz="1600" kern="0" dirty="0">
                <a:latin typeface="Times New Roman" panose="02020603050405020304" pitchFamily="18" charset="0"/>
                <a:cs typeface="Times New Roman" panose="02020603050405020304" pitchFamily="18" charset="0"/>
              </a:rPr>
              <a:t> Wu </a:t>
            </a:r>
            <a:r>
              <a:rPr lang="en-US" altLang="zh-CN" sz="1600" i="1" kern="0" dirty="0">
                <a:latin typeface="Times New Roman" panose="02020603050405020304" pitchFamily="18" charset="0"/>
                <a:cs typeface="Times New Roman" panose="02020603050405020304" pitchFamily="18" charset="0"/>
              </a:rPr>
              <a:t>et al</a:t>
            </a:r>
            <a:endParaRPr lang="en-US" altLang="zh-CN" sz="1600" kern="0" dirty="0">
              <a:latin typeface="Times New Roman" panose="02020603050405020304" pitchFamily="18" charset="0"/>
              <a:cs typeface="Times New Roman" panose="02020603050405020304" pitchFamily="18" charset="0"/>
            </a:endParaRPr>
          </a:p>
          <a:p>
            <a:pPr marL="0" indent="0">
              <a:spcBef>
                <a:spcPts val="0"/>
              </a:spcBef>
              <a:spcAft>
                <a:spcPts val="0"/>
              </a:spcAft>
              <a:buClr>
                <a:schemeClr val="dk1"/>
              </a:buClr>
              <a:buSzPct val="100000"/>
              <a:buNone/>
            </a:pPr>
            <a:endParaRPr lang="en-US" altLang="zh-CN" sz="16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6364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 name="Picture 6" descr="Chart&#10;&#10;Description automatically generated">
            <a:extLst>
              <a:ext uri="{FF2B5EF4-FFF2-40B4-BE49-F238E27FC236}">
                <a16:creationId xmlns:a16="http://schemas.microsoft.com/office/drawing/2014/main" id="{5978713C-B4B7-4502-898A-9588BF1814CF}"/>
              </a:ext>
            </a:extLst>
          </p:cNvPr>
          <p:cNvPicPr>
            <a:picLocks noChangeAspect="1"/>
          </p:cNvPicPr>
          <p:nvPr/>
        </p:nvPicPr>
        <p:blipFill>
          <a:blip r:embed="rId2"/>
          <a:stretch>
            <a:fillRect/>
          </a:stretch>
        </p:blipFill>
        <p:spPr>
          <a:xfrm>
            <a:off x="825868" y="1502959"/>
            <a:ext cx="7857271" cy="1908171"/>
          </a:xfrm>
          <a:prstGeom prst="rect">
            <a:avLst/>
          </a:prstGeom>
        </p:spPr>
      </p:pic>
      <p:pic>
        <p:nvPicPr>
          <p:cNvPr id="50" name="Picture 7" descr="A picture containing diagram&#10;&#10;Description automatically generated">
            <a:extLst>
              <a:ext uri="{FF2B5EF4-FFF2-40B4-BE49-F238E27FC236}">
                <a16:creationId xmlns:a16="http://schemas.microsoft.com/office/drawing/2014/main" id="{52CBEA58-C4BB-4109-9C23-4EE72B77EECC}"/>
              </a:ext>
            </a:extLst>
          </p:cNvPr>
          <p:cNvPicPr>
            <a:picLocks noChangeAspect="1"/>
          </p:cNvPicPr>
          <p:nvPr/>
        </p:nvPicPr>
        <p:blipFill>
          <a:blip r:embed="rId3"/>
          <a:stretch>
            <a:fillRect/>
          </a:stretch>
        </p:blipFill>
        <p:spPr>
          <a:xfrm>
            <a:off x="1138031" y="3587543"/>
            <a:ext cx="6944137" cy="2113399"/>
          </a:xfrm>
          <a:prstGeom prst="rect">
            <a:avLst/>
          </a:prstGeom>
        </p:spPr>
      </p:pic>
      <p:sp>
        <p:nvSpPr>
          <p:cNvPr id="48" name="矩形 5">
            <a:extLst>
              <a:ext uri="{FF2B5EF4-FFF2-40B4-BE49-F238E27FC236}">
                <a16:creationId xmlns:a16="http://schemas.microsoft.com/office/drawing/2014/main" id="{8306D381-A690-4D77-A730-0223F6F53BDA}"/>
              </a:ext>
            </a:extLst>
          </p:cNvPr>
          <p:cNvSpPr/>
          <p:nvPr/>
        </p:nvSpPr>
        <p:spPr>
          <a:xfrm>
            <a:off x="460861" y="1268760"/>
            <a:ext cx="8503627" cy="2113399"/>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742950" lvl="1" indent="-285750">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zh-CN" dirty="0" err="1"/>
              <a:t>Kuan</a:t>
            </a:r>
            <a:r>
              <a:rPr lang="en-US" altLang="zh-CN" dirty="0"/>
              <a:t> Wu, Huawei</a:t>
            </a:r>
            <a:endParaRPr lang="en-US" altLang="en-US" dirty="0"/>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4</a:t>
            </a:fld>
            <a:endParaRPr lang="en-US" altLang="en-US" dirty="0"/>
          </a:p>
        </p:txBody>
      </p:sp>
      <p:sp>
        <p:nvSpPr>
          <p:cNvPr id="5" name="Rectangle 2"/>
          <p:cNvSpPr txBox="1">
            <a:spLocks noChangeArrowheads="1"/>
          </p:cNvSpPr>
          <p:nvPr/>
        </p:nvSpPr>
        <p:spPr>
          <a:xfrm>
            <a:off x="575692" y="477435"/>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dirty="0"/>
              <a:t>Introduction</a:t>
            </a:r>
          </a:p>
        </p:txBody>
      </p:sp>
      <p:sp>
        <p:nvSpPr>
          <p:cNvPr id="6" name="矩形 5">
            <a:extLst>
              <a:ext uri="{FF2B5EF4-FFF2-40B4-BE49-F238E27FC236}">
                <a16:creationId xmlns:a16="http://schemas.microsoft.com/office/drawing/2014/main" id="{87CD2044-7295-4454-BB64-467CCC223A1E}"/>
              </a:ext>
            </a:extLst>
          </p:cNvPr>
          <p:cNvSpPr/>
          <p:nvPr/>
        </p:nvSpPr>
        <p:spPr>
          <a:xfrm>
            <a:off x="53124" y="1008231"/>
            <a:ext cx="8884331" cy="830997"/>
          </a:xfrm>
          <a:prstGeom prst="rect">
            <a:avLst/>
          </a:prstGeom>
        </p:spPr>
        <p:txBody>
          <a:bodyPr wrap="square">
            <a:spAutoFit/>
          </a:bodyPr>
          <a:lstStyle/>
          <a:p>
            <a:pPr marL="373393" indent="-342900">
              <a:buFont typeface="Arial" panose="020B0604020202020204" pitchFamily="34" charset="0"/>
              <a:buChar char="•"/>
            </a:pPr>
            <a:r>
              <a:rPr lang="en-US" altLang="zh-CN" sz="1600" dirty="0"/>
              <a:t>If Listen-before-Talk (LBT) is required before a narrowband (NB) transmission in the corresponding operating band, a transmitter shall perform LBT in advance of the start of the expected transmission [1]. </a:t>
            </a:r>
          </a:p>
        </p:txBody>
      </p:sp>
      <p:sp>
        <p:nvSpPr>
          <p:cNvPr id="52" name="矩形 51">
            <a:extLst>
              <a:ext uri="{FF2B5EF4-FFF2-40B4-BE49-F238E27FC236}">
                <a16:creationId xmlns:a16="http://schemas.microsoft.com/office/drawing/2014/main" id="{F063C02E-63B8-4B82-BEEF-2FED3305C81A}"/>
              </a:ext>
            </a:extLst>
          </p:cNvPr>
          <p:cNvSpPr/>
          <p:nvPr/>
        </p:nvSpPr>
        <p:spPr>
          <a:xfrm>
            <a:off x="63266" y="5795790"/>
            <a:ext cx="8956340" cy="584775"/>
          </a:xfrm>
          <a:prstGeom prst="rect">
            <a:avLst/>
          </a:prstGeom>
        </p:spPr>
        <p:txBody>
          <a:bodyPr wrap="square">
            <a:spAutoFit/>
          </a:bodyPr>
          <a:lstStyle/>
          <a:p>
            <a:pPr marL="30493"/>
            <a:r>
              <a:rPr lang="en-US" altLang="zh-CN" sz="1600" b="1" dirty="0"/>
              <a:t>Observation: </a:t>
            </a:r>
            <a:r>
              <a:rPr lang="en-US" altLang="zh-CN" sz="1600" dirty="0"/>
              <a:t>The implementation of narrowband-assisted multi-millisecond (NBA-MMS) ranging is subject to the availability of NB channels </a:t>
            </a:r>
            <a:r>
              <a:rPr lang="en-US" altLang="zh-CN" sz="1600" dirty="0">
                <a:solidFill>
                  <a:srgbClr val="0070C0"/>
                </a:solidFill>
                <a:sym typeface="Wingdings" panose="05000000000000000000" pitchFamily="2" charset="2"/>
              </a:rPr>
              <a:t>Low robustness</a:t>
            </a:r>
            <a:endParaRPr lang="en-US" altLang="zh-CN" sz="1600" dirty="0">
              <a:solidFill>
                <a:srgbClr val="0070C0"/>
              </a:solidFill>
            </a:endParaRPr>
          </a:p>
        </p:txBody>
      </p:sp>
    </p:spTree>
    <p:extLst>
      <p:ext uri="{BB962C8B-B14F-4D97-AF65-F5344CB8AC3E}">
        <p14:creationId xmlns:p14="http://schemas.microsoft.com/office/powerpoint/2010/main" val="4004263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9">
            <a:extLst>
              <a:ext uri="{FF2B5EF4-FFF2-40B4-BE49-F238E27FC236}">
                <a16:creationId xmlns:a16="http://schemas.microsoft.com/office/drawing/2014/main" id="{B1DB67C8-88BB-41F5-8078-8A9378E2A2B4}"/>
              </a:ext>
            </a:extLst>
          </p:cNvPr>
          <p:cNvPicPr>
            <a:picLocks noChangeAspect="1"/>
          </p:cNvPicPr>
          <p:nvPr/>
        </p:nvPicPr>
        <p:blipFill>
          <a:blip r:embed="rId2"/>
          <a:stretch>
            <a:fillRect/>
          </a:stretch>
        </p:blipFill>
        <p:spPr>
          <a:xfrm>
            <a:off x="1124144" y="1360819"/>
            <a:ext cx="6895712" cy="1809040"/>
          </a:xfrm>
          <a:prstGeom prst="rect">
            <a:avLst/>
          </a:prstGeom>
        </p:spPr>
      </p:pic>
      <p:sp>
        <p:nvSpPr>
          <p:cNvPr id="48" name="矩形 5">
            <a:extLst>
              <a:ext uri="{FF2B5EF4-FFF2-40B4-BE49-F238E27FC236}">
                <a16:creationId xmlns:a16="http://schemas.microsoft.com/office/drawing/2014/main" id="{8306D381-A690-4D77-A730-0223F6F53BDA}"/>
              </a:ext>
            </a:extLst>
          </p:cNvPr>
          <p:cNvSpPr/>
          <p:nvPr/>
        </p:nvSpPr>
        <p:spPr>
          <a:xfrm>
            <a:off x="460861" y="1268760"/>
            <a:ext cx="8503627" cy="2113399"/>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742950" lvl="1" indent="-285750">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zh-CN" dirty="0" err="1"/>
              <a:t>Kuan</a:t>
            </a:r>
            <a:r>
              <a:rPr lang="en-US" altLang="zh-CN" dirty="0"/>
              <a:t> Wu, Huawei</a:t>
            </a:r>
            <a:endParaRPr lang="en-US" altLang="en-US" dirty="0"/>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5</a:t>
            </a:fld>
            <a:endParaRPr lang="en-US" altLang="en-US" dirty="0"/>
          </a:p>
        </p:txBody>
      </p:sp>
      <p:sp>
        <p:nvSpPr>
          <p:cNvPr id="5" name="Rectangle 2"/>
          <p:cNvSpPr txBox="1">
            <a:spLocks noChangeArrowheads="1"/>
          </p:cNvSpPr>
          <p:nvPr/>
        </p:nvSpPr>
        <p:spPr>
          <a:xfrm>
            <a:off x="578768" y="528627"/>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dirty="0"/>
              <a:t>Introduction (cont.)</a:t>
            </a:r>
          </a:p>
        </p:txBody>
      </p:sp>
      <p:sp>
        <p:nvSpPr>
          <p:cNvPr id="6" name="矩形 5">
            <a:extLst>
              <a:ext uri="{FF2B5EF4-FFF2-40B4-BE49-F238E27FC236}">
                <a16:creationId xmlns:a16="http://schemas.microsoft.com/office/drawing/2014/main" id="{87CD2044-7295-4454-BB64-467CCC223A1E}"/>
              </a:ext>
            </a:extLst>
          </p:cNvPr>
          <p:cNvSpPr/>
          <p:nvPr/>
        </p:nvSpPr>
        <p:spPr>
          <a:xfrm>
            <a:off x="62347" y="882367"/>
            <a:ext cx="8884331" cy="338554"/>
          </a:xfrm>
          <a:prstGeom prst="rect">
            <a:avLst/>
          </a:prstGeom>
        </p:spPr>
        <p:txBody>
          <a:bodyPr wrap="square">
            <a:spAutoFit/>
          </a:bodyPr>
          <a:lstStyle/>
          <a:p>
            <a:pPr marL="373393" indent="-342900">
              <a:buFont typeface="Arial" panose="020B0604020202020204" pitchFamily="34" charset="0"/>
              <a:buChar char="•"/>
            </a:pPr>
            <a:r>
              <a:rPr lang="en-US" altLang="zh-CN" sz="1600" dirty="0"/>
              <a:t>On the selection of number of fragments in an MMS-UWB [2]	</a:t>
            </a:r>
          </a:p>
        </p:txBody>
      </p:sp>
      <p:sp>
        <p:nvSpPr>
          <p:cNvPr id="52" name="矩形 51">
            <a:extLst>
              <a:ext uri="{FF2B5EF4-FFF2-40B4-BE49-F238E27FC236}">
                <a16:creationId xmlns:a16="http://schemas.microsoft.com/office/drawing/2014/main" id="{F063C02E-63B8-4B82-BEEF-2FED3305C81A}"/>
              </a:ext>
            </a:extLst>
          </p:cNvPr>
          <p:cNvSpPr/>
          <p:nvPr/>
        </p:nvSpPr>
        <p:spPr>
          <a:xfrm>
            <a:off x="52707" y="4746573"/>
            <a:ext cx="9114785" cy="830997"/>
          </a:xfrm>
          <a:prstGeom prst="rect">
            <a:avLst/>
          </a:prstGeom>
        </p:spPr>
        <p:txBody>
          <a:bodyPr wrap="square">
            <a:spAutoFit/>
          </a:bodyPr>
          <a:lstStyle/>
          <a:p>
            <a:pPr marL="30493"/>
            <a:r>
              <a:rPr lang="en-US" altLang="zh-CN" sz="1600" b="1" dirty="0"/>
              <a:t>Observations: </a:t>
            </a:r>
          </a:p>
          <a:p>
            <a:pPr marL="316243" indent="-285750">
              <a:buFont typeface="Arial" panose="020B0604020202020204" pitchFamily="34" charset="0"/>
              <a:buChar char="•"/>
            </a:pPr>
            <a:r>
              <a:rPr lang="en-US" altLang="zh-CN" sz="1600" dirty="0"/>
              <a:t>Updating the </a:t>
            </a:r>
            <a:r>
              <a:rPr lang="en-US" altLang="zh-CN" sz="1600" dirty="0">
                <a:ea typeface="微软雅黑" panose="020B0503020204020204" pitchFamily="34" charset="-122"/>
                <a:cs typeface="Calibri" panose="020F0502020204030204" pitchFamily="34" charset="0"/>
              </a:rPr>
              <a:t>number</a:t>
            </a:r>
            <a:r>
              <a:rPr lang="en-US" altLang="zh-CN" sz="1600" dirty="0"/>
              <a:t> of fragments within the MMS measurement phase has not yet been discussed [2].</a:t>
            </a:r>
          </a:p>
          <a:p>
            <a:pPr marL="316243" indent="-285750">
              <a:buFont typeface="Arial" panose="020B0604020202020204" pitchFamily="34" charset="0"/>
              <a:buChar char="•"/>
            </a:pPr>
            <a:r>
              <a:rPr lang="en-US" altLang="zh-CN" sz="1600" dirty="0"/>
              <a:t>The updating message by NB feedback at any phases suffers the aforementioned robustness problem.</a:t>
            </a:r>
            <a:endParaRPr lang="en-US" altLang="zh-CN" sz="1600" dirty="0">
              <a:solidFill>
                <a:srgbClr val="0070C0"/>
              </a:solidFill>
            </a:endParaRPr>
          </a:p>
        </p:txBody>
      </p:sp>
      <p:sp>
        <p:nvSpPr>
          <p:cNvPr id="7" name="矩形 6">
            <a:extLst>
              <a:ext uri="{FF2B5EF4-FFF2-40B4-BE49-F238E27FC236}">
                <a16:creationId xmlns:a16="http://schemas.microsoft.com/office/drawing/2014/main" id="{B9588534-6765-49EB-8A15-5B9CB7D3B01D}"/>
              </a:ext>
            </a:extLst>
          </p:cNvPr>
          <p:cNvSpPr/>
          <p:nvPr/>
        </p:nvSpPr>
        <p:spPr>
          <a:xfrm>
            <a:off x="496992" y="1171009"/>
            <a:ext cx="4679807" cy="338554"/>
          </a:xfrm>
          <a:prstGeom prst="rect">
            <a:avLst/>
          </a:prstGeom>
        </p:spPr>
        <p:txBody>
          <a:bodyPr wrap="none">
            <a:spAutoFit/>
          </a:bodyPr>
          <a:lstStyle/>
          <a:p>
            <a:pPr marL="373393" indent="-342900">
              <a:buFont typeface="Wingdings" panose="05000000000000000000" pitchFamily="2" charset="2"/>
              <a:buChar char="Ø"/>
            </a:pPr>
            <a:r>
              <a:rPr lang="en-US" altLang="zh-CN" sz="1600" dirty="0"/>
              <a:t>Option 1: Dynamic update of the # of fragments. </a:t>
            </a:r>
          </a:p>
        </p:txBody>
      </p:sp>
      <p:sp>
        <p:nvSpPr>
          <p:cNvPr id="16" name="矩形 15">
            <a:extLst>
              <a:ext uri="{FF2B5EF4-FFF2-40B4-BE49-F238E27FC236}">
                <a16:creationId xmlns:a16="http://schemas.microsoft.com/office/drawing/2014/main" id="{EBD98C92-E7A4-456A-8F53-A07DEDE59008}"/>
              </a:ext>
            </a:extLst>
          </p:cNvPr>
          <p:cNvSpPr/>
          <p:nvPr/>
        </p:nvSpPr>
        <p:spPr>
          <a:xfrm>
            <a:off x="496992" y="3689836"/>
            <a:ext cx="7557040" cy="338554"/>
          </a:xfrm>
          <a:prstGeom prst="rect">
            <a:avLst/>
          </a:prstGeom>
        </p:spPr>
        <p:txBody>
          <a:bodyPr wrap="square">
            <a:spAutoFit/>
          </a:bodyPr>
          <a:lstStyle/>
          <a:p>
            <a:pPr marL="373393" indent="-342900">
              <a:buFont typeface="Wingdings" panose="05000000000000000000" pitchFamily="2" charset="2"/>
              <a:buChar char="Ø"/>
            </a:pPr>
            <a:r>
              <a:rPr lang="en-US" altLang="zh-CN" sz="1600" dirty="0"/>
              <a:t>Option 2: Fixed selection preconfigured to the largest number of fragments. </a:t>
            </a:r>
          </a:p>
        </p:txBody>
      </p:sp>
      <p:sp>
        <p:nvSpPr>
          <p:cNvPr id="13" name="文本框 12">
            <a:extLst>
              <a:ext uri="{FF2B5EF4-FFF2-40B4-BE49-F238E27FC236}">
                <a16:creationId xmlns:a16="http://schemas.microsoft.com/office/drawing/2014/main" id="{82431FC2-1406-4273-931A-0B3DE28F6CEF}"/>
              </a:ext>
            </a:extLst>
          </p:cNvPr>
          <p:cNvSpPr txBox="1"/>
          <p:nvPr/>
        </p:nvSpPr>
        <p:spPr>
          <a:xfrm>
            <a:off x="2328764" y="3290500"/>
            <a:ext cx="4032448" cy="276999"/>
          </a:xfrm>
          <a:prstGeom prst="rect">
            <a:avLst/>
          </a:prstGeom>
          <a:noFill/>
        </p:spPr>
        <p:txBody>
          <a:bodyPr wrap="square" rtlCol="0">
            <a:spAutoFit/>
          </a:bodyPr>
          <a:lstStyle/>
          <a:p>
            <a:r>
              <a:rPr lang="en-US" altLang="zh-CN" dirty="0"/>
              <a:t>e.g., Dynamic update of the # of fragments at the report phase</a:t>
            </a:r>
            <a:endParaRPr lang="zh-CN" altLang="en-US" sz="1200" dirty="0"/>
          </a:p>
        </p:txBody>
      </p:sp>
    </p:spTree>
    <p:extLst>
      <p:ext uri="{BB962C8B-B14F-4D97-AF65-F5344CB8AC3E}">
        <p14:creationId xmlns:p14="http://schemas.microsoft.com/office/powerpoint/2010/main" val="3662654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矩形 5">
            <a:extLst>
              <a:ext uri="{FF2B5EF4-FFF2-40B4-BE49-F238E27FC236}">
                <a16:creationId xmlns:a16="http://schemas.microsoft.com/office/drawing/2014/main" id="{8306D381-A690-4D77-A730-0223F6F53BDA}"/>
              </a:ext>
            </a:extLst>
          </p:cNvPr>
          <p:cNvSpPr/>
          <p:nvPr/>
        </p:nvSpPr>
        <p:spPr>
          <a:xfrm>
            <a:off x="460861" y="1268760"/>
            <a:ext cx="8503627" cy="2113399"/>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742950" lvl="1" indent="-285750">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zh-CN" dirty="0" err="1"/>
              <a:t>Kuan</a:t>
            </a:r>
            <a:r>
              <a:rPr lang="en-US" altLang="zh-CN" dirty="0"/>
              <a:t> Wu, Huawei</a:t>
            </a:r>
            <a:endParaRPr lang="en-US" altLang="en-US" dirty="0"/>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6</a:t>
            </a:fld>
            <a:endParaRPr lang="en-US" altLang="en-US" dirty="0"/>
          </a:p>
        </p:txBody>
      </p:sp>
      <p:sp>
        <p:nvSpPr>
          <p:cNvPr id="5" name="Rectangle 2"/>
          <p:cNvSpPr txBox="1">
            <a:spLocks noChangeArrowheads="1"/>
          </p:cNvSpPr>
          <p:nvPr/>
        </p:nvSpPr>
        <p:spPr>
          <a:xfrm>
            <a:off x="431098" y="593725"/>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dirty="0"/>
              <a:t>Motivation &amp; Proposals</a:t>
            </a:r>
          </a:p>
        </p:txBody>
      </p:sp>
      <p:sp>
        <p:nvSpPr>
          <p:cNvPr id="6" name="矩形 5">
            <a:extLst>
              <a:ext uri="{FF2B5EF4-FFF2-40B4-BE49-F238E27FC236}">
                <a16:creationId xmlns:a16="http://schemas.microsoft.com/office/drawing/2014/main" id="{87CD2044-7295-4454-BB64-467CCC223A1E}"/>
              </a:ext>
            </a:extLst>
          </p:cNvPr>
          <p:cNvSpPr/>
          <p:nvPr/>
        </p:nvSpPr>
        <p:spPr>
          <a:xfrm>
            <a:off x="53752" y="1052736"/>
            <a:ext cx="9036496" cy="3539430"/>
          </a:xfrm>
          <a:prstGeom prst="rect">
            <a:avLst/>
          </a:prstGeom>
        </p:spPr>
        <p:txBody>
          <a:bodyPr wrap="square">
            <a:spAutoFit/>
          </a:bodyPr>
          <a:lstStyle/>
          <a:p>
            <a:pPr marL="373393" indent="-342900">
              <a:buFont typeface="Arial" panose="020B0604020202020204" pitchFamily="34" charset="0"/>
              <a:buChar char="•"/>
            </a:pPr>
            <a:r>
              <a:rPr lang="en-US" altLang="zh-CN" sz="1600" dirty="0"/>
              <a:t>During transmission of MMS fragments, enable the receiving side to request an early termination of the MMS procedure in case the number of fragments it has already received is sufficient for a reliable ranging measurement. </a:t>
            </a:r>
            <a:r>
              <a:rPr lang="en-US" altLang="zh-CN" sz="1600" dirty="0">
                <a:solidFill>
                  <a:srgbClr val="0070C0"/>
                </a:solidFill>
                <a:sym typeface="Wingdings" panose="05000000000000000000" pitchFamily="2" charset="2"/>
              </a:rPr>
              <a:t></a:t>
            </a:r>
            <a:r>
              <a:rPr lang="en-US" altLang="zh-CN" sz="1600" dirty="0">
                <a:solidFill>
                  <a:srgbClr val="0070C0"/>
                </a:solidFill>
              </a:rPr>
              <a:t>This approach may result in a faster and more fluent adaptation to changing channel conditions:</a:t>
            </a:r>
          </a:p>
          <a:p>
            <a:pPr marL="830593" lvl="1" indent="-342900">
              <a:buFont typeface="Wingdings" panose="05000000000000000000" pitchFamily="2" charset="2"/>
              <a:buChar char="Ø"/>
            </a:pPr>
            <a:r>
              <a:rPr lang="en-US" altLang="zh-CN" sz="1600" dirty="0"/>
              <a:t>Transmission of redundant fragments is not required in case channel conditions improve and require less fragments than the pre-configured number of fragments.</a:t>
            </a:r>
          </a:p>
          <a:p>
            <a:pPr marL="830593" lvl="1" indent="-342900">
              <a:buFont typeface="Wingdings" panose="05000000000000000000" pitchFamily="2" charset="2"/>
              <a:buChar char="Ø"/>
            </a:pPr>
            <a:r>
              <a:rPr lang="en-US" altLang="zh-CN" sz="1600" dirty="0"/>
              <a:t>By setting the pre-configured number of fragments to be higher than required by current channel conditions, a sufficient number of fragments may immediately apply once channel conditions are degraded. This avoids failed MMS procedures with insufficient number of fragments during the response to the degrading conditions.</a:t>
            </a:r>
          </a:p>
          <a:p>
            <a:pPr marL="373393" indent="-342900">
              <a:buFont typeface="Arial" panose="020B0604020202020204" pitchFamily="34" charset="0"/>
              <a:buChar char="•"/>
            </a:pPr>
            <a:r>
              <a:rPr lang="en-US" altLang="zh-CN" sz="1600" dirty="0"/>
              <a:t>To mitigate the reliance of  NB channel availability during MMS ranging for simple message feedback</a:t>
            </a:r>
          </a:p>
          <a:p>
            <a:pPr marL="830593" lvl="1" indent="-342900">
              <a:buFont typeface="Wingdings" panose="05000000000000000000" pitchFamily="2" charset="2"/>
              <a:buChar char="Ø"/>
            </a:pPr>
            <a:r>
              <a:rPr lang="en-US" altLang="zh-CN" sz="1600" dirty="0"/>
              <a:t>Indicating the change of the number of fragments by non-NB method. </a:t>
            </a:r>
            <a:r>
              <a:rPr lang="en-US" altLang="zh-CN" sz="1600" dirty="0">
                <a:solidFill>
                  <a:srgbClr val="0070C0"/>
                </a:solidFill>
                <a:sym typeface="Wingdings" panose="05000000000000000000" pitchFamily="2" charset="2"/>
              </a:rPr>
              <a:t> Also extended to serve other simple messages</a:t>
            </a:r>
            <a:endParaRPr lang="en-US" altLang="zh-CN" sz="1600" dirty="0">
              <a:solidFill>
                <a:srgbClr val="0070C0"/>
              </a:solidFill>
            </a:endParaRPr>
          </a:p>
          <a:p>
            <a:pPr marL="830593" lvl="1" indent="-342900">
              <a:buFont typeface="Wingdings" panose="05000000000000000000" pitchFamily="2" charset="2"/>
              <a:buChar char="Ø"/>
            </a:pPr>
            <a:r>
              <a:rPr lang="en-US" altLang="zh-CN" sz="1600" dirty="0"/>
              <a:t>Maintaining preamble-only structure </a:t>
            </a:r>
            <a:r>
              <a:rPr lang="en-US" altLang="zh-CN" sz="1600" dirty="0">
                <a:solidFill>
                  <a:srgbClr val="0070C0"/>
                </a:solidFill>
                <a:sym typeface="Wingdings" panose="05000000000000000000" pitchFamily="2" charset="2"/>
              </a:rPr>
              <a:t> </a:t>
            </a:r>
            <a:r>
              <a:rPr lang="en-US" altLang="zh-CN" sz="1600" dirty="0">
                <a:solidFill>
                  <a:srgbClr val="0070C0"/>
                </a:solidFill>
              </a:rPr>
              <a:t>non-data packets to convey the feedback message</a:t>
            </a:r>
          </a:p>
        </p:txBody>
      </p:sp>
    </p:spTree>
    <p:extLst>
      <p:ext uri="{BB962C8B-B14F-4D97-AF65-F5344CB8AC3E}">
        <p14:creationId xmlns:p14="http://schemas.microsoft.com/office/powerpoint/2010/main" val="1368236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a:extLst>
              <a:ext uri="{FF2B5EF4-FFF2-40B4-BE49-F238E27FC236}">
                <a16:creationId xmlns:a16="http://schemas.microsoft.com/office/drawing/2014/main" id="{7A1ED2DF-5E4C-4E6E-8F75-97ACBCFFA182}"/>
              </a:ext>
            </a:extLst>
          </p:cNvPr>
          <p:cNvPicPr>
            <a:picLocks noChangeAspect="1"/>
          </p:cNvPicPr>
          <p:nvPr/>
        </p:nvPicPr>
        <p:blipFill>
          <a:blip r:embed="rId2"/>
          <a:stretch>
            <a:fillRect/>
          </a:stretch>
        </p:blipFill>
        <p:spPr>
          <a:xfrm>
            <a:off x="21839" y="1871697"/>
            <a:ext cx="4642005" cy="1454731"/>
          </a:xfrm>
          <a:prstGeom prst="rect">
            <a:avLst/>
          </a:prstGeom>
        </p:spPr>
      </p:pic>
      <p:sp>
        <p:nvSpPr>
          <p:cNvPr id="48" name="矩形 5">
            <a:extLst>
              <a:ext uri="{FF2B5EF4-FFF2-40B4-BE49-F238E27FC236}">
                <a16:creationId xmlns:a16="http://schemas.microsoft.com/office/drawing/2014/main" id="{8306D381-A690-4D77-A730-0223F6F53BDA}"/>
              </a:ext>
            </a:extLst>
          </p:cNvPr>
          <p:cNvSpPr/>
          <p:nvPr/>
        </p:nvSpPr>
        <p:spPr>
          <a:xfrm>
            <a:off x="460861" y="1268760"/>
            <a:ext cx="8503627" cy="2113399"/>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742950" lvl="1" indent="-285750">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zh-CN" dirty="0" err="1"/>
              <a:t>Kuan</a:t>
            </a:r>
            <a:r>
              <a:rPr lang="en-US" altLang="zh-CN" dirty="0"/>
              <a:t> Wu, Huawei</a:t>
            </a:r>
            <a:endParaRPr lang="en-US" altLang="en-US" dirty="0"/>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7</a:t>
            </a:fld>
            <a:endParaRPr lang="en-US" altLang="en-US" dirty="0"/>
          </a:p>
        </p:txBody>
      </p:sp>
      <p:sp>
        <p:nvSpPr>
          <p:cNvPr id="5" name="Rectangle 2"/>
          <p:cNvSpPr txBox="1">
            <a:spLocks noChangeArrowheads="1"/>
          </p:cNvSpPr>
          <p:nvPr/>
        </p:nvSpPr>
        <p:spPr>
          <a:xfrm>
            <a:off x="1187624" y="557546"/>
            <a:ext cx="7053442"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dirty="0"/>
              <a:t>The feedback is conveyed by the change of preambles  (Symmetric case)</a:t>
            </a:r>
          </a:p>
          <a:p>
            <a:pPr algn="l"/>
            <a:endParaRPr lang="en-US" altLang="zh-CN" sz="2400" dirty="0"/>
          </a:p>
          <a:p>
            <a:pPr algn="l"/>
            <a:endParaRPr lang="en-US" altLang="zh-CN" sz="2400" dirty="0"/>
          </a:p>
        </p:txBody>
      </p:sp>
      <p:sp>
        <p:nvSpPr>
          <p:cNvPr id="6" name="矩形 5">
            <a:extLst>
              <a:ext uri="{FF2B5EF4-FFF2-40B4-BE49-F238E27FC236}">
                <a16:creationId xmlns:a16="http://schemas.microsoft.com/office/drawing/2014/main" id="{87CD2044-7295-4454-BB64-467CCC223A1E}"/>
              </a:ext>
            </a:extLst>
          </p:cNvPr>
          <p:cNvSpPr/>
          <p:nvPr/>
        </p:nvSpPr>
        <p:spPr>
          <a:xfrm>
            <a:off x="21839" y="1231191"/>
            <a:ext cx="8884331" cy="584775"/>
          </a:xfrm>
          <a:prstGeom prst="rect">
            <a:avLst/>
          </a:prstGeom>
        </p:spPr>
        <p:txBody>
          <a:bodyPr wrap="square">
            <a:spAutoFit/>
          </a:bodyPr>
          <a:lstStyle/>
          <a:p>
            <a:pPr marL="373393" indent="-342900">
              <a:buFont typeface="Arial" panose="020B0604020202020204" pitchFamily="34" charset="0"/>
              <a:buChar char="•"/>
            </a:pPr>
            <a:r>
              <a:rPr lang="en-US" altLang="zh-CN" sz="1600" dirty="0"/>
              <a:t>Instead of using NB signals, maintaining preamble-only packet structure to indicate the change of the </a:t>
            </a:r>
            <a:r>
              <a:rPr lang="en-US" altLang="zh-CN" sz="1600" dirty="0">
                <a:ea typeface="微软雅黑" panose="020B0503020204020204" pitchFamily="34" charset="-122"/>
                <a:cs typeface="Calibri" panose="020F0502020204030204" pitchFamily="34" charset="0"/>
              </a:rPr>
              <a:t>number</a:t>
            </a:r>
            <a:r>
              <a:rPr lang="en-US" altLang="zh-CN" sz="1600" dirty="0"/>
              <a:t> of fragments within the same round.</a:t>
            </a:r>
          </a:p>
        </p:txBody>
      </p:sp>
      <p:cxnSp>
        <p:nvCxnSpPr>
          <p:cNvPr id="17" name="直接箭头连接符 16">
            <a:extLst>
              <a:ext uri="{FF2B5EF4-FFF2-40B4-BE49-F238E27FC236}">
                <a16:creationId xmlns:a16="http://schemas.microsoft.com/office/drawing/2014/main" id="{73E2404C-6A4A-4C5A-966E-6589EB38E678}"/>
              </a:ext>
            </a:extLst>
          </p:cNvPr>
          <p:cNvCxnSpPr>
            <a:cxnSpLocks/>
          </p:cNvCxnSpPr>
          <p:nvPr/>
        </p:nvCxnSpPr>
        <p:spPr bwMode="auto">
          <a:xfrm>
            <a:off x="4572000" y="2564904"/>
            <a:ext cx="344741" cy="0"/>
          </a:xfrm>
          <a:prstGeom prst="straightConnector1">
            <a:avLst/>
          </a:prstGeom>
          <a:solidFill>
            <a:srgbClr val="00B8FF"/>
          </a:solidFill>
          <a:ln w="25400" cap="flat" cmpd="sng" algn="ctr">
            <a:solidFill>
              <a:srgbClr val="FF0000"/>
            </a:solidFill>
            <a:prstDash val="solid"/>
            <a:round/>
            <a:headEnd type="none" w="med" len="med"/>
            <a:tailEnd type="triangle"/>
          </a:ln>
          <a:effectLst/>
        </p:spPr>
      </p:cxnSp>
      <p:sp>
        <p:nvSpPr>
          <p:cNvPr id="18" name="文本框 17">
            <a:extLst>
              <a:ext uri="{FF2B5EF4-FFF2-40B4-BE49-F238E27FC236}">
                <a16:creationId xmlns:a16="http://schemas.microsoft.com/office/drawing/2014/main" id="{E46F742C-5A39-4B16-9D23-D49BE94B9ED7}"/>
              </a:ext>
            </a:extLst>
          </p:cNvPr>
          <p:cNvSpPr txBox="1"/>
          <p:nvPr/>
        </p:nvSpPr>
        <p:spPr>
          <a:xfrm>
            <a:off x="138902" y="3477362"/>
            <a:ext cx="4032448" cy="276999"/>
          </a:xfrm>
          <a:prstGeom prst="rect">
            <a:avLst/>
          </a:prstGeom>
          <a:noFill/>
        </p:spPr>
        <p:txBody>
          <a:bodyPr wrap="square" rtlCol="0">
            <a:spAutoFit/>
          </a:bodyPr>
          <a:lstStyle/>
          <a:p>
            <a:r>
              <a:rPr lang="en-US" altLang="zh-CN" sz="1200" dirty="0"/>
              <a:t>(a) Originally with 8 fragments for the channel sounding</a:t>
            </a:r>
            <a:endParaRPr lang="zh-CN" altLang="en-US" sz="1200" dirty="0"/>
          </a:p>
        </p:txBody>
      </p:sp>
      <p:sp>
        <p:nvSpPr>
          <p:cNvPr id="19" name="文本框 18">
            <a:extLst>
              <a:ext uri="{FF2B5EF4-FFF2-40B4-BE49-F238E27FC236}">
                <a16:creationId xmlns:a16="http://schemas.microsoft.com/office/drawing/2014/main" id="{2CA85BAA-4EFC-40F8-A7E1-FBD69E7DBFB9}"/>
              </a:ext>
            </a:extLst>
          </p:cNvPr>
          <p:cNvSpPr txBox="1"/>
          <p:nvPr/>
        </p:nvSpPr>
        <p:spPr>
          <a:xfrm>
            <a:off x="4827988" y="3477362"/>
            <a:ext cx="4248866" cy="276999"/>
          </a:xfrm>
          <a:prstGeom prst="rect">
            <a:avLst/>
          </a:prstGeom>
          <a:noFill/>
        </p:spPr>
        <p:txBody>
          <a:bodyPr wrap="square" rtlCol="0">
            <a:spAutoFit/>
          </a:bodyPr>
          <a:lstStyle/>
          <a:p>
            <a:r>
              <a:rPr lang="en-US" altLang="zh-CN" sz="1200" dirty="0"/>
              <a:t>(b) </a:t>
            </a:r>
            <a:r>
              <a:rPr lang="en-US" altLang="zh-CN" dirty="0"/>
              <a:t>Feedback</a:t>
            </a:r>
            <a:r>
              <a:rPr lang="en-US" altLang="zh-CN" sz="1200" dirty="0"/>
              <a:t> that received fragments are sufficient for processing</a:t>
            </a:r>
            <a:endParaRPr lang="zh-CN" altLang="en-US" sz="1200" dirty="0"/>
          </a:p>
        </p:txBody>
      </p:sp>
      <p:pic>
        <p:nvPicPr>
          <p:cNvPr id="21" name="图片 20">
            <a:extLst>
              <a:ext uri="{FF2B5EF4-FFF2-40B4-BE49-F238E27FC236}">
                <a16:creationId xmlns:a16="http://schemas.microsoft.com/office/drawing/2014/main" id="{4DAC3F8E-F801-41B8-A51F-4C358C6723B9}"/>
              </a:ext>
            </a:extLst>
          </p:cNvPr>
          <p:cNvPicPr>
            <a:picLocks noChangeAspect="1"/>
          </p:cNvPicPr>
          <p:nvPr/>
        </p:nvPicPr>
        <p:blipFill>
          <a:blip r:embed="rId3"/>
          <a:stretch>
            <a:fillRect/>
          </a:stretch>
        </p:blipFill>
        <p:spPr>
          <a:xfrm>
            <a:off x="4954590" y="1719867"/>
            <a:ext cx="4174974" cy="1758999"/>
          </a:xfrm>
          <a:prstGeom prst="rect">
            <a:avLst/>
          </a:prstGeom>
        </p:spPr>
      </p:pic>
      <p:sp>
        <p:nvSpPr>
          <p:cNvPr id="23" name="矩形 22">
            <a:extLst>
              <a:ext uri="{FF2B5EF4-FFF2-40B4-BE49-F238E27FC236}">
                <a16:creationId xmlns:a16="http://schemas.microsoft.com/office/drawing/2014/main" id="{217EF3BE-1B01-448C-AF03-F2366A919932}"/>
              </a:ext>
            </a:extLst>
          </p:cNvPr>
          <p:cNvSpPr/>
          <p:nvPr/>
        </p:nvSpPr>
        <p:spPr>
          <a:xfrm>
            <a:off x="21839" y="3902196"/>
            <a:ext cx="9082966" cy="2554545"/>
          </a:xfrm>
          <a:prstGeom prst="rect">
            <a:avLst/>
          </a:prstGeom>
        </p:spPr>
        <p:txBody>
          <a:bodyPr wrap="square">
            <a:spAutoFit/>
          </a:bodyPr>
          <a:lstStyle/>
          <a:p>
            <a:pPr marL="316243" indent="-28575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The change from Preamble 1 to Preamble 2 indicates that the number of fragments is sufficient for aggregation processing, further fragments are no longer needed.</a:t>
            </a:r>
          </a:p>
          <a:p>
            <a:pPr marL="316243" indent="-28575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The change operation is jointly determined by both sides (initiator/responder)</a:t>
            </a:r>
            <a:r>
              <a:rPr lang="en-US" altLang="zh-CN" sz="1600" dirty="0">
                <a:ea typeface="微软雅黑" panose="020B0503020204020204" pitchFamily="34" charset="-122"/>
                <a:cs typeface="Calibri" panose="020F0502020204030204" pitchFamily="34" charset="0"/>
                <a:sym typeface="Wingdings" panose="05000000000000000000" pitchFamily="2" charset="2"/>
              </a:rPr>
              <a:t> </a:t>
            </a:r>
          </a:p>
          <a:p>
            <a:pPr marL="773443" lvl="1" indent="-285750">
              <a:buFont typeface="Wingdings" panose="05000000000000000000" pitchFamily="2" charset="2"/>
              <a:buChar char="Ø"/>
            </a:pPr>
            <a:r>
              <a:rPr lang="en-US" altLang="zh-CN" sz="1600" dirty="0">
                <a:ea typeface="微软雅黑" panose="020B0503020204020204" pitchFamily="34" charset="-122"/>
                <a:cs typeface="Calibri" panose="020F0502020204030204" pitchFamily="34" charset="0"/>
              </a:rPr>
              <a:t>Two-way manner can serve as an ack mechanism for confirming to the other side that the change message has been successfully interpreted.</a:t>
            </a:r>
          </a:p>
          <a:p>
            <a:pPr marL="316243" indent="-28575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In case the responding side misses/mis-detects the packet with preamble 2</a:t>
            </a:r>
          </a:p>
          <a:p>
            <a:pPr marL="773443" lvl="1" indent="-285750">
              <a:buFont typeface="Wingdings" panose="05000000000000000000" pitchFamily="2" charset="2"/>
              <a:buChar char="Ø"/>
            </a:pPr>
            <a:r>
              <a:rPr lang="en-US" altLang="zh-CN" sz="1600" dirty="0">
                <a:ea typeface="微软雅黑" panose="020B0503020204020204" pitchFamily="34" charset="-122"/>
                <a:cs typeface="Calibri" panose="020F0502020204030204" pitchFamily="34" charset="0"/>
              </a:rPr>
              <a:t>The initiator repeats the transmission of preamble 2 until the responding side detects it or until the transmitted number of fragments reaches the max allowed number.</a:t>
            </a:r>
          </a:p>
          <a:p>
            <a:pPr marL="773443" lvl="1" indent="-285750">
              <a:buFont typeface="Wingdings" panose="05000000000000000000" pitchFamily="2" charset="2"/>
              <a:buChar char="Ø"/>
            </a:pPr>
            <a:r>
              <a:rPr lang="en-US" altLang="zh-CN" sz="1600" dirty="0">
                <a:ea typeface="微软雅黑" panose="020B0503020204020204" pitchFamily="34" charset="-122"/>
                <a:cs typeface="Calibri" panose="020F0502020204030204" pitchFamily="34" charset="0"/>
              </a:rPr>
              <a:t>The responder repeats the transmission of preamble 1 until it successfully detects preamble 2 or until the transmitted number of fragments reaches the max allowed number.</a:t>
            </a:r>
          </a:p>
        </p:txBody>
      </p:sp>
    </p:spTree>
    <p:extLst>
      <p:ext uri="{BB962C8B-B14F-4D97-AF65-F5344CB8AC3E}">
        <p14:creationId xmlns:p14="http://schemas.microsoft.com/office/powerpoint/2010/main" val="1992761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矩形 5">
            <a:extLst>
              <a:ext uri="{FF2B5EF4-FFF2-40B4-BE49-F238E27FC236}">
                <a16:creationId xmlns:a16="http://schemas.microsoft.com/office/drawing/2014/main" id="{8306D381-A690-4D77-A730-0223F6F53BDA}"/>
              </a:ext>
            </a:extLst>
          </p:cNvPr>
          <p:cNvSpPr/>
          <p:nvPr/>
        </p:nvSpPr>
        <p:spPr>
          <a:xfrm>
            <a:off x="460861" y="1268760"/>
            <a:ext cx="8503627" cy="2113399"/>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742950" lvl="1" indent="-285750">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zh-CN" dirty="0" err="1"/>
              <a:t>Kuan</a:t>
            </a:r>
            <a:r>
              <a:rPr lang="en-US" altLang="zh-CN" dirty="0"/>
              <a:t> Wu, Huawei</a:t>
            </a:r>
            <a:endParaRPr lang="en-US" altLang="en-US" dirty="0"/>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8</a:t>
            </a:fld>
            <a:endParaRPr lang="en-US" altLang="en-US" dirty="0"/>
          </a:p>
        </p:txBody>
      </p:sp>
      <p:sp>
        <p:nvSpPr>
          <p:cNvPr id="5" name="Rectangle 2"/>
          <p:cNvSpPr txBox="1">
            <a:spLocks noChangeArrowheads="1"/>
          </p:cNvSpPr>
          <p:nvPr/>
        </p:nvSpPr>
        <p:spPr>
          <a:xfrm>
            <a:off x="0" y="549643"/>
            <a:ext cx="8640960" cy="69822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dirty="0"/>
              <a:t>The feedback is conveyed by the change of preambles  </a:t>
            </a:r>
          </a:p>
          <a:p>
            <a:r>
              <a:rPr lang="en-US" altLang="zh-CN" sz="2400" dirty="0"/>
              <a:t>(Symmetric case) (cont.)</a:t>
            </a:r>
          </a:p>
          <a:p>
            <a:endParaRPr lang="en-US" altLang="zh-CN" sz="2400" dirty="0"/>
          </a:p>
        </p:txBody>
      </p:sp>
      <p:sp>
        <p:nvSpPr>
          <p:cNvPr id="6" name="矩形 5">
            <a:extLst>
              <a:ext uri="{FF2B5EF4-FFF2-40B4-BE49-F238E27FC236}">
                <a16:creationId xmlns:a16="http://schemas.microsoft.com/office/drawing/2014/main" id="{87CD2044-7295-4454-BB64-467CCC223A1E}"/>
              </a:ext>
            </a:extLst>
          </p:cNvPr>
          <p:cNvSpPr/>
          <p:nvPr/>
        </p:nvSpPr>
        <p:spPr>
          <a:xfrm>
            <a:off x="49282" y="1320238"/>
            <a:ext cx="9045435" cy="1077218"/>
          </a:xfrm>
          <a:prstGeom prst="rect">
            <a:avLst/>
          </a:prstGeom>
        </p:spPr>
        <p:txBody>
          <a:bodyPr wrap="square">
            <a:spAutoFit/>
          </a:bodyPr>
          <a:lstStyle/>
          <a:p>
            <a:pPr marL="373393" indent="-34290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For the ease of the receiving side, the responder may optionally detect whether there is any change of preamble only at some specific timing </a:t>
            </a:r>
            <a:r>
              <a:rPr lang="en-US" altLang="zh-CN" sz="1600" dirty="0">
                <a:solidFill>
                  <a:srgbClr val="0070C0"/>
                </a:solidFill>
                <a:ea typeface="微软雅黑" panose="020B0503020204020204" pitchFamily="34" charset="-122"/>
                <a:cs typeface="Calibri" panose="020F0502020204030204" pitchFamily="34" charset="0"/>
              </a:rPr>
              <a:t>check points </a:t>
            </a:r>
            <a:r>
              <a:rPr lang="en-US" altLang="zh-CN" sz="1600" dirty="0">
                <a:ea typeface="微软雅黑" panose="020B0503020204020204" pitchFamily="34" charset="-122"/>
                <a:cs typeface="Calibri" panose="020F0502020204030204" pitchFamily="34" charset="0"/>
              </a:rPr>
              <a:t>(Optional).</a:t>
            </a:r>
          </a:p>
          <a:p>
            <a:pPr marL="830593" lvl="1" indent="-342900">
              <a:buFont typeface="Wingdings" panose="05000000000000000000" pitchFamily="2" charset="2"/>
              <a:buChar char="Ø"/>
            </a:pPr>
            <a:r>
              <a:rPr lang="en-US" altLang="zh-CN" sz="1600" dirty="0">
                <a:ea typeface="微软雅黑" panose="020B0503020204020204" pitchFamily="34" charset="-122"/>
                <a:cs typeface="Calibri" panose="020F0502020204030204" pitchFamily="34" charset="0"/>
              </a:rPr>
              <a:t>Avoiding frequent detections with multiple correlations for different preambles at the responder side to </a:t>
            </a:r>
            <a:r>
              <a:rPr lang="en-US" altLang="zh-CN" sz="1600" dirty="0">
                <a:solidFill>
                  <a:srgbClr val="0070C0"/>
                </a:solidFill>
                <a:ea typeface="微软雅黑" panose="020B0503020204020204" pitchFamily="34" charset="-122"/>
                <a:cs typeface="Calibri" panose="020F0502020204030204" pitchFamily="34" charset="0"/>
              </a:rPr>
              <a:t>reduce false detection probability of preamble types </a:t>
            </a:r>
            <a:r>
              <a:rPr lang="en-US" altLang="zh-CN" sz="1600" dirty="0">
                <a:ea typeface="微软雅黑" panose="020B0503020204020204" pitchFamily="34" charset="-122"/>
                <a:cs typeface="Calibri" panose="020F0502020204030204" pitchFamily="34" charset="0"/>
              </a:rPr>
              <a:t>at the receiver side.</a:t>
            </a:r>
          </a:p>
        </p:txBody>
      </p:sp>
      <p:sp>
        <p:nvSpPr>
          <p:cNvPr id="15" name="文本框 14">
            <a:extLst>
              <a:ext uri="{FF2B5EF4-FFF2-40B4-BE49-F238E27FC236}">
                <a16:creationId xmlns:a16="http://schemas.microsoft.com/office/drawing/2014/main" id="{F15B0DC7-C2F8-4942-9A6E-ECFDC446BA92}"/>
              </a:ext>
            </a:extLst>
          </p:cNvPr>
          <p:cNvSpPr txBox="1"/>
          <p:nvPr/>
        </p:nvSpPr>
        <p:spPr>
          <a:xfrm>
            <a:off x="1835696" y="4653136"/>
            <a:ext cx="5339277" cy="276999"/>
          </a:xfrm>
          <a:prstGeom prst="rect">
            <a:avLst/>
          </a:prstGeom>
          <a:noFill/>
        </p:spPr>
        <p:txBody>
          <a:bodyPr wrap="square" rtlCol="0">
            <a:spAutoFit/>
          </a:bodyPr>
          <a:lstStyle/>
          <a:p>
            <a:r>
              <a:rPr lang="en-US" altLang="zh-CN" dirty="0">
                <a:cs typeface="Arial" panose="020B0604020202020204" pitchFamily="34" charset="0"/>
              </a:rPr>
              <a:t>Specifying </a:t>
            </a:r>
            <a:r>
              <a:rPr lang="en-US" altLang="zh-CN" dirty="0">
                <a:solidFill>
                  <a:srgbClr val="0070C0"/>
                </a:solidFill>
                <a:cs typeface="Arial" panose="020B0604020202020204" pitchFamily="34" charset="0"/>
              </a:rPr>
              <a:t>check-points</a:t>
            </a:r>
            <a:r>
              <a:rPr lang="en-US" altLang="zh-CN" dirty="0">
                <a:cs typeface="Arial" panose="020B0604020202020204" pitchFamily="34" charset="0"/>
              </a:rPr>
              <a:t> to detect the preamble changes, for example at slot 4 and 8</a:t>
            </a:r>
          </a:p>
        </p:txBody>
      </p:sp>
      <p:pic>
        <p:nvPicPr>
          <p:cNvPr id="7" name="图片 6">
            <a:extLst>
              <a:ext uri="{FF2B5EF4-FFF2-40B4-BE49-F238E27FC236}">
                <a16:creationId xmlns:a16="http://schemas.microsoft.com/office/drawing/2014/main" id="{91A097E7-D3FB-44D5-BF36-EEA4B1DCD1D2}"/>
              </a:ext>
            </a:extLst>
          </p:cNvPr>
          <p:cNvPicPr>
            <a:picLocks noChangeAspect="1"/>
          </p:cNvPicPr>
          <p:nvPr/>
        </p:nvPicPr>
        <p:blipFill>
          <a:blip r:embed="rId2"/>
          <a:stretch>
            <a:fillRect/>
          </a:stretch>
        </p:blipFill>
        <p:spPr>
          <a:xfrm>
            <a:off x="75804" y="2458513"/>
            <a:ext cx="8863655" cy="2113398"/>
          </a:xfrm>
          <a:prstGeom prst="rect">
            <a:avLst/>
          </a:prstGeom>
        </p:spPr>
      </p:pic>
    </p:spTree>
    <p:extLst>
      <p:ext uri="{BB962C8B-B14F-4D97-AF65-F5344CB8AC3E}">
        <p14:creationId xmlns:p14="http://schemas.microsoft.com/office/powerpoint/2010/main" val="1830135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A6B1274B-93D8-40E0-ACF1-9B9668D2C524}"/>
              </a:ext>
            </a:extLst>
          </p:cNvPr>
          <p:cNvSpPr>
            <a:spLocks noGrp="1"/>
          </p:cNvSpPr>
          <p:nvPr>
            <p:ph type="dt" sz="half" idx="10"/>
          </p:nvPr>
        </p:nvSpPr>
        <p:spPr/>
        <p:txBody>
          <a:bodyPr/>
          <a:lstStyle/>
          <a:p>
            <a:r>
              <a:rPr lang="en-US" altLang="zh-CN"/>
              <a:t>September 2022</a:t>
            </a:r>
            <a:endParaRPr lang="en-US" altLang="en-US" dirty="0"/>
          </a:p>
        </p:txBody>
      </p:sp>
      <p:sp>
        <p:nvSpPr>
          <p:cNvPr id="3" name="页脚占位符 2">
            <a:extLst>
              <a:ext uri="{FF2B5EF4-FFF2-40B4-BE49-F238E27FC236}">
                <a16:creationId xmlns:a16="http://schemas.microsoft.com/office/drawing/2014/main" id="{8E19345A-1A27-46EA-ADBA-EE5A862C139A}"/>
              </a:ext>
            </a:extLst>
          </p:cNvPr>
          <p:cNvSpPr>
            <a:spLocks noGrp="1"/>
          </p:cNvSpPr>
          <p:nvPr>
            <p:ph type="ftr" sz="quarter" idx="11"/>
          </p:nvPr>
        </p:nvSpPr>
        <p:spPr/>
        <p:txBody>
          <a:bodyPr/>
          <a:lstStyle/>
          <a:p>
            <a:r>
              <a:rPr lang="en-US" altLang="en-US"/>
              <a:t>Kuan Wu, Huawei</a:t>
            </a:r>
            <a:endParaRPr lang="en-US" altLang="en-US" dirty="0"/>
          </a:p>
        </p:txBody>
      </p:sp>
      <p:sp>
        <p:nvSpPr>
          <p:cNvPr id="4" name="灯片编号占位符 3">
            <a:extLst>
              <a:ext uri="{FF2B5EF4-FFF2-40B4-BE49-F238E27FC236}">
                <a16:creationId xmlns:a16="http://schemas.microsoft.com/office/drawing/2014/main" id="{B2BC2B2B-44BB-48CF-8154-117A38031EA2}"/>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9</a:t>
            </a:fld>
            <a:endParaRPr lang="en-US" altLang="en-US" dirty="0"/>
          </a:p>
        </p:txBody>
      </p:sp>
      <p:sp>
        <p:nvSpPr>
          <p:cNvPr id="5" name="Rectangle 2">
            <a:extLst>
              <a:ext uri="{FF2B5EF4-FFF2-40B4-BE49-F238E27FC236}">
                <a16:creationId xmlns:a16="http://schemas.microsoft.com/office/drawing/2014/main" id="{88090111-7B85-4FA9-B423-F1ACDC4EBCDA}"/>
              </a:ext>
            </a:extLst>
          </p:cNvPr>
          <p:cNvSpPr txBox="1">
            <a:spLocks noChangeArrowheads="1"/>
          </p:cNvSpPr>
          <p:nvPr/>
        </p:nvSpPr>
        <p:spPr>
          <a:xfrm>
            <a:off x="155171" y="564388"/>
            <a:ext cx="8640960" cy="818482"/>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dirty="0"/>
              <a:t>The feedback is conveyed by the change of preambles</a:t>
            </a:r>
          </a:p>
          <a:p>
            <a:r>
              <a:rPr lang="en-US" altLang="zh-CN" sz="2400" dirty="0"/>
              <a:t>(Asymmetric case)</a:t>
            </a:r>
          </a:p>
        </p:txBody>
      </p:sp>
      <p:pic>
        <p:nvPicPr>
          <p:cNvPr id="6" name="图片 5">
            <a:extLst>
              <a:ext uri="{FF2B5EF4-FFF2-40B4-BE49-F238E27FC236}">
                <a16:creationId xmlns:a16="http://schemas.microsoft.com/office/drawing/2014/main" id="{E6AF036D-2446-4AB8-85AB-05CF7C07E408}"/>
              </a:ext>
            </a:extLst>
          </p:cNvPr>
          <p:cNvPicPr>
            <a:picLocks noChangeAspect="1"/>
          </p:cNvPicPr>
          <p:nvPr/>
        </p:nvPicPr>
        <p:blipFill>
          <a:blip r:embed="rId2"/>
          <a:stretch>
            <a:fillRect/>
          </a:stretch>
        </p:blipFill>
        <p:spPr>
          <a:xfrm>
            <a:off x="827584" y="1916832"/>
            <a:ext cx="6534034" cy="2219106"/>
          </a:xfrm>
          <a:prstGeom prst="rect">
            <a:avLst/>
          </a:prstGeom>
        </p:spPr>
      </p:pic>
      <p:sp>
        <p:nvSpPr>
          <p:cNvPr id="7" name="矩形 6">
            <a:extLst>
              <a:ext uri="{FF2B5EF4-FFF2-40B4-BE49-F238E27FC236}">
                <a16:creationId xmlns:a16="http://schemas.microsoft.com/office/drawing/2014/main" id="{F1ED8B73-60CE-4BBD-9157-EAF8C48EE39F}"/>
              </a:ext>
            </a:extLst>
          </p:cNvPr>
          <p:cNvSpPr/>
          <p:nvPr/>
        </p:nvSpPr>
        <p:spPr>
          <a:xfrm>
            <a:off x="0" y="1419138"/>
            <a:ext cx="8479472" cy="584775"/>
          </a:xfrm>
          <a:prstGeom prst="rect">
            <a:avLst/>
          </a:prstGeom>
        </p:spPr>
        <p:txBody>
          <a:bodyPr wrap="square">
            <a:spAutoFit/>
          </a:bodyPr>
          <a:lstStyle/>
          <a:p>
            <a:pPr marL="316243" indent="-28575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The change operation is implemented by each side (initiator/responder) separately</a:t>
            </a:r>
            <a:r>
              <a:rPr lang="en-US" altLang="zh-CN" sz="1600" dirty="0">
                <a:ea typeface="微软雅黑" panose="020B0503020204020204" pitchFamily="34" charset="-122"/>
                <a:cs typeface="Calibri" panose="020F0502020204030204" pitchFamily="34" charset="0"/>
                <a:sym typeface="Wingdings" panose="05000000000000000000" pitchFamily="2" charset="2"/>
              </a:rPr>
              <a:t> In case the noise levels between initiator and responder differ greatly</a:t>
            </a:r>
            <a:endParaRPr lang="en-US" altLang="zh-CN" sz="1600" dirty="0">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206411721"/>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1250</Words>
  <Application>Microsoft Office PowerPoint</Application>
  <PresentationFormat>全屏显示(4:3)</PresentationFormat>
  <Paragraphs>145</Paragraphs>
  <Slides>10</Slides>
  <Notes>3</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10</vt:i4>
      </vt:variant>
    </vt:vector>
  </HeadingPairs>
  <TitlesOfParts>
    <vt:vector size="17" baseType="lpstr">
      <vt:lpstr>宋体</vt:lpstr>
      <vt:lpstr>微软雅黑</vt:lpstr>
      <vt:lpstr>Arial</vt:lpstr>
      <vt:lpstr>Calibri</vt:lpstr>
      <vt:lpstr>Times New Roman</vt:lpstr>
      <vt:lpstr>Wingdings</vt:lpstr>
      <vt:lpstr>IEEE-P802_15</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2022-09-11T12:32:28Z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(3)zqhRJYm8IHwAiKD2p1pXdgplNyYT//4cOu5eomLSnV6AmqcnMY4KLAdKAZEwyn/A2WGqMA58
0inGGo2/jeCIW0qYKZ6tMR4CIruxh0h+MXx0IANPxKXQone0AO2uFarJ2IevTJ2kRjMjES34
u2Z1uBne4xX29im2/6DitU34AUk5Cd5ZHVQl+yie9zE2wnjgVL0Ug1aGawDSBA55e5ktrTLS
/ikFcvvgTXgz4oCFgo</vt:lpwstr>
  </property>
  <property fmtid="{D5CDD505-2E9C-101B-9397-08002B2CF9AE}" pid="3" name="_2015_ms_pID_7253431">
    <vt:lpwstr>bl9HbhFOsyhyNpNI12PNpzjUhig6pScjgLOjtZtKDSZP2oQkXVzwyh
iYj5O0UfcL0CJQ39Zm0M0tSTf/apU+Ri4pLwYeG40hDCSHb3dFQEF9TJAEP/v/Dn5BLhRI+b
vbw+3A8NmE+c8r7sfm8+hrnz3S2T+VnKgaP+VC27E78zUHmJgkZV81aYpBn/VrUF6ojQOwEQ
wRAXV6RbyqWC/w3aAop/Cvqd6qipgmZHWu3U</vt:lpwstr>
  </property>
  <property fmtid="{D5CDD505-2E9C-101B-9397-08002B2CF9AE}" pid="4" name="_2015_ms_pID_7253432">
    <vt:lpwstr>gw==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1662899521</vt:lpwstr>
  </property>
</Properties>
</file>