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75" r:id="rId4"/>
    <p:sldId id="279" r:id="rId5"/>
    <p:sldId id="277" r:id="rId6"/>
    <p:sldId id="281" r:id="rId7"/>
    <p:sldId id="280" r:id="rId8"/>
    <p:sldId id="282" r:id="rId9"/>
    <p:sldId id="283" r:id="rId10"/>
    <p:sldId id="284"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7" d="100"/>
          <a:sy n="57" d="100"/>
        </p:scale>
        <p:origin x="1482" y="39"/>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extLst>
      <p:ext uri="{BB962C8B-B14F-4D97-AF65-F5344CB8AC3E}">
        <p14:creationId xmlns:p14="http://schemas.microsoft.com/office/powerpoint/2010/main" val="2406731274"/>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802.15-22-0461-01-03ma-July_2022_Closing_Plenary_Slides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September  2022</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 3mb July 2022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12 September 2022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 3ma  July 2022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a:t>
            </a:r>
            <a:r>
              <a:rPr lang="en-US" sz="2000" i="1" dirty="0"/>
              <a:t>Comment Resolution Group (CRG) </a:t>
            </a:r>
            <a:r>
              <a:rPr lang="en-US" sz="2000" i="1" dirty="0"/>
              <a:t>for the WG balloting of the P802.15.3-RevB-D1  with the following membership: Thomas Kürner (Chair), Iwao Hosako, Monique Brown, Josep Jornet, </a:t>
            </a:r>
            <a:r>
              <a:rPr lang="en-US" sz="2000" i="1" dirty="0" err="1" smtClean="0"/>
              <a:t>Shoichi</a:t>
            </a:r>
            <a:r>
              <a:rPr lang="en-US" sz="2000" i="1" dirty="0" smtClean="0"/>
              <a:t> </a:t>
            </a:r>
            <a:r>
              <a:rPr lang="en-US" sz="2000" i="1" dirty="0"/>
              <a:t>Kitazawa and Jörg Robert. The </a:t>
            </a:r>
            <a:r>
              <a:rPr lang="en-US" sz="2000" i="1" dirty="0" smtClean="0"/>
              <a:t>802.15.3mb </a:t>
            </a:r>
            <a:r>
              <a:rPr lang="en-US" sz="2000" i="1" dirty="0" smtClean="0"/>
              <a:t>CRG </a:t>
            </a:r>
            <a:r>
              <a:rPr lang="en-US" sz="2000" i="1" dirty="0"/>
              <a:t>is </a:t>
            </a:r>
            <a:r>
              <a:rPr lang="en-US" sz="2000" i="1" dirty="0" smtClean="0"/>
              <a:t>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Thomas Kürner</a:t>
            </a:r>
          </a:p>
          <a:p>
            <a:pPr marL="0" indent="0">
              <a:buNone/>
            </a:pPr>
            <a:r>
              <a:rPr lang="en-US" sz="2800" dirty="0" smtClean="0"/>
              <a:t>Seconded By</a:t>
            </a:r>
            <a:r>
              <a:rPr lang="en-US" sz="2800" smtClean="0"/>
              <a:t>: Phil Beecher</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44628673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TG3mb September 2022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September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Meetings/Task </a:t>
            </a:r>
            <a:r>
              <a:rPr lang="de-DE" dirty="0" err="1" smtClean="0"/>
              <a:t>Completed</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meeting</a:t>
            </a:r>
            <a:r>
              <a:rPr lang="de-DE" sz="1800" dirty="0" err="1"/>
              <a:t>s</a:t>
            </a:r>
            <a:r>
              <a:rPr lang="de-DE" sz="1800" dirty="0" smtClean="0"/>
              <a:t> on Mon AM2  </a:t>
            </a:r>
          </a:p>
          <a:p>
            <a:endParaRPr lang="de-DE" sz="1800" dirty="0"/>
          </a:p>
          <a:p>
            <a:r>
              <a:rPr lang="de-DE" sz="1800" dirty="0" smtClean="0"/>
              <a:t>Short </a:t>
            </a:r>
            <a:r>
              <a:rPr lang="de-DE" sz="1800" dirty="0" err="1" smtClean="0"/>
              <a:t>Introduction</a:t>
            </a:r>
            <a:r>
              <a:rPr lang="de-DE" sz="1800" dirty="0" smtClean="0"/>
              <a:t> to 802.15.3-RevB-D1</a:t>
            </a:r>
          </a:p>
          <a:p>
            <a:r>
              <a:rPr lang="de-DE" sz="1800" dirty="0" err="1" smtClean="0"/>
              <a:t>Coexistence</a:t>
            </a:r>
            <a:r>
              <a:rPr lang="de-DE" sz="1800" dirty="0" smtClean="0"/>
              <a:t> Assurance </a:t>
            </a:r>
            <a:r>
              <a:rPr lang="de-DE" sz="1800" dirty="0" err="1" smtClean="0"/>
              <a:t>Document</a:t>
            </a:r>
            <a:r>
              <a:rPr lang="de-DE" sz="1800" dirty="0" smtClean="0"/>
              <a:t>  (22/0462)</a:t>
            </a:r>
            <a:endParaRPr lang="de-DE" sz="1800" dirty="0"/>
          </a:p>
          <a:p>
            <a:r>
              <a:rPr lang="de-DE" sz="1800" dirty="0" smtClean="0"/>
              <a:t>TG </a:t>
            </a:r>
            <a:r>
              <a:rPr lang="de-DE" sz="1800" dirty="0" err="1" smtClean="0"/>
              <a:t>motion</a:t>
            </a:r>
            <a:r>
              <a:rPr lang="de-DE" sz="1800" dirty="0" smtClean="0"/>
              <a:t> to </a:t>
            </a:r>
            <a:r>
              <a:rPr lang="de-DE" sz="1800" dirty="0" err="1" smtClean="0"/>
              <a:t>start</a:t>
            </a:r>
            <a:r>
              <a:rPr lang="de-DE" sz="1800" dirty="0" smtClean="0"/>
              <a:t> Letter Ballot and form a CRC</a:t>
            </a:r>
          </a:p>
          <a:p>
            <a:endParaRPr lang="de-DE" sz="1400" dirty="0" smtClean="0"/>
          </a:p>
          <a:p>
            <a:pPr marL="457200" lvl="1" indent="0">
              <a:buNone/>
            </a:pPr>
            <a:endParaRPr lang="de-DE" sz="1400" dirty="0" smtClean="0"/>
          </a:p>
          <a:p>
            <a:endParaRPr lang="de-DE" sz="1800" dirty="0"/>
          </a:p>
          <a:p>
            <a:endParaRPr lang="de-DE" sz="1600" dirty="0"/>
          </a:p>
          <a:p>
            <a:pPr marL="901700" indent="0">
              <a:buNone/>
            </a:pPr>
            <a:endParaRPr lang="de-DE" sz="1800" dirty="0"/>
          </a:p>
          <a:p>
            <a:pPr marL="457200" lvl="1" indent="0">
              <a:buNone/>
            </a:pPr>
            <a:endParaRPr lang="de-DE" sz="1600" b="1" dirty="0"/>
          </a:p>
        </p:txBody>
      </p:sp>
      <p:sp>
        <p:nvSpPr>
          <p:cNvPr id="2" name="Datumsplatzhalter 1"/>
          <p:cNvSpPr>
            <a:spLocks noGrp="1"/>
          </p:cNvSpPr>
          <p:nvPr>
            <p:ph type="dt" sz="half" idx="10"/>
          </p:nvPr>
        </p:nvSpPr>
        <p:spPr/>
        <p:txBody>
          <a:bodyPr/>
          <a:lstStyle/>
          <a:p>
            <a:r>
              <a:rPr lang="en-US" dirty="0" smtClean="0"/>
              <a:t>September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extLst>
      <p:ext uri="{BB962C8B-B14F-4D97-AF65-F5344CB8AC3E}">
        <p14:creationId xmlns:p14="http://schemas.microsoft.com/office/powerpoint/2010/main" val="14937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Review of Time Line </a:t>
            </a:r>
            <a:r>
              <a:rPr lang="de-DE" dirty="0" err="1" smtClean="0"/>
              <a:t>for</a:t>
            </a:r>
            <a:r>
              <a:rPr lang="de-DE" dirty="0" smtClean="0"/>
              <a:t> TG3mb</a:t>
            </a:r>
            <a:endParaRPr lang="de-DE" dirty="0"/>
          </a:p>
        </p:txBody>
      </p:sp>
      <p:sp>
        <p:nvSpPr>
          <p:cNvPr id="3" name="Inhaltsplatzhalter 2"/>
          <p:cNvSpPr>
            <a:spLocks noGrp="1"/>
          </p:cNvSpPr>
          <p:nvPr>
            <p:ph idx="1"/>
          </p:nvPr>
        </p:nvSpPr>
        <p:spPr>
          <a:xfrm>
            <a:off x="685800" y="1844675"/>
            <a:ext cx="7772400" cy="4114800"/>
          </a:xfrm>
        </p:spPr>
        <p:txBody>
          <a:bodyPr/>
          <a:lstStyle/>
          <a:p>
            <a:pPr lvl="1"/>
            <a:r>
              <a:rPr lang="en-US" sz="1800" dirty="0">
                <a:solidFill>
                  <a:schemeClr val="bg1">
                    <a:lumMod val="65000"/>
                  </a:schemeClr>
                </a:solidFill>
              </a:rPr>
              <a:t>January 2022 </a:t>
            </a:r>
            <a:r>
              <a:rPr lang="en-US" sz="1800" dirty="0" smtClean="0">
                <a:solidFill>
                  <a:schemeClr val="bg1">
                    <a:lumMod val="65000"/>
                  </a:schemeClr>
                </a:solidFill>
              </a:rPr>
              <a:t>	</a:t>
            </a:r>
            <a:r>
              <a:rPr lang="en-US" sz="1800" dirty="0">
                <a:solidFill>
                  <a:schemeClr val="bg1">
                    <a:lumMod val="65000"/>
                  </a:schemeClr>
                </a:solidFill>
              </a:rPr>
              <a:t>Kick-Off; Issuing Call for Proposals</a:t>
            </a:r>
          </a:p>
          <a:p>
            <a:pPr lvl="1"/>
            <a:r>
              <a:rPr lang="en-US" sz="1800" dirty="0">
                <a:solidFill>
                  <a:schemeClr val="bg1">
                    <a:lumMod val="65000"/>
                  </a:schemeClr>
                </a:solidFill>
              </a:rPr>
              <a:t>March 2022 </a:t>
            </a:r>
            <a:r>
              <a:rPr lang="en-US" sz="1800" dirty="0" smtClean="0">
                <a:solidFill>
                  <a:schemeClr val="bg1">
                    <a:lumMod val="65000"/>
                  </a:schemeClr>
                </a:solidFill>
              </a:rPr>
              <a:t>	Roll-up </a:t>
            </a:r>
            <a:r>
              <a:rPr lang="en-US" sz="1800" dirty="0">
                <a:solidFill>
                  <a:schemeClr val="bg1">
                    <a:lumMod val="65000"/>
                  </a:schemeClr>
                </a:solidFill>
              </a:rPr>
              <a:t>available ; start reviewing the roll-up </a:t>
            </a:r>
            <a:r>
              <a:rPr lang="en-US" sz="1800" dirty="0" smtClean="0">
                <a:solidFill>
                  <a:schemeClr val="bg1">
                    <a:lumMod val="65000"/>
                  </a:schemeClr>
                </a:solidFill>
              </a:rPr>
              <a:t>				version</a:t>
            </a:r>
            <a:r>
              <a:rPr lang="en-US" sz="1800" dirty="0">
                <a:solidFill>
                  <a:schemeClr val="bg1">
                    <a:lumMod val="65000"/>
                  </a:schemeClr>
                </a:solidFill>
              </a:rPr>
              <a:t>;  Listening proposals</a:t>
            </a:r>
            <a:r>
              <a:rPr lang="en-US" sz="1800" dirty="0" smtClean="0">
                <a:solidFill>
                  <a:schemeClr val="bg1">
                    <a:lumMod val="65000"/>
                  </a:schemeClr>
                </a:solidFill>
              </a:rPr>
              <a:t>;</a:t>
            </a:r>
          </a:p>
          <a:p>
            <a:pPr lvl="1"/>
            <a:r>
              <a:rPr lang="en-US" sz="1800" dirty="0" err="1" smtClean="0">
                <a:solidFill>
                  <a:schemeClr val="bg1">
                    <a:lumMod val="65000"/>
                  </a:schemeClr>
                </a:solidFill>
              </a:rPr>
              <a:t>Webcons</a:t>
            </a:r>
            <a:r>
              <a:rPr lang="en-US" sz="1800" dirty="0" smtClean="0">
                <a:solidFill>
                  <a:schemeClr val="bg1">
                    <a:lumMod val="65000"/>
                  </a:schemeClr>
                </a:solidFill>
              </a:rPr>
              <a:t> </a:t>
            </a:r>
            <a:r>
              <a:rPr lang="en-US" sz="1800" dirty="0" err="1" smtClean="0">
                <a:solidFill>
                  <a:schemeClr val="bg1">
                    <a:lumMod val="65000"/>
                  </a:schemeClr>
                </a:solidFill>
              </a:rPr>
              <a:t>AprilMay</a:t>
            </a:r>
            <a:r>
              <a:rPr lang="en-US" sz="1800" dirty="0" smtClean="0">
                <a:solidFill>
                  <a:schemeClr val="bg1">
                    <a:lumMod val="65000"/>
                  </a:schemeClr>
                </a:solidFill>
              </a:rPr>
              <a:t> Roll-up available; start reviewing roll-up</a:t>
            </a:r>
            <a:endParaRPr lang="en-US" sz="1800" dirty="0">
              <a:solidFill>
                <a:schemeClr val="bg1">
                  <a:lumMod val="65000"/>
                </a:schemeClr>
              </a:solidFill>
            </a:endParaRPr>
          </a:p>
          <a:p>
            <a:pPr lvl="1"/>
            <a:r>
              <a:rPr lang="en-US" sz="1800" dirty="0">
                <a:solidFill>
                  <a:schemeClr val="bg1">
                    <a:lumMod val="65000"/>
                  </a:schemeClr>
                </a:solidFill>
              </a:rPr>
              <a:t>May 2022 </a:t>
            </a:r>
            <a:r>
              <a:rPr lang="en-US" sz="1800" dirty="0" smtClean="0">
                <a:solidFill>
                  <a:schemeClr val="bg1">
                    <a:lumMod val="65000"/>
                  </a:schemeClr>
                </a:solidFill>
              </a:rPr>
              <a:t>		</a:t>
            </a:r>
            <a:r>
              <a:rPr lang="en-US" sz="1800" dirty="0">
                <a:solidFill>
                  <a:schemeClr val="bg1">
                    <a:lumMod val="65000"/>
                  </a:schemeClr>
                </a:solidFill>
              </a:rPr>
              <a:t>S</a:t>
            </a:r>
            <a:r>
              <a:rPr lang="en-US" sz="1800" dirty="0" smtClean="0">
                <a:solidFill>
                  <a:schemeClr val="bg1">
                    <a:lumMod val="65000"/>
                  </a:schemeClr>
                </a:solidFill>
              </a:rPr>
              <a:t>tart </a:t>
            </a:r>
            <a:r>
              <a:rPr lang="en-US" sz="1800" dirty="0">
                <a:solidFill>
                  <a:schemeClr val="bg1">
                    <a:lumMod val="65000"/>
                  </a:schemeClr>
                </a:solidFill>
              </a:rPr>
              <a:t>drafting </a:t>
            </a:r>
            <a:r>
              <a:rPr lang="en-US" sz="1800" dirty="0" smtClean="0">
                <a:solidFill>
                  <a:schemeClr val="bg1">
                    <a:lumMod val="65000"/>
                  </a:schemeClr>
                </a:solidFill>
              </a:rPr>
              <a:t>D0</a:t>
            </a:r>
            <a:endParaRPr lang="en-US" sz="1800" dirty="0">
              <a:solidFill>
                <a:schemeClr val="bg1">
                  <a:lumMod val="65000"/>
                </a:schemeClr>
              </a:solidFill>
            </a:endParaRPr>
          </a:p>
          <a:p>
            <a:pPr lvl="1"/>
            <a:r>
              <a:rPr lang="en-US" sz="1800" dirty="0">
                <a:solidFill>
                  <a:schemeClr val="bg2"/>
                </a:solidFill>
              </a:rPr>
              <a:t>July 2022 </a:t>
            </a:r>
            <a:r>
              <a:rPr lang="en-US" sz="1800" dirty="0" smtClean="0">
                <a:solidFill>
                  <a:schemeClr val="bg2"/>
                </a:solidFill>
              </a:rPr>
              <a:t>	Starting TG Review /WG Editor Review</a:t>
            </a:r>
            <a:endParaRPr lang="en-US" sz="1800" dirty="0">
              <a:solidFill>
                <a:schemeClr val="bg2"/>
              </a:solidFill>
            </a:endParaRPr>
          </a:p>
          <a:p>
            <a:pPr lvl="1"/>
            <a:r>
              <a:rPr lang="en-US" sz="1800" b="1" dirty="0"/>
              <a:t>September 2022 </a:t>
            </a:r>
            <a:r>
              <a:rPr lang="en-US" sz="1800" b="1" dirty="0" smtClean="0"/>
              <a:t>	Starting LB</a:t>
            </a:r>
            <a:endParaRPr lang="en-US" sz="1800" b="1" dirty="0"/>
          </a:p>
          <a:p>
            <a:pPr lvl="1"/>
            <a:r>
              <a:rPr lang="en-US" sz="1800" dirty="0"/>
              <a:t>November 2022 </a:t>
            </a:r>
            <a:r>
              <a:rPr lang="en-US" sz="1800" dirty="0" smtClean="0"/>
              <a:t>	LB </a:t>
            </a:r>
            <a:r>
              <a:rPr lang="en-US" sz="1800" dirty="0"/>
              <a:t>Comment Resolution</a:t>
            </a:r>
            <a:endParaRPr lang="en-US" sz="1800" dirty="0" smtClean="0"/>
          </a:p>
          <a:p>
            <a:pPr lvl="1"/>
            <a:r>
              <a:rPr lang="en-US" sz="1800" dirty="0" smtClean="0"/>
              <a:t>January 2023	Starting SB</a:t>
            </a:r>
            <a:endParaRPr lang="en-US" sz="1800" dirty="0"/>
          </a:p>
          <a:p>
            <a:pPr lvl="1"/>
            <a:r>
              <a:rPr lang="en-US" sz="1800" dirty="0"/>
              <a:t>March 2023 </a:t>
            </a:r>
            <a:r>
              <a:rPr lang="en-US" sz="1800" dirty="0" smtClean="0"/>
              <a:t>	</a:t>
            </a:r>
            <a:r>
              <a:rPr lang="en-US" sz="1800" dirty="0"/>
              <a:t>SB Comment </a:t>
            </a:r>
            <a:r>
              <a:rPr lang="en-US" sz="1800" dirty="0" smtClean="0"/>
              <a:t>Resolution</a:t>
            </a:r>
          </a:p>
          <a:p>
            <a:pPr lvl="1"/>
            <a:r>
              <a:rPr lang="en-US" sz="1800" dirty="0" smtClean="0"/>
              <a:t>May 2023		Submission to </a:t>
            </a:r>
            <a:r>
              <a:rPr lang="en-US" sz="1800" dirty="0" err="1" smtClean="0"/>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July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Tree>
    <p:extLst>
      <p:ext uri="{BB962C8B-B14F-4D97-AF65-F5344CB8AC3E}">
        <p14:creationId xmlns:p14="http://schemas.microsoft.com/office/powerpoint/2010/main" val="3366040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November meeting slots  for TG3mb</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4 time slots for Ballot Resolution</a:t>
            </a: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CRC calls</a:t>
            </a:r>
          </a:p>
          <a:p>
            <a:pPr marL="698500" lvl="2" indent="-266700">
              <a:spcAft>
                <a:spcPts val="0"/>
              </a:spcAft>
              <a:buFont typeface="Arial" pitchFamily="34" charset="0"/>
              <a:buChar char="•"/>
            </a:pPr>
            <a:r>
              <a:rPr lang="en-US" sz="1400" dirty="0" smtClean="0"/>
              <a:t>2 November 2022, 15-17h CET</a:t>
            </a:r>
          </a:p>
          <a:p>
            <a:pPr marL="698500" lvl="2" indent="-266700">
              <a:spcAft>
                <a:spcPts val="0"/>
              </a:spcAft>
              <a:buFont typeface="Arial" pitchFamily="34" charset="0"/>
              <a:buChar char="•"/>
            </a:pPr>
            <a:r>
              <a:rPr lang="en-US" sz="1400" dirty="0" smtClean="0"/>
              <a:t>3 November 2022, </a:t>
            </a:r>
            <a:r>
              <a:rPr lang="en-US" sz="1400" dirty="0"/>
              <a:t>15-17h CET</a:t>
            </a:r>
          </a:p>
          <a:p>
            <a:pPr marL="698500" lvl="2" indent="-266700">
              <a:spcAft>
                <a:spcPts val="0"/>
              </a:spcAft>
              <a:buFont typeface="Arial" pitchFamily="34" charset="0"/>
              <a:buChar char="•"/>
            </a:pPr>
            <a:r>
              <a:rPr lang="en-US" sz="1400" dirty="0" smtClean="0"/>
              <a:t>9 </a:t>
            </a:r>
            <a:r>
              <a:rPr lang="en-US" sz="1400" dirty="0"/>
              <a:t>November 2022, 15-17h CET</a:t>
            </a:r>
          </a:p>
          <a:p>
            <a:pPr marL="698500" lvl="2" indent="-266700">
              <a:spcAft>
                <a:spcPts val="0"/>
              </a:spcAft>
              <a:buFont typeface="Arial" pitchFamily="34" charset="0"/>
              <a:buChar char="•"/>
            </a:pPr>
            <a:r>
              <a:rPr lang="en-US" sz="1400" dirty="0" smtClean="0"/>
              <a:t>10 </a:t>
            </a:r>
            <a:r>
              <a:rPr lang="en-US" sz="1400" dirty="0"/>
              <a:t>November 2022, 15-17h CET</a:t>
            </a:r>
          </a:p>
          <a:p>
            <a:pPr marL="698500" lvl="2" indent="-266700">
              <a:spcAft>
                <a:spcPts val="0"/>
              </a:spcAft>
              <a:buFont typeface="Arial" pitchFamily="34" charset="0"/>
              <a:buChar char="•"/>
            </a:pPr>
            <a:endParaRPr lang="en-US" sz="1400" dirty="0" smtClean="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a:p>
          <a:p>
            <a:pPr marL="698500" lvl="2" indent="-266700">
              <a:spcAft>
                <a:spcPts val="0"/>
              </a:spcAft>
              <a:buFont typeface="Arial" pitchFamily="34" charset="0"/>
              <a:buChar char="•"/>
            </a:pP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extLst>
      <p:ext uri="{BB962C8B-B14F-4D97-AF65-F5344CB8AC3E}">
        <p14:creationId xmlns:p14="http://schemas.microsoft.com/office/powerpoint/2010/main" val="3426516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TG3mb </a:t>
            </a:r>
            <a:r>
              <a:rPr lang="en-US" sz="2800" i="1" dirty="0"/>
              <a:t>formally </a:t>
            </a:r>
            <a:r>
              <a:rPr lang="en-US" sz="2800" i="1" dirty="0" smtClean="0"/>
              <a:t>approves the Coexistence Assurance </a:t>
            </a:r>
            <a:r>
              <a:rPr lang="en-US" sz="2800" i="1" dirty="0"/>
              <a:t>Document </a:t>
            </a:r>
            <a:r>
              <a:rPr lang="en-US" sz="2800" i="1" dirty="0" smtClean="0"/>
              <a:t>15-22-0462-02-03ma-coexistence-assurance.doc</a:t>
            </a:r>
            <a:r>
              <a:rPr lang="en-US" sz="2800" dirty="0" smtClean="0"/>
              <a:t>.</a:t>
            </a:r>
          </a:p>
          <a:p>
            <a:pPr marL="0" indent="0">
              <a:buNone/>
            </a:pPr>
            <a:endParaRPr lang="en-US" sz="2800" dirty="0"/>
          </a:p>
          <a:p>
            <a:pPr marL="0" indent="0">
              <a:buNone/>
            </a:pPr>
            <a:r>
              <a:rPr lang="en-US" sz="2800" dirty="0"/>
              <a:t>Moved By:  Iwao Hosako</a:t>
            </a:r>
          </a:p>
          <a:p>
            <a:pPr marL="0" indent="0">
              <a:buNone/>
            </a:pPr>
            <a:r>
              <a:rPr lang="en-US" sz="2800" dirty="0"/>
              <a:t>Seconded By: Monique Brown </a:t>
            </a:r>
          </a:p>
          <a:p>
            <a:r>
              <a:rPr lang="en-US" sz="2800" dirty="0"/>
              <a:t>No objection and abstain, the motion carries with unanimous consent </a:t>
            </a:r>
            <a:endParaRPr lang="de-DE" sz="2800"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72721"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 2022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10240870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i="1" dirty="0"/>
              <a:t>that </a:t>
            </a:r>
            <a:r>
              <a:rPr lang="en-US" sz="2800" i="1" dirty="0" smtClean="0"/>
              <a:t>TG3mb </a:t>
            </a:r>
            <a:r>
              <a:rPr lang="en-US" sz="2800" i="1" dirty="0"/>
              <a:t>formally </a:t>
            </a:r>
            <a:r>
              <a:rPr lang="en-US" sz="2800" i="1" dirty="0" smtClean="0"/>
              <a:t>requests </a:t>
            </a:r>
            <a:r>
              <a:rPr lang="en-US" sz="2800" i="1" dirty="0"/>
              <a:t>that the 802.15 WG start a WG Letter Ballot requesting approval to forward document </a:t>
            </a:r>
            <a:r>
              <a:rPr lang="en-US" sz="2800" i="1" dirty="0" smtClean="0"/>
              <a:t>P802-15-3-Rev B-D1.pdf to </a:t>
            </a:r>
            <a:r>
              <a:rPr lang="en-US" sz="2800" i="1" dirty="0"/>
              <a:t>Sponsor </a:t>
            </a:r>
            <a:r>
              <a:rPr lang="en-US" sz="2800" i="1" dirty="0" smtClean="0"/>
              <a:t>Ballot</a:t>
            </a:r>
            <a:r>
              <a:rPr lang="en-US" sz="2800" dirty="0" smtClean="0"/>
              <a:t>.</a:t>
            </a:r>
          </a:p>
          <a:p>
            <a:pPr marL="0" indent="0">
              <a:buNone/>
            </a:pPr>
            <a:endParaRPr lang="en-US" sz="2800" dirty="0"/>
          </a:p>
          <a:p>
            <a:pPr marL="0" indent="0">
              <a:buNone/>
            </a:pPr>
            <a:r>
              <a:rPr lang="en-US" sz="2800" dirty="0" smtClean="0"/>
              <a:t>Moved By:  Iwao Hosako</a:t>
            </a:r>
          </a:p>
          <a:p>
            <a:pPr marL="0" indent="0">
              <a:buNone/>
            </a:pPr>
            <a:r>
              <a:rPr lang="en-US" sz="2800" dirty="0" smtClean="0"/>
              <a:t>Seconded By: Monique Brown </a:t>
            </a:r>
          </a:p>
          <a:p>
            <a:r>
              <a:rPr lang="en-US" sz="2800" dirty="0"/>
              <a:t>No objection and abstain, the motion carries with unanimous consent </a:t>
            </a:r>
            <a:endParaRPr lang="de-DE" sz="2800"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247575718"/>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GB" sz="2400" dirty="0"/>
              <a:t>Move that 802.15 WG start a WG Letter Ballot requesting approval of CA document 15-22-0462-02-03ma-coexistence-assurance.doc and document P802-15-3-RevB-D1 and to forward document P802-15-3-RevB-D1 to Standards Association ballot</a:t>
            </a:r>
            <a:endParaRPr lang="de-DE" sz="2400" dirty="0"/>
          </a:p>
          <a:p>
            <a:pPr marL="0" indent="0">
              <a:buNone/>
            </a:pPr>
            <a:endParaRPr lang="en-US" sz="2400" dirty="0"/>
          </a:p>
          <a:p>
            <a:pPr marL="0" indent="0">
              <a:buNone/>
            </a:pPr>
            <a:r>
              <a:rPr lang="en-US" sz="2400" dirty="0" smtClean="0"/>
              <a:t>Moved By: Thomas Kürner</a:t>
            </a:r>
          </a:p>
          <a:p>
            <a:pPr marL="0" indent="0">
              <a:buNone/>
            </a:pPr>
            <a:r>
              <a:rPr lang="en-US" sz="2400" dirty="0" smtClean="0"/>
              <a:t>Seconded </a:t>
            </a:r>
            <a:r>
              <a:rPr lang="en-US" sz="2400" dirty="0" smtClean="0"/>
              <a:t>By: Phil Beecher</a:t>
            </a:r>
            <a:endParaRPr lang="en-US" sz="2400" dirty="0" smtClean="0"/>
          </a:p>
          <a:p>
            <a:pPr marL="0" indent="0">
              <a:buNone/>
            </a:pPr>
            <a:r>
              <a:rPr lang="en-US" sz="2800" dirty="0" smtClean="0"/>
              <a:t> </a:t>
            </a:r>
            <a:endParaRPr lang="en-US" sz="2800" dirty="0"/>
          </a:p>
          <a:p>
            <a:pPr marL="0" indent="0">
              <a:buNone/>
            </a:pPr>
            <a:endParaRPr lang="en-US" sz="28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04630987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802.15.3mb TG </a:t>
            </a:r>
            <a:r>
              <a:rPr lang="en-US" sz="2000" i="1" dirty="0"/>
              <a:t>approve the formation of a </a:t>
            </a:r>
            <a:r>
              <a:rPr lang="en-US" sz="2000" i="1" dirty="0" smtClean="0"/>
              <a:t>Comment Resolution </a:t>
            </a:r>
            <a:r>
              <a:rPr lang="en-US" sz="2000" i="1" dirty="0"/>
              <a:t>Committee </a:t>
            </a:r>
            <a:r>
              <a:rPr lang="en-US" sz="2000" i="1" dirty="0" smtClean="0"/>
              <a:t>(CRC</a:t>
            </a:r>
            <a:r>
              <a:rPr lang="en-US" sz="2000" i="1" dirty="0"/>
              <a:t>) for the WG balloting of the P802.15.3-RevB-D1 </a:t>
            </a:r>
            <a:r>
              <a:rPr lang="en-US" sz="2000" i="1" dirty="0" smtClean="0"/>
              <a:t>with </a:t>
            </a:r>
            <a:r>
              <a:rPr lang="en-US" sz="2000" i="1" dirty="0"/>
              <a:t>the following membership: </a:t>
            </a:r>
            <a:r>
              <a:rPr lang="en-US" sz="2000" i="1" dirty="0" smtClean="0"/>
              <a:t>Thomas Kürner </a:t>
            </a:r>
            <a:r>
              <a:rPr lang="en-US" sz="2000" i="1" dirty="0"/>
              <a:t>(Chair), </a:t>
            </a:r>
            <a:r>
              <a:rPr lang="en-US" sz="2000" i="1" dirty="0" smtClean="0"/>
              <a:t>Iwao Hosako, Monique Brown, Josep Jornet, </a:t>
            </a:r>
            <a:r>
              <a:rPr lang="en-US" sz="2000" i="1" dirty="0" err="1" smtClean="0"/>
              <a:t>Shoichi</a:t>
            </a:r>
            <a:r>
              <a:rPr lang="en-US" sz="2000" i="1" dirty="0" smtClean="0"/>
              <a:t> Kitazawa and Jörg Robert. </a:t>
            </a:r>
            <a:r>
              <a:rPr lang="en-US" sz="2000" i="1" dirty="0"/>
              <a:t>The </a:t>
            </a:r>
            <a:r>
              <a:rPr lang="en-US" sz="2000" i="1" dirty="0" smtClean="0"/>
              <a:t>802.15.3mb CRC </a:t>
            </a:r>
            <a:r>
              <a:rPr lang="en-US" sz="2000" i="1" dirty="0"/>
              <a:t>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a:t>Moved By:  Iwao Hosako</a:t>
            </a:r>
          </a:p>
          <a:p>
            <a:pPr marL="0" indent="0">
              <a:buNone/>
            </a:pPr>
            <a:r>
              <a:rPr lang="en-US" sz="2800" dirty="0"/>
              <a:t>Seconded By: Monique Brown </a:t>
            </a:r>
          </a:p>
          <a:p>
            <a:r>
              <a:rPr lang="en-US" sz="1800" dirty="0"/>
              <a:t>No objection and abstain, the motion carries with unanimous consent </a:t>
            </a:r>
            <a:endParaRPr lang="de-DE" sz="18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1227837"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September</a:t>
            </a:r>
            <a:r>
              <a:rPr kumimoji="0" lang="en-US" sz="1400" b="1" i="0" u="none" strike="noStrike" kern="1200" cap="none" spc="0" normalizeH="0" noProof="0" dirty="0" smtClean="0">
                <a:ln>
                  <a:noFill/>
                </a:ln>
                <a:solidFill>
                  <a:schemeClr val="tx1"/>
                </a:solidFill>
                <a:effectLst/>
                <a:uLnTx/>
                <a:uFillTx/>
                <a:latin typeface="Times New Roman" pitchFamily="18" charset="0"/>
                <a:ea typeface="+mn-ea"/>
                <a:cs typeface="+mn-cs"/>
              </a:rPr>
              <a:t> 2022</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562598444"/>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528</Words>
  <Application>Microsoft Office PowerPoint</Application>
  <PresentationFormat>Bildschirmpräsentation (4:3)</PresentationFormat>
  <Paragraphs>106</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ＭＳ Ｐゴシック</vt:lpstr>
      <vt:lpstr>Arial</vt:lpstr>
      <vt:lpstr>Times New Roman</vt:lpstr>
      <vt:lpstr>IEEE-P802_15</vt:lpstr>
      <vt:lpstr>PowerPoint-Präsentation</vt:lpstr>
      <vt:lpstr>TG3mb September 2022  Closing Report</vt:lpstr>
      <vt:lpstr>Meetings/Task Completed</vt:lpstr>
      <vt:lpstr>Review of Time Line for TG3mb</vt:lpstr>
      <vt:lpstr>Next Meetings</vt:lpstr>
      <vt:lpstr>TG Motion</vt:lpstr>
      <vt:lpstr>TG Motion</vt:lpstr>
      <vt:lpstr>WG Motion</vt:lpstr>
      <vt:lpstr>TG Motion</vt:lpstr>
      <vt:lpstr>WG Motion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230</cp:revision>
  <cp:lastPrinted>1998-02-10T13:28:06Z</cp:lastPrinted>
  <dcterms:created xsi:type="dcterms:W3CDTF">2012-11-14T22:04:21Z</dcterms:created>
  <dcterms:modified xsi:type="dcterms:W3CDTF">2022-09-15T07:59:46Z</dcterms:modified>
</cp:coreProperties>
</file>