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260" r:id="rId3"/>
    <p:sldId id="275" r:id="rId4"/>
    <p:sldId id="279" r:id="rId5"/>
    <p:sldId id="277" r:id="rId6"/>
    <p:sldId id="281" r:id="rId7"/>
    <p:sldId id="280" r:id="rId8"/>
    <p:sldId id="282" r:id="rId9"/>
    <p:sldId id="283" r:id="rId10"/>
    <p:sldId id="284" r:id="rId11"/>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8" autoAdjust="0"/>
    <p:restoredTop sz="94686" autoAdjust="0"/>
  </p:normalViewPr>
  <p:slideViewPr>
    <p:cSldViewPr snapToGrid="0">
      <p:cViewPr varScale="1">
        <p:scale>
          <a:sx n="57" d="100"/>
          <a:sy n="57" d="100"/>
        </p:scale>
        <p:origin x="1482" y="39"/>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7" name="Shape 17"/>
          <p:cNvSpPr>
            <a:spLocks noGrp="1"/>
          </p:cNvSpPr>
          <p:nvPr>
            <p:ph type="title"/>
          </p:nvPr>
        </p:nvSpPr>
        <p:spPr>
          <a:prstGeom prst="rect">
            <a:avLst/>
          </a:prstGeom>
        </p:spPr>
        <p:txBody>
          <a:bodyPr/>
          <a:lstStyle/>
          <a:p>
            <a:pPr lvl="0">
              <a:defRPr sz="1800"/>
            </a:pPr>
            <a:r>
              <a:rPr sz="3600"/>
              <a:t>Title Text</a:t>
            </a:r>
          </a:p>
        </p:txBody>
      </p:sp>
      <p:sp>
        <p:nvSpPr>
          <p:cNvPr id="18" name="Shape 18"/>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7" name="Rectangle 9"/>
          <p:cNvSpPr>
            <a:spLocks noGrp="1" noChangeArrowheads="1"/>
          </p:cNvSpPr>
          <p:nvPr>
            <p:ph type="sldNum" idx="10"/>
          </p:nvPr>
        </p:nvSpPr>
        <p:spPr>
          <a:xfrm>
            <a:off x="4356100" y="6597650"/>
            <a:ext cx="825500" cy="260350"/>
          </a:xfrm>
          <a:prstGeom prst="rect">
            <a:avLst/>
          </a:prstGeom>
        </p:spPr>
        <p:txBody>
          <a:bodyPr/>
          <a:lstStyle>
            <a:lvl1pPr>
              <a:defRPr/>
            </a:lvl1pPr>
          </a:lstStyle>
          <a:p>
            <a:pPr>
              <a:defRPr/>
            </a:pPr>
            <a:r>
              <a:rPr lang="en-US" altLang="en-US" dirty="0"/>
              <a:t>Slide </a:t>
            </a:r>
            <a:fld id="{59802E41-703B-4CC7-97CC-EA054E341967}" type="slidenum">
              <a:rPr lang="en-US" altLang="en-US"/>
              <a:pPr>
                <a:defRPr/>
              </a:pPr>
              <a:t>‹Nr.›</a:t>
            </a:fld>
            <a:endParaRPr lang="en-US" altLang="en-US" dirty="0"/>
          </a:p>
        </p:txBody>
      </p:sp>
    </p:spTree>
    <p:extLst>
      <p:ext uri="{BB962C8B-B14F-4D97-AF65-F5344CB8AC3E}">
        <p14:creationId xmlns:p14="http://schemas.microsoft.com/office/powerpoint/2010/main" val="2406731274"/>
      </p:ext>
    </p:extLst>
  </p:cSld>
  <p:clrMapOvr>
    <a:masterClrMapping/>
  </p:clrMapOvr>
  <p:transition spd="med"/>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2022</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802.15-22-0461-01-03ma-July_2022_Closing_Plenary_Slides</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04044" y="378281"/>
            <a:ext cx="1600200" cy="215444"/>
          </a:xfrm>
        </p:spPr>
        <p:txBody>
          <a:bodyPr/>
          <a:lstStyle/>
          <a:p>
            <a:r>
              <a:rPr lang="en-US" dirty="0" smtClean="0"/>
              <a:t>September  2022</a:t>
            </a:r>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616648"/>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a:t>
            </a:r>
            <a:r>
              <a:rPr lang="en-US" sz="1800" b="1" u="sng" dirty="0" err="1" smtClean="0">
                <a:solidFill>
                  <a:schemeClr val="tx2"/>
                </a:solidFill>
                <a:effectLst>
                  <a:outerShdw blurRad="38100" dist="38100" dir="2700000" algn="tl">
                    <a:srgbClr val="C0C0C0"/>
                  </a:outerShdw>
                </a:effectLst>
              </a:rPr>
              <a:t>Speciality</a:t>
            </a:r>
            <a:r>
              <a:rPr lang="en-US" sz="1800" b="1" u="sng" dirty="0" smtClean="0">
                <a:solidFill>
                  <a:schemeClr val="tx2"/>
                </a:solidFill>
                <a:effectLst>
                  <a:outerShdw blurRad="38100" dist="38100" dir="2700000" algn="tl">
                    <a:srgbClr val="C0C0C0"/>
                  </a:outerShdw>
                </a:effectLst>
              </a:rPr>
              <a:t> Networks </a:t>
            </a:r>
            <a:r>
              <a:rPr lang="en-US" sz="1800" b="1" u="sng" dirty="0">
                <a:solidFill>
                  <a:schemeClr val="tx2"/>
                </a:solidFill>
                <a:effectLst>
                  <a:outerShdw blurRad="38100" dist="38100" dir="2700000" algn="tl">
                    <a:srgbClr val="C0C0C0"/>
                  </a:outerShdw>
                </a:effectLst>
              </a:rPr>
              <a:t>(</a:t>
            </a:r>
            <a:r>
              <a:rPr lang="en-US" sz="1800" b="1" u="sng" dirty="0" smtClean="0">
                <a:solidFill>
                  <a:schemeClr val="tx2"/>
                </a:solidFill>
                <a:effectLst>
                  <a:outerShdw blurRad="38100" dist="38100" dir="2700000" algn="tl">
                    <a:srgbClr val="C0C0C0"/>
                  </a:outerShdw>
                </a:effectLst>
              </a:rPr>
              <a:t>WSN)</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TG 3mb July 2022 </a:t>
            </a:r>
            <a:r>
              <a:rPr lang="en-US" sz="1600" dirty="0" smtClean="0"/>
              <a:t>Closing Plenary Slides</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12 September 2022</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TU Braunschweig</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TG 3ma  July 2022 </a:t>
            </a:r>
            <a:r>
              <a:rPr lang="en-US" sz="1600" dirty="0" smtClean="0"/>
              <a:t>Closing Plenary Slides</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Closing report to WG 15 closing plenary</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WG Motion</a:t>
            </a:r>
            <a:endParaRPr lang="en-US" b="1" dirty="0"/>
          </a:p>
        </p:txBody>
      </p:sp>
      <p:sp>
        <p:nvSpPr>
          <p:cNvPr id="3" name="Text Placeholder 2"/>
          <p:cNvSpPr>
            <a:spLocks noGrp="1"/>
          </p:cNvSpPr>
          <p:nvPr>
            <p:ph type="body" idx="1"/>
          </p:nvPr>
        </p:nvSpPr>
        <p:spPr>
          <a:xfrm>
            <a:off x="685802" y="1447800"/>
            <a:ext cx="7772400" cy="4724400"/>
          </a:xfrm>
        </p:spPr>
        <p:txBody>
          <a:bodyPr/>
          <a:lstStyle/>
          <a:p>
            <a:pPr marL="0" indent="0">
              <a:buNone/>
            </a:pPr>
            <a:r>
              <a:rPr lang="en-US" sz="2000" i="1" dirty="0" smtClean="0"/>
              <a:t>Move </a:t>
            </a:r>
            <a:r>
              <a:rPr lang="en-US" sz="2000" i="1" dirty="0"/>
              <a:t>that 802.15 WG approve the formation of a </a:t>
            </a:r>
            <a:r>
              <a:rPr lang="en-US" sz="2000" i="1" dirty="0"/>
              <a:t>Comment Resolution Group (CRG) </a:t>
            </a:r>
            <a:r>
              <a:rPr lang="en-US" sz="2000" i="1" dirty="0"/>
              <a:t>for the WG balloting of the P802.15.3-RevB-D1  with the following membership: Thomas Kürner (Chair), Iwao Hosako, Monique Brown, Josep Jornet, </a:t>
            </a:r>
            <a:r>
              <a:rPr lang="en-US" sz="2000" i="1" dirty="0" err="1" smtClean="0"/>
              <a:t>Shoichi</a:t>
            </a:r>
            <a:r>
              <a:rPr lang="en-US" sz="2000" i="1" dirty="0" smtClean="0"/>
              <a:t> </a:t>
            </a:r>
            <a:r>
              <a:rPr lang="en-US" sz="2000" i="1" dirty="0"/>
              <a:t>Kitazawa and Jörg Robert. The </a:t>
            </a:r>
            <a:r>
              <a:rPr lang="en-US" sz="2000" i="1" dirty="0" smtClean="0"/>
              <a:t>802.15.3mb </a:t>
            </a:r>
            <a:r>
              <a:rPr lang="en-US" sz="2000" i="1" dirty="0" smtClean="0"/>
              <a:t>CRG </a:t>
            </a:r>
            <a:r>
              <a:rPr lang="en-US" sz="2000" i="1" dirty="0"/>
              <a:t>is </a:t>
            </a:r>
            <a:r>
              <a:rPr lang="en-US" sz="2000" i="1" dirty="0" smtClean="0"/>
              <a:t>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sz="2000" dirty="0"/>
          </a:p>
          <a:p>
            <a:pPr marL="0" indent="0">
              <a:buNone/>
            </a:pPr>
            <a:r>
              <a:rPr lang="en-US" sz="2800" dirty="0" smtClean="0"/>
              <a:t>Moved By: Thomas Kürner</a:t>
            </a:r>
          </a:p>
          <a:p>
            <a:pPr marL="0" indent="0">
              <a:buNone/>
            </a:pPr>
            <a:r>
              <a:rPr lang="en-US" sz="2800" dirty="0" smtClean="0"/>
              <a:t>Seconded By</a:t>
            </a:r>
            <a:r>
              <a:rPr lang="en-US" sz="2800" smtClean="0"/>
              <a:t>: Phil Beecher</a:t>
            </a:r>
            <a:endParaRPr lang="en-US" sz="2800" dirty="0" smtClean="0"/>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10</a:t>
            </a:fld>
            <a:endParaRPr lang="en-US" altLang="en-US" sz="1200" dirty="0" smtClean="0">
              <a:latin typeface="Times New Roman" pitchFamily="18" charset="0"/>
            </a:endParaRPr>
          </a:p>
        </p:txBody>
      </p:sp>
      <p:sp>
        <p:nvSpPr>
          <p:cNvPr id="5" name="Datumsplatzhalter 3"/>
          <p:cNvSpPr txBox="1">
            <a:spLocks/>
          </p:cNvSpPr>
          <p:nvPr/>
        </p:nvSpPr>
        <p:spPr bwMode="auto">
          <a:xfrm>
            <a:off x="706949" y="378281"/>
            <a:ext cx="1227837" cy="2154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September</a:t>
            </a:r>
            <a:r>
              <a:rPr kumimoji="0" lang="en-US" sz="1400" b="1" i="0" u="none" strike="noStrike" kern="1200" cap="none" spc="0" normalizeH="0" noProof="0" dirty="0" smtClean="0">
                <a:ln>
                  <a:noFill/>
                </a:ln>
                <a:solidFill>
                  <a:schemeClr val="tx1"/>
                </a:solidFill>
                <a:effectLst/>
                <a:uLnTx/>
                <a:uFillTx/>
                <a:latin typeface="Times New Roman" pitchFamily="18" charset="0"/>
                <a:ea typeface="+mn-ea"/>
                <a:cs typeface="+mn-cs"/>
              </a:rPr>
              <a:t> 2022</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3446286730"/>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smtClean="0"/>
              <a:t>TG3mb September 2022 </a:t>
            </a:r>
            <a:br>
              <a:rPr lang="de-DE" dirty="0" smtClean="0"/>
            </a:br>
            <a:r>
              <a:rPr lang="de-DE" dirty="0" err="1" smtClean="0"/>
              <a:t>Closing</a:t>
            </a:r>
            <a:r>
              <a:rPr lang="de-DE" dirty="0" smtClean="0"/>
              <a:t> Report</a:t>
            </a:r>
            <a:endParaRPr lang="de-DE" dirty="0"/>
          </a:p>
        </p:txBody>
      </p:sp>
      <p:sp>
        <p:nvSpPr>
          <p:cNvPr id="8" name="Untertitel 7"/>
          <p:cNvSpPr>
            <a:spLocks noGrp="1"/>
          </p:cNvSpPr>
          <p:nvPr>
            <p:ph type="subTitle" idx="1"/>
          </p:nvPr>
        </p:nvSpPr>
        <p:spPr/>
        <p:txBody>
          <a:bodyPr/>
          <a:lstStyle/>
          <a:p>
            <a:endParaRPr lang="de-DE" dirty="0"/>
          </a:p>
        </p:txBody>
      </p:sp>
      <p:sp>
        <p:nvSpPr>
          <p:cNvPr id="2" name="Datumsplatzhalter 1"/>
          <p:cNvSpPr>
            <a:spLocks noGrp="1"/>
          </p:cNvSpPr>
          <p:nvPr>
            <p:ph type="dt" sz="half" idx="10"/>
          </p:nvPr>
        </p:nvSpPr>
        <p:spPr/>
        <p:txBody>
          <a:bodyPr/>
          <a:lstStyle/>
          <a:p>
            <a:r>
              <a:rPr lang="en-US" dirty="0" smtClean="0"/>
              <a:t>September 2022</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Meetings/Task </a:t>
            </a:r>
            <a:r>
              <a:rPr lang="de-DE" dirty="0" err="1" smtClean="0"/>
              <a:t>Completed</a:t>
            </a:r>
            <a:endParaRPr lang="de-DE" dirty="0"/>
          </a:p>
        </p:txBody>
      </p:sp>
      <p:sp>
        <p:nvSpPr>
          <p:cNvPr id="6" name="Inhaltsplatzhalter 5"/>
          <p:cNvSpPr>
            <a:spLocks noGrp="1"/>
          </p:cNvSpPr>
          <p:nvPr>
            <p:ph idx="1"/>
          </p:nvPr>
        </p:nvSpPr>
        <p:spPr>
          <a:xfrm>
            <a:off x="685800" y="1728942"/>
            <a:ext cx="7772400" cy="4114800"/>
          </a:xfrm>
        </p:spPr>
        <p:txBody>
          <a:bodyPr/>
          <a:lstStyle/>
          <a:p>
            <a:r>
              <a:rPr lang="de-DE" sz="1800" dirty="0" smtClean="0"/>
              <a:t>1  </a:t>
            </a:r>
            <a:r>
              <a:rPr lang="de-DE" sz="1800" dirty="0" err="1" smtClean="0"/>
              <a:t>meeting</a:t>
            </a:r>
            <a:r>
              <a:rPr lang="de-DE" sz="1800" dirty="0" err="1"/>
              <a:t>s</a:t>
            </a:r>
            <a:r>
              <a:rPr lang="de-DE" sz="1800" dirty="0" smtClean="0"/>
              <a:t> on Mon AM2  </a:t>
            </a:r>
          </a:p>
          <a:p>
            <a:endParaRPr lang="de-DE" sz="1800" dirty="0"/>
          </a:p>
          <a:p>
            <a:r>
              <a:rPr lang="de-DE" sz="1800" dirty="0" smtClean="0"/>
              <a:t>Short </a:t>
            </a:r>
            <a:r>
              <a:rPr lang="de-DE" sz="1800" dirty="0" err="1" smtClean="0"/>
              <a:t>Introduction</a:t>
            </a:r>
            <a:r>
              <a:rPr lang="de-DE" sz="1800" dirty="0" smtClean="0"/>
              <a:t> to 802.15.3-RevB-D1</a:t>
            </a:r>
          </a:p>
          <a:p>
            <a:r>
              <a:rPr lang="de-DE" sz="1800" dirty="0" err="1" smtClean="0"/>
              <a:t>Coexistence</a:t>
            </a:r>
            <a:r>
              <a:rPr lang="de-DE" sz="1800" dirty="0" smtClean="0"/>
              <a:t> Assurance </a:t>
            </a:r>
            <a:r>
              <a:rPr lang="de-DE" sz="1800" dirty="0" err="1" smtClean="0"/>
              <a:t>Document</a:t>
            </a:r>
            <a:r>
              <a:rPr lang="de-DE" sz="1800" dirty="0" smtClean="0"/>
              <a:t>  (22/0462)</a:t>
            </a:r>
            <a:endParaRPr lang="de-DE" sz="1800" dirty="0"/>
          </a:p>
          <a:p>
            <a:r>
              <a:rPr lang="de-DE" sz="1800" dirty="0" smtClean="0"/>
              <a:t>TG </a:t>
            </a:r>
            <a:r>
              <a:rPr lang="de-DE" sz="1800" dirty="0" err="1" smtClean="0"/>
              <a:t>motion</a:t>
            </a:r>
            <a:r>
              <a:rPr lang="de-DE" sz="1800" dirty="0" smtClean="0"/>
              <a:t> to </a:t>
            </a:r>
            <a:r>
              <a:rPr lang="de-DE" sz="1800" dirty="0" err="1" smtClean="0"/>
              <a:t>start</a:t>
            </a:r>
            <a:r>
              <a:rPr lang="de-DE" sz="1800" dirty="0" smtClean="0"/>
              <a:t> Letter Ballot and form a CRC</a:t>
            </a:r>
          </a:p>
          <a:p>
            <a:endParaRPr lang="de-DE" sz="1400" dirty="0" smtClean="0"/>
          </a:p>
          <a:p>
            <a:pPr marL="457200" lvl="1" indent="0">
              <a:buNone/>
            </a:pPr>
            <a:endParaRPr lang="de-DE" sz="1400" dirty="0" smtClean="0"/>
          </a:p>
          <a:p>
            <a:endParaRPr lang="de-DE" sz="1800" dirty="0"/>
          </a:p>
          <a:p>
            <a:endParaRPr lang="de-DE" sz="1600" dirty="0"/>
          </a:p>
          <a:p>
            <a:pPr marL="901700" indent="0">
              <a:buNone/>
            </a:pPr>
            <a:endParaRPr lang="de-DE" sz="1800" dirty="0"/>
          </a:p>
          <a:p>
            <a:pPr marL="457200" lvl="1" indent="0">
              <a:buNone/>
            </a:pPr>
            <a:endParaRPr lang="de-DE" sz="1600" b="1" dirty="0"/>
          </a:p>
        </p:txBody>
      </p:sp>
      <p:sp>
        <p:nvSpPr>
          <p:cNvPr id="2" name="Datumsplatzhalter 1"/>
          <p:cNvSpPr>
            <a:spLocks noGrp="1"/>
          </p:cNvSpPr>
          <p:nvPr>
            <p:ph type="dt" sz="half" idx="10"/>
          </p:nvPr>
        </p:nvSpPr>
        <p:spPr/>
        <p:txBody>
          <a:bodyPr/>
          <a:lstStyle/>
          <a:p>
            <a:r>
              <a:rPr lang="en-US" dirty="0" smtClean="0"/>
              <a:t>September  2022</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3</a:t>
            </a:fld>
            <a:endParaRPr lang="en-US"/>
          </a:p>
        </p:txBody>
      </p:sp>
    </p:spTree>
    <p:extLst>
      <p:ext uri="{BB962C8B-B14F-4D97-AF65-F5344CB8AC3E}">
        <p14:creationId xmlns:p14="http://schemas.microsoft.com/office/powerpoint/2010/main" val="14937857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Review of Time Line </a:t>
            </a:r>
            <a:r>
              <a:rPr lang="de-DE" dirty="0" err="1" smtClean="0"/>
              <a:t>for</a:t>
            </a:r>
            <a:r>
              <a:rPr lang="de-DE" dirty="0" smtClean="0"/>
              <a:t> TG3mb</a:t>
            </a:r>
            <a:endParaRPr lang="de-DE" dirty="0"/>
          </a:p>
        </p:txBody>
      </p:sp>
      <p:sp>
        <p:nvSpPr>
          <p:cNvPr id="3" name="Inhaltsplatzhalter 2"/>
          <p:cNvSpPr>
            <a:spLocks noGrp="1"/>
          </p:cNvSpPr>
          <p:nvPr>
            <p:ph idx="1"/>
          </p:nvPr>
        </p:nvSpPr>
        <p:spPr>
          <a:xfrm>
            <a:off x="685800" y="1844675"/>
            <a:ext cx="7772400" cy="4114800"/>
          </a:xfrm>
        </p:spPr>
        <p:txBody>
          <a:bodyPr/>
          <a:lstStyle/>
          <a:p>
            <a:pPr lvl="1"/>
            <a:r>
              <a:rPr lang="en-US" sz="1800" dirty="0">
                <a:solidFill>
                  <a:schemeClr val="bg1">
                    <a:lumMod val="65000"/>
                  </a:schemeClr>
                </a:solidFill>
              </a:rPr>
              <a:t>January 2022 </a:t>
            </a:r>
            <a:r>
              <a:rPr lang="en-US" sz="1800" dirty="0" smtClean="0">
                <a:solidFill>
                  <a:schemeClr val="bg1">
                    <a:lumMod val="65000"/>
                  </a:schemeClr>
                </a:solidFill>
              </a:rPr>
              <a:t>	</a:t>
            </a:r>
            <a:r>
              <a:rPr lang="en-US" sz="1800" dirty="0">
                <a:solidFill>
                  <a:schemeClr val="bg1">
                    <a:lumMod val="65000"/>
                  </a:schemeClr>
                </a:solidFill>
              </a:rPr>
              <a:t>Kick-Off; Issuing Call for Proposals</a:t>
            </a:r>
          </a:p>
          <a:p>
            <a:pPr lvl="1"/>
            <a:r>
              <a:rPr lang="en-US" sz="1800" dirty="0">
                <a:solidFill>
                  <a:schemeClr val="bg1">
                    <a:lumMod val="65000"/>
                  </a:schemeClr>
                </a:solidFill>
              </a:rPr>
              <a:t>March 2022 </a:t>
            </a:r>
            <a:r>
              <a:rPr lang="en-US" sz="1800" dirty="0" smtClean="0">
                <a:solidFill>
                  <a:schemeClr val="bg1">
                    <a:lumMod val="65000"/>
                  </a:schemeClr>
                </a:solidFill>
              </a:rPr>
              <a:t>	Roll-up </a:t>
            </a:r>
            <a:r>
              <a:rPr lang="en-US" sz="1800" dirty="0">
                <a:solidFill>
                  <a:schemeClr val="bg1">
                    <a:lumMod val="65000"/>
                  </a:schemeClr>
                </a:solidFill>
              </a:rPr>
              <a:t>available ; start reviewing the roll-up </a:t>
            </a:r>
            <a:r>
              <a:rPr lang="en-US" sz="1800" dirty="0" smtClean="0">
                <a:solidFill>
                  <a:schemeClr val="bg1">
                    <a:lumMod val="65000"/>
                  </a:schemeClr>
                </a:solidFill>
              </a:rPr>
              <a:t>				version</a:t>
            </a:r>
            <a:r>
              <a:rPr lang="en-US" sz="1800" dirty="0">
                <a:solidFill>
                  <a:schemeClr val="bg1">
                    <a:lumMod val="65000"/>
                  </a:schemeClr>
                </a:solidFill>
              </a:rPr>
              <a:t>;  Listening proposals</a:t>
            </a:r>
            <a:r>
              <a:rPr lang="en-US" sz="1800" dirty="0" smtClean="0">
                <a:solidFill>
                  <a:schemeClr val="bg1">
                    <a:lumMod val="65000"/>
                  </a:schemeClr>
                </a:solidFill>
              </a:rPr>
              <a:t>;</a:t>
            </a:r>
          </a:p>
          <a:p>
            <a:pPr lvl="1"/>
            <a:r>
              <a:rPr lang="en-US" sz="1800" dirty="0" err="1" smtClean="0">
                <a:solidFill>
                  <a:schemeClr val="bg1">
                    <a:lumMod val="65000"/>
                  </a:schemeClr>
                </a:solidFill>
              </a:rPr>
              <a:t>Webcons</a:t>
            </a:r>
            <a:r>
              <a:rPr lang="en-US" sz="1800" dirty="0" smtClean="0">
                <a:solidFill>
                  <a:schemeClr val="bg1">
                    <a:lumMod val="65000"/>
                  </a:schemeClr>
                </a:solidFill>
              </a:rPr>
              <a:t> </a:t>
            </a:r>
            <a:r>
              <a:rPr lang="en-US" sz="1800" dirty="0" err="1" smtClean="0">
                <a:solidFill>
                  <a:schemeClr val="bg1">
                    <a:lumMod val="65000"/>
                  </a:schemeClr>
                </a:solidFill>
              </a:rPr>
              <a:t>AprilMay</a:t>
            </a:r>
            <a:r>
              <a:rPr lang="en-US" sz="1800" dirty="0" smtClean="0">
                <a:solidFill>
                  <a:schemeClr val="bg1">
                    <a:lumMod val="65000"/>
                  </a:schemeClr>
                </a:solidFill>
              </a:rPr>
              <a:t> Roll-up available; start reviewing roll-up</a:t>
            </a:r>
            <a:endParaRPr lang="en-US" sz="1800" dirty="0">
              <a:solidFill>
                <a:schemeClr val="bg1">
                  <a:lumMod val="65000"/>
                </a:schemeClr>
              </a:solidFill>
            </a:endParaRPr>
          </a:p>
          <a:p>
            <a:pPr lvl="1"/>
            <a:r>
              <a:rPr lang="en-US" sz="1800" dirty="0">
                <a:solidFill>
                  <a:schemeClr val="bg1">
                    <a:lumMod val="65000"/>
                  </a:schemeClr>
                </a:solidFill>
              </a:rPr>
              <a:t>May 2022 </a:t>
            </a:r>
            <a:r>
              <a:rPr lang="en-US" sz="1800" dirty="0" smtClean="0">
                <a:solidFill>
                  <a:schemeClr val="bg1">
                    <a:lumMod val="65000"/>
                  </a:schemeClr>
                </a:solidFill>
              </a:rPr>
              <a:t>		</a:t>
            </a:r>
            <a:r>
              <a:rPr lang="en-US" sz="1800" dirty="0">
                <a:solidFill>
                  <a:schemeClr val="bg1">
                    <a:lumMod val="65000"/>
                  </a:schemeClr>
                </a:solidFill>
              </a:rPr>
              <a:t>S</a:t>
            </a:r>
            <a:r>
              <a:rPr lang="en-US" sz="1800" dirty="0" smtClean="0">
                <a:solidFill>
                  <a:schemeClr val="bg1">
                    <a:lumMod val="65000"/>
                  </a:schemeClr>
                </a:solidFill>
              </a:rPr>
              <a:t>tart </a:t>
            </a:r>
            <a:r>
              <a:rPr lang="en-US" sz="1800" dirty="0">
                <a:solidFill>
                  <a:schemeClr val="bg1">
                    <a:lumMod val="65000"/>
                  </a:schemeClr>
                </a:solidFill>
              </a:rPr>
              <a:t>drafting </a:t>
            </a:r>
            <a:r>
              <a:rPr lang="en-US" sz="1800" dirty="0" smtClean="0">
                <a:solidFill>
                  <a:schemeClr val="bg1">
                    <a:lumMod val="65000"/>
                  </a:schemeClr>
                </a:solidFill>
              </a:rPr>
              <a:t>D0</a:t>
            </a:r>
            <a:endParaRPr lang="en-US" sz="1800" dirty="0">
              <a:solidFill>
                <a:schemeClr val="bg1">
                  <a:lumMod val="65000"/>
                </a:schemeClr>
              </a:solidFill>
            </a:endParaRPr>
          </a:p>
          <a:p>
            <a:pPr lvl="1"/>
            <a:r>
              <a:rPr lang="en-US" sz="1800" dirty="0">
                <a:solidFill>
                  <a:schemeClr val="bg2"/>
                </a:solidFill>
              </a:rPr>
              <a:t>July 2022 </a:t>
            </a:r>
            <a:r>
              <a:rPr lang="en-US" sz="1800" dirty="0" smtClean="0">
                <a:solidFill>
                  <a:schemeClr val="bg2"/>
                </a:solidFill>
              </a:rPr>
              <a:t>	Starting TG Review /WG Editor Review</a:t>
            </a:r>
            <a:endParaRPr lang="en-US" sz="1800" dirty="0">
              <a:solidFill>
                <a:schemeClr val="bg2"/>
              </a:solidFill>
            </a:endParaRPr>
          </a:p>
          <a:p>
            <a:pPr lvl="1"/>
            <a:r>
              <a:rPr lang="en-US" sz="1800" b="1" dirty="0"/>
              <a:t>September 2022 </a:t>
            </a:r>
            <a:r>
              <a:rPr lang="en-US" sz="1800" b="1" dirty="0" smtClean="0"/>
              <a:t>	Starting LB</a:t>
            </a:r>
            <a:endParaRPr lang="en-US" sz="1800" b="1" dirty="0"/>
          </a:p>
          <a:p>
            <a:pPr lvl="1"/>
            <a:r>
              <a:rPr lang="en-US" sz="1800" dirty="0"/>
              <a:t>November 2022 </a:t>
            </a:r>
            <a:r>
              <a:rPr lang="en-US" sz="1800" dirty="0" smtClean="0"/>
              <a:t>	LB </a:t>
            </a:r>
            <a:r>
              <a:rPr lang="en-US" sz="1800" dirty="0"/>
              <a:t>Comment Resolution</a:t>
            </a:r>
            <a:endParaRPr lang="en-US" sz="1800" dirty="0" smtClean="0"/>
          </a:p>
          <a:p>
            <a:pPr lvl="1"/>
            <a:r>
              <a:rPr lang="en-US" sz="1800" dirty="0" smtClean="0"/>
              <a:t>January 2023	Starting SB</a:t>
            </a:r>
            <a:endParaRPr lang="en-US" sz="1800" dirty="0"/>
          </a:p>
          <a:p>
            <a:pPr lvl="1"/>
            <a:r>
              <a:rPr lang="en-US" sz="1800" dirty="0"/>
              <a:t>March 2023 </a:t>
            </a:r>
            <a:r>
              <a:rPr lang="en-US" sz="1800" dirty="0" smtClean="0"/>
              <a:t>	</a:t>
            </a:r>
            <a:r>
              <a:rPr lang="en-US" sz="1800" dirty="0"/>
              <a:t>SB Comment </a:t>
            </a:r>
            <a:r>
              <a:rPr lang="en-US" sz="1800" dirty="0" smtClean="0"/>
              <a:t>Resolution</a:t>
            </a:r>
          </a:p>
          <a:p>
            <a:pPr lvl="1"/>
            <a:r>
              <a:rPr lang="en-US" sz="1800" dirty="0" smtClean="0"/>
              <a:t>May 2023		Submission to </a:t>
            </a:r>
            <a:r>
              <a:rPr lang="en-US" sz="1800" dirty="0" err="1" smtClean="0"/>
              <a:t>RevCom</a:t>
            </a:r>
            <a:endParaRPr lang="en-US" sz="1800" dirty="0"/>
          </a:p>
          <a:p>
            <a:pPr lvl="1"/>
            <a:endParaRPr lang="de-DE" sz="1800" dirty="0" smtClean="0"/>
          </a:p>
          <a:p>
            <a:endParaRPr lang="de-DE" sz="2000" dirty="0"/>
          </a:p>
        </p:txBody>
      </p:sp>
      <p:sp>
        <p:nvSpPr>
          <p:cNvPr id="4" name="Datumsplatzhalter 3"/>
          <p:cNvSpPr>
            <a:spLocks noGrp="1"/>
          </p:cNvSpPr>
          <p:nvPr>
            <p:ph type="dt" sz="half" idx="10"/>
          </p:nvPr>
        </p:nvSpPr>
        <p:spPr/>
        <p:txBody>
          <a:bodyPr/>
          <a:lstStyle/>
          <a:p>
            <a:r>
              <a:rPr lang="en-US" dirty="0" smtClean="0"/>
              <a:t>July 2022</a:t>
            </a:r>
            <a:endParaRPr lang="en-US" dirty="0"/>
          </a:p>
        </p:txBody>
      </p:sp>
      <p:sp>
        <p:nvSpPr>
          <p:cNvPr id="5" name="Fußzeilenplatzhalter 4"/>
          <p:cNvSpPr>
            <a:spLocks noGrp="1"/>
          </p:cNvSpPr>
          <p:nvPr>
            <p:ph type="ftr" sz="quarter" idx="11"/>
          </p:nvPr>
        </p:nvSpPr>
        <p:spPr/>
        <p:txBody>
          <a:bodyPr/>
          <a:lstStyle/>
          <a:p>
            <a:r>
              <a:rPr lang="en-US" dirty="0"/>
              <a:t>Thomas Kürner, TU Braunschweig</a:t>
            </a:r>
          </a:p>
        </p:txBody>
      </p:sp>
      <p:sp>
        <p:nvSpPr>
          <p:cNvPr id="6" name="Foliennummernplatzhalter 5"/>
          <p:cNvSpPr>
            <a:spLocks noGrp="1"/>
          </p:cNvSpPr>
          <p:nvPr>
            <p:ph type="sldNum" sz="quarter" idx="12"/>
          </p:nvPr>
        </p:nvSpPr>
        <p:spPr/>
        <p:txBody>
          <a:bodyPr/>
          <a:lstStyle/>
          <a:p>
            <a:r>
              <a:rPr lang="en-US"/>
              <a:t>Slide </a:t>
            </a:r>
            <a:fld id="{D8E7F6C2-DF2F-4116-8D71-DCDEFB590920}" type="slidenum">
              <a:rPr lang="en-US" smtClean="0"/>
              <a:pPr/>
              <a:t>4</a:t>
            </a:fld>
            <a:endParaRPr lang="en-US"/>
          </a:p>
        </p:txBody>
      </p:sp>
    </p:spTree>
    <p:extLst>
      <p:ext uri="{BB962C8B-B14F-4D97-AF65-F5344CB8AC3E}">
        <p14:creationId xmlns:p14="http://schemas.microsoft.com/office/powerpoint/2010/main" val="33660402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smtClean="0"/>
              <a:t>Next Meetings</a:t>
            </a:r>
            <a:endParaRPr lang="de-DE" dirty="0"/>
          </a:p>
        </p:txBody>
      </p:sp>
      <p:sp>
        <p:nvSpPr>
          <p:cNvPr id="6" name="Inhaltsplatzhalter 5"/>
          <p:cNvSpPr>
            <a:spLocks noGrp="1"/>
          </p:cNvSpPr>
          <p:nvPr>
            <p:ph idx="1"/>
          </p:nvPr>
        </p:nvSpPr>
        <p:spPr>
          <a:xfrm>
            <a:off x="685800" y="1728942"/>
            <a:ext cx="7772400" cy="4114800"/>
          </a:xfrm>
        </p:spPr>
        <p:txBody>
          <a:bodyPr/>
          <a:lstStyle/>
          <a:p>
            <a:pPr marL="431800" lvl="2" indent="0">
              <a:spcAft>
                <a:spcPts val="0"/>
              </a:spcAft>
              <a:buNone/>
            </a:pPr>
            <a:endParaRPr lang="de-DE" sz="1800" dirty="0" smtClean="0">
              <a:ea typeface="Times New Roman"/>
            </a:endParaRPr>
          </a:p>
          <a:p>
            <a:pPr marL="698500" lvl="2" indent="-266700">
              <a:spcAft>
                <a:spcPts val="0"/>
              </a:spcAft>
              <a:buFont typeface="Arial" pitchFamily="34" charset="0"/>
              <a:buChar char="•"/>
            </a:pPr>
            <a:endParaRPr lang="en-US" sz="1800" dirty="0"/>
          </a:p>
          <a:p>
            <a:pPr marL="355600" lvl="1" indent="-266700">
              <a:spcAft>
                <a:spcPts val="0"/>
              </a:spcAft>
              <a:buFont typeface="Arial" pitchFamily="34" charset="0"/>
              <a:buChar char="•"/>
            </a:pPr>
            <a:r>
              <a:rPr lang="en-US" sz="1800" dirty="0" smtClean="0"/>
              <a:t>Requested November meeting slots  for TG3mb</a:t>
            </a:r>
          </a:p>
          <a:p>
            <a:pPr marL="698500" lvl="2" indent="-266700">
              <a:spcAft>
                <a:spcPts val="0"/>
              </a:spcAft>
              <a:buFont typeface="Arial" pitchFamily="34" charset="0"/>
              <a:buChar char="•"/>
            </a:pPr>
            <a:endParaRPr lang="en-US" sz="1400" dirty="0"/>
          </a:p>
          <a:p>
            <a:pPr marL="698500" lvl="2" indent="-266700">
              <a:spcAft>
                <a:spcPts val="0"/>
              </a:spcAft>
              <a:buFont typeface="Arial" pitchFamily="34" charset="0"/>
              <a:buChar char="•"/>
            </a:pPr>
            <a:r>
              <a:rPr lang="en-US" sz="1800" dirty="0" smtClean="0"/>
              <a:t>4 time slots for Ballot Resolution</a:t>
            </a:r>
          </a:p>
          <a:p>
            <a:pPr marL="698500" lvl="2" indent="-266700">
              <a:spcAft>
                <a:spcPts val="0"/>
              </a:spcAft>
              <a:buFont typeface="Arial" pitchFamily="34" charset="0"/>
              <a:buChar char="•"/>
            </a:pPr>
            <a:endParaRPr lang="en-US" sz="1800" dirty="0"/>
          </a:p>
          <a:p>
            <a:pPr marL="355600" lvl="1" indent="-266700">
              <a:spcAft>
                <a:spcPts val="0"/>
              </a:spcAft>
              <a:buFont typeface="Arial" pitchFamily="34" charset="0"/>
              <a:buChar char="•"/>
            </a:pPr>
            <a:r>
              <a:rPr lang="en-US" sz="1800" dirty="0" smtClean="0"/>
              <a:t>CRC calls</a:t>
            </a:r>
          </a:p>
          <a:p>
            <a:pPr marL="698500" lvl="2" indent="-266700">
              <a:spcAft>
                <a:spcPts val="0"/>
              </a:spcAft>
              <a:buFont typeface="Arial" pitchFamily="34" charset="0"/>
              <a:buChar char="•"/>
            </a:pPr>
            <a:r>
              <a:rPr lang="en-US" sz="1400" dirty="0" smtClean="0"/>
              <a:t>2 November 2022, 15-17h CET</a:t>
            </a:r>
          </a:p>
          <a:p>
            <a:pPr marL="698500" lvl="2" indent="-266700">
              <a:spcAft>
                <a:spcPts val="0"/>
              </a:spcAft>
              <a:buFont typeface="Arial" pitchFamily="34" charset="0"/>
              <a:buChar char="•"/>
            </a:pPr>
            <a:r>
              <a:rPr lang="en-US" sz="1400" dirty="0" smtClean="0"/>
              <a:t>3 November 2022, </a:t>
            </a:r>
            <a:r>
              <a:rPr lang="en-US" sz="1400" dirty="0"/>
              <a:t>15-17h CET</a:t>
            </a:r>
          </a:p>
          <a:p>
            <a:pPr marL="698500" lvl="2" indent="-266700">
              <a:spcAft>
                <a:spcPts val="0"/>
              </a:spcAft>
              <a:buFont typeface="Arial" pitchFamily="34" charset="0"/>
              <a:buChar char="•"/>
            </a:pPr>
            <a:r>
              <a:rPr lang="en-US" sz="1400" dirty="0" smtClean="0"/>
              <a:t>9 </a:t>
            </a:r>
            <a:r>
              <a:rPr lang="en-US" sz="1400" dirty="0"/>
              <a:t>November 2022, 15-17h CET</a:t>
            </a:r>
          </a:p>
          <a:p>
            <a:pPr marL="698500" lvl="2" indent="-266700">
              <a:spcAft>
                <a:spcPts val="0"/>
              </a:spcAft>
              <a:buFont typeface="Arial" pitchFamily="34" charset="0"/>
              <a:buChar char="•"/>
            </a:pPr>
            <a:r>
              <a:rPr lang="en-US" sz="1400" dirty="0" smtClean="0"/>
              <a:t>10 </a:t>
            </a:r>
            <a:r>
              <a:rPr lang="en-US" sz="1400" dirty="0"/>
              <a:t>November 2022, 15-17h CET</a:t>
            </a:r>
          </a:p>
          <a:p>
            <a:pPr marL="698500" lvl="2" indent="-266700">
              <a:spcAft>
                <a:spcPts val="0"/>
              </a:spcAft>
              <a:buFont typeface="Arial" pitchFamily="34" charset="0"/>
              <a:buChar char="•"/>
            </a:pPr>
            <a:endParaRPr lang="en-US" sz="1400" dirty="0" smtClean="0"/>
          </a:p>
          <a:p>
            <a:pPr marL="698500" lvl="2" indent="-266700">
              <a:spcAft>
                <a:spcPts val="0"/>
              </a:spcAft>
              <a:buFont typeface="Arial" pitchFamily="34" charset="0"/>
              <a:buChar char="•"/>
            </a:pPr>
            <a:endParaRPr lang="en-US" sz="1800" dirty="0" smtClean="0"/>
          </a:p>
          <a:p>
            <a:pPr marL="698500" lvl="2" indent="-266700">
              <a:spcAft>
                <a:spcPts val="0"/>
              </a:spcAft>
              <a:buFont typeface="Arial" pitchFamily="34" charset="0"/>
              <a:buChar char="•"/>
            </a:pPr>
            <a:endParaRPr lang="en-US" sz="1800" dirty="0"/>
          </a:p>
          <a:p>
            <a:pPr marL="698500" lvl="2" indent="-266700">
              <a:spcAft>
                <a:spcPts val="0"/>
              </a:spcAft>
              <a:buFont typeface="Arial" pitchFamily="34" charset="0"/>
              <a:buChar char="•"/>
            </a:pPr>
            <a:endParaRPr lang="en-US" sz="1800" dirty="0"/>
          </a:p>
          <a:p>
            <a:pPr marL="698500" lvl="2" indent="-266700">
              <a:spcAft>
                <a:spcPts val="0"/>
              </a:spcAft>
              <a:buFont typeface="Arial" pitchFamily="34" charset="0"/>
              <a:buChar char="•"/>
            </a:pPr>
            <a:endParaRPr lang="en-US" sz="1800" dirty="0" smtClean="0"/>
          </a:p>
          <a:p>
            <a:pPr marL="698500" lvl="2" indent="-266700">
              <a:spcAft>
                <a:spcPts val="0"/>
              </a:spcAft>
              <a:buFont typeface="Arial" pitchFamily="34" charset="0"/>
              <a:buChar char="•"/>
            </a:pPr>
            <a:endParaRPr lang="de-DE" sz="1800" dirty="0"/>
          </a:p>
          <a:p>
            <a:pPr marL="698500" lvl="2" indent="-266700">
              <a:spcAft>
                <a:spcPts val="0"/>
              </a:spcAft>
              <a:buFont typeface="Arial" pitchFamily="34" charset="0"/>
              <a:buChar char="•"/>
            </a:pPr>
            <a:endParaRPr lang="de-DE" sz="1800" dirty="0" smtClean="0"/>
          </a:p>
          <a:p>
            <a:pPr lvl="1">
              <a:buNone/>
            </a:pPr>
            <a:endParaRPr lang="de-DE" sz="1800" dirty="0" smtClean="0">
              <a:ea typeface="Times New Roman"/>
            </a:endParaRPr>
          </a:p>
          <a:p>
            <a:pPr>
              <a:buNone/>
            </a:pPr>
            <a:endParaRPr lang="de-DE" sz="1800" dirty="0"/>
          </a:p>
        </p:txBody>
      </p:sp>
      <p:sp>
        <p:nvSpPr>
          <p:cNvPr id="2" name="Datumsplatzhalter 1"/>
          <p:cNvSpPr>
            <a:spLocks noGrp="1"/>
          </p:cNvSpPr>
          <p:nvPr>
            <p:ph type="dt" sz="half" idx="10"/>
          </p:nvPr>
        </p:nvSpPr>
        <p:spPr/>
        <p:txBody>
          <a:bodyPr/>
          <a:lstStyle/>
          <a:p>
            <a:r>
              <a:rPr lang="en-US" dirty="0" smtClean="0"/>
              <a:t>July 2022</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5</a:t>
            </a:fld>
            <a:endParaRPr lang="en-US"/>
          </a:p>
        </p:txBody>
      </p:sp>
    </p:spTree>
    <p:extLst>
      <p:ext uri="{BB962C8B-B14F-4D97-AF65-F5344CB8AC3E}">
        <p14:creationId xmlns:p14="http://schemas.microsoft.com/office/powerpoint/2010/main" val="34265161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a:t>T</a:t>
            </a:r>
            <a:r>
              <a:rPr lang="en-US" b="1" dirty="0" smtClean="0"/>
              <a:t>G Motion</a:t>
            </a:r>
            <a:endParaRPr lang="en-US" b="1" dirty="0"/>
          </a:p>
        </p:txBody>
      </p:sp>
      <p:sp>
        <p:nvSpPr>
          <p:cNvPr id="3" name="Text Placeholder 2"/>
          <p:cNvSpPr>
            <a:spLocks noGrp="1"/>
          </p:cNvSpPr>
          <p:nvPr>
            <p:ph type="body" idx="1"/>
          </p:nvPr>
        </p:nvSpPr>
        <p:spPr>
          <a:xfrm>
            <a:off x="685802" y="1676400"/>
            <a:ext cx="7772400" cy="4724400"/>
          </a:xfrm>
        </p:spPr>
        <p:txBody>
          <a:bodyPr/>
          <a:lstStyle/>
          <a:p>
            <a:pPr marL="0" indent="0">
              <a:buNone/>
            </a:pPr>
            <a:r>
              <a:rPr lang="en-US" sz="2800" dirty="0"/>
              <a:t>Move </a:t>
            </a:r>
            <a:r>
              <a:rPr lang="en-US" sz="2800" i="1" dirty="0"/>
              <a:t>that </a:t>
            </a:r>
            <a:r>
              <a:rPr lang="en-US" sz="2800" i="1" dirty="0" smtClean="0"/>
              <a:t>TG3mb </a:t>
            </a:r>
            <a:r>
              <a:rPr lang="en-US" sz="2800" i="1" dirty="0"/>
              <a:t>formally </a:t>
            </a:r>
            <a:r>
              <a:rPr lang="en-US" sz="2800" i="1" dirty="0" smtClean="0"/>
              <a:t>approves the Coexistence Assurance </a:t>
            </a:r>
            <a:r>
              <a:rPr lang="en-US" sz="2800" i="1" dirty="0"/>
              <a:t>Document </a:t>
            </a:r>
            <a:r>
              <a:rPr lang="en-US" sz="2800" i="1" dirty="0" smtClean="0"/>
              <a:t>15-22-0462-02-03ma-coexistence-assurance.doc</a:t>
            </a:r>
            <a:r>
              <a:rPr lang="en-US" sz="2800" dirty="0" smtClean="0"/>
              <a:t>.</a:t>
            </a:r>
          </a:p>
          <a:p>
            <a:pPr marL="0" indent="0">
              <a:buNone/>
            </a:pPr>
            <a:endParaRPr lang="en-US" sz="2800" dirty="0"/>
          </a:p>
          <a:p>
            <a:pPr marL="0" indent="0">
              <a:buNone/>
            </a:pPr>
            <a:r>
              <a:rPr lang="en-US" sz="2800" dirty="0"/>
              <a:t>Moved By:  Iwao Hosako</a:t>
            </a:r>
          </a:p>
          <a:p>
            <a:pPr marL="0" indent="0">
              <a:buNone/>
            </a:pPr>
            <a:r>
              <a:rPr lang="en-US" sz="2800" dirty="0"/>
              <a:t>Seconded By: Monique Brown </a:t>
            </a:r>
          </a:p>
          <a:p>
            <a:r>
              <a:rPr lang="en-US" sz="2800" dirty="0"/>
              <a:t>No objection and abstain, the motion carries with unanimous consent </a:t>
            </a:r>
            <a:endParaRPr lang="de-DE" sz="2800" dirty="0"/>
          </a:p>
          <a:p>
            <a:pPr marL="0" indent="0">
              <a:buNone/>
            </a:pPr>
            <a:endParaRPr lang="en-US" dirty="0"/>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6</a:t>
            </a:fld>
            <a:endParaRPr lang="en-US" altLang="en-US" sz="1200" dirty="0" smtClean="0">
              <a:latin typeface="Times New Roman" pitchFamily="18" charset="0"/>
            </a:endParaRPr>
          </a:p>
        </p:txBody>
      </p:sp>
      <p:sp>
        <p:nvSpPr>
          <p:cNvPr id="5" name="Datumsplatzhalter 3"/>
          <p:cNvSpPr txBox="1">
            <a:spLocks/>
          </p:cNvSpPr>
          <p:nvPr/>
        </p:nvSpPr>
        <p:spPr bwMode="auto">
          <a:xfrm>
            <a:off x="706949" y="378281"/>
            <a:ext cx="1272721" cy="2154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September 2022 </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1102408703"/>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a:t>T</a:t>
            </a:r>
            <a:r>
              <a:rPr lang="en-US" b="1" dirty="0" smtClean="0"/>
              <a:t>G Motion</a:t>
            </a:r>
            <a:endParaRPr lang="en-US" b="1" dirty="0"/>
          </a:p>
        </p:txBody>
      </p:sp>
      <p:sp>
        <p:nvSpPr>
          <p:cNvPr id="3" name="Text Placeholder 2"/>
          <p:cNvSpPr>
            <a:spLocks noGrp="1"/>
          </p:cNvSpPr>
          <p:nvPr>
            <p:ph type="body" idx="1"/>
          </p:nvPr>
        </p:nvSpPr>
        <p:spPr>
          <a:xfrm>
            <a:off x="685802" y="1676400"/>
            <a:ext cx="7772400" cy="4724400"/>
          </a:xfrm>
        </p:spPr>
        <p:txBody>
          <a:bodyPr/>
          <a:lstStyle/>
          <a:p>
            <a:pPr marL="0" indent="0">
              <a:buNone/>
            </a:pPr>
            <a:r>
              <a:rPr lang="en-US" sz="2800" dirty="0"/>
              <a:t>Move </a:t>
            </a:r>
            <a:r>
              <a:rPr lang="en-US" sz="2800" i="1" dirty="0"/>
              <a:t>that </a:t>
            </a:r>
            <a:r>
              <a:rPr lang="en-US" sz="2800" i="1" dirty="0" smtClean="0"/>
              <a:t>TG3mb </a:t>
            </a:r>
            <a:r>
              <a:rPr lang="en-US" sz="2800" i="1" dirty="0"/>
              <a:t>formally </a:t>
            </a:r>
            <a:r>
              <a:rPr lang="en-US" sz="2800" i="1" dirty="0" smtClean="0"/>
              <a:t>requests </a:t>
            </a:r>
            <a:r>
              <a:rPr lang="en-US" sz="2800" i="1" dirty="0"/>
              <a:t>that the 802.15 WG start a WG Letter Ballot requesting approval to forward document </a:t>
            </a:r>
            <a:r>
              <a:rPr lang="en-US" sz="2800" i="1" dirty="0" smtClean="0"/>
              <a:t>P802-15-3-Rev B-D1.pdf to </a:t>
            </a:r>
            <a:r>
              <a:rPr lang="en-US" sz="2800" i="1" dirty="0"/>
              <a:t>Sponsor </a:t>
            </a:r>
            <a:r>
              <a:rPr lang="en-US" sz="2800" i="1" dirty="0" smtClean="0"/>
              <a:t>Ballot</a:t>
            </a:r>
            <a:r>
              <a:rPr lang="en-US" sz="2800" dirty="0" smtClean="0"/>
              <a:t>.</a:t>
            </a:r>
          </a:p>
          <a:p>
            <a:pPr marL="0" indent="0">
              <a:buNone/>
            </a:pPr>
            <a:endParaRPr lang="en-US" sz="2800" dirty="0"/>
          </a:p>
          <a:p>
            <a:pPr marL="0" indent="0">
              <a:buNone/>
            </a:pPr>
            <a:r>
              <a:rPr lang="en-US" sz="2800" dirty="0" smtClean="0"/>
              <a:t>Moved By:  Iwao Hosako</a:t>
            </a:r>
          </a:p>
          <a:p>
            <a:pPr marL="0" indent="0">
              <a:buNone/>
            </a:pPr>
            <a:r>
              <a:rPr lang="en-US" sz="2800" dirty="0" smtClean="0"/>
              <a:t>Seconded By: Monique Brown </a:t>
            </a:r>
          </a:p>
          <a:p>
            <a:r>
              <a:rPr lang="en-US" sz="2800" dirty="0"/>
              <a:t>No objection and abstain, the motion carries with unanimous consent </a:t>
            </a:r>
            <a:endParaRPr lang="de-DE" sz="2800" dirty="0"/>
          </a:p>
          <a:p>
            <a:pPr marL="0" indent="0">
              <a:buNone/>
            </a:pPr>
            <a:endParaRPr lang="en-US" dirty="0"/>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7</a:t>
            </a:fld>
            <a:endParaRPr lang="en-US" altLang="en-US" sz="1200" dirty="0" smtClean="0">
              <a:latin typeface="Times New Roman" pitchFamily="18" charset="0"/>
            </a:endParaRPr>
          </a:p>
        </p:txBody>
      </p:sp>
      <p:sp>
        <p:nvSpPr>
          <p:cNvPr id="6" name="Datumsplatzhalter 3"/>
          <p:cNvSpPr txBox="1">
            <a:spLocks/>
          </p:cNvSpPr>
          <p:nvPr/>
        </p:nvSpPr>
        <p:spPr bwMode="auto">
          <a:xfrm>
            <a:off x="685800" y="378281"/>
            <a:ext cx="1227837" cy="2154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September</a:t>
            </a:r>
            <a:r>
              <a:rPr kumimoji="0" lang="en-US" sz="1400" b="1" i="0" u="none" strike="noStrike" kern="1200" cap="none" spc="0" normalizeH="0" noProof="0" dirty="0" smtClean="0">
                <a:ln>
                  <a:noFill/>
                </a:ln>
                <a:solidFill>
                  <a:schemeClr val="tx1"/>
                </a:solidFill>
                <a:effectLst/>
                <a:uLnTx/>
                <a:uFillTx/>
                <a:latin typeface="Times New Roman" pitchFamily="18" charset="0"/>
                <a:ea typeface="+mn-ea"/>
                <a:cs typeface="+mn-cs"/>
              </a:rPr>
              <a:t> 2022</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4247575718"/>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WG Motion</a:t>
            </a:r>
            <a:endParaRPr lang="en-US" b="1" dirty="0"/>
          </a:p>
        </p:txBody>
      </p:sp>
      <p:sp>
        <p:nvSpPr>
          <p:cNvPr id="3" name="Text Placeholder 2"/>
          <p:cNvSpPr>
            <a:spLocks noGrp="1"/>
          </p:cNvSpPr>
          <p:nvPr>
            <p:ph type="body" idx="1"/>
          </p:nvPr>
        </p:nvSpPr>
        <p:spPr>
          <a:xfrm>
            <a:off x="685802" y="1676400"/>
            <a:ext cx="7772400" cy="4724400"/>
          </a:xfrm>
        </p:spPr>
        <p:txBody>
          <a:bodyPr/>
          <a:lstStyle/>
          <a:p>
            <a:r>
              <a:rPr lang="en-GB" sz="2400" dirty="0"/>
              <a:t>Move that 802.15 WG start a WG Letter Ballot requesting approval of CA document 15-22-0462-02-03ma-coexistence-assurance.doc and document P802-15-3-RevB-D1 and to forward document P802-15-3-RevB-D1 to Standards Association ballot</a:t>
            </a:r>
            <a:endParaRPr lang="de-DE" sz="2400" dirty="0"/>
          </a:p>
          <a:p>
            <a:pPr marL="0" indent="0">
              <a:buNone/>
            </a:pPr>
            <a:endParaRPr lang="en-US" sz="2400" dirty="0"/>
          </a:p>
          <a:p>
            <a:pPr marL="0" indent="0">
              <a:buNone/>
            </a:pPr>
            <a:r>
              <a:rPr lang="en-US" sz="2400" dirty="0" smtClean="0"/>
              <a:t>Moved By: Thomas Kürner</a:t>
            </a:r>
          </a:p>
          <a:p>
            <a:pPr marL="0" indent="0">
              <a:buNone/>
            </a:pPr>
            <a:r>
              <a:rPr lang="en-US" sz="2400" dirty="0" smtClean="0"/>
              <a:t>Seconded </a:t>
            </a:r>
            <a:r>
              <a:rPr lang="en-US" sz="2400" dirty="0" smtClean="0"/>
              <a:t>By: Phil Beecher</a:t>
            </a:r>
            <a:endParaRPr lang="en-US" sz="2400" dirty="0" smtClean="0"/>
          </a:p>
          <a:p>
            <a:pPr marL="0" indent="0">
              <a:buNone/>
            </a:pPr>
            <a:r>
              <a:rPr lang="en-US" sz="2800" dirty="0" smtClean="0"/>
              <a:t> </a:t>
            </a:r>
            <a:endParaRPr lang="en-US" sz="2800" dirty="0"/>
          </a:p>
          <a:p>
            <a:pPr marL="0" indent="0">
              <a:buNone/>
            </a:pPr>
            <a:endParaRPr lang="en-US" sz="2800" dirty="0"/>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8</a:t>
            </a:fld>
            <a:endParaRPr lang="en-US" altLang="en-US" sz="1200" dirty="0" smtClean="0">
              <a:latin typeface="Times New Roman" pitchFamily="18" charset="0"/>
            </a:endParaRPr>
          </a:p>
        </p:txBody>
      </p:sp>
      <p:sp>
        <p:nvSpPr>
          <p:cNvPr id="5" name="Datumsplatzhalter 3"/>
          <p:cNvSpPr txBox="1">
            <a:spLocks/>
          </p:cNvSpPr>
          <p:nvPr/>
        </p:nvSpPr>
        <p:spPr bwMode="auto">
          <a:xfrm>
            <a:off x="706949" y="378281"/>
            <a:ext cx="1227837" cy="2154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September 2022</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4046309879"/>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a:t>T</a:t>
            </a:r>
            <a:r>
              <a:rPr lang="en-US" b="1" dirty="0" smtClean="0"/>
              <a:t>G Motion</a:t>
            </a:r>
            <a:endParaRPr lang="en-US" b="1" dirty="0"/>
          </a:p>
        </p:txBody>
      </p:sp>
      <p:sp>
        <p:nvSpPr>
          <p:cNvPr id="3" name="Text Placeholder 2"/>
          <p:cNvSpPr>
            <a:spLocks noGrp="1"/>
          </p:cNvSpPr>
          <p:nvPr>
            <p:ph type="body" idx="1"/>
          </p:nvPr>
        </p:nvSpPr>
        <p:spPr>
          <a:xfrm>
            <a:off x="685802" y="1447800"/>
            <a:ext cx="7772400" cy="4953000"/>
          </a:xfrm>
        </p:spPr>
        <p:txBody>
          <a:bodyPr/>
          <a:lstStyle/>
          <a:p>
            <a:pPr marL="0" indent="0">
              <a:buNone/>
            </a:pPr>
            <a:r>
              <a:rPr lang="en-US" sz="2000" i="1" dirty="0" smtClean="0"/>
              <a:t>Move </a:t>
            </a:r>
            <a:r>
              <a:rPr lang="en-US" sz="2000" i="1" dirty="0"/>
              <a:t>that </a:t>
            </a:r>
            <a:r>
              <a:rPr lang="en-US" sz="2000" i="1" dirty="0" smtClean="0"/>
              <a:t>802.15.3mb TG </a:t>
            </a:r>
            <a:r>
              <a:rPr lang="en-US" sz="2000" i="1" dirty="0"/>
              <a:t>approve the formation of a </a:t>
            </a:r>
            <a:r>
              <a:rPr lang="en-US" sz="2000" i="1" dirty="0" smtClean="0"/>
              <a:t>Comment Resolution </a:t>
            </a:r>
            <a:r>
              <a:rPr lang="en-US" sz="2000" i="1" dirty="0"/>
              <a:t>Committee </a:t>
            </a:r>
            <a:r>
              <a:rPr lang="en-US" sz="2000" i="1" dirty="0" smtClean="0"/>
              <a:t>(CRC</a:t>
            </a:r>
            <a:r>
              <a:rPr lang="en-US" sz="2000" i="1" dirty="0"/>
              <a:t>) for the WG balloting of the P802.15.3-RevB-D1 </a:t>
            </a:r>
            <a:r>
              <a:rPr lang="en-US" sz="2000" i="1" dirty="0" smtClean="0"/>
              <a:t>with </a:t>
            </a:r>
            <a:r>
              <a:rPr lang="en-US" sz="2000" i="1" dirty="0"/>
              <a:t>the following membership: </a:t>
            </a:r>
            <a:r>
              <a:rPr lang="en-US" sz="2000" i="1" dirty="0" smtClean="0"/>
              <a:t>Thomas Kürner </a:t>
            </a:r>
            <a:r>
              <a:rPr lang="en-US" sz="2000" i="1" dirty="0"/>
              <a:t>(Chair), </a:t>
            </a:r>
            <a:r>
              <a:rPr lang="en-US" sz="2000" i="1" dirty="0" smtClean="0"/>
              <a:t>Iwao Hosako, Monique Brown, Josep Jornet, </a:t>
            </a:r>
            <a:r>
              <a:rPr lang="en-US" sz="2000" i="1" dirty="0" err="1" smtClean="0"/>
              <a:t>Shoichi</a:t>
            </a:r>
            <a:r>
              <a:rPr lang="en-US" sz="2000" i="1" dirty="0" smtClean="0"/>
              <a:t> Kitazawa and Jörg Robert. </a:t>
            </a:r>
            <a:r>
              <a:rPr lang="en-US" sz="2000" i="1" dirty="0"/>
              <a:t>The </a:t>
            </a:r>
            <a:r>
              <a:rPr lang="en-US" sz="2000" i="1" dirty="0" smtClean="0"/>
              <a:t>802.15.3mb CRC </a:t>
            </a:r>
            <a:r>
              <a:rPr lang="en-US" sz="2000" i="1" dirty="0"/>
              <a:t>is authorized to approve comment resolutions and to approve the start of recirculation ballots of </a:t>
            </a:r>
            <a:r>
              <a:rPr lang="en-US" sz="2000" i="1" dirty="0" smtClean="0"/>
              <a:t>the revised draft </a:t>
            </a:r>
            <a:r>
              <a:rPr lang="en-US" sz="2000" i="1" dirty="0"/>
              <a:t>on behalf of the 802.15 WG. Comment resolution on recirculation ballots between sessions will be conducted via reflector email and via teleconferences announced to the reflector as per the LMSC 802 WG P&amp;P</a:t>
            </a:r>
            <a:endParaRPr lang="en-US" sz="2000" dirty="0"/>
          </a:p>
          <a:p>
            <a:pPr marL="0" indent="0">
              <a:buNone/>
            </a:pPr>
            <a:r>
              <a:rPr lang="en-US" sz="2800" dirty="0"/>
              <a:t>Moved By:  Iwao Hosako</a:t>
            </a:r>
          </a:p>
          <a:p>
            <a:pPr marL="0" indent="0">
              <a:buNone/>
            </a:pPr>
            <a:r>
              <a:rPr lang="en-US" sz="2800" dirty="0"/>
              <a:t>Seconded By: Monique Brown </a:t>
            </a:r>
          </a:p>
          <a:p>
            <a:r>
              <a:rPr lang="en-US" sz="1800" dirty="0"/>
              <a:t>No objection and abstain, the motion carries with unanimous consent </a:t>
            </a:r>
            <a:endParaRPr lang="de-DE" sz="1800" dirty="0"/>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9</a:t>
            </a:fld>
            <a:endParaRPr lang="en-US" altLang="en-US" sz="1200" dirty="0" smtClean="0">
              <a:latin typeface="Times New Roman" pitchFamily="18" charset="0"/>
            </a:endParaRPr>
          </a:p>
        </p:txBody>
      </p:sp>
      <p:sp>
        <p:nvSpPr>
          <p:cNvPr id="5" name="Datumsplatzhalter 3"/>
          <p:cNvSpPr txBox="1">
            <a:spLocks/>
          </p:cNvSpPr>
          <p:nvPr/>
        </p:nvSpPr>
        <p:spPr bwMode="auto">
          <a:xfrm>
            <a:off x="706949" y="378281"/>
            <a:ext cx="1227837" cy="2154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September</a:t>
            </a:r>
            <a:r>
              <a:rPr kumimoji="0" lang="en-US" sz="1400" b="1" i="0" u="none" strike="noStrike" kern="1200" cap="none" spc="0" normalizeH="0" noProof="0" dirty="0" smtClean="0">
                <a:ln>
                  <a:noFill/>
                </a:ln>
                <a:solidFill>
                  <a:schemeClr val="tx1"/>
                </a:solidFill>
                <a:effectLst/>
                <a:uLnTx/>
                <a:uFillTx/>
                <a:latin typeface="Times New Roman" pitchFamily="18" charset="0"/>
                <a:ea typeface="+mn-ea"/>
                <a:cs typeface="+mn-cs"/>
              </a:rPr>
              <a:t> 2022</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1562598444"/>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528</Words>
  <Application>Microsoft Office PowerPoint</Application>
  <PresentationFormat>Bildschirmpräsentation (4:3)</PresentationFormat>
  <Paragraphs>106</Paragraphs>
  <Slides>10</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10</vt:i4>
      </vt:variant>
    </vt:vector>
  </HeadingPairs>
  <TitlesOfParts>
    <vt:vector size="14" baseType="lpstr">
      <vt:lpstr>ＭＳ Ｐゴシック</vt:lpstr>
      <vt:lpstr>Arial</vt:lpstr>
      <vt:lpstr>Times New Roman</vt:lpstr>
      <vt:lpstr>IEEE-P802_15</vt:lpstr>
      <vt:lpstr>PowerPoint-Präsentation</vt:lpstr>
      <vt:lpstr>TG3mb September 2022  Closing Report</vt:lpstr>
      <vt:lpstr>Meetings/Task Completed</vt:lpstr>
      <vt:lpstr>Review of Time Line for TG3mb</vt:lpstr>
      <vt:lpstr>Next Meetings</vt:lpstr>
      <vt:lpstr>TG Motion</vt:lpstr>
      <vt:lpstr>TG Motion</vt:lpstr>
      <vt:lpstr>WG Motion</vt:lpstr>
      <vt:lpstr>TG Motion</vt:lpstr>
      <vt:lpstr>WG Motion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230</cp:revision>
  <cp:lastPrinted>1998-02-10T13:28:06Z</cp:lastPrinted>
  <dcterms:created xsi:type="dcterms:W3CDTF">2012-11-14T22:04:21Z</dcterms:created>
  <dcterms:modified xsi:type="dcterms:W3CDTF">2022-09-15T07:59:46Z</dcterms:modified>
</cp:coreProperties>
</file>