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58" r:id="rId3"/>
    <p:sldId id="312" r:id="rId4"/>
    <p:sldId id="310" r:id="rId5"/>
    <p:sldId id="303" r:id="rId6"/>
    <p:sldId id="304" r:id="rId7"/>
    <p:sldId id="305" r:id="rId8"/>
    <p:sldId id="306" r:id="rId9"/>
    <p:sldId id="307" r:id="rId10"/>
    <p:sldId id="313" r:id="rId11"/>
    <p:sldId id="314" r:id="rId12"/>
    <p:sldId id="309" r:id="rId13"/>
    <p:sldId id="27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19"/>
    <p:restoredTop sz="95915"/>
  </p:normalViewPr>
  <p:slideViewPr>
    <p:cSldViewPr>
      <p:cViewPr varScale="1">
        <p:scale>
          <a:sx n="128" d="100"/>
          <a:sy n="128" d="100"/>
        </p:scale>
        <p:origin x="1112" y="176"/>
      </p:cViewPr>
      <p:guideLst>
        <p:guide orient="horz" pos="2160"/>
        <p:guide pos="2880"/>
      </p:guideLst>
    </p:cSldViewPr>
  </p:slideViewPr>
  <p:notesTextViewPr>
    <p:cViewPr>
      <p:scale>
        <a:sx n="1" d="1"/>
        <a:sy n="1" d="1"/>
      </p:scale>
      <p:origin x="0" y="0"/>
    </p:cViewPr>
  </p:notesTextViewPr>
  <p:notesViewPr>
    <p:cSldViewPr>
      <p:cViewPr varScale="1">
        <p:scale>
          <a:sx n="95" d="100"/>
          <a:sy n="95" d="100"/>
        </p:scale>
        <p:origin x="241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Aug 2022</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dirty="0"/>
              <a:t>July 2022</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July 2022</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Aug 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Lochan et. al. (Apple)</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200" b="1" i="0" u="none" strike="noStrike" kern="1200" dirty="0">
                <a:solidFill>
                  <a:schemeClr val="tx1"/>
                </a:solidFill>
                <a:effectLst/>
                <a:latin typeface="Times New Roman" panose="02020603050405020304" pitchFamily="18" charset="0"/>
                <a:ea typeface="+mn-ea"/>
                <a:cs typeface="+mn-cs"/>
              </a:rPr>
              <a:t> 15-22-0456-00-04ab</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276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UWB CH Usage Coordination for better UWB </a:t>
            </a:r>
            <a:r>
              <a:rPr lang="en-US" altLang="en-US" dirty="0" err="1"/>
              <a:t>Coex</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Sep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 Lochan et. al. (Apple)</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a:solidFill>
                  <a:srgbClr val="FF0000"/>
                </a:solidFill>
              </a:rPr>
              <a:t>UWB Channel Usage Coordination for better UWB Coexistence</a:t>
            </a:r>
            <a:r>
              <a:rPr lang="en-US" altLang="en-US" sz="1600" dirty="0"/>
              <a:t>]	</a:t>
            </a:r>
          </a:p>
          <a:p>
            <a:r>
              <a:rPr lang="en-US" altLang="en-US" sz="1600" b="1" dirty="0"/>
              <a:t>Date Submitted: </a:t>
            </a:r>
            <a:r>
              <a:rPr lang="en-US" altLang="en-US" sz="1600" dirty="0"/>
              <a:t>[</a:t>
            </a:r>
            <a:r>
              <a:rPr lang="en-US" altLang="en-US" sz="1600" dirty="0">
                <a:solidFill>
                  <a:srgbClr val="FF0000"/>
                </a:solidFill>
              </a:rPr>
              <a:t>Sep, 2022</a:t>
            </a:r>
            <a:r>
              <a:rPr lang="en-US" altLang="en-US" sz="1600" dirty="0"/>
              <a:t>]	</a:t>
            </a:r>
          </a:p>
          <a:p>
            <a:endParaRPr lang="en-US" altLang="en-US" sz="1600" b="1" dirty="0"/>
          </a:p>
          <a:p>
            <a:r>
              <a:rPr lang="en-US" altLang="en-US" sz="1600" b="1" dirty="0"/>
              <a:t>Source:</a:t>
            </a:r>
            <a:r>
              <a:rPr lang="en-US" altLang="en-US" sz="1600" dirty="0"/>
              <a:t>     </a:t>
            </a:r>
            <a:r>
              <a:rPr lang="en-US" altLang="en-US" sz="1400" dirty="0">
                <a:solidFill>
                  <a:schemeClr val="tx2"/>
                </a:solidFill>
              </a:rPr>
              <a:t>Lochan Verma, Robert Golshan, Yong Liu [</a:t>
            </a:r>
            <a:r>
              <a:rPr lang="en-US" altLang="en-US" sz="1400" dirty="0">
                <a:solidFill>
                  <a:srgbClr val="FF0000"/>
                </a:solidFill>
              </a:rPr>
              <a:t>Apple</a:t>
            </a:r>
            <a:r>
              <a:rPr lang="en-US" altLang="en-US" sz="1400" dirty="0">
                <a:solidFill>
                  <a:schemeClr val="tx2"/>
                </a:solidFill>
              </a:rPr>
              <a:t>]</a:t>
            </a:r>
          </a:p>
          <a:p>
            <a:r>
              <a:rPr lang="en-US" altLang="en-US" sz="1400" dirty="0">
                <a:solidFill>
                  <a:schemeClr val="tx2"/>
                </a:solidFill>
              </a:rPr>
              <a:t>	</a:t>
            </a:r>
            <a:r>
              <a:rPr lang="en-US" altLang="en-US" sz="1400" dirty="0" err="1">
                <a:solidFill>
                  <a:schemeClr val="tx2"/>
                </a:solidFill>
              </a:rPr>
              <a:t>Mingyu</a:t>
            </a:r>
            <a:r>
              <a:rPr lang="en-US" altLang="en-US" sz="1400" dirty="0">
                <a:solidFill>
                  <a:schemeClr val="tx2"/>
                </a:solidFill>
              </a:rPr>
              <a:t> Lee, </a:t>
            </a:r>
            <a:r>
              <a:rPr lang="en-US" altLang="en-US" sz="1400" dirty="0" err="1">
                <a:solidFill>
                  <a:schemeClr val="tx2"/>
                </a:solidFill>
              </a:rPr>
              <a:t>Taeyoung</a:t>
            </a:r>
            <a:r>
              <a:rPr lang="en-US" altLang="en-US" sz="1400" dirty="0">
                <a:solidFill>
                  <a:schemeClr val="tx2"/>
                </a:solidFill>
              </a:rPr>
              <a:t> Ha, </a:t>
            </a:r>
            <a:r>
              <a:rPr lang="en-US" altLang="en-US" sz="1400" dirty="0" err="1">
                <a:solidFill>
                  <a:schemeClr val="tx2"/>
                </a:solidFill>
              </a:rPr>
              <a:t>Aniruddh</a:t>
            </a:r>
            <a:r>
              <a:rPr lang="en-US" altLang="en-US" sz="1400" dirty="0">
                <a:solidFill>
                  <a:schemeClr val="tx2"/>
                </a:solidFill>
              </a:rPr>
              <a:t> Rao </a:t>
            </a:r>
            <a:r>
              <a:rPr lang="en-US" altLang="en-US" sz="1400" dirty="0" err="1">
                <a:solidFill>
                  <a:schemeClr val="tx2"/>
                </a:solidFill>
              </a:rPr>
              <a:t>Kabbinale</a:t>
            </a:r>
            <a:r>
              <a:rPr lang="en-US" altLang="en-US" sz="1400" dirty="0">
                <a:solidFill>
                  <a:schemeClr val="tx2"/>
                </a:solidFill>
              </a:rPr>
              <a:t> [</a:t>
            </a:r>
            <a:r>
              <a:rPr lang="en-US" altLang="en-US" sz="1400" dirty="0">
                <a:solidFill>
                  <a:srgbClr val="FF0000"/>
                </a:solidFill>
              </a:rPr>
              <a:t>Samsung</a:t>
            </a:r>
            <a:r>
              <a:rPr lang="en-US" altLang="en-US" sz="1400" dirty="0">
                <a:solidFill>
                  <a:schemeClr val="tx2"/>
                </a:solidFill>
              </a:rPr>
              <a:t>]</a:t>
            </a:r>
          </a:p>
          <a:p>
            <a:r>
              <a:rPr lang="en-US" altLang="en-US" sz="1400" dirty="0">
                <a:solidFill>
                  <a:schemeClr val="tx2"/>
                </a:solidFill>
              </a:rPr>
              <a:t>	Wolfgang </a:t>
            </a:r>
            <a:r>
              <a:rPr lang="en-US" altLang="en-US" sz="1400" dirty="0" err="1">
                <a:solidFill>
                  <a:schemeClr val="tx2"/>
                </a:solidFill>
              </a:rPr>
              <a:t>Kuchler</a:t>
            </a:r>
            <a:r>
              <a:rPr lang="en-US" altLang="en-US" sz="1400" dirty="0">
                <a:solidFill>
                  <a:schemeClr val="tx2"/>
                </a:solidFill>
              </a:rPr>
              <a:t>, </a:t>
            </a:r>
            <a:r>
              <a:rPr lang="en-US" altLang="en-US" sz="1400" dirty="0" err="1">
                <a:solidFill>
                  <a:schemeClr val="tx2"/>
                </a:solidFill>
              </a:rPr>
              <a:t>Riku</a:t>
            </a:r>
            <a:r>
              <a:rPr lang="en-US" altLang="en-US" sz="1400" dirty="0">
                <a:solidFill>
                  <a:schemeClr val="tx2"/>
                </a:solidFill>
              </a:rPr>
              <a:t> </a:t>
            </a:r>
            <a:r>
              <a:rPr lang="en-US" altLang="en-US" sz="1400" dirty="0" err="1">
                <a:solidFill>
                  <a:schemeClr val="tx2"/>
                </a:solidFill>
              </a:rPr>
              <a:t>Pirhonen</a:t>
            </a:r>
            <a:r>
              <a:rPr lang="en-US" altLang="en-US" sz="1400" dirty="0">
                <a:solidFill>
                  <a:schemeClr val="tx2"/>
                </a:solidFill>
              </a:rPr>
              <a:t>, Frank Leong [</a:t>
            </a:r>
            <a:r>
              <a:rPr lang="en-US" altLang="en-US" sz="1400" dirty="0">
                <a:solidFill>
                  <a:srgbClr val="FF0000"/>
                </a:solidFill>
              </a:rPr>
              <a:t>NXP</a:t>
            </a:r>
            <a:r>
              <a:rPr lang="en-US" altLang="en-US" sz="1400" dirty="0">
                <a:solidFill>
                  <a:schemeClr val="tx2"/>
                </a:solidFill>
              </a:rPr>
              <a:t>]</a:t>
            </a:r>
          </a:p>
          <a:p>
            <a:endParaRPr lang="en-US" altLang="en-US" sz="1600" b="1" dirty="0"/>
          </a:p>
          <a:p>
            <a:r>
              <a:rPr lang="en-US" altLang="en-US" sz="1600" b="1" dirty="0"/>
              <a:t>E-Mail:</a:t>
            </a:r>
            <a:r>
              <a:rPr lang="en-US" altLang="en-US" sz="1600" dirty="0"/>
              <a:t>     </a:t>
            </a:r>
            <a:r>
              <a:rPr lang="en-US" altLang="en-US" sz="1400" dirty="0">
                <a:solidFill>
                  <a:schemeClr val="tx2"/>
                </a:solidFill>
              </a:rPr>
              <a:t>[</a:t>
            </a:r>
            <a:r>
              <a:rPr lang="en-US" altLang="en-US" sz="1400" dirty="0" err="1">
                <a:solidFill>
                  <a:schemeClr val="tx2"/>
                </a:solidFill>
              </a:rPr>
              <a:t>lochan_verma</a:t>
            </a:r>
            <a:r>
              <a:rPr lang="en-US" altLang="en-US" sz="1400" dirty="0">
                <a:solidFill>
                  <a:schemeClr val="tx2"/>
                </a:solidFill>
              </a:rPr>
              <a:t>, </a:t>
            </a:r>
            <a:r>
              <a:rPr lang="en-US" altLang="en-US" sz="1400" dirty="0" err="1">
                <a:solidFill>
                  <a:schemeClr val="tx2"/>
                </a:solidFill>
              </a:rPr>
              <a:t>rgolshan</a:t>
            </a:r>
            <a:r>
              <a:rPr lang="en-US" altLang="en-US" sz="1400" dirty="0">
                <a:solidFill>
                  <a:schemeClr val="tx2"/>
                </a:solidFill>
              </a:rPr>
              <a:t>, yong_liu9] @</a:t>
            </a:r>
            <a:r>
              <a:rPr lang="en-US" altLang="en-US" sz="1400" dirty="0" err="1">
                <a:solidFill>
                  <a:schemeClr val="tx2"/>
                </a:solidFill>
              </a:rPr>
              <a:t>apple.com</a:t>
            </a:r>
            <a:endParaRPr lang="en-US" altLang="en-US" sz="1400" dirty="0">
              <a:solidFill>
                <a:schemeClr val="tx2"/>
              </a:solidFill>
            </a:endParaRPr>
          </a:p>
          <a:p>
            <a:r>
              <a:rPr lang="en-US" altLang="en-US" sz="1400" dirty="0">
                <a:solidFill>
                  <a:schemeClr val="tx2"/>
                </a:solidFill>
              </a:rPr>
              <a:t>	[mg0218.lee, ty1115.ha, </a:t>
            </a:r>
            <a:r>
              <a:rPr lang="en-US" altLang="en-US" sz="1400" dirty="0" err="1">
                <a:solidFill>
                  <a:schemeClr val="tx2"/>
                </a:solidFill>
              </a:rPr>
              <a:t>aniruddh.rao</a:t>
            </a:r>
            <a:r>
              <a:rPr lang="en-US" altLang="en-US" sz="1400" dirty="0">
                <a:solidFill>
                  <a:schemeClr val="tx2"/>
                </a:solidFill>
              </a:rPr>
              <a:t>]@</a:t>
            </a:r>
            <a:r>
              <a:rPr lang="en-US" altLang="en-US" sz="1400" dirty="0" err="1">
                <a:solidFill>
                  <a:schemeClr val="tx2"/>
                </a:solidFill>
              </a:rPr>
              <a:t>samsung.com</a:t>
            </a:r>
            <a:r>
              <a:rPr lang="en-US" altLang="en-US" sz="1400" dirty="0">
                <a:solidFill>
                  <a:schemeClr val="tx2"/>
                </a:solidFill>
              </a:rPr>
              <a:t>, </a:t>
            </a:r>
          </a:p>
          <a:p>
            <a:r>
              <a:rPr lang="en-US" altLang="en-US" sz="1400" dirty="0">
                <a:solidFill>
                  <a:schemeClr val="tx2"/>
                </a:solidFill>
              </a:rPr>
              <a:t>	[</a:t>
            </a:r>
            <a:r>
              <a:rPr lang="en-US" altLang="en-US" sz="1400" dirty="0" err="1">
                <a:solidFill>
                  <a:schemeClr val="tx2"/>
                </a:solidFill>
              </a:rPr>
              <a:t>wolfgang.kuechler</a:t>
            </a:r>
            <a:r>
              <a:rPr lang="en-US" altLang="en-US" sz="1400" dirty="0">
                <a:solidFill>
                  <a:schemeClr val="tx2"/>
                </a:solidFill>
              </a:rPr>
              <a:t>, </a:t>
            </a:r>
            <a:r>
              <a:rPr lang="en-US" altLang="en-US" sz="1400" dirty="0" err="1">
                <a:solidFill>
                  <a:schemeClr val="tx2"/>
                </a:solidFill>
              </a:rPr>
              <a:t>riku.pirhonen</a:t>
            </a:r>
            <a:r>
              <a:rPr lang="en-US" altLang="en-US" sz="1400" dirty="0">
                <a:solidFill>
                  <a:schemeClr val="tx2"/>
                </a:solidFill>
              </a:rPr>
              <a:t>, </a:t>
            </a:r>
            <a:r>
              <a:rPr lang="en-US" altLang="en-US" sz="1400" dirty="0" err="1">
                <a:solidFill>
                  <a:schemeClr val="tx2"/>
                </a:solidFill>
              </a:rPr>
              <a:t>frank.leong</a:t>
            </a:r>
            <a:r>
              <a:rPr lang="en-US" altLang="en-US" sz="1400" dirty="0">
                <a:solidFill>
                  <a:schemeClr val="tx2"/>
                </a:solidFill>
              </a:rPr>
              <a:t>]@</a:t>
            </a:r>
            <a:r>
              <a:rPr lang="en-US" altLang="en-US" sz="1400" dirty="0" err="1">
                <a:solidFill>
                  <a:schemeClr val="tx2"/>
                </a:solidFill>
              </a:rPr>
              <a:t>nxp.com</a:t>
            </a:r>
            <a:endParaRPr lang="en-US" altLang="en-US" sz="14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Proposal for UWB channel usage coordination for better UWB coexistence</a:t>
            </a:r>
          </a:p>
          <a:p>
            <a:pPr>
              <a:spcBef>
                <a:spcPts val="600"/>
              </a:spcBef>
              <a:spcAft>
                <a:spcPts val="600"/>
              </a:spcAft>
            </a:pPr>
            <a:r>
              <a:rPr lang="en-US" altLang="en-US" sz="1600" b="1" dirty="0"/>
              <a:t>Purpose:</a:t>
            </a:r>
            <a:endParaRPr lang="en-US" altLang="en-US" sz="1600"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84216-3076-94A5-23E3-230F307B831B}"/>
              </a:ext>
            </a:extLst>
          </p:cNvPr>
          <p:cNvSpPr>
            <a:spLocks noGrp="1"/>
          </p:cNvSpPr>
          <p:nvPr>
            <p:ph type="title"/>
          </p:nvPr>
        </p:nvSpPr>
        <p:spPr/>
        <p:txBody>
          <a:bodyPr/>
          <a:lstStyle/>
          <a:p>
            <a:r>
              <a:rPr lang="en-US" b="1" dirty="0"/>
              <a:t>Coordination Zone Area</a:t>
            </a:r>
          </a:p>
        </p:txBody>
      </p:sp>
      <p:sp>
        <p:nvSpPr>
          <p:cNvPr id="3" name="Content Placeholder 2">
            <a:extLst>
              <a:ext uri="{FF2B5EF4-FFF2-40B4-BE49-F238E27FC236}">
                <a16:creationId xmlns:a16="http://schemas.microsoft.com/office/drawing/2014/main" id="{EF2204AA-F18A-1EE5-B097-7AAF86F064CF}"/>
              </a:ext>
            </a:extLst>
          </p:cNvPr>
          <p:cNvSpPr>
            <a:spLocks noGrp="1"/>
          </p:cNvSpPr>
          <p:nvPr>
            <p:ph idx="1"/>
          </p:nvPr>
        </p:nvSpPr>
        <p:spPr>
          <a:xfrm>
            <a:off x="685800" y="1981200"/>
            <a:ext cx="3759200" cy="4114800"/>
          </a:xfrm>
        </p:spPr>
        <p:txBody>
          <a:bodyPr/>
          <a:lstStyle/>
          <a:p>
            <a:pPr algn="just"/>
            <a:r>
              <a:rPr lang="en-US" sz="1600" b="1" dirty="0"/>
              <a:t>Different signaling PHYs have disparate range due to difference in transmit power and minimum receiver sensitivity</a:t>
            </a:r>
          </a:p>
          <a:p>
            <a:pPr algn="just"/>
            <a:r>
              <a:rPr lang="en-US" sz="1600" b="1" dirty="0"/>
              <a:t>UWB-AP (UWB BPRF Data) allows this (standalone / NBA) UWB Initiator to coordinate UWB CH usage with other strong UWB Initiators </a:t>
            </a:r>
          </a:p>
          <a:p>
            <a:pPr algn="just"/>
            <a:r>
              <a:rPr lang="en-US" sz="1600" b="1" dirty="0"/>
              <a:t>Including UWB CH Usage info in the NB-AP (O-QPSK) provides this NBA UWB Initiator an extended coordination zone</a:t>
            </a:r>
          </a:p>
          <a:p>
            <a:pPr algn="just"/>
            <a:endParaRPr lang="en-US" sz="1600" b="1" dirty="0"/>
          </a:p>
        </p:txBody>
      </p:sp>
      <p:sp>
        <p:nvSpPr>
          <p:cNvPr id="4" name="Date Placeholder 3">
            <a:extLst>
              <a:ext uri="{FF2B5EF4-FFF2-40B4-BE49-F238E27FC236}">
                <a16:creationId xmlns:a16="http://schemas.microsoft.com/office/drawing/2014/main" id="{45CF62BB-9652-9EFD-9F59-25150B3189B1}"/>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5FEC8074-F821-4E97-FA61-03500A5CD3CF}"/>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85B3BE62-A73F-A908-2FC9-0BF2E4AB142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10" name="TextBox 9">
            <a:extLst>
              <a:ext uri="{FF2B5EF4-FFF2-40B4-BE49-F238E27FC236}">
                <a16:creationId xmlns:a16="http://schemas.microsoft.com/office/drawing/2014/main" id="{3C1EDA37-25B9-A7BB-875B-286CDEC6E879}"/>
              </a:ext>
            </a:extLst>
          </p:cNvPr>
          <p:cNvSpPr txBox="1"/>
          <p:nvPr/>
        </p:nvSpPr>
        <p:spPr>
          <a:xfrm>
            <a:off x="5257800" y="5257800"/>
            <a:ext cx="3124573" cy="600164"/>
          </a:xfrm>
          <a:prstGeom prst="rect">
            <a:avLst/>
          </a:prstGeom>
          <a:noFill/>
        </p:spPr>
        <p:txBody>
          <a:bodyPr wrap="none" rtlCol="0">
            <a:spAutoFit/>
          </a:bodyPr>
          <a:lstStyle/>
          <a:p>
            <a:r>
              <a:rPr lang="en-US" b="1" dirty="0"/>
              <a:t>Plot using Link budget analysis in [3]</a:t>
            </a:r>
          </a:p>
          <a:p>
            <a:r>
              <a:rPr lang="en-US" sz="1050" b="1" dirty="0" err="1"/>
              <a:t>TxPwr</a:t>
            </a:r>
            <a:r>
              <a:rPr lang="en-US" sz="1050" b="1" dirty="0"/>
              <a:t> O-QPSK = 14 dBm [3]</a:t>
            </a:r>
          </a:p>
          <a:p>
            <a:r>
              <a:rPr lang="en-US" sz="1050" b="1" dirty="0" err="1"/>
              <a:t>TxPwr</a:t>
            </a:r>
            <a:r>
              <a:rPr lang="en-US" sz="1050" b="1" dirty="0"/>
              <a:t> NBA-MMS and UWB BPRF = -7.8 dBm [3]</a:t>
            </a:r>
          </a:p>
        </p:txBody>
      </p:sp>
      <p:pic>
        <p:nvPicPr>
          <p:cNvPr id="7" name="Picture 6">
            <a:extLst>
              <a:ext uri="{FF2B5EF4-FFF2-40B4-BE49-F238E27FC236}">
                <a16:creationId xmlns:a16="http://schemas.microsoft.com/office/drawing/2014/main" id="{EB1F014B-606B-9A23-E248-A71673D424DB}"/>
              </a:ext>
            </a:extLst>
          </p:cNvPr>
          <p:cNvPicPr>
            <a:picLocks noChangeAspect="1"/>
          </p:cNvPicPr>
          <p:nvPr/>
        </p:nvPicPr>
        <p:blipFill>
          <a:blip r:embed="rId2"/>
          <a:stretch>
            <a:fillRect/>
          </a:stretch>
        </p:blipFill>
        <p:spPr>
          <a:xfrm>
            <a:off x="4462980" y="2005851"/>
            <a:ext cx="4361332" cy="3270999"/>
          </a:xfrm>
          <a:prstGeom prst="rect">
            <a:avLst/>
          </a:prstGeom>
        </p:spPr>
      </p:pic>
    </p:spTree>
    <p:extLst>
      <p:ext uri="{BB962C8B-B14F-4D97-AF65-F5344CB8AC3E}">
        <p14:creationId xmlns:p14="http://schemas.microsoft.com/office/powerpoint/2010/main" val="1477333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368EB-B7F3-C6D9-8809-AB0F44F92CC4}"/>
              </a:ext>
            </a:extLst>
          </p:cNvPr>
          <p:cNvSpPr>
            <a:spLocks noGrp="1"/>
          </p:cNvSpPr>
          <p:nvPr>
            <p:ph type="title"/>
          </p:nvPr>
        </p:nvSpPr>
        <p:spPr/>
        <p:txBody>
          <a:bodyPr/>
          <a:lstStyle/>
          <a:p>
            <a:r>
              <a:rPr lang="en-US" b="1" dirty="0"/>
              <a:t>Key Observations on Proposed Approach</a:t>
            </a:r>
          </a:p>
        </p:txBody>
      </p:sp>
      <p:graphicFrame>
        <p:nvGraphicFramePr>
          <p:cNvPr id="9" name="Table 9">
            <a:extLst>
              <a:ext uri="{FF2B5EF4-FFF2-40B4-BE49-F238E27FC236}">
                <a16:creationId xmlns:a16="http://schemas.microsoft.com/office/drawing/2014/main" id="{BFAD0A17-456E-9CB3-F6BD-45B8806E50C9}"/>
              </a:ext>
            </a:extLst>
          </p:cNvPr>
          <p:cNvGraphicFramePr>
            <a:graphicFrameLocks noGrp="1"/>
          </p:cNvGraphicFramePr>
          <p:nvPr>
            <p:ph idx="1"/>
            <p:extLst>
              <p:ext uri="{D42A27DB-BD31-4B8C-83A1-F6EECF244321}">
                <p14:modId xmlns:p14="http://schemas.microsoft.com/office/powerpoint/2010/main" val="905206266"/>
              </p:ext>
            </p:extLst>
          </p:nvPr>
        </p:nvGraphicFramePr>
        <p:xfrm>
          <a:off x="685802" y="2667000"/>
          <a:ext cx="7772398" cy="277876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1301187528"/>
                    </a:ext>
                  </a:extLst>
                </a:gridCol>
                <a:gridCol w="7086598">
                  <a:extLst>
                    <a:ext uri="{9D8B030D-6E8A-4147-A177-3AD203B41FA5}">
                      <a16:colId xmlns:a16="http://schemas.microsoft.com/office/drawing/2014/main" val="1779171999"/>
                    </a:ext>
                  </a:extLst>
                </a:gridCol>
              </a:tblGrid>
              <a:tr h="370840">
                <a:tc>
                  <a:txBody>
                    <a:bodyPr/>
                    <a:lstStyle/>
                    <a:p>
                      <a:pPr algn="just"/>
                      <a:r>
                        <a:rPr lang="en-US" sz="1400" b="1" dirty="0"/>
                        <a:t>Item</a:t>
                      </a:r>
                    </a:p>
                  </a:txBody>
                  <a:tcPr/>
                </a:tc>
                <a:tc>
                  <a:txBody>
                    <a:bodyPr/>
                    <a:lstStyle/>
                    <a:p>
                      <a:pPr algn="just"/>
                      <a:r>
                        <a:rPr lang="en-US" sz="1400" b="1" dirty="0"/>
                        <a:t>Observation</a:t>
                      </a:r>
                    </a:p>
                  </a:txBody>
                  <a:tcPr/>
                </a:tc>
                <a:extLst>
                  <a:ext uri="{0D108BD9-81ED-4DB2-BD59-A6C34878D82A}">
                    <a16:rowId xmlns:a16="http://schemas.microsoft.com/office/drawing/2014/main" val="53214778"/>
                  </a:ext>
                </a:extLst>
              </a:tr>
              <a:tr h="370840">
                <a:tc>
                  <a:txBody>
                    <a:bodyPr/>
                    <a:lstStyle/>
                    <a:p>
                      <a:pPr algn="just"/>
                      <a:r>
                        <a:rPr lang="en-US" sz="1400" b="1" dirty="0"/>
                        <a:t>1</a:t>
                      </a:r>
                    </a:p>
                  </a:txBody>
                  <a:tcPr/>
                </a:tc>
                <a:tc>
                  <a:txBody>
                    <a:bodyPr/>
                    <a:lstStyle/>
                    <a:p>
                      <a:pPr algn="just"/>
                      <a:r>
                        <a:rPr lang="en-US" sz="1400" b="1" dirty="0"/>
                        <a:t>Transmit of UWB-AP is mandatory if the UWB CH Usage Coordination method is implemented. </a:t>
                      </a:r>
                    </a:p>
                    <a:p>
                      <a:pPr algn="just"/>
                      <a:r>
                        <a:rPr lang="en-US" sz="1400" b="1" dirty="0"/>
                        <a:t>This allows UWB standalone transceivers to coordinate UWB CH usage with another UWB standalone transceiver and NBA UWB transceiver.</a:t>
                      </a:r>
                    </a:p>
                  </a:txBody>
                  <a:tcPr/>
                </a:tc>
                <a:extLst>
                  <a:ext uri="{0D108BD9-81ED-4DB2-BD59-A6C34878D82A}">
                    <a16:rowId xmlns:a16="http://schemas.microsoft.com/office/drawing/2014/main" val="3648909797"/>
                  </a:ext>
                </a:extLst>
              </a:tr>
              <a:tr h="370840">
                <a:tc>
                  <a:txBody>
                    <a:bodyPr/>
                    <a:lstStyle/>
                    <a:p>
                      <a:pPr algn="just"/>
                      <a:r>
                        <a:rPr lang="en-US" sz="1400" b="1" dirty="0"/>
                        <a:t>2</a:t>
                      </a:r>
                    </a:p>
                  </a:txBody>
                  <a:tcPr/>
                </a:tc>
                <a:tc>
                  <a:txBody>
                    <a:bodyPr/>
                    <a:lstStyle/>
                    <a:p>
                      <a:pPr algn="just"/>
                      <a:r>
                        <a:rPr lang="en-US" sz="1400" b="1" dirty="0"/>
                        <a:t>Transmit of NB-AP is mandatory if UWB CH Usage Coordination method is implemented AND NB is used for NB assisted UWB operation.</a:t>
                      </a:r>
                    </a:p>
                    <a:p>
                      <a:pPr algn="just"/>
                      <a:r>
                        <a:rPr lang="en-US" sz="1400" b="1" dirty="0"/>
                        <a:t>This allows NBA UWB transceivers to optimize their UWB Rx scan window for UWB-AP acquisition.</a:t>
                      </a:r>
                    </a:p>
                  </a:txBody>
                  <a:tcPr/>
                </a:tc>
                <a:extLst>
                  <a:ext uri="{0D108BD9-81ED-4DB2-BD59-A6C34878D82A}">
                    <a16:rowId xmlns:a16="http://schemas.microsoft.com/office/drawing/2014/main" val="3773240890"/>
                  </a:ext>
                </a:extLst>
              </a:tr>
              <a:tr h="370840">
                <a:tc>
                  <a:txBody>
                    <a:bodyPr/>
                    <a:lstStyle/>
                    <a:p>
                      <a:pPr algn="just"/>
                      <a:r>
                        <a:rPr lang="en-US" sz="1400" b="1" dirty="0"/>
                        <a:t>3</a:t>
                      </a:r>
                    </a:p>
                  </a:txBody>
                  <a:tcPr/>
                </a:tc>
                <a:tc>
                  <a:txBody>
                    <a:bodyPr/>
                    <a:lstStyle/>
                    <a:p>
                      <a:pPr algn="just"/>
                      <a:r>
                        <a:rPr lang="en-US" sz="1400" b="1" dirty="0"/>
                        <a:t>UWB-AP Interval value is out of scope of 4ab.</a:t>
                      </a:r>
                    </a:p>
                    <a:p>
                      <a:pPr algn="just"/>
                      <a:r>
                        <a:rPr lang="en-US" sz="1400" b="1" dirty="0"/>
                        <a:t>It depends upon several factors including application type and device type.</a:t>
                      </a:r>
                    </a:p>
                  </a:txBody>
                  <a:tcPr/>
                </a:tc>
                <a:extLst>
                  <a:ext uri="{0D108BD9-81ED-4DB2-BD59-A6C34878D82A}">
                    <a16:rowId xmlns:a16="http://schemas.microsoft.com/office/drawing/2014/main" val="2014788235"/>
                  </a:ext>
                </a:extLst>
              </a:tr>
            </a:tbl>
          </a:graphicData>
        </a:graphic>
      </p:graphicFrame>
      <p:sp>
        <p:nvSpPr>
          <p:cNvPr id="4" name="Date Placeholder 3">
            <a:extLst>
              <a:ext uri="{FF2B5EF4-FFF2-40B4-BE49-F238E27FC236}">
                <a16:creationId xmlns:a16="http://schemas.microsoft.com/office/drawing/2014/main" id="{AA59C843-F555-9E46-CD76-84E1D641956C}"/>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AE1B59F2-B4A1-CBBE-156A-D7BEF9CACC06}"/>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2EB089B1-A7CB-4860-1B69-9B968FCBE4D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40111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21587-50BB-A968-D2D9-BB65A0F80F15}"/>
              </a:ext>
            </a:extLst>
          </p:cNvPr>
          <p:cNvSpPr>
            <a:spLocks noGrp="1"/>
          </p:cNvSpPr>
          <p:nvPr>
            <p:ph type="title"/>
          </p:nvPr>
        </p:nvSpPr>
        <p:spPr/>
        <p:txBody>
          <a:bodyPr/>
          <a:lstStyle/>
          <a:p>
            <a:r>
              <a:rPr lang="en-US" b="1" dirty="0"/>
              <a:t>Summary</a:t>
            </a:r>
          </a:p>
        </p:txBody>
      </p:sp>
      <p:sp>
        <p:nvSpPr>
          <p:cNvPr id="3" name="Content Placeholder 2">
            <a:extLst>
              <a:ext uri="{FF2B5EF4-FFF2-40B4-BE49-F238E27FC236}">
                <a16:creationId xmlns:a16="http://schemas.microsoft.com/office/drawing/2014/main" id="{4DB3F9FA-CD17-F4DB-5B9D-8793ED58AD91}"/>
              </a:ext>
            </a:extLst>
          </p:cNvPr>
          <p:cNvSpPr>
            <a:spLocks noGrp="1"/>
          </p:cNvSpPr>
          <p:nvPr>
            <p:ph idx="1"/>
          </p:nvPr>
        </p:nvSpPr>
        <p:spPr/>
        <p:txBody>
          <a:bodyPr/>
          <a:lstStyle/>
          <a:p>
            <a:pPr algn="just"/>
            <a:r>
              <a:rPr lang="en-US" sz="2000" b="1" dirty="0"/>
              <a:t>UWB CH usage coordination for better UWB coexistence is nice to have</a:t>
            </a:r>
          </a:p>
          <a:p>
            <a:pPr algn="just"/>
            <a:endParaRPr lang="en-US" sz="2000" b="1" dirty="0"/>
          </a:p>
          <a:p>
            <a:pPr algn="just"/>
            <a:r>
              <a:rPr lang="en-US" sz="2000" b="1" dirty="0"/>
              <a:t>In these slides we presented UWB CH usage coordination method that is usable by both standalone UWB and NBA UWB transceivers</a:t>
            </a:r>
          </a:p>
          <a:p>
            <a:pPr marL="457200" lvl="1" indent="0" algn="just">
              <a:buNone/>
            </a:pPr>
            <a:endParaRPr lang="en-US" sz="1600" b="1" dirty="0"/>
          </a:p>
          <a:p>
            <a:pPr marL="800100" lvl="1" indent="-342900" algn="just">
              <a:buFont typeface="+mj-lt"/>
              <a:buAutoNum type="arabicPeriod"/>
            </a:pPr>
            <a:endParaRPr lang="en-US" sz="1600" b="1" dirty="0"/>
          </a:p>
          <a:p>
            <a:pPr algn="just"/>
            <a:endParaRPr lang="en-US" sz="2000" dirty="0"/>
          </a:p>
        </p:txBody>
      </p:sp>
      <p:sp>
        <p:nvSpPr>
          <p:cNvPr id="4" name="Date Placeholder 3">
            <a:extLst>
              <a:ext uri="{FF2B5EF4-FFF2-40B4-BE49-F238E27FC236}">
                <a16:creationId xmlns:a16="http://schemas.microsoft.com/office/drawing/2014/main" id="{1B32F5AB-A367-15FE-BD82-F3477C965BFF}"/>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B7CC4AB6-0361-00F4-01CF-946A4174DE44}"/>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C6ABA177-2425-3F38-0573-DC9CB3759BA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3232745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9904-0ABD-0043-A1F0-F073C7B8869E}"/>
              </a:ext>
            </a:extLst>
          </p:cNvPr>
          <p:cNvSpPr>
            <a:spLocks noGrp="1"/>
          </p:cNvSpPr>
          <p:nvPr>
            <p:ph type="title"/>
          </p:nvPr>
        </p:nvSpPr>
        <p:spPr/>
        <p:txBody>
          <a:bodyPr/>
          <a:lstStyle/>
          <a:p>
            <a:r>
              <a:rPr lang="en-US" b="1" dirty="0"/>
              <a:t>References</a:t>
            </a:r>
          </a:p>
        </p:txBody>
      </p:sp>
      <p:sp>
        <p:nvSpPr>
          <p:cNvPr id="3" name="Content Placeholder 2">
            <a:extLst>
              <a:ext uri="{FF2B5EF4-FFF2-40B4-BE49-F238E27FC236}">
                <a16:creationId xmlns:a16="http://schemas.microsoft.com/office/drawing/2014/main" id="{D07CD1B0-5446-9A43-94D8-3467A4474E85}"/>
              </a:ext>
            </a:extLst>
          </p:cNvPr>
          <p:cNvSpPr>
            <a:spLocks noGrp="1"/>
          </p:cNvSpPr>
          <p:nvPr>
            <p:ph idx="1"/>
          </p:nvPr>
        </p:nvSpPr>
        <p:spPr/>
        <p:txBody>
          <a:bodyPr/>
          <a:lstStyle/>
          <a:p>
            <a:pPr marL="0" indent="0" algn="just">
              <a:spcBef>
                <a:spcPts val="1200"/>
              </a:spcBef>
              <a:spcAft>
                <a:spcPts val="1200"/>
              </a:spcAft>
              <a:buNone/>
            </a:pPr>
            <a:r>
              <a:rPr lang="en-US" sz="1800" b="1" dirty="0"/>
              <a:t>[1] 15-22-0276-02-04ab, Details on Mirroring Channel</a:t>
            </a:r>
          </a:p>
          <a:p>
            <a:pPr marL="0" indent="0" algn="just">
              <a:spcBef>
                <a:spcPts val="1200"/>
              </a:spcBef>
              <a:spcAft>
                <a:spcPts val="1200"/>
              </a:spcAft>
              <a:buNone/>
            </a:pPr>
            <a:r>
              <a:rPr lang="en-US" sz="1800" b="1" dirty="0"/>
              <a:t>[2] 15-22-0262-01-4ab, NBA-UWB Technical Framework Proposal</a:t>
            </a:r>
          </a:p>
          <a:p>
            <a:pPr marL="0" indent="0" algn="just">
              <a:spcBef>
                <a:spcPts val="1200"/>
              </a:spcBef>
              <a:spcAft>
                <a:spcPts val="1200"/>
              </a:spcAft>
              <a:buNone/>
            </a:pPr>
            <a:r>
              <a:rPr lang="en-US" sz="1800" b="1" dirty="0"/>
              <a:t>[3] 15-22-0074-00-04ab, Link Budget Analysis for NBA-UWB</a:t>
            </a:r>
          </a:p>
          <a:p>
            <a:pPr marL="0" indent="0" algn="just">
              <a:spcBef>
                <a:spcPts val="1200"/>
              </a:spcBef>
              <a:spcAft>
                <a:spcPts val="1200"/>
              </a:spcAft>
              <a:buNone/>
            </a:pPr>
            <a:endParaRPr lang="en-US" sz="1800" b="1" dirty="0">
              <a:solidFill>
                <a:schemeClr val="accent2">
                  <a:lumMod val="50000"/>
                </a:schemeClr>
              </a:solidFill>
              <a:ea typeface="Calibri" panose="020F0502020204030204" pitchFamily="34" charset="0"/>
              <a:cs typeface="Times New Roman" panose="02020603050405020304" pitchFamily="18" charset="0"/>
            </a:endParaRPr>
          </a:p>
          <a:p>
            <a:pPr marL="0" indent="0" algn="just">
              <a:spcBef>
                <a:spcPts val="1200"/>
              </a:spcBef>
              <a:spcAft>
                <a:spcPts val="1200"/>
              </a:spcAft>
              <a:buNone/>
            </a:pPr>
            <a:endParaRPr lang="en-US" sz="1800" b="1" dirty="0"/>
          </a:p>
          <a:p>
            <a:pPr algn="just">
              <a:spcBef>
                <a:spcPts val="1200"/>
              </a:spcBef>
              <a:spcAft>
                <a:spcPts val="1200"/>
              </a:spcAft>
            </a:pPr>
            <a:endParaRPr lang="en-US" sz="1800" b="1" dirty="0"/>
          </a:p>
          <a:p>
            <a:pPr algn="just">
              <a:spcBef>
                <a:spcPts val="1200"/>
              </a:spcBef>
              <a:spcAft>
                <a:spcPts val="1200"/>
              </a:spcAft>
            </a:pPr>
            <a:endParaRPr lang="en-US" sz="1800" b="1" dirty="0"/>
          </a:p>
          <a:p>
            <a:pPr algn="just">
              <a:spcBef>
                <a:spcPts val="1200"/>
              </a:spcBef>
              <a:spcAft>
                <a:spcPts val="1200"/>
              </a:spcAft>
            </a:pPr>
            <a:endParaRPr lang="en-US" sz="1800" b="1" dirty="0"/>
          </a:p>
        </p:txBody>
      </p:sp>
      <p:sp>
        <p:nvSpPr>
          <p:cNvPr id="4" name="Date Placeholder 3">
            <a:extLst>
              <a:ext uri="{FF2B5EF4-FFF2-40B4-BE49-F238E27FC236}">
                <a16:creationId xmlns:a16="http://schemas.microsoft.com/office/drawing/2014/main" id="{73695A0C-0545-FF4F-9BB7-1118063678F2}"/>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EC6F9312-326E-EC4C-9977-0FECE01632FF}"/>
              </a:ext>
            </a:extLst>
          </p:cNvPr>
          <p:cNvSpPr>
            <a:spLocks noGrp="1"/>
          </p:cNvSpPr>
          <p:nvPr>
            <p:ph type="ftr" sz="quarter" idx="11"/>
          </p:nvPr>
        </p:nvSpPr>
        <p:spPr/>
        <p:txBody>
          <a:bodyPr/>
          <a:lstStyle/>
          <a:p>
            <a:r>
              <a:rPr lang="en-US" altLang="en-US" dirty="0"/>
              <a:t>Lochan et. al. (Apple)</a:t>
            </a:r>
          </a:p>
        </p:txBody>
      </p:sp>
      <p:sp>
        <p:nvSpPr>
          <p:cNvPr id="6" name="Slide Number Placeholder 5">
            <a:extLst>
              <a:ext uri="{FF2B5EF4-FFF2-40B4-BE49-F238E27FC236}">
                <a16:creationId xmlns:a16="http://schemas.microsoft.com/office/drawing/2014/main" id="{E449A754-A03F-5A4F-B7A8-3D240265DB0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386712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581006127"/>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 </a:t>
                      </a: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 </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dirty="0"/>
              <a:t>Sep 2022</a:t>
            </a:r>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Lochan et. al. (Apple)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6BD84-5780-0654-D71B-289C763D0FEB}"/>
              </a:ext>
            </a:extLst>
          </p:cNvPr>
          <p:cNvSpPr>
            <a:spLocks noGrp="1"/>
          </p:cNvSpPr>
          <p:nvPr>
            <p:ph type="title"/>
          </p:nvPr>
        </p:nvSpPr>
        <p:spPr/>
        <p:txBody>
          <a:bodyPr/>
          <a:lstStyle/>
          <a:p>
            <a:r>
              <a:rPr lang="en-US" b="1" dirty="0"/>
              <a:t>Background</a:t>
            </a:r>
          </a:p>
        </p:txBody>
      </p:sp>
      <p:sp>
        <p:nvSpPr>
          <p:cNvPr id="3" name="Content Placeholder 2">
            <a:extLst>
              <a:ext uri="{FF2B5EF4-FFF2-40B4-BE49-F238E27FC236}">
                <a16:creationId xmlns:a16="http://schemas.microsoft.com/office/drawing/2014/main" id="{B80098BB-2295-FFFD-6208-7EE2351B19F2}"/>
              </a:ext>
            </a:extLst>
          </p:cNvPr>
          <p:cNvSpPr>
            <a:spLocks noGrp="1"/>
          </p:cNvSpPr>
          <p:nvPr>
            <p:ph idx="1"/>
          </p:nvPr>
        </p:nvSpPr>
        <p:spPr/>
        <p:txBody>
          <a:bodyPr/>
          <a:lstStyle/>
          <a:p>
            <a:pPr algn="just"/>
            <a:r>
              <a:rPr lang="en-US" sz="1800" b="1" dirty="0"/>
              <a:t>UWB transmitters being good neighbors to each other is very desirable</a:t>
            </a:r>
          </a:p>
          <a:p>
            <a:pPr algn="just"/>
            <a:endParaRPr lang="en-US" sz="1800" b="1" dirty="0"/>
          </a:p>
          <a:p>
            <a:pPr algn="just"/>
            <a:r>
              <a:rPr lang="en-US" sz="1800" b="1" dirty="0"/>
              <a:t>Coordination of UWB CH (Channel) usage is one method to facilitate better coexistence between UWB transmitters</a:t>
            </a:r>
          </a:p>
          <a:p>
            <a:pPr algn="just"/>
            <a:endParaRPr lang="en-US" sz="1800" b="1" dirty="0"/>
          </a:p>
          <a:p>
            <a:pPr algn="just"/>
            <a:r>
              <a:rPr lang="en-US" sz="1800" b="1" dirty="0"/>
              <a:t>4ab yields two UWB transceiver types, NBA (Narrow Band Assisted) UWB transceiver and UWB standalone transceiver</a:t>
            </a:r>
          </a:p>
          <a:p>
            <a:pPr algn="just"/>
            <a:endParaRPr lang="en-US" sz="1800" b="1" dirty="0"/>
          </a:p>
          <a:p>
            <a:pPr algn="just"/>
            <a:r>
              <a:rPr lang="en-US" sz="1800" b="1" dirty="0"/>
              <a:t>Mirror Channel [1] is a good direction to coordinate UWB CH usage amongst NBA UWB transceivers [2]</a:t>
            </a:r>
          </a:p>
          <a:p>
            <a:pPr algn="just"/>
            <a:endParaRPr lang="en-US" sz="1800" b="1" dirty="0"/>
          </a:p>
          <a:p>
            <a:pPr algn="just"/>
            <a:r>
              <a:rPr lang="en-US" sz="1800" b="1" dirty="0"/>
              <a:t>Here, we describe a UWB CH usage coordination method that is usable by both standalone UWB and NBA UWB transceivers</a:t>
            </a:r>
          </a:p>
          <a:p>
            <a:pPr algn="just"/>
            <a:endParaRPr lang="en-US" sz="1800" b="1" dirty="0"/>
          </a:p>
          <a:p>
            <a:pPr algn="just"/>
            <a:endParaRPr lang="en-US" sz="1600" b="1" dirty="0"/>
          </a:p>
          <a:p>
            <a:pPr algn="just"/>
            <a:endParaRPr lang="en-US" sz="1800" b="1" dirty="0"/>
          </a:p>
          <a:p>
            <a:endParaRPr lang="en-US" sz="1800" dirty="0"/>
          </a:p>
        </p:txBody>
      </p:sp>
      <p:sp>
        <p:nvSpPr>
          <p:cNvPr id="4" name="Date Placeholder 3">
            <a:extLst>
              <a:ext uri="{FF2B5EF4-FFF2-40B4-BE49-F238E27FC236}">
                <a16:creationId xmlns:a16="http://schemas.microsoft.com/office/drawing/2014/main" id="{042925E9-F21A-4507-8B89-DE4D822C3852}"/>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E83F50EB-6283-F960-CBE0-85BE527938BA}"/>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E2A0FCD2-C9FB-88D7-9F09-FF2B5708C9B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1848954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92A9C-6970-897D-D316-8DAA185A90E9}"/>
              </a:ext>
            </a:extLst>
          </p:cNvPr>
          <p:cNvSpPr>
            <a:spLocks noGrp="1"/>
          </p:cNvSpPr>
          <p:nvPr>
            <p:ph type="title"/>
          </p:nvPr>
        </p:nvSpPr>
        <p:spPr/>
        <p:txBody>
          <a:bodyPr/>
          <a:lstStyle/>
          <a:p>
            <a:r>
              <a:rPr lang="en-US" b="1" dirty="0"/>
              <a:t>Outline</a:t>
            </a:r>
          </a:p>
        </p:txBody>
      </p:sp>
      <p:sp>
        <p:nvSpPr>
          <p:cNvPr id="3" name="Content Placeholder 2">
            <a:extLst>
              <a:ext uri="{FF2B5EF4-FFF2-40B4-BE49-F238E27FC236}">
                <a16:creationId xmlns:a16="http://schemas.microsoft.com/office/drawing/2014/main" id="{141136A6-AF9A-9625-8863-FC43E29F0EFD}"/>
              </a:ext>
            </a:extLst>
          </p:cNvPr>
          <p:cNvSpPr>
            <a:spLocks noGrp="1"/>
          </p:cNvSpPr>
          <p:nvPr>
            <p:ph idx="1"/>
          </p:nvPr>
        </p:nvSpPr>
        <p:spPr/>
        <p:txBody>
          <a:bodyPr/>
          <a:lstStyle/>
          <a:p>
            <a:pPr algn="just"/>
            <a:r>
              <a:rPr lang="en-US" sz="2800" b="1" dirty="0"/>
              <a:t>UWB CH Usage Coordination proposal</a:t>
            </a:r>
          </a:p>
          <a:p>
            <a:pPr lvl="1" algn="just"/>
            <a:r>
              <a:rPr lang="en-US" sz="2400" b="1" dirty="0"/>
              <a:t>Design Principals</a:t>
            </a:r>
          </a:p>
          <a:p>
            <a:pPr lvl="1" algn="just"/>
            <a:r>
              <a:rPr lang="en-US" sz="2400" b="1" dirty="0"/>
              <a:t>Details</a:t>
            </a:r>
          </a:p>
          <a:p>
            <a:pPr lvl="1" algn="just"/>
            <a:r>
              <a:rPr lang="en-US" sz="2400" b="1" dirty="0"/>
              <a:t>Key observations</a:t>
            </a:r>
          </a:p>
          <a:p>
            <a:pPr lvl="1" algn="just"/>
            <a:endParaRPr lang="en-US" sz="2400" b="1" dirty="0"/>
          </a:p>
          <a:p>
            <a:pPr algn="just"/>
            <a:endParaRPr lang="en-US" sz="2800" b="1" dirty="0"/>
          </a:p>
          <a:p>
            <a:pPr marL="0" indent="0" algn="just">
              <a:buNone/>
            </a:pPr>
            <a:endParaRPr lang="en-US" sz="2800" b="1" dirty="0"/>
          </a:p>
          <a:p>
            <a:pPr algn="just"/>
            <a:endParaRPr lang="en-US" sz="2800" b="1" dirty="0"/>
          </a:p>
        </p:txBody>
      </p:sp>
      <p:sp>
        <p:nvSpPr>
          <p:cNvPr id="4" name="Date Placeholder 3">
            <a:extLst>
              <a:ext uri="{FF2B5EF4-FFF2-40B4-BE49-F238E27FC236}">
                <a16:creationId xmlns:a16="http://schemas.microsoft.com/office/drawing/2014/main" id="{F4DCBEF6-D3C9-3D9E-ED08-F2BF8C291628}"/>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FA0EF46B-C624-04BF-3B1B-AB80A4A29E37}"/>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98FCF8B5-E49B-7034-1BE4-74936660BF6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1487201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2B362-388C-074D-D312-6DAB6F423523}"/>
              </a:ext>
            </a:extLst>
          </p:cNvPr>
          <p:cNvSpPr>
            <a:spLocks noGrp="1"/>
          </p:cNvSpPr>
          <p:nvPr>
            <p:ph type="title"/>
          </p:nvPr>
        </p:nvSpPr>
        <p:spPr/>
        <p:txBody>
          <a:bodyPr/>
          <a:lstStyle/>
          <a:p>
            <a:r>
              <a:rPr lang="en-US" b="1" dirty="0"/>
              <a:t>Design Principals for UWB CH Usage Coordination Method</a:t>
            </a:r>
          </a:p>
        </p:txBody>
      </p:sp>
      <p:sp>
        <p:nvSpPr>
          <p:cNvPr id="3" name="Content Placeholder 2">
            <a:extLst>
              <a:ext uri="{FF2B5EF4-FFF2-40B4-BE49-F238E27FC236}">
                <a16:creationId xmlns:a16="http://schemas.microsoft.com/office/drawing/2014/main" id="{C1466590-9188-024D-A218-3F66D8EF3347}"/>
              </a:ext>
            </a:extLst>
          </p:cNvPr>
          <p:cNvSpPr>
            <a:spLocks noGrp="1"/>
          </p:cNvSpPr>
          <p:nvPr>
            <p:ph idx="1"/>
          </p:nvPr>
        </p:nvSpPr>
        <p:spPr/>
        <p:txBody>
          <a:bodyPr/>
          <a:lstStyle/>
          <a:p>
            <a:pPr algn="just"/>
            <a:r>
              <a:rPr lang="en-US" sz="1800" b="1" dirty="0"/>
              <a:t>Method usable by standalone UWB transceivers and NBA UWB transceivers</a:t>
            </a:r>
            <a:endParaRPr lang="en-US" sz="1400" b="1" dirty="0"/>
          </a:p>
          <a:p>
            <a:pPr algn="just"/>
            <a:endParaRPr lang="en-US" sz="1800" b="1" dirty="0"/>
          </a:p>
          <a:p>
            <a:pPr algn="just"/>
            <a:r>
              <a:rPr lang="en-US" sz="1800" b="1" dirty="0"/>
              <a:t>Coordination method signaling should be decoupled from other UWB sessions on this (standalone / NBA) UWB transceiver </a:t>
            </a:r>
          </a:p>
          <a:p>
            <a:pPr algn="just"/>
            <a:endParaRPr lang="en-US" sz="1800" b="1" dirty="0"/>
          </a:p>
          <a:p>
            <a:pPr algn="just"/>
            <a:r>
              <a:rPr lang="en-US" sz="1800" b="1" dirty="0"/>
              <a:t>Support of coordination method signaling is optional for (standalone / NBA)  UWB transceivers</a:t>
            </a:r>
          </a:p>
          <a:p>
            <a:pPr lvl="1" algn="just"/>
            <a:r>
              <a:rPr lang="en-US" sz="1600" b="1" dirty="0"/>
              <a:t>Transmission of coordination signaling optional</a:t>
            </a:r>
          </a:p>
          <a:p>
            <a:pPr lvl="1" algn="just"/>
            <a:r>
              <a:rPr lang="en-US" sz="1600" b="1" dirty="0"/>
              <a:t>Acting on information received from coordination method signaling is optional</a:t>
            </a:r>
          </a:p>
        </p:txBody>
      </p:sp>
      <p:sp>
        <p:nvSpPr>
          <p:cNvPr id="4" name="Date Placeholder 3">
            <a:extLst>
              <a:ext uri="{FF2B5EF4-FFF2-40B4-BE49-F238E27FC236}">
                <a16:creationId xmlns:a16="http://schemas.microsoft.com/office/drawing/2014/main" id="{88996EA5-A18E-C258-DF0C-A0304ADCD1C7}"/>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F193CA10-E78D-B3C2-ABCE-3A0C85F0A5FD}"/>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7C2C5786-699C-5FE3-A028-245DE151D94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2040829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48773-99A1-BD0B-1744-DD08F1262B13}"/>
              </a:ext>
            </a:extLst>
          </p:cNvPr>
          <p:cNvSpPr>
            <a:spLocks noGrp="1"/>
          </p:cNvSpPr>
          <p:nvPr>
            <p:ph type="title"/>
          </p:nvPr>
        </p:nvSpPr>
        <p:spPr/>
        <p:txBody>
          <a:bodyPr/>
          <a:lstStyle/>
          <a:p>
            <a:r>
              <a:rPr lang="en-US" b="1" dirty="0"/>
              <a:t>Proposed Approach for UWB CH Usage Coordination (1/2)</a:t>
            </a:r>
          </a:p>
        </p:txBody>
      </p:sp>
      <p:sp>
        <p:nvSpPr>
          <p:cNvPr id="3" name="Content Placeholder 2">
            <a:extLst>
              <a:ext uri="{FF2B5EF4-FFF2-40B4-BE49-F238E27FC236}">
                <a16:creationId xmlns:a16="http://schemas.microsoft.com/office/drawing/2014/main" id="{354DACC4-3464-8901-55C9-F14943A2825E}"/>
              </a:ext>
            </a:extLst>
          </p:cNvPr>
          <p:cNvSpPr>
            <a:spLocks noGrp="1"/>
          </p:cNvSpPr>
          <p:nvPr>
            <p:ph idx="1"/>
          </p:nvPr>
        </p:nvSpPr>
        <p:spPr/>
        <p:txBody>
          <a:bodyPr/>
          <a:lstStyle/>
          <a:p>
            <a:pPr algn="just"/>
            <a:r>
              <a:rPr lang="en-US" sz="1600" b="1" dirty="0"/>
              <a:t>Both standalone UWB and NBA UWB Initiator periodically transmit UWB-AP (Acquisition Packet) on a pre-defined UWB Discovery CH</a:t>
            </a:r>
          </a:p>
          <a:p>
            <a:pPr algn="just"/>
            <a:r>
              <a:rPr lang="en-US" sz="1600" b="1" dirty="0"/>
              <a:t>UWB-AP carries information useful to determine all future UWB CH usage of this Initiator</a:t>
            </a:r>
          </a:p>
          <a:p>
            <a:pPr algn="just"/>
            <a:r>
              <a:rPr lang="en-US" sz="1600" b="1" dirty="0"/>
              <a:t>Both standalone UWB and NBA UWB transceivers discover this Initiator by receiving UWB-AP</a:t>
            </a:r>
          </a:p>
          <a:p>
            <a:pPr algn="just"/>
            <a:r>
              <a:rPr lang="en-US" sz="1600" b="1" dirty="0"/>
              <a:t>UWB-AP Interval is configurable (e.g., depending upon use case)</a:t>
            </a:r>
          </a:p>
        </p:txBody>
      </p:sp>
      <p:sp>
        <p:nvSpPr>
          <p:cNvPr id="4" name="Date Placeholder 3">
            <a:extLst>
              <a:ext uri="{FF2B5EF4-FFF2-40B4-BE49-F238E27FC236}">
                <a16:creationId xmlns:a16="http://schemas.microsoft.com/office/drawing/2014/main" id="{739B3613-9D46-971A-C93D-0B6155ACFA7D}"/>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64A0A9C7-88B3-98AA-2706-5CC824F2D1DA}"/>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6CC7FE9C-70B3-9D8A-3DB2-325CED937F0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8" name="Picture 7">
            <a:extLst>
              <a:ext uri="{FF2B5EF4-FFF2-40B4-BE49-F238E27FC236}">
                <a16:creationId xmlns:a16="http://schemas.microsoft.com/office/drawing/2014/main" id="{5E7ECDBE-8D71-CA41-D2F9-36C31F36F2B4}"/>
              </a:ext>
            </a:extLst>
          </p:cNvPr>
          <p:cNvPicPr>
            <a:picLocks noChangeAspect="1"/>
          </p:cNvPicPr>
          <p:nvPr/>
        </p:nvPicPr>
        <p:blipFill>
          <a:blip r:embed="rId2"/>
          <a:stretch>
            <a:fillRect/>
          </a:stretch>
        </p:blipFill>
        <p:spPr>
          <a:xfrm>
            <a:off x="1600200" y="4649902"/>
            <a:ext cx="6248400" cy="1674698"/>
          </a:xfrm>
          <a:prstGeom prst="rect">
            <a:avLst/>
          </a:prstGeom>
        </p:spPr>
      </p:pic>
    </p:spTree>
    <p:extLst>
      <p:ext uri="{BB962C8B-B14F-4D97-AF65-F5344CB8AC3E}">
        <p14:creationId xmlns:p14="http://schemas.microsoft.com/office/powerpoint/2010/main" val="1534298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272A5-98FC-55FB-6402-B09874EACD5E}"/>
              </a:ext>
            </a:extLst>
          </p:cNvPr>
          <p:cNvSpPr>
            <a:spLocks noGrp="1"/>
          </p:cNvSpPr>
          <p:nvPr>
            <p:ph type="title"/>
          </p:nvPr>
        </p:nvSpPr>
        <p:spPr/>
        <p:txBody>
          <a:bodyPr/>
          <a:lstStyle/>
          <a:p>
            <a:r>
              <a:rPr lang="en-US" b="1" dirty="0"/>
              <a:t>Proposed Approach for UWB CH Usage Coordination (2/2)</a:t>
            </a:r>
          </a:p>
        </p:txBody>
      </p:sp>
      <p:sp>
        <p:nvSpPr>
          <p:cNvPr id="3" name="Content Placeholder 2">
            <a:extLst>
              <a:ext uri="{FF2B5EF4-FFF2-40B4-BE49-F238E27FC236}">
                <a16:creationId xmlns:a16="http://schemas.microsoft.com/office/drawing/2014/main" id="{53CEFCAA-DDB5-B601-441F-6A9B53CE8AD0}"/>
              </a:ext>
            </a:extLst>
          </p:cNvPr>
          <p:cNvSpPr>
            <a:spLocks noGrp="1"/>
          </p:cNvSpPr>
          <p:nvPr>
            <p:ph idx="1"/>
          </p:nvPr>
        </p:nvSpPr>
        <p:spPr/>
        <p:txBody>
          <a:bodyPr/>
          <a:lstStyle/>
          <a:p>
            <a:pPr algn="just"/>
            <a:r>
              <a:rPr lang="en-US" sz="1600" b="1" dirty="0"/>
              <a:t>UWB Rx scan for UWB-AP is optimized in NBA UWB transceivers</a:t>
            </a:r>
          </a:p>
          <a:p>
            <a:pPr algn="just"/>
            <a:r>
              <a:rPr lang="en-US" sz="1600" b="1" dirty="0"/>
              <a:t>NBA UWB Initiator periodically transmit NB-AP on a pre-defined NB Discovery CH</a:t>
            </a:r>
          </a:p>
          <a:p>
            <a:pPr algn="just"/>
            <a:r>
              <a:rPr lang="en-US" sz="1600" b="1" dirty="0"/>
              <a:t>NB-AP carries information useful to determine occurrence of the next immediate UWB-AP</a:t>
            </a:r>
          </a:p>
          <a:p>
            <a:pPr algn="just"/>
            <a:r>
              <a:rPr lang="en-US" sz="1600" b="1" dirty="0"/>
              <a:t>NB-AP may carry information useful to determine all future UWB CH usage of this Initiator</a:t>
            </a:r>
          </a:p>
          <a:p>
            <a:pPr algn="just"/>
            <a:r>
              <a:rPr lang="en-US" sz="1600" b="1" dirty="0"/>
              <a:t>NB-AP Interval is related to UWB-AP Interval</a:t>
            </a:r>
          </a:p>
        </p:txBody>
      </p:sp>
      <p:sp>
        <p:nvSpPr>
          <p:cNvPr id="4" name="Date Placeholder 3">
            <a:extLst>
              <a:ext uri="{FF2B5EF4-FFF2-40B4-BE49-F238E27FC236}">
                <a16:creationId xmlns:a16="http://schemas.microsoft.com/office/drawing/2014/main" id="{B615AF2D-2FD8-5E2E-EFEE-33D688627137}"/>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4F049CCD-2DB5-2A8B-A893-E9B001643DC2}"/>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34A0B211-5DEC-1A2C-5A39-71693F362011}"/>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7" name="Picture 6">
            <a:extLst>
              <a:ext uri="{FF2B5EF4-FFF2-40B4-BE49-F238E27FC236}">
                <a16:creationId xmlns:a16="http://schemas.microsoft.com/office/drawing/2014/main" id="{0FE98E3A-791E-C957-89D3-71CF1F5B6DD5}"/>
              </a:ext>
            </a:extLst>
          </p:cNvPr>
          <p:cNvPicPr>
            <a:picLocks noChangeAspect="1"/>
          </p:cNvPicPr>
          <p:nvPr/>
        </p:nvPicPr>
        <p:blipFill>
          <a:blip r:embed="rId2"/>
          <a:stretch>
            <a:fillRect/>
          </a:stretch>
        </p:blipFill>
        <p:spPr>
          <a:xfrm>
            <a:off x="1885950" y="4494161"/>
            <a:ext cx="5448300" cy="1906639"/>
          </a:xfrm>
          <a:prstGeom prst="rect">
            <a:avLst/>
          </a:prstGeom>
        </p:spPr>
      </p:pic>
    </p:spTree>
    <p:extLst>
      <p:ext uri="{BB962C8B-B14F-4D97-AF65-F5344CB8AC3E}">
        <p14:creationId xmlns:p14="http://schemas.microsoft.com/office/powerpoint/2010/main" val="205847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662C2-C6B7-7EC7-7EDF-E4CC152BE515}"/>
              </a:ext>
            </a:extLst>
          </p:cNvPr>
          <p:cNvSpPr>
            <a:spLocks noGrp="1"/>
          </p:cNvSpPr>
          <p:nvPr>
            <p:ph type="title"/>
          </p:nvPr>
        </p:nvSpPr>
        <p:spPr/>
        <p:txBody>
          <a:bodyPr/>
          <a:lstStyle/>
          <a:p>
            <a:r>
              <a:rPr lang="en-US" b="1" dirty="0"/>
              <a:t>Properties of UWB-AP</a:t>
            </a:r>
          </a:p>
        </p:txBody>
      </p:sp>
      <p:sp>
        <p:nvSpPr>
          <p:cNvPr id="3" name="Content Placeholder 2">
            <a:extLst>
              <a:ext uri="{FF2B5EF4-FFF2-40B4-BE49-F238E27FC236}">
                <a16:creationId xmlns:a16="http://schemas.microsoft.com/office/drawing/2014/main" id="{3B2304FD-D24A-6F5A-7D65-7BE3DD59DC04}"/>
              </a:ext>
            </a:extLst>
          </p:cNvPr>
          <p:cNvSpPr>
            <a:spLocks noGrp="1"/>
          </p:cNvSpPr>
          <p:nvPr>
            <p:ph idx="1"/>
          </p:nvPr>
        </p:nvSpPr>
        <p:spPr/>
        <p:txBody>
          <a:bodyPr/>
          <a:lstStyle/>
          <a:p>
            <a:pPr algn="just"/>
            <a:r>
              <a:rPr lang="en-US" sz="1600" b="1" dirty="0"/>
              <a:t>Packet type: </a:t>
            </a:r>
            <a:r>
              <a:rPr lang="en-US" sz="1400" b="1" dirty="0"/>
              <a:t>BPRF Data Packet (STS Packet Config 0, HRP ERDEV PPDU)</a:t>
            </a:r>
          </a:p>
          <a:p>
            <a:pPr algn="just"/>
            <a:r>
              <a:rPr lang="en-US" sz="1600" b="1" dirty="0"/>
              <a:t>Preamble: </a:t>
            </a:r>
            <a:r>
              <a:rPr lang="en-US" sz="1400" b="1" dirty="0"/>
              <a:t>pre-defined (spec can reserve at least one preamble for UWB-AP)</a:t>
            </a:r>
            <a:endParaRPr lang="en-US" sz="1600" b="1" dirty="0"/>
          </a:p>
          <a:p>
            <a:pPr algn="just"/>
            <a:r>
              <a:rPr lang="en-US" sz="1600" b="1" dirty="0"/>
              <a:t>UWB Discovery CH: </a:t>
            </a:r>
            <a:r>
              <a:rPr lang="en-US" sz="1400" b="1" dirty="0"/>
              <a:t>pre-defined</a:t>
            </a:r>
            <a:endParaRPr lang="en-US" sz="1600" b="1" dirty="0"/>
          </a:p>
          <a:p>
            <a:pPr algn="just"/>
            <a:r>
              <a:rPr lang="en-US" sz="1600" b="1" dirty="0"/>
              <a:t>MAC HDR UWB-AP: </a:t>
            </a:r>
            <a:r>
              <a:rPr lang="en-US" sz="1400" b="1" dirty="0"/>
              <a:t>SRC address of transmitter, broadcast DST address, etc.</a:t>
            </a:r>
            <a:endParaRPr lang="en-US" sz="1600" b="1" dirty="0"/>
          </a:p>
          <a:p>
            <a:pPr algn="just"/>
            <a:r>
              <a:rPr lang="en-US" sz="1600" b="1" dirty="0"/>
              <a:t>MAC Payload UWB-AP</a:t>
            </a:r>
            <a:r>
              <a:rPr lang="en-US" sz="1400" b="1" dirty="0"/>
              <a:t>: ‘UWB CH Usage Info’ such as</a:t>
            </a:r>
            <a:endParaRPr lang="en-US" sz="1600" b="1" dirty="0"/>
          </a:p>
          <a:p>
            <a:pPr lvl="1" algn="just"/>
            <a:r>
              <a:rPr lang="en-US" sz="1400" b="1" dirty="0"/>
              <a:t>Relative offset to the next ranging round</a:t>
            </a:r>
          </a:p>
          <a:p>
            <a:pPr lvl="1" algn="just"/>
            <a:r>
              <a:rPr lang="en-US" sz="1400" b="1" dirty="0"/>
              <a:t>Ranging round length</a:t>
            </a:r>
          </a:p>
          <a:p>
            <a:pPr lvl="1" algn="just"/>
            <a:r>
              <a:rPr lang="en-US" sz="1400" b="1" dirty="0"/>
              <a:t>Ranging round interval</a:t>
            </a:r>
          </a:p>
          <a:p>
            <a:pPr lvl="1" algn="just"/>
            <a:r>
              <a:rPr lang="en-US" sz="1400" b="1" dirty="0"/>
              <a:t>UWB CH information</a:t>
            </a:r>
          </a:p>
          <a:p>
            <a:pPr lvl="1" algn="just"/>
            <a:r>
              <a:rPr lang="en-US" sz="1400" b="1" dirty="0"/>
              <a:t>Preamble codes</a:t>
            </a:r>
          </a:p>
          <a:p>
            <a:pPr lvl="1" algn="just"/>
            <a:r>
              <a:rPr lang="en-US" sz="1400" b="1" dirty="0"/>
              <a:t>Round Usage, etc.</a:t>
            </a:r>
          </a:p>
        </p:txBody>
      </p:sp>
      <p:sp>
        <p:nvSpPr>
          <p:cNvPr id="4" name="Date Placeholder 3">
            <a:extLst>
              <a:ext uri="{FF2B5EF4-FFF2-40B4-BE49-F238E27FC236}">
                <a16:creationId xmlns:a16="http://schemas.microsoft.com/office/drawing/2014/main" id="{8E484F26-12D8-0B28-8152-43ADC7719210}"/>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09CC7361-CB10-E803-1089-C7EF570CC24F}"/>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BC5C9537-43C1-FC79-ECDF-B9602A911AB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8" name="TextBox 7">
            <a:extLst>
              <a:ext uri="{FF2B5EF4-FFF2-40B4-BE49-F238E27FC236}">
                <a16:creationId xmlns:a16="http://schemas.microsoft.com/office/drawing/2014/main" id="{6BD2E8EA-B854-ADC8-6989-CEA5E09CD155}"/>
              </a:ext>
            </a:extLst>
          </p:cNvPr>
          <p:cNvSpPr txBox="1"/>
          <p:nvPr/>
        </p:nvSpPr>
        <p:spPr>
          <a:xfrm>
            <a:off x="6019800" y="5903108"/>
            <a:ext cx="2225289" cy="276999"/>
          </a:xfrm>
          <a:prstGeom prst="rect">
            <a:avLst/>
          </a:prstGeom>
          <a:noFill/>
        </p:spPr>
        <p:txBody>
          <a:bodyPr wrap="none" rtlCol="0">
            <a:spAutoFit/>
          </a:bodyPr>
          <a:lstStyle/>
          <a:p>
            <a:r>
              <a:rPr lang="en-US" b="1" dirty="0"/>
              <a:t>Format of HRP ERDEV PPDU</a:t>
            </a:r>
          </a:p>
        </p:txBody>
      </p:sp>
      <p:pic>
        <p:nvPicPr>
          <p:cNvPr id="9" name="Picture 8">
            <a:extLst>
              <a:ext uri="{FF2B5EF4-FFF2-40B4-BE49-F238E27FC236}">
                <a16:creationId xmlns:a16="http://schemas.microsoft.com/office/drawing/2014/main" id="{A79E19AB-B4A9-5BD2-B68F-215040DEE525}"/>
              </a:ext>
            </a:extLst>
          </p:cNvPr>
          <p:cNvPicPr>
            <a:picLocks noChangeAspect="1"/>
          </p:cNvPicPr>
          <p:nvPr/>
        </p:nvPicPr>
        <p:blipFill>
          <a:blip r:embed="rId2"/>
          <a:stretch>
            <a:fillRect/>
          </a:stretch>
        </p:blipFill>
        <p:spPr>
          <a:xfrm>
            <a:off x="5334000" y="4186409"/>
            <a:ext cx="3429000" cy="1612900"/>
          </a:xfrm>
          <a:prstGeom prst="rect">
            <a:avLst/>
          </a:prstGeom>
        </p:spPr>
      </p:pic>
    </p:spTree>
    <p:extLst>
      <p:ext uri="{BB962C8B-B14F-4D97-AF65-F5344CB8AC3E}">
        <p14:creationId xmlns:p14="http://schemas.microsoft.com/office/powerpoint/2010/main" val="3923345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B990-0847-3D07-93CE-C3A4F9E8D60D}"/>
              </a:ext>
            </a:extLst>
          </p:cNvPr>
          <p:cNvSpPr>
            <a:spLocks noGrp="1"/>
          </p:cNvSpPr>
          <p:nvPr>
            <p:ph type="title"/>
          </p:nvPr>
        </p:nvSpPr>
        <p:spPr/>
        <p:txBody>
          <a:bodyPr/>
          <a:lstStyle/>
          <a:p>
            <a:r>
              <a:rPr lang="en-US" b="1" dirty="0"/>
              <a:t>Properties of NB-AP</a:t>
            </a:r>
          </a:p>
        </p:txBody>
      </p:sp>
      <p:sp>
        <p:nvSpPr>
          <p:cNvPr id="3" name="Content Placeholder 2">
            <a:extLst>
              <a:ext uri="{FF2B5EF4-FFF2-40B4-BE49-F238E27FC236}">
                <a16:creationId xmlns:a16="http://schemas.microsoft.com/office/drawing/2014/main" id="{F21FD849-4860-6D69-E544-6F45CCF0EB90}"/>
              </a:ext>
            </a:extLst>
          </p:cNvPr>
          <p:cNvSpPr>
            <a:spLocks noGrp="1"/>
          </p:cNvSpPr>
          <p:nvPr>
            <p:ph idx="1"/>
          </p:nvPr>
        </p:nvSpPr>
        <p:spPr/>
        <p:txBody>
          <a:bodyPr/>
          <a:lstStyle/>
          <a:p>
            <a:pPr algn="just"/>
            <a:r>
              <a:rPr lang="en-US" sz="1600" b="1" dirty="0"/>
              <a:t>Packet type: </a:t>
            </a:r>
            <a:r>
              <a:rPr lang="en-US" sz="1400" b="1" dirty="0"/>
              <a:t>O-QPSK packet (e.g., 250 Kbps modulated O-QPSK packet)</a:t>
            </a:r>
            <a:endParaRPr lang="en-US" sz="1600" b="1" dirty="0"/>
          </a:p>
          <a:p>
            <a:pPr algn="just"/>
            <a:r>
              <a:rPr lang="en-US" sz="1600" b="1" dirty="0"/>
              <a:t>NB Discovery CH: </a:t>
            </a:r>
            <a:r>
              <a:rPr lang="en-US" sz="1400" b="1" dirty="0"/>
              <a:t>pre-defined</a:t>
            </a:r>
            <a:endParaRPr lang="en-US" sz="1600" b="1" dirty="0"/>
          </a:p>
          <a:p>
            <a:pPr algn="just"/>
            <a:r>
              <a:rPr lang="en-US" sz="1600" b="1" dirty="0"/>
              <a:t>MAC Payload NB-AP</a:t>
            </a:r>
          </a:p>
          <a:p>
            <a:pPr lvl="1" algn="just"/>
            <a:r>
              <a:rPr lang="en-US" sz="1400" b="1" dirty="0"/>
              <a:t>Relative offset to the next immediate UWB-AP</a:t>
            </a:r>
          </a:p>
          <a:p>
            <a:pPr lvl="1" algn="just"/>
            <a:r>
              <a:rPr lang="en-US" sz="1400" b="1" dirty="0"/>
              <a:t>UWB-AP preamble selection</a:t>
            </a:r>
          </a:p>
          <a:p>
            <a:pPr lvl="1" algn="just"/>
            <a:r>
              <a:rPr lang="en-US" sz="1400" b="1" dirty="0"/>
              <a:t>UWB-AP CH</a:t>
            </a:r>
          </a:p>
          <a:p>
            <a:pPr lvl="1" algn="just"/>
            <a:r>
              <a:rPr lang="en-US" sz="1400" b="1" dirty="0"/>
              <a:t>Optional: UWB CH Usage Info (see previous slide)</a:t>
            </a:r>
          </a:p>
        </p:txBody>
      </p:sp>
      <p:sp>
        <p:nvSpPr>
          <p:cNvPr id="4" name="Date Placeholder 3">
            <a:extLst>
              <a:ext uri="{FF2B5EF4-FFF2-40B4-BE49-F238E27FC236}">
                <a16:creationId xmlns:a16="http://schemas.microsoft.com/office/drawing/2014/main" id="{720076CE-AF28-2E3D-A345-159DA9F8B6D4}"/>
              </a:ext>
            </a:extLst>
          </p:cNvPr>
          <p:cNvSpPr>
            <a:spLocks noGrp="1"/>
          </p:cNvSpPr>
          <p:nvPr>
            <p:ph type="dt" sz="half" idx="10"/>
          </p:nvPr>
        </p:nvSpPr>
        <p:spPr/>
        <p:txBody>
          <a:bodyPr/>
          <a:lstStyle/>
          <a:p>
            <a:r>
              <a:rPr lang="en-US" altLang="en-US" dirty="0"/>
              <a:t>Sep 2022</a:t>
            </a:r>
          </a:p>
        </p:txBody>
      </p:sp>
      <p:sp>
        <p:nvSpPr>
          <p:cNvPr id="5" name="Footer Placeholder 4">
            <a:extLst>
              <a:ext uri="{FF2B5EF4-FFF2-40B4-BE49-F238E27FC236}">
                <a16:creationId xmlns:a16="http://schemas.microsoft.com/office/drawing/2014/main" id="{503E6DB3-6F12-81ED-803C-4D6DEEF5C5F5}"/>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858F54EF-EC41-544C-9DB2-BD5813107F4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8" name="TextBox 7">
            <a:extLst>
              <a:ext uri="{FF2B5EF4-FFF2-40B4-BE49-F238E27FC236}">
                <a16:creationId xmlns:a16="http://schemas.microsoft.com/office/drawing/2014/main" id="{763825F3-F554-8160-3601-283DBE7A998B}"/>
              </a:ext>
            </a:extLst>
          </p:cNvPr>
          <p:cNvSpPr txBox="1"/>
          <p:nvPr/>
        </p:nvSpPr>
        <p:spPr>
          <a:xfrm>
            <a:off x="6019800" y="6200001"/>
            <a:ext cx="1927131" cy="276999"/>
          </a:xfrm>
          <a:prstGeom prst="rect">
            <a:avLst/>
          </a:prstGeom>
          <a:noFill/>
        </p:spPr>
        <p:txBody>
          <a:bodyPr wrap="none" rtlCol="0">
            <a:spAutoFit/>
          </a:bodyPr>
          <a:lstStyle/>
          <a:p>
            <a:r>
              <a:rPr lang="en-US" b="1" dirty="0"/>
              <a:t>Format of O-QPSK PPDU</a:t>
            </a:r>
          </a:p>
        </p:txBody>
      </p:sp>
      <p:pic>
        <p:nvPicPr>
          <p:cNvPr id="9" name="Picture 8">
            <a:extLst>
              <a:ext uri="{FF2B5EF4-FFF2-40B4-BE49-F238E27FC236}">
                <a16:creationId xmlns:a16="http://schemas.microsoft.com/office/drawing/2014/main" id="{F34BA702-C8FE-DE84-1A24-E23CCA3E001C}"/>
              </a:ext>
            </a:extLst>
          </p:cNvPr>
          <p:cNvPicPr>
            <a:picLocks noChangeAspect="1"/>
          </p:cNvPicPr>
          <p:nvPr/>
        </p:nvPicPr>
        <p:blipFill>
          <a:blip r:embed="rId2"/>
          <a:stretch>
            <a:fillRect/>
          </a:stretch>
        </p:blipFill>
        <p:spPr>
          <a:xfrm>
            <a:off x="5334000" y="4559300"/>
            <a:ext cx="3429000" cy="1612900"/>
          </a:xfrm>
          <a:prstGeom prst="rect">
            <a:avLst/>
          </a:prstGeom>
        </p:spPr>
      </p:pic>
    </p:spTree>
    <p:extLst>
      <p:ext uri="{BB962C8B-B14F-4D97-AF65-F5344CB8AC3E}">
        <p14:creationId xmlns:p14="http://schemas.microsoft.com/office/powerpoint/2010/main" val="1732465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42584</TotalTime>
  <Words>1263</Words>
  <Application>Microsoft Macintosh PowerPoint</Application>
  <PresentationFormat>On-screen Show (4:3)</PresentationFormat>
  <Paragraphs>167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PowerPoint Presentation</vt:lpstr>
      <vt:lpstr>Background</vt:lpstr>
      <vt:lpstr>Outline</vt:lpstr>
      <vt:lpstr>Design Principals for UWB CH Usage Coordination Method</vt:lpstr>
      <vt:lpstr>Proposed Approach for UWB CH Usage Coordination (1/2)</vt:lpstr>
      <vt:lpstr>Proposed Approach for UWB CH Usage Coordination (2/2)</vt:lpstr>
      <vt:lpstr>Properties of UWB-AP</vt:lpstr>
      <vt:lpstr>Properties of NB-AP</vt:lpstr>
      <vt:lpstr>Coordination Zone Area</vt:lpstr>
      <vt:lpstr>Key Observations on Proposed Approach</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Lochan Verma</cp:lastModifiedBy>
  <cp:revision>460</cp:revision>
  <cp:lastPrinted>1998-02-10T13:28:06Z</cp:lastPrinted>
  <dcterms:created xsi:type="dcterms:W3CDTF">2021-07-16T20:39:58Z</dcterms:created>
  <dcterms:modified xsi:type="dcterms:W3CDTF">2022-09-06T22:06:07Z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