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70" r:id="rId2"/>
    <p:sldId id="269" r:id="rId3"/>
    <p:sldId id="268" r:id="rId4"/>
    <p:sldId id="271" r:id="rId5"/>
    <p:sldId id="276"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6700FF3-C300-89DF-4F4C-C5C653B866D8}" v="876" dt="2022-07-21T12:03:34.549"/>
    <p1510:client id="{3D0E9929-9B1A-2D81-DDA8-B2265E795154}" v="37" dt="2022-07-18T06:52:46.994"/>
    <p1510:client id="{714B3589-6397-DED0-BCA6-6A5BF28FA667}" v="790" dt="2022-09-02T07:40:36.070"/>
    <p1510:client id="{AB95F0DD-689B-D3AB-7E02-E2367283A66C}" v="2" dt="2022-07-19T10:11:51.915"/>
    <p1510:client id="{C3CA8F5B-0DE6-48B5-874D-7BEA84A0850A}" v="178" dt="2022-07-17T12:32:35.781"/>
    <p1510:client id="{F6B9D3F0-86EF-0F7F-7700-0F568543E96B}" v="175" dt="2022-07-28T14:03:04.281"/>
    <p1510:client id="{FF771E5E-9763-D83D-D786-439FFFCFC655}" v="308" dt="2022-07-21T09:46:05.22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72" autoAdjust="0"/>
    <p:restoredTop sz="94660"/>
  </p:normalViewPr>
  <p:slideViewPr>
    <p:cSldViewPr snapToGrid="0">
      <p:cViewPr varScale="1">
        <p:scale>
          <a:sx n="81" d="100"/>
          <a:sy n="81" d="100"/>
        </p:scale>
        <p:origin x="55" y="847"/>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microsoft.com/office/2015/10/relationships/revisionInfo" Target="revisionInfo.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9/6/2022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3853878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9/6/2022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2029054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9/6/2022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4794456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9/6/2022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9491384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46CE7D5-CF57-46EF-B807-FDD0502418D4}" type="datetimeFigureOut">
              <a:rPr lang="en-US" smtClean="0"/>
              <a:t>9/6/2022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5915245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46CE7D5-CF57-46EF-B807-FDD0502418D4}" type="datetimeFigureOut">
              <a:rPr lang="en-US" smtClean="0"/>
              <a:t>9/6/2022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2030920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46CE7D5-CF57-46EF-B807-FDD0502418D4}" type="datetimeFigureOut">
              <a:rPr lang="en-US" smtClean="0"/>
              <a:t>9/6/2022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7331723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46CE7D5-CF57-46EF-B807-FDD0502418D4}" type="datetimeFigureOut">
              <a:rPr lang="en-US" smtClean="0"/>
              <a:t>9/6/2022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2103125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46CE7D5-CF57-46EF-B807-FDD0502418D4}" type="datetimeFigureOut">
              <a:rPr lang="en-US" smtClean="0"/>
              <a:t>9/6/2022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1463889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9/6/2022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1718414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9/6/2022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7189582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46CE7D5-CF57-46EF-B807-FDD0502418D4}" type="datetimeFigureOut">
              <a:rPr lang="en-US" smtClean="0"/>
              <a:t>9/6/2022</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30EA680-D336-4FF7-8B7A-9848BB0A1C32}" type="slidenum">
              <a:rPr lang="en-US" smtClean="0"/>
              <a:t>‹#›</a:t>
            </a:fld>
            <a:endParaRPr lang="en-US"/>
          </a:p>
        </p:txBody>
      </p:sp>
    </p:spTree>
    <p:extLst>
      <p:ext uri="{BB962C8B-B14F-4D97-AF65-F5344CB8AC3E}">
        <p14:creationId xmlns:p14="http://schemas.microsoft.com/office/powerpoint/2010/main" val="246095407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8AA769-9E7E-4770-8CF0-F82024AB09B8}"/>
              </a:ext>
            </a:extLst>
          </p:cNvPr>
          <p:cNvSpPr>
            <a:spLocks noGrp="1"/>
          </p:cNvSpPr>
          <p:nvPr>
            <p:ph type="ctrTitle"/>
          </p:nvPr>
        </p:nvSpPr>
        <p:spPr/>
        <p:txBody>
          <a:bodyPr/>
          <a:lstStyle/>
          <a:p>
            <a:r>
              <a:rPr lang="en-IN" dirty="0"/>
              <a:t>PAPR Analysis for Preamble Transmission</a:t>
            </a:r>
            <a:endParaRPr lang="en-IN" dirty="0">
              <a:cs typeface="Calibri Light"/>
            </a:endParaRPr>
          </a:p>
        </p:txBody>
      </p:sp>
      <p:sp>
        <p:nvSpPr>
          <p:cNvPr id="4" name="TextBox 3">
            <a:extLst>
              <a:ext uri="{FF2B5EF4-FFF2-40B4-BE49-F238E27FC236}">
                <a16:creationId xmlns:a16="http://schemas.microsoft.com/office/drawing/2014/main" id="{9C59B8CD-C4CE-475C-B27C-BCFDEA9D3BF5}"/>
              </a:ext>
            </a:extLst>
          </p:cNvPr>
          <p:cNvSpPr txBox="1"/>
          <p:nvPr/>
        </p:nvSpPr>
        <p:spPr>
          <a:xfrm>
            <a:off x="5040701" y="3502325"/>
            <a:ext cx="2743200" cy="43088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200" b="1" dirty="0">
                <a:latin typeface="Calibri Light"/>
                <a:cs typeface="Calibri Light"/>
              </a:rPr>
              <a:t>2 Sept 2022</a:t>
            </a:r>
          </a:p>
        </p:txBody>
      </p:sp>
      <p:sp>
        <p:nvSpPr>
          <p:cNvPr id="3" name="TextBox 2">
            <a:extLst>
              <a:ext uri="{FF2B5EF4-FFF2-40B4-BE49-F238E27FC236}">
                <a16:creationId xmlns:a16="http://schemas.microsoft.com/office/drawing/2014/main" id="{87AAED61-EB8B-1E85-52EF-E3F32F9A648F}"/>
              </a:ext>
            </a:extLst>
          </p:cNvPr>
          <p:cNvSpPr txBox="1"/>
          <p:nvPr/>
        </p:nvSpPr>
        <p:spPr>
          <a:xfrm>
            <a:off x="8193505" y="649706"/>
            <a:ext cx="3453189" cy="369332"/>
          </a:xfrm>
          <a:prstGeom prst="rect">
            <a:avLst/>
          </a:prstGeom>
          <a:noFill/>
        </p:spPr>
        <p:txBody>
          <a:bodyPr wrap="none" rtlCol="0">
            <a:spAutoFit/>
          </a:bodyPr>
          <a:lstStyle/>
          <a:p>
            <a:r>
              <a:rPr lang="en-US" b="0" i="0" dirty="0">
                <a:solidFill>
                  <a:srgbClr val="000000"/>
                </a:solidFill>
                <a:effectLst/>
                <a:latin typeface="Verdana" panose="020B0604030504040204" pitchFamily="34" charset="0"/>
              </a:rPr>
              <a:t>DCN </a:t>
            </a:r>
            <a:r>
              <a:rPr lang="en-US" b="1" i="0" dirty="0">
                <a:solidFill>
                  <a:srgbClr val="000000"/>
                </a:solidFill>
                <a:effectLst/>
                <a:latin typeface="Verdana" panose="020B0604030504040204" pitchFamily="34" charset="0"/>
              </a:rPr>
              <a:t>15-22-0454-00-016t</a:t>
            </a:r>
            <a:endParaRPr lang="en-US" dirty="0"/>
          </a:p>
        </p:txBody>
      </p:sp>
    </p:spTree>
    <p:extLst>
      <p:ext uri="{BB962C8B-B14F-4D97-AF65-F5344CB8AC3E}">
        <p14:creationId xmlns:p14="http://schemas.microsoft.com/office/powerpoint/2010/main" val="42865470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811A45CC-89D3-3D06-610A-9F74E2877F03}"/>
              </a:ext>
            </a:extLst>
          </p:cNvPr>
          <p:cNvSpPr txBox="1"/>
          <p:nvPr/>
        </p:nvSpPr>
        <p:spPr>
          <a:xfrm>
            <a:off x="4293079" y="2035835"/>
            <a:ext cx="6668218" cy="492443"/>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600" b="1" dirty="0"/>
              <a:t>PAPR ANALYSIS</a:t>
            </a:r>
            <a:endParaRPr lang="en-US" sz="2600" dirty="0"/>
          </a:p>
        </p:txBody>
      </p:sp>
      <p:sp>
        <p:nvSpPr>
          <p:cNvPr id="2" name="TextBox 1">
            <a:extLst>
              <a:ext uri="{FF2B5EF4-FFF2-40B4-BE49-F238E27FC236}">
                <a16:creationId xmlns:a16="http://schemas.microsoft.com/office/drawing/2014/main" id="{98CCAE26-62A8-A7A4-0FB4-A4857AB1897C}"/>
              </a:ext>
            </a:extLst>
          </p:cNvPr>
          <p:cNvSpPr txBox="1"/>
          <p:nvPr/>
        </p:nvSpPr>
        <p:spPr>
          <a:xfrm>
            <a:off x="1690778" y="2567797"/>
            <a:ext cx="8939840" cy="1015663"/>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000" dirty="0"/>
              <a:t>This analysis has been done to obtain the maximum PAPR value that the signal can have when identical preamble symbols occupy the subchannels. The solution to handle the high PAPR obtained in such a scenario is given in the subsequent slides.</a:t>
            </a:r>
            <a:endParaRPr lang="en-US" sz="2000" dirty="0" err="1">
              <a:cs typeface="Calibri"/>
            </a:endParaRPr>
          </a:p>
        </p:txBody>
      </p:sp>
    </p:spTree>
    <p:extLst>
      <p:ext uri="{BB962C8B-B14F-4D97-AF65-F5344CB8AC3E}">
        <p14:creationId xmlns:p14="http://schemas.microsoft.com/office/powerpoint/2010/main" val="1059959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2">
            <a:extLst>
              <a:ext uri="{FF2B5EF4-FFF2-40B4-BE49-F238E27FC236}">
                <a16:creationId xmlns:a16="http://schemas.microsoft.com/office/drawing/2014/main" id="{226FC16C-7BA1-FBC8-C20F-5FA34F2ECA35}"/>
              </a:ext>
            </a:extLst>
          </p:cNvPr>
          <p:cNvGraphicFramePr>
            <a:graphicFrameLocks noGrp="1"/>
          </p:cNvGraphicFramePr>
          <p:nvPr>
            <p:extLst>
              <p:ext uri="{D42A27DB-BD31-4B8C-83A1-F6EECF244321}">
                <p14:modId xmlns:p14="http://schemas.microsoft.com/office/powerpoint/2010/main" val="1370872904"/>
              </p:ext>
            </p:extLst>
          </p:nvPr>
        </p:nvGraphicFramePr>
        <p:xfrm>
          <a:off x="3593188" y="880525"/>
          <a:ext cx="4322880" cy="5521949"/>
        </p:xfrm>
        <a:graphic>
          <a:graphicData uri="http://schemas.openxmlformats.org/drawingml/2006/table">
            <a:tbl>
              <a:tblPr firstRow="1" bandRow="1">
                <a:tableStyleId>{5C22544A-7EE6-4342-B048-85BDC9FD1C3A}</a:tableStyleId>
              </a:tblPr>
              <a:tblGrid>
                <a:gridCol w="2139461">
                  <a:extLst>
                    <a:ext uri="{9D8B030D-6E8A-4147-A177-3AD203B41FA5}">
                      <a16:colId xmlns:a16="http://schemas.microsoft.com/office/drawing/2014/main" val="961489241"/>
                    </a:ext>
                  </a:extLst>
                </a:gridCol>
                <a:gridCol w="2183419">
                  <a:extLst>
                    <a:ext uri="{9D8B030D-6E8A-4147-A177-3AD203B41FA5}">
                      <a16:colId xmlns:a16="http://schemas.microsoft.com/office/drawing/2014/main" val="4038558590"/>
                    </a:ext>
                  </a:extLst>
                </a:gridCol>
              </a:tblGrid>
              <a:tr h="370840">
                <a:tc>
                  <a:txBody>
                    <a:bodyPr/>
                    <a:lstStyle/>
                    <a:p>
                      <a:r>
                        <a:rPr lang="en-US" sz="2000" dirty="0"/>
                        <a:t>Number of subchannels (N)</a:t>
                      </a:r>
                    </a:p>
                  </a:txBody>
                  <a:tcPr/>
                </a:tc>
                <a:tc>
                  <a:txBody>
                    <a:bodyPr/>
                    <a:lstStyle/>
                    <a:p>
                      <a:r>
                        <a:rPr lang="en-US" sz="2000" dirty="0"/>
                        <a:t>PAPR (dB)</a:t>
                      </a:r>
                    </a:p>
                  </a:txBody>
                  <a:tcPr/>
                </a:tc>
                <a:extLst>
                  <a:ext uri="{0D108BD9-81ED-4DB2-BD59-A6C34878D82A}">
                    <a16:rowId xmlns:a16="http://schemas.microsoft.com/office/drawing/2014/main" val="1656082737"/>
                  </a:ext>
                </a:extLst>
              </a:tr>
              <a:tr h="370840">
                <a:tc>
                  <a:txBody>
                    <a:bodyPr/>
                    <a:lstStyle/>
                    <a:p>
                      <a:r>
                        <a:rPr lang="en-US" dirty="0"/>
                        <a:t>1</a:t>
                      </a:r>
                    </a:p>
                  </a:txBody>
                  <a:tcPr/>
                </a:tc>
                <a:tc>
                  <a:txBody>
                    <a:bodyPr/>
                    <a:lstStyle/>
                    <a:p>
                      <a:r>
                        <a:rPr lang="en-US" dirty="0"/>
                        <a:t>0</a:t>
                      </a:r>
                    </a:p>
                  </a:txBody>
                  <a:tcPr/>
                </a:tc>
                <a:extLst>
                  <a:ext uri="{0D108BD9-81ED-4DB2-BD59-A6C34878D82A}">
                    <a16:rowId xmlns:a16="http://schemas.microsoft.com/office/drawing/2014/main" val="2845024554"/>
                  </a:ext>
                </a:extLst>
              </a:tr>
              <a:tr h="370840">
                <a:tc>
                  <a:txBody>
                    <a:bodyPr/>
                    <a:lstStyle/>
                    <a:p>
                      <a:r>
                        <a:rPr lang="en-US" dirty="0"/>
                        <a:t>2</a:t>
                      </a:r>
                    </a:p>
                  </a:txBody>
                  <a:tcPr/>
                </a:tc>
                <a:tc>
                  <a:txBody>
                    <a:bodyPr/>
                    <a:lstStyle/>
                    <a:p>
                      <a:r>
                        <a:rPr lang="en-US" dirty="0"/>
                        <a:t>2.5</a:t>
                      </a:r>
                    </a:p>
                  </a:txBody>
                  <a:tcPr/>
                </a:tc>
                <a:extLst>
                  <a:ext uri="{0D108BD9-81ED-4DB2-BD59-A6C34878D82A}">
                    <a16:rowId xmlns:a16="http://schemas.microsoft.com/office/drawing/2014/main" val="1462724269"/>
                  </a:ext>
                </a:extLst>
              </a:tr>
              <a:tr h="370840">
                <a:tc>
                  <a:txBody>
                    <a:bodyPr/>
                    <a:lstStyle/>
                    <a:p>
                      <a:r>
                        <a:rPr lang="en-US" dirty="0"/>
                        <a:t>3</a:t>
                      </a:r>
                    </a:p>
                  </a:txBody>
                  <a:tcPr/>
                </a:tc>
                <a:tc>
                  <a:txBody>
                    <a:bodyPr/>
                    <a:lstStyle/>
                    <a:p>
                      <a:r>
                        <a:rPr lang="en-US" dirty="0"/>
                        <a:t>4.12</a:t>
                      </a:r>
                    </a:p>
                  </a:txBody>
                  <a:tcPr/>
                </a:tc>
                <a:extLst>
                  <a:ext uri="{0D108BD9-81ED-4DB2-BD59-A6C34878D82A}">
                    <a16:rowId xmlns:a16="http://schemas.microsoft.com/office/drawing/2014/main" val="2051518069"/>
                  </a:ext>
                </a:extLst>
              </a:tr>
              <a:tr h="370840">
                <a:tc>
                  <a:txBody>
                    <a:bodyPr/>
                    <a:lstStyle/>
                    <a:p>
                      <a:r>
                        <a:rPr lang="en-US" dirty="0"/>
                        <a:t>4</a:t>
                      </a:r>
                    </a:p>
                  </a:txBody>
                  <a:tcPr/>
                </a:tc>
                <a:tc>
                  <a:txBody>
                    <a:bodyPr/>
                    <a:lstStyle/>
                    <a:p>
                      <a:r>
                        <a:rPr lang="en-US" dirty="0"/>
                        <a:t>5.38</a:t>
                      </a:r>
                    </a:p>
                  </a:txBody>
                  <a:tcPr/>
                </a:tc>
                <a:extLst>
                  <a:ext uri="{0D108BD9-81ED-4DB2-BD59-A6C34878D82A}">
                    <a16:rowId xmlns:a16="http://schemas.microsoft.com/office/drawing/2014/main" val="163607841"/>
                  </a:ext>
                </a:extLst>
              </a:tr>
              <a:tr h="370840">
                <a:tc>
                  <a:txBody>
                    <a:bodyPr/>
                    <a:lstStyle/>
                    <a:p>
                      <a:r>
                        <a:rPr lang="en-US" dirty="0"/>
                        <a:t>5</a:t>
                      </a:r>
                    </a:p>
                  </a:txBody>
                  <a:tcPr/>
                </a:tc>
                <a:tc>
                  <a:txBody>
                    <a:bodyPr/>
                    <a:lstStyle/>
                    <a:p>
                      <a:r>
                        <a:rPr lang="en-US" dirty="0"/>
                        <a:t>6.36</a:t>
                      </a:r>
                    </a:p>
                  </a:txBody>
                  <a:tcPr/>
                </a:tc>
                <a:extLst>
                  <a:ext uri="{0D108BD9-81ED-4DB2-BD59-A6C34878D82A}">
                    <a16:rowId xmlns:a16="http://schemas.microsoft.com/office/drawing/2014/main" val="1972454191"/>
                  </a:ext>
                </a:extLst>
              </a:tr>
              <a:tr h="370840">
                <a:tc>
                  <a:txBody>
                    <a:bodyPr/>
                    <a:lstStyle/>
                    <a:p>
                      <a:r>
                        <a:rPr lang="en-US" dirty="0"/>
                        <a:t>6</a:t>
                      </a:r>
                    </a:p>
                  </a:txBody>
                  <a:tcPr/>
                </a:tc>
                <a:tc>
                  <a:txBody>
                    <a:bodyPr/>
                    <a:lstStyle/>
                    <a:p>
                      <a:r>
                        <a:rPr lang="en-US" dirty="0"/>
                        <a:t>7.13</a:t>
                      </a:r>
                    </a:p>
                  </a:txBody>
                  <a:tcPr/>
                </a:tc>
                <a:extLst>
                  <a:ext uri="{0D108BD9-81ED-4DB2-BD59-A6C34878D82A}">
                    <a16:rowId xmlns:a16="http://schemas.microsoft.com/office/drawing/2014/main" val="330989158"/>
                  </a:ext>
                </a:extLst>
              </a:tr>
              <a:tr h="370840">
                <a:tc>
                  <a:txBody>
                    <a:bodyPr/>
                    <a:lstStyle/>
                    <a:p>
                      <a:r>
                        <a:rPr lang="en-US" dirty="0"/>
                        <a:t>7</a:t>
                      </a:r>
                    </a:p>
                  </a:txBody>
                  <a:tcPr/>
                </a:tc>
                <a:tc>
                  <a:txBody>
                    <a:bodyPr/>
                    <a:lstStyle/>
                    <a:p>
                      <a:r>
                        <a:rPr lang="en-US" dirty="0"/>
                        <a:t>7.8</a:t>
                      </a:r>
                    </a:p>
                  </a:txBody>
                  <a:tcPr/>
                </a:tc>
                <a:extLst>
                  <a:ext uri="{0D108BD9-81ED-4DB2-BD59-A6C34878D82A}">
                    <a16:rowId xmlns:a16="http://schemas.microsoft.com/office/drawing/2014/main" val="2651602120"/>
                  </a:ext>
                </a:extLst>
              </a:tr>
              <a:tr h="370839">
                <a:tc>
                  <a:txBody>
                    <a:bodyPr/>
                    <a:lstStyle/>
                    <a:p>
                      <a:pPr lvl="0">
                        <a:buNone/>
                      </a:pPr>
                      <a:r>
                        <a:rPr lang="en-US" dirty="0"/>
                        <a:t>8</a:t>
                      </a:r>
                    </a:p>
                  </a:txBody>
                  <a:tcPr/>
                </a:tc>
                <a:tc>
                  <a:txBody>
                    <a:bodyPr/>
                    <a:lstStyle/>
                    <a:p>
                      <a:pPr lvl="0">
                        <a:buNone/>
                      </a:pPr>
                      <a:r>
                        <a:rPr lang="en-US" dirty="0"/>
                        <a:t>8.4</a:t>
                      </a:r>
                    </a:p>
                  </a:txBody>
                  <a:tcPr/>
                </a:tc>
                <a:extLst>
                  <a:ext uri="{0D108BD9-81ED-4DB2-BD59-A6C34878D82A}">
                    <a16:rowId xmlns:a16="http://schemas.microsoft.com/office/drawing/2014/main" val="2141550793"/>
                  </a:ext>
                </a:extLst>
              </a:tr>
              <a:tr h="370838">
                <a:tc>
                  <a:txBody>
                    <a:bodyPr/>
                    <a:lstStyle/>
                    <a:p>
                      <a:pPr lvl="0">
                        <a:buNone/>
                      </a:pPr>
                      <a:r>
                        <a:rPr lang="en-US" dirty="0"/>
                        <a:t>9</a:t>
                      </a:r>
                    </a:p>
                  </a:txBody>
                  <a:tcPr/>
                </a:tc>
                <a:tc>
                  <a:txBody>
                    <a:bodyPr/>
                    <a:lstStyle/>
                    <a:p>
                      <a:pPr lvl="0">
                        <a:buNone/>
                      </a:pPr>
                      <a:r>
                        <a:rPr lang="en-US" dirty="0"/>
                        <a:t>8.9</a:t>
                      </a:r>
                    </a:p>
                  </a:txBody>
                  <a:tcPr/>
                </a:tc>
                <a:extLst>
                  <a:ext uri="{0D108BD9-81ED-4DB2-BD59-A6C34878D82A}">
                    <a16:rowId xmlns:a16="http://schemas.microsoft.com/office/drawing/2014/main" val="3127854619"/>
                  </a:ext>
                </a:extLst>
              </a:tr>
              <a:tr h="370838">
                <a:tc>
                  <a:txBody>
                    <a:bodyPr/>
                    <a:lstStyle/>
                    <a:p>
                      <a:pPr lvl="0">
                        <a:buNone/>
                      </a:pPr>
                      <a:r>
                        <a:rPr lang="en-US" dirty="0"/>
                        <a:t>10</a:t>
                      </a:r>
                    </a:p>
                  </a:txBody>
                  <a:tcPr/>
                </a:tc>
                <a:tc>
                  <a:txBody>
                    <a:bodyPr/>
                    <a:lstStyle/>
                    <a:p>
                      <a:pPr lvl="0">
                        <a:buNone/>
                      </a:pPr>
                      <a:r>
                        <a:rPr lang="en-US" dirty="0"/>
                        <a:t>9.37</a:t>
                      </a:r>
                    </a:p>
                  </a:txBody>
                  <a:tcPr/>
                </a:tc>
                <a:extLst>
                  <a:ext uri="{0D108BD9-81ED-4DB2-BD59-A6C34878D82A}">
                    <a16:rowId xmlns:a16="http://schemas.microsoft.com/office/drawing/2014/main" val="643816251"/>
                  </a:ext>
                </a:extLst>
              </a:tr>
              <a:tr h="370838">
                <a:tc>
                  <a:txBody>
                    <a:bodyPr/>
                    <a:lstStyle/>
                    <a:p>
                      <a:pPr lvl="0">
                        <a:buNone/>
                      </a:pPr>
                      <a:r>
                        <a:rPr lang="en-US" dirty="0"/>
                        <a:t>11</a:t>
                      </a:r>
                    </a:p>
                  </a:txBody>
                  <a:tcPr/>
                </a:tc>
                <a:tc>
                  <a:txBody>
                    <a:bodyPr/>
                    <a:lstStyle/>
                    <a:p>
                      <a:pPr lvl="0">
                        <a:buNone/>
                      </a:pPr>
                      <a:r>
                        <a:rPr lang="en-US" dirty="0"/>
                        <a:t>9.79</a:t>
                      </a:r>
                    </a:p>
                  </a:txBody>
                  <a:tcPr/>
                </a:tc>
                <a:extLst>
                  <a:ext uri="{0D108BD9-81ED-4DB2-BD59-A6C34878D82A}">
                    <a16:rowId xmlns:a16="http://schemas.microsoft.com/office/drawing/2014/main" val="2587256992"/>
                  </a:ext>
                </a:extLst>
              </a:tr>
              <a:tr h="370838">
                <a:tc>
                  <a:txBody>
                    <a:bodyPr/>
                    <a:lstStyle/>
                    <a:p>
                      <a:pPr lvl="0">
                        <a:buNone/>
                      </a:pPr>
                      <a:r>
                        <a:rPr lang="en-US" dirty="0"/>
                        <a:t>12</a:t>
                      </a:r>
                    </a:p>
                  </a:txBody>
                  <a:tcPr/>
                </a:tc>
                <a:tc>
                  <a:txBody>
                    <a:bodyPr/>
                    <a:lstStyle/>
                    <a:p>
                      <a:pPr lvl="0">
                        <a:buNone/>
                      </a:pPr>
                      <a:r>
                        <a:rPr lang="en-US" dirty="0"/>
                        <a:t>10.18</a:t>
                      </a:r>
                    </a:p>
                  </a:txBody>
                  <a:tcPr/>
                </a:tc>
                <a:extLst>
                  <a:ext uri="{0D108BD9-81ED-4DB2-BD59-A6C34878D82A}">
                    <a16:rowId xmlns:a16="http://schemas.microsoft.com/office/drawing/2014/main" val="26177551"/>
                  </a:ext>
                </a:extLst>
              </a:tr>
              <a:tr h="370838">
                <a:tc>
                  <a:txBody>
                    <a:bodyPr/>
                    <a:lstStyle/>
                    <a:p>
                      <a:pPr lvl="0">
                        <a:buNone/>
                      </a:pPr>
                      <a:r>
                        <a:rPr lang="en-US" dirty="0"/>
                        <a:t>128</a:t>
                      </a:r>
                    </a:p>
                  </a:txBody>
                  <a:tcPr/>
                </a:tc>
                <a:tc>
                  <a:txBody>
                    <a:bodyPr/>
                    <a:lstStyle/>
                    <a:p>
                      <a:pPr lvl="0">
                        <a:buNone/>
                      </a:pPr>
                      <a:r>
                        <a:rPr lang="en-US" dirty="0"/>
                        <a:t>20.47</a:t>
                      </a:r>
                    </a:p>
                  </a:txBody>
                  <a:tcPr/>
                </a:tc>
                <a:extLst>
                  <a:ext uri="{0D108BD9-81ED-4DB2-BD59-A6C34878D82A}">
                    <a16:rowId xmlns:a16="http://schemas.microsoft.com/office/drawing/2014/main" val="1505887023"/>
                  </a:ext>
                </a:extLst>
              </a:tr>
            </a:tbl>
          </a:graphicData>
        </a:graphic>
      </p:graphicFrame>
      <p:sp>
        <p:nvSpPr>
          <p:cNvPr id="3" name="TextBox 2">
            <a:extLst>
              <a:ext uri="{FF2B5EF4-FFF2-40B4-BE49-F238E27FC236}">
                <a16:creationId xmlns:a16="http://schemas.microsoft.com/office/drawing/2014/main" id="{47EEEFFA-8AF0-DED8-8FAC-2742C165A82B}"/>
              </a:ext>
            </a:extLst>
          </p:cNvPr>
          <p:cNvSpPr txBox="1"/>
          <p:nvPr/>
        </p:nvSpPr>
        <p:spPr>
          <a:xfrm>
            <a:off x="842512" y="310551"/>
            <a:ext cx="11153954" cy="43088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200" b="1" dirty="0"/>
              <a:t>PAPR when same preamble symbol value is used across the subchannels, CP ¼, 8x Sampling</a:t>
            </a:r>
            <a:endParaRPr lang="en-US" sz="2200" b="1" dirty="0">
              <a:cs typeface="Calibri"/>
            </a:endParaRPr>
          </a:p>
        </p:txBody>
      </p:sp>
      <p:sp>
        <p:nvSpPr>
          <p:cNvPr id="5" name="TextBox 4">
            <a:extLst>
              <a:ext uri="{FF2B5EF4-FFF2-40B4-BE49-F238E27FC236}">
                <a16:creationId xmlns:a16="http://schemas.microsoft.com/office/drawing/2014/main" id="{9538592E-D962-B01B-F2E7-D94E6D0E18E2}"/>
              </a:ext>
            </a:extLst>
          </p:cNvPr>
          <p:cNvSpPr txBox="1"/>
          <p:nvPr/>
        </p:nvSpPr>
        <p:spPr>
          <a:xfrm>
            <a:off x="1344822" y="6549426"/>
            <a:ext cx="2743200"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endParaRPr lang="en-US" dirty="0">
              <a:cs typeface="Calibri"/>
            </a:endParaRPr>
          </a:p>
        </p:txBody>
      </p:sp>
    </p:spTree>
    <p:extLst>
      <p:ext uri="{BB962C8B-B14F-4D97-AF65-F5344CB8AC3E}">
        <p14:creationId xmlns:p14="http://schemas.microsoft.com/office/powerpoint/2010/main" val="40790481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4A3B2DC5-27B6-F730-F6D8-BD7EBDFAE936}"/>
              </a:ext>
            </a:extLst>
          </p:cNvPr>
          <p:cNvSpPr txBox="1"/>
          <p:nvPr/>
        </p:nvSpPr>
        <p:spPr>
          <a:xfrm>
            <a:off x="1316966" y="1561381"/>
            <a:ext cx="10003766" cy="292387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400" b="1" dirty="0">
                <a:ea typeface="+mn-lt"/>
                <a:cs typeface="+mn-lt"/>
              </a:rPr>
              <a:t>SOLUTION TO HANDLE THE HIGH PAPR OF IDENTICAL PREAMBLE ACROSS SUBCHANNELS</a:t>
            </a:r>
          </a:p>
          <a:p>
            <a:endParaRPr lang="en-US" sz="2000" dirty="0">
              <a:ea typeface="+mn-lt"/>
              <a:cs typeface="+mn-lt"/>
            </a:endParaRPr>
          </a:p>
          <a:p>
            <a:r>
              <a:rPr lang="en-US" sz="2000" dirty="0">
                <a:cs typeface="Calibri"/>
              </a:rPr>
              <a:t>As we can see from the previous slide, the PAPR increases linearly with the increasing number of subchannels and goes as high as 20 dB for 128 subchannels. So, instead of using the same preamble symbol, different preamble symbols are used across the subchannels. The PAPR analysis for the case when different symbols are used is given in the next slide. </a:t>
            </a:r>
          </a:p>
          <a:p>
            <a:endParaRPr lang="en-US" dirty="0">
              <a:cs typeface="Calibri"/>
            </a:endParaRPr>
          </a:p>
          <a:p>
            <a:endParaRPr lang="en-US" dirty="0">
              <a:cs typeface="Calibri"/>
            </a:endParaRPr>
          </a:p>
        </p:txBody>
      </p:sp>
    </p:spTree>
    <p:extLst>
      <p:ext uri="{BB962C8B-B14F-4D97-AF65-F5344CB8AC3E}">
        <p14:creationId xmlns:p14="http://schemas.microsoft.com/office/powerpoint/2010/main" val="20425603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e 6">
            <a:extLst>
              <a:ext uri="{FF2B5EF4-FFF2-40B4-BE49-F238E27FC236}">
                <a16:creationId xmlns:a16="http://schemas.microsoft.com/office/drawing/2014/main" id="{718F2E57-6269-41E6-CB20-5E84864794FD}"/>
              </a:ext>
            </a:extLst>
          </p:cNvPr>
          <p:cNvGraphicFramePr>
            <a:graphicFrameLocks noGrp="1"/>
          </p:cNvGraphicFramePr>
          <p:nvPr>
            <p:extLst>
              <p:ext uri="{D42A27DB-BD31-4B8C-83A1-F6EECF244321}">
                <p14:modId xmlns:p14="http://schemas.microsoft.com/office/powerpoint/2010/main" val="145058485"/>
              </p:ext>
            </p:extLst>
          </p:nvPr>
        </p:nvGraphicFramePr>
        <p:xfrm>
          <a:off x="2113472" y="1322716"/>
          <a:ext cx="6740991" cy="1615440"/>
        </p:xfrm>
        <a:graphic>
          <a:graphicData uri="http://schemas.openxmlformats.org/drawingml/2006/table">
            <a:tbl>
              <a:tblPr firstRow="1" bandRow="1">
                <a:tableStyleId>{5C22544A-7EE6-4342-B048-85BDC9FD1C3A}</a:tableStyleId>
              </a:tblPr>
              <a:tblGrid>
                <a:gridCol w="3370384">
                  <a:extLst>
                    <a:ext uri="{9D8B030D-6E8A-4147-A177-3AD203B41FA5}">
                      <a16:colId xmlns:a16="http://schemas.microsoft.com/office/drawing/2014/main" val="4190224969"/>
                    </a:ext>
                  </a:extLst>
                </a:gridCol>
                <a:gridCol w="3370607">
                  <a:extLst>
                    <a:ext uri="{9D8B030D-6E8A-4147-A177-3AD203B41FA5}">
                      <a16:colId xmlns:a16="http://schemas.microsoft.com/office/drawing/2014/main" val="2040366203"/>
                    </a:ext>
                  </a:extLst>
                </a:gridCol>
              </a:tblGrid>
              <a:tr h="365125">
                <a:tc>
                  <a:txBody>
                    <a:bodyPr/>
                    <a:lstStyle/>
                    <a:p>
                      <a:r>
                        <a:rPr lang="en-US" sz="2200" dirty="0"/>
                        <a:t>12 subchannels</a:t>
                      </a:r>
                    </a:p>
                  </a:txBody>
                  <a:tcPr/>
                </a:tc>
                <a:tc>
                  <a:txBody>
                    <a:bodyPr/>
                    <a:lstStyle/>
                    <a:p>
                      <a:r>
                        <a:rPr lang="en-US" sz="2200" dirty="0"/>
                        <a:t>Multiple symbols PAPR</a:t>
                      </a:r>
                    </a:p>
                  </a:txBody>
                  <a:tcPr/>
                </a:tc>
                <a:extLst>
                  <a:ext uri="{0D108BD9-81ED-4DB2-BD59-A6C34878D82A}">
                    <a16:rowId xmlns:a16="http://schemas.microsoft.com/office/drawing/2014/main" val="1195451332"/>
                  </a:ext>
                </a:extLst>
              </a:tr>
              <a:tr h="370840">
                <a:tc>
                  <a:txBody>
                    <a:bodyPr/>
                    <a:lstStyle/>
                    <a:p>
                      <a:r>
                        <a:rPr lang="en-US" sz="2200" dirty="0"/>
                        <a:t>With data symbols (QPSK)</a:t>
                      </a:r>
                    </a:p>
                  </a:txBody>
                  <a:tcPr/>
                </a:tc>
                <a:tc>
                  <a:txBody>
                    <a:bodyPr/>
                    <a:lstStyle/>
                    <a:p>
                      <a:r>
                        <a:rPr lang="en-US" sz="2200" dirty="0"/>
                        <a:t>10.035 dB </a:t>
                      </a:r>
                      <a:endParaRPr lang="en-US" sz="2200"/>
                    </a:p>
                    <a:p>
                      <a:pPr lvl="0">
                        <a:buNone/>
                      </a:pPr>
                      <a:endParaRPr lang="en-US" sz="2200" dirty="0"/>
                    </a:p>
                  </a:txBody>
                  <a:tcPr/>
                </a:tc>
                <a:extLst>
                  <a:ext uri="{0D108BD9-81ED-4DB2-BD59-A6C34878D82A}">
                    <a16:rowId xmlns:a16="http://schemas.microsoft.com/office/drawing/2014/main" val="1867625073"/>
                  </a:ext>
                </a:extLst>
              </a:tr>
              <a:tr h="370840">
                <a:tc>
                  <a:txBody>
                    <a:bodyPr/>
                    <a:lstStyle/>
                    <a:p>
                      <a:r>
                        <a:rPr lang="en-US" sz="2200" dirty="0"/>
                        <a:t>With preamble</a:t>
                      </a:r>
                    </a:p>
                  </a:txBody>
                  <a:tcPr/>
                </a:tc>
                <a:tc>
                  <a:txBody>
                    <a:bodyPr/>
                    <a:lstStyle/>
                    <a:p>
                      <a:r>
                        <a:rPr lang="en-US" sz="2200" dirty="0"/>
                        <a:t>7.35 dB</a:t>
                      </a:r>
                    </a:p>
                  </a:txBody>
                  <a:tcPr/>
                </a:tc>
                <a:extLst>
                  <a:ext uri="{0D108BD9-81ED-4DB2-BD59-A6C34878D82A}">
                    <a16:rowId xmlns:a16="http://schemas.microsoft.com/office/drawing/2014/main" val="701461914"/>
                  </a:ext>
                </a:extLst>
              </a:tr>
            </a:tbl>
          </a:graphicData>
        </a:graphic>
      </p:graphicFrame>
      <p:sp>
        <p:nvSpPr>
          <p:cNvPr id="2" name="TextBox 1">
            <a:extLst>
              <a:ext uri="{FF2B5EF4-FFF2-40B4-BE49-F238E27FC236}">
                <a16:creationId xmlns:a16="http://schemas.microsoft.com/office/drawing/2014/main" id="{14156738-7B42-E14A-E861-60C41FC1D09F}"/>
              </a:ext>
            </a:extLst>
          </p:cNvPr>
          <p:cNvSpPr txBox="1"/>
          <p:nvPr/>
        </p:nvSpPr>
        <p:spPr>
          <a:xfrm>
            <a:off x="2237117" y="713117"/>
            <a:ext cx="8954218" cy="492443"/>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600" b="1" dirty="0"/>
              <a:t>PAPR WHEN DIFFERENT SYMBOLS ARE USED</a:t>
            </a:r>
            <a:endParaRPr lang="en-US" sz="2600" b="1">
              <a:cs typeface="Calibri"/>
            </a:endParaRPr>
          </a:p>
        </p:txBody>
      </p:sp>
      <p:graphicFrame>
        <p:nvGraphicFramePr>
          <p:cNvPr id="3" name="Table 6">
            <a:extLst>
              <a:ext uri="{FF2B5EF4-FFF2-40B4-BE49-F238E27FC236}">
                <a16:creationId xmlns:a16="http://schemas.microsoft.com/office/drawing/2014/main" id="{1DEFCB16-7E43-E268-F507-9E1A77296AE5}"/>
              </a:ext>
            </a:extLst>
          </p:cNvPr>
          <p:cNvGraphicFramePr>
            <a:graphicFrameLocks noGrp="1"/>
          </p:cNvGraphicFramePr>
          <p:nvPr>
            <p:extLst>
              <p:ext uri="{D42A27DB-BD31-4B8C-83A1-F6EECF244321}">
                <p14:modId xmlns:p14="http://schemas.microsoft.com/office/powerpoint/2010/main" val="3309520455"/>
              </p:ext>
            </p:extLst>
          </p:nvPr>
        </p:nvGraphicFramePr>
        <p:xfrm>
          <a:off x="2113471" y="3278037"/>
          <a:ext cx="6706918" cy="1188720"/>
        </p:xfrm>
        <a:graphic>
          <a:graphicData uri="http://schemas.openxmlformats.org/drawingml/2006/table">
            <a:tbl>
              <a:tblPr firstRow="1" bandRow="1">
                <a:tableStyleId>{5C22544A-7EE6-4342-B048-85BDC9FD1C3A}</a:tableStyleId>
              </a:tblPr>
              <a:tblGrid>
                <a:gridCol w="3353459">
                  <a:extLst>
                    <a:ext uri="{9D8B030D-6E8A-4147-A177-3AD203B41FA5}">
                      <a16:colId xmlns:a16="http://schemas.microsoft.com/office/drawing/2014/main" val="4190224969"/>
                    </a:ext>
                  </a:extLst>
                </a:gridCol>
                <a:gridCol w="3353459">
                  <a:extLst>
                    <a:ext uri="{9D8B030D-6E8A-4147-A177-3AD203B41FA5}">
                      <a16:colId xmlns:a16="http://schemas.microsoft.com/office/drawing/2014/main" val="1317452567"/>
                    </a:ext>
                  </a:extLst>
                </a:gridCol>
              </a:tblGrid>
              <a:tr h="365125">
                <a:tc>
                  <a:txBody>
                    <a:bodyPr/>
                    <a:lstStyle/>
                    <a:p>
                      <a:r>
                        <a:rPr lang="en-US" sz="2200" dirty="0"/>
                        <a:t>128 subchannels</a:t>
                      </a:r>
                    </a:p>
                  </a:txBody>
                  <a:tcPr/>
                </a:tc>
                <a:tc>
                  <a:txBody>
                    <a:bodyPr/>
                    <a:lstStyle/>
                    <a:p>
                      <a:pPr lvl="0">
                        <a:buNone/>
                      </a:pPr>
                      <a:r>
                        <a:rPr lang="en-US" sz="2200" dirty="0"/>
                        <a:t>PAPR</a:t>
                      </a:r>
                    </a:p>
                  </a:txBody>
                  <a:tcPr/>
                </a:tc>
                <a:extLst>
                  <a:ext uri="{0D108BD9-81ED-4DB2-BD59-A6C34878D82A}">
                    <a16:rowId xmlns:a16="http://schemas.microsoft.com/office/drawing/2014/main" val="1195451332"/>
                  </a:ext>
                </a:extLst>
              </a:tr>
              <a:tr h="370840">
                <a:tc>
                  <a:txBody>
                    <a:bodyPr/>
                    <a:lstStyle/>
                    <a:p>
                      <a:r>
                        <a:rPr lang="en-US" sz="2200" dirty="0"/>
                        <a:t>With preamble </a:t>
                      </a:r>
                      <a:endParaRPr lang="en-US" sz="2200"/>
                    </a:p>
                  </a:txBody>
                  <a:tcPr/>
                </a:tc>
                <a:tc>
                  <a:txBody>
                    <a:bodyPr/>
                    <a:lstStyle/>
                    <a:p>
                      <a:pPr lvl="0">
                        <a:buNone/>
                      </a:pPr>
                      <a:r>
                        <a:rPr lang="en-US" sz="2200" dirty="0"/>
                        <a:t>Max : 10.3 dB</a:t>
                      </a:r>
                    </a:p>
                    <a:p>
                      <a:pPr lvl="0">
                        <a:buNone/>
                      </a:pPr>
                      <a:r>
                        <a:rPr lang="en-US" sz="2200" dirty="0"/>
                        <a:t>Min : 5.5 dB</a:t>
                      </a:r>
                    </a:p>
                  </a:txBody>
                  <a:tcPr/>
                </a:tc>
                <a:extLst>
                  <a:ext uri="{0D108BD9-81ED-4DB2-BD59-A6C34878D82A}">
                    <a16:rowId xmlns:a16="http://schemas.microsoft.com/office/drawing/2014/main" val="701461914"/>
                  </a:ext>
                </a:extLst>
              </a:tr>
            </a:tbl>
          </a:graphicData>
        </a:graphic>
      </p:graphicFrame>
    </p:spTree>
    <p:extLst>
      <p:ext uri="{BB962C8B-B14F-4D97-AF65-F5344CB8AC3E}">
        <p14:creationId xmlns:p14="http://schemas.microsoft.com/office/powerpoint/2010/main" val="314452773"/>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4</TotalTime>
  <Words>221</Words>
  <Application>Microsoft Office PowerPoint</Application>
  <PresentationFormat>Widescreen</PresentationFormat>
  <Paragraphs>49</Paragraphs>
  <Slides>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Arial</vt:lpstr>
      <vt:lpstr>Calibri</vt:lpstr>
      <vt:lpstr>Calibri Light</vt:lpstr>
      <vt:lpstr>Verdana</vt:lpstr>
      <vt:lpstr>office theme</vt:lpstr>
      <vt:lpstr>PAPR Analysis for Preamble Transmission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Guy Simpson</dc:creator>
  <cp:lastModifiedBy>Guy Simpson</cp:lastModifiedBy>
  <cp:revision>452</cp:revision>
  <dcterms:created xsi:type="dcterms:W3CDTF">2022-07-17T09:36:13Z</dcterms:created>
  <dcterms:modified xsi:type="dcterms:W3CDTF">2022-09-06T16:28:25Z</dcterms:modified>
</cp:coreProperties>
</file>