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9" r:id="rId2"/>
    <p:sldId id="258" r:id="rId3"/>
    <p:sldId id="284" r:id="rId4"/>
    <p:sldId id="5084" r:id="rId5"/>
    <p:sldId id="5083" r:id="rId6"/>
    <p:sldId id="281" r:id="rId7"/>
    <p:sldId id="271" r:id="rId8"/>
    <p:sldId id="273" r:id="rId9"/>
    <p:sldId id="274" r:id="rId10"/>
    <p:sldId id="282" r:id="rId11"/>
    <p:sldId id="276" r:id="rId12"/>
    <p:sldId id="262" r:id="rId13"/>
    <p:sldId id="263" r:id="rId14"/>
    <p:sldId id="264" r:id="rId15"/>
    <p:sldId id="5082" r:id="rId16"/>
    <p:sldId id="4945" r:id="rId17"/>
    <p:sldId id="256" r:id="rId18"/>
    <p:sldId id="5092" r:id="rId19"/>
    <p:sldId id="5081" r:id="rId20"/>
    <p:sldId id="283" r:id="rId21"/>
    <p:sldId id="4944" r:id="rId2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1072" y="48"/>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4" d="100"/>
          <a:sy n="54" d="100"/>
        </p:scale>
        <p:origin x="2564" y="6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2022/9/13</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15</a:t>
            </a:fld>
            <a:endParaRPr kumimoji="1" lang="ja-JP" altLang="en-US"/>
          </a:p>
        </p:txBody>
      </p:sp>
    </p:spTree>
    <p:extLst>
      <p:ext uri="{BB962C8B-B14F-4D97-AF65-F5344CB8AC3E}">
        <p14:creationId xmlns:p14="http://schemas.microsoft.com/office/powerpoint/2010/main" val="312625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16</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17</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09135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19</a:t>
            </a:fld>
            <a:endParaRPr kumimoji="1" lang="ja-JP" altLang="en-US"/>
          </a:p>
        </p:txBody>
      </p:sp>
    </p:spTree>
    <p:extLst>
      <p:ext uri="{BB962C8B-B14F-4D97-AF65-F5344CB8AC3E}">
        <p14:creationId xmlns:p14="http://schemas.microsoft.com/office/powerpoint/2010/main" val="3370075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20</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Kohno(YNU/CWC </a:t>
            </a:r>
            <a:r>
              <a:rPr lang="en-US" altLang="ja-JP" dirty="0" err="1"/>
              <a:t>UofOulu</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21</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7464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410925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802.15-22-0452-02-06ma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ieeesa.webex.com/ieeesa/j.php?MTID=m7fadbeaa09b94a2eddcb2fa6535f638d"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ieeesa.webex.com/ieeesa/j.php?MTID=me41ba543dee2942d53225c6c762c9e15" TargetMode="External"/><Relationship Id="rId4" Type="http://schemas.openxmlformats.org/officeDocument/2006/relationships/hyperlink" Target="https://ieeesa.webex.com/ieeesa/j.php?MTID=med8f9216fb4125e4c5f1785e1066136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609600"/>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September 2022]	</a:t>
            </a:r>
          </a:p>
          <a:p>
            <a:r>
              <a:rPr lang="en-US" altLang="ja-JP" sz="1600" b="1" dirty="0">
                <a:ea typeface="ＭＳ Ｐゴシック" charset="-128"/>
              </a:rPr>
              <a:t>Date Submitted: </a:t>
            </a:r>
            <a:r>
              <a:rPr lang="en-US" altLang="ja-JP" sz="1600" dirty="0">
                <a:ea typeface="ＭＳ Ｐゴシック" charset="-128"/>
              </a:rPr>
              <a:t>[12</a:t>
            </a:r>
            <a:r>
              <a:rPr lang="en-US" altLang="ja-JP" sz="1600" baseline="30000" dirty="0">
                <a:ea typeface="ＭＳ Ｐゴシック" charset="-128"/>
              </a:rPr>
              <a:t>th</a:t>
            </a:r>
            <a:r>
              <a:rPr lang="en-US" altLang="ja-JP" sz="1600" dirty="0">
                <a:ea typeface="ＭＳ Ｐゴシック" charset="-128"/>
              </a:rPr>
              <a:t>  September 2022]	</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September 2022.]</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September 2022</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September 2022</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3"/>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5"/>
              </a:rPr>
              <a:t>https://standards.ieee.org/content/dam/ieee-standards/standards/web/documents/other/permissionltrs.zip</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6"/>
              </a:rPr>
              <a:t>http://standards.ieee.org/faqs/copyrights.html/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7"/>
              </a:rPr>
              <a:t>https://standards.ieee.org/develop/policies/best_practices_for_ieee_standards_development_051215.pdf</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September 2022</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32F9B2E-60B7-DA29-2DF9-FE679ABACB0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スライド番号プレースホルダー 1">
            <a:extLst>
              <a:ext uri="{FF2B5EF4-FFF2-40B4-BE49-F238E27FC236}">
                <a16:creationId xmlns:a16="http://schemas.microsoft.com/office/drawing/2014/main" id="{49280275-19D4-4F70-B74A-EB932602EF8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2D1C3900-1182-4976-8C7C-2372D1B06C42}"/>
              </a:ext>
            </a:extLst>
          </p:cNvPr>
          <p:cNvSpPr>
            <a:spLocks noGrp="1"/>
          </p:cNvSpPr>
          <p:nvPr>
            <p:ph type="dt" sz="half" idx="2"/>
          </p:nvPr>
        </p:nvSpPr>
        <p:spPr/>
        <p:txBody>
          <a:bodyPr/>
          <a:lstStyle/>
          <a:p>
            <a:r>
              <a:rPr lang="en-US" altLang="ja-JP"/>
              <a:t>September 2022</a:t>
            </a:r>
            <a:endParaRPr lang="en-US" altLang="ja-JP" dirty="0"/>
          </a:p>
        </p:txBody>
      </p:sp>
      <p:sp>
        <p:nvSpPr>
          <p:cNvPr id="5" name="テキスト ボックス 4">
            <a:extLst>
              <a:ext uri="{FF2B5EF4-FFF2-40B4-BE49-F238E27FC236}">
                <a16:creationId xmlns:a16="http://schemas.microsoft.com/office/drawing/2014/main" id="{BB5BEC9D-C36E-4606-90DA-B7E78378D506}"/>
              </a:ext>
            </a:extLst>
          </p:cNvPr>
          <p:cNvSpPr txBox="1"/>
          <p:nvPr/>
        </p:nvSpPr>
        <p:spPr>
          <a:xfrm>
            <a:off x="684483" y="1146409"/>
            <a:ext cx="8152450" cy="461665"/>
          </a:xfrm>
          <a:prstGeom prst="rect">
            <a:avLst/>
          </a:prstGeom>
          <a:noFill/>
        </p:spPr>
        <p:txBody>
          <a:bodyPr wrap="square">
            <a:spAutoFit/>
          </a:bodyPr>
          <a:lstStyle/>
          <a:p>
            <a:r>
              <a:rPr lang="en-US" altLang="ja-JP" sz="2400" b="1" dirty="0"/>
              <a:t>Registration for the September 802.15 Interim session</a:t>
            </a:r>
            <a:endParaRPr lang="ja-JP" altLang="en-US" sz="2400" b="1" dirty="0"/>
          </a:p>
        </p:txBody>
      </p:sp>
      <p:graphicFrame>
        <p:nvGraphicFramePr>
          <p:cNvPr id="6" name="表 5">
            <a:extLst>
              <a:ext uri="{FF2B5EF4-FFF2-40B4-BE49-F238E27FC236}">
                <a16:creationId xmlns:a16="http://schemas.microsoft.com/office/drawing/2014/main" id="{4117EDEC-426A-4133-8C06-7A760D0B3F01}"/>
              </a:ext>
            </a:extLst>
          </p:cNvPr>
          <p:cNvGraphicFramePr>
            <a:graphicFrameLocks noGrp="1"/>
          </p:cNvGraphicFramePr>
          <p:nvPr>
            <p:extLst>
              <p:ext uri="{D42A27DB-BD31-4B8C-83A1-F6EECF244321}">
                <p14:modId xmlns:p14="http://schemas.microsoft.com/office/powerpoint/2010/main" val="3703400371"/>
              </p:ext>
            </p:extLst>
          </p:nvPr>
        </p:nvGraphicFramePr>
        <p:xfrm>
          <a:off x="685800" y="1931498"/>
          <a:ext cx="7772400" cy="3758826"/>
        </p:xfrm>
        <a:graphic>
          <a:graphicData uri="http://schemas.openxmlformats.org/drawingml/2006/table">
            <a:tbl>
              <a:tblPr>
                <a:tableStyleId>{5C22544A-7EE6-4342-B048-85BDC9FD1C3A}</a:tableStyleId>
              </a:tblPr>
              <a:tblGrid>
                <a:gridCol w="7772400">
                  <a:extLst>
                    <a:ext uri="{9D8B030D-6E8A-4147-A177-3AD203B41FA5}">
                      <a16:colId xmlns:a16="http://schemas.microsoft.com/office/drawing/2014/main" val="4244184157"/>
                    </a:ext>
                  </a:extLst>
                </a:gridCol>
              </a:tblGrid>
              <a:tr h="469853">
                <a:tc>
                  <a:txBody>
                    <a:bodyPr/>
                    <a:lstStyle/>
                    <a:p>
                      <a:pPr algn="l" rtl="0" fontAlgn="ctr"/>
                      <a:r>
                        <a:rPr lang="en-US" sz="1600" u="none" strike="noStrike" dirty="0">
                          <a:effectLst/>
                        </a:rPr>
                        <a:t>This meeting is part of the July IEEE 802 wireless session</a:t>
                      </a:r>
                      <a:endParaRPr lang="en-US" sz="1600" b="1" i="0" u="none" strike="noStrike" dirty="0">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1842453719"/>
                  </a:ext>
                </a:extLst>
              </a:tr>
              <a:tr h="469853">
                <a:tc>
                  <a:txBody>
                    <a:bodyPr/>
                    <a:lstStyle/>
                    <a:p>
                      <a:pPr algn="l" rtl="0" fontAlgn="ctr"/>
                      <a:r>
                        <a:rPr lang="en-US" sz="1600" u="none" strike="noStrike">
                          <a:effectLst/>
                        </a:rPr>
                        <a:t>You must pay the registration fee in order to attend</a:t>
                      </a:r>
                      <a:endParaRPr lang="en-US" sz="1600" b="1" i="0" u="none" strike="noStrike">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446269888"/>
                  </a:ext>
                </a:extLst>
              </a:tr>
              <a:tr h="1409560">
                <a:tc>
                  <a:txBody>
                    <a:bodyPr/>
                    <a:lstStyle/>
                    <a:p>
                      <a:pPr algn="l" rtl="0" fontAlgn="ctr"/>
                      <a:r>
                        <a:rPr lang="en-US" sz="1600" u="none" strike="noStrike">
                          <a:effectLst/>
                        </a:rPr>
                        <a:t>If you have not already done so, you can register here or follow the registration link -  https://touchpoint.eventsair.com/ieee-802-wireless-interim-session-jan-2022/registration/Site/Register</a:t>
                      </a:r>
                      <a:endParaRPr lang="en-US" sz="1600" b="1" i="0" u="none" strike="noStrike">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150169520"/>
                  </a:ext>
                </a:extLst>
              </a:tr>
              <a:tr h="1409560">
                <a:tc>
                  <a:txBody>
                    <a:bodyPr/>
                    <a:lstStyle/>
                    <a:p>
                      <a:pPr algn="l" rtl="0" fontAlgn="ctr"/>
                      <a:r>
                        <a:rPr lang="en-US" sz="1600" u="none" strike="noStrike" dirty="0">
                          <a:effectLst/>
                        </a:rPr>
                        <a:t>If you do not intend to register for this session you must leave this meeting and, if you have logged attendance on IMAT, email the 802.15 chair or vice chairs to have your attendance cancelled</a:t>
                      </a:r>
                      <a:endParaRPr lang="en-US" sz="1600" b="1" i="0" u="none" strike="noStrike" dirty="0">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2501595499"/>
                  </a:ext>
                </a:extLst>
              </a:tr>
            </a:tbl>
          </a:graphicData>
        </a:graphic>
      </p:graphicFrame>
    </p:spTree>
    <p:extLst>
      <p:ext uri="{BB962C8B-B14F-4D97-AF65-F5344CB8AC3E}">
        <p14:creationId xmlns:p14="http://schemas.microsoft.com/office/powerpoint/2010/main" val="122687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255638" y="1440160"/>
            <a:ext cx="8824450" cy="5206793"/>
          </a:xfrm>
        </p:spPr>
        <p:txBody>
          <a:bodyPr/>
          <a:lstStyle/>
          <a:p>
            <a:pPr marL="0" indent="0">
              <a:lnSpc>
                <a:spcPts val="2100"/>
              </a:lnSpc>
              <a:buNone/>
            </a:pPr>
            <a:r>
              <a:rPr lang="en-US" altLang="ja-JP" sz="2000" b="1" dirty="0"/>
              <a:t>Objective</a:t>
            </a:r>
            <a:r>
              <a:rPr lang="en-US" altLang="ja-JP" sz="2000" dirty="0"/>
              <a:t>: E</a:t>
            </a:r>
            <a:r>
              <a:rPr kumimoji="1" lang="en-US" altLang="ja-JP" sz="2000" dirty="0"/>
              <a:t>nhancements to the BAN Ultra Wideband (UWB) physical layer (PHY) and media access control (MAC) to support enhanced dependability to a human BAN (</a:t>
            </a:r>
            <a:r>
              <a:rPr kumimoji="1" lang="en-US" altLang="ja-JP" sz="2000" dirty="0">
                <a:solidFill>
                  <a:srgbClr val="FF0000"/>
                </a:solidFill>
              </a:rPr>
              <a:t>HBAN</a:t>
            </a:r>
            <a:r>
              <a:rPr kumimoji="1" lang="en-US" altLang="ja-JP" sz="2000" dirty="0"/>
              <a:t>) and adds support for vehicle body area networks (</a:t>
            </a:r>
            <a:r>
              <a:rPr kumimoji="1" lang="en-US" altLang="ja-JP" sz="2000" dirty="0">
                <a:solidFill>
                  <a:srgbClr val="FF0000"/>
                </a:solidFill>
              </a:rPr>
              <a:t>VBAN</a:t>
            </a:r>
            <a:r>
              <a:rPr kumimoji="1" lang="en-US" altLang="ja-JP" sz="2000" dirty="0"/>
              <a:t>), a coordinator in a vehicle with devices around the vehicular cabin.</a:t>
            </a:r>
          </a:p>
          <a:p>
            <a:pPr marL="0" indent="0">
              <a:lnSpc>
                <a:spcPts val="2100"/>
              </a:lnSpc>
              <a:buNone/>
            </a:pPr>
            <a:r>
              <a:rPr lang="en-US" altLang="ja-JP" sz="2000" b="1" dirty="0"/>
              <a:t>Action:  </a:t>
            </a:r>
          </a:p>
          <a:p>
            <a:pPr>
              <a:lnSpc>
                <a:spcPts val="2100"/>
              </a:lnSpc>
              <a:buFont typeface="Arial" panose="020B0604020202020204" pitchFamily="34" charset="0"/>
              <a:buChar char="•"/>
            </a:pPr>
            <a:r>
              <a:rPr lang="en-US" altLang="ja-JP" sz="2000" dirty="0">
                <a:solidFill>
                  <a:srgbClr val="FF0000"/>
                </a:solidFill>
              </a:rPr>
              <a:t>Complete Channel Model Document(CMD) for revision</a:t>
            </a:r>
          </a:p>
          <a:p>
            <a:pPr>
              <a:lnSpc>
                <a:spcPts val="2100"/>
              </a:lnSpc>
              <a:buFont typeface="Arial" panose="020B0604020202020204" pitchFamily="34" charset="0"/>
              <a:buChar char="•"/>
            </a:pPr>
            <a:r>
              <a:rPr lang="en-US" altLang="ja-JP" sz="2000" dirty="0">
                <a:solidFill>
                  <a:srgbClr val="FF0000"/>
                </a:solidFill>
              </a:rPr>
              <a:t>Complete Document on MAC for enhanced dependability</a:t>
            </a:r>
          </a:p>
          <a:p>
            <a:pPr>
              <a:lnSpc>
                <a:spcPts val="2100"/>
              </a:lnSpc>
              <a:buFont typeface="Arial" panose="020B0604020202020204" pitchFamily="34" charset="0"/>
              <a:buChar char="•"/>
            </a:pPr>
            <a:r>
              <a:rPr lang="en-US" altLang="ja-JP" sz="2000" dirty="0">
                <a:solidFill>
                  <a:srgbClr val="FF0000"/>
                </a:solidFill>
              </a:rPr>
              <a:t>Complete Technical Requirement Document(TRD)</a:t>
            </a:r>
          </a:p>
          <a:p>
            <a:pPr>
              <a:lnSpc>
                <a:spcPts val="2100"/>
              </a:lnSpc>
              <a:buFont typeface="Arial" panose="020B0604020202020204" pitchFamily="34" charset="0"/>
              <a:buChar char="•"/>
            </a:pPr>
            <a:r>
              <a:rPr lang="en-US" altLang="ja-JP" sz="2000" dirty="0">
                <a:solidFill>
                  <a:srgbClr val="FF0000"/>
                </a:solidFill>
                <a:highlight>
                  <a:srgbClr val="FFFF00"/>
                </a:highlight>
              </a:rPr>
              <a:t>Call for Proposals with Complete all Documentation</a:t>
            </a:r>
          </a:p>
          <a:p>
            <a:pPr>
              <a:lnSpc>
                <a:spcPts val="2100"/>
              </a:lnSpc>
              <a:buFont typeface="Arial" panose="020B0604020202020204" pitchFamily="34" charset="0"/>
              <a:buChar char="•"/>
            </a:pPr>
            <a:r>
              <a:rPr lang="en-US" altLang="ja-JP" sz="2000" dirty="0">
                <a:solidFill>
                  <a:srgbClr val="FF0000"/>
                </a:solidFill>
              </a:rPr>
              <a:t>Discussion on Feasibility and satisfaction in market of the TRD</a:t>
            </a:r>
          </a:p>
          <a:p>
            <a:pPr>
              <a:lnSpc>
                <a:spcPts val="2100"/>
              </a:lnSpc>
              <a:buFont typeface="Arial" panose="020B0604020202020204" pitchFamily="34" charset="0"/>
              <a:buChar char="•"/>
            </a:pPr>
            <a:r>
              <a:rPr lang="en-US" altLang="ja-JP" sz="2000" dirty="0">
                <a:solidFill>
                  <a:srgbClr val="FF0000"/>
                </a:solidFill>
              </a:rPr>
              <a:t>Discussion on Feasibility of TSN of 802.1 in MAC and interference mitigation in PHY and MAC</a:t>
            </a:r>
          </a:p>
          <a:p>
            <a:pPr>
              <a:lnSpc>
                <a:spcPts val="2100"/>
              </a:lnSpc>
              <a:buFont typeface="Arial" panose="020B0604020202020204" pitchFamily="34" charset="0"/>
              <a:buChar char="•"/>
            </a:pPr>
            <a:r>
              <a:rPr lang="en-US" altLang="ja-JP" sz="2000" dirty="0">
                <a:solidFill>
                  <a:srgbClr val="FF0000"/>
                </a:solidFill>
              </a:rPr>
              <a:t>Joint Meeting with other groups for harmonization to resolve common problems</a:t>
            </a:r>
          </a:p>
          <a:p>
            <a:pPr>
              <a:lnSpc>
                <a:spcPts val="2100"/>
              </a:lnSpc>
              <a:buFont typeface="Arial" panose="020B0604020202020204" pitchFamily="34" charset="0"/>
              <a:buChar char="•"/>
            </a:pPr>
            <a:r>
              <a:rPr lang="en-US" altLang="ja-JP" sz="2000" b="1" dirty="0"/>
              <a:t>Next Things to Do</a:t>
            </a:r>
            <a:r>
              <a:rPr lang="ja-JP" altLang="en-US" sz="2000" b="1" dirty="0"/>
              <a:t>：</a:t>
            </a:r>
            <a:endParaRPr lang="en-US" altLang="ja-JP" sz="2000" b="1" dirty="0"/>
          </a:p>
          <a:p>
            <a:pPr marL="0" indent="0">
              <a:lnSpc>
                <a:spcPts val="2100"/>
              </a:lnSpc>
              <a:buNone/>
            </a:pPr>
            <a:r>
              <a:rPr lang="en-US" altLang="ja-JP" sz="2000" dirty="0">
                <a:solidFill>
                  <a:srgbClr val="FF0000"/>
                </a:solidFill>
              </a:rPr>
              <a:t>     Accept Proposals to Satisfy Technical Requirements</a:t>
            </a:r>
          </a:p>
          <a:p>
            <a:pPr marL="0" indent="0">
              <a:lnSpc>
                <a:spcPts val="2100"/>
              </a:lnSpc>
              <a:buNone/>
            </a:pPr>
            <a:endParaRPr lang="en-US" altLang="ja-JP" sz="2000" dirty="0"/>
          </a:p>
          <a:p>
            <a:pPr marL="0" indent="0">
              <a:lnSpc>
                <a:spcPts val="2100"/>
              </a:lnSpc>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16</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September 2022</a:t>
            </a:r>
            <a:endParaRPr lang="en-US" altLang="ja-JP" dirty="0"/>
          </a:p>
        </p:txBody>
      </p:sp>
    </p:spTree>
    <p:extLst>
      <p:ext uri="{BB962C8B-B14F-4D97-AF65-F5344CB8AC3E}">
        <p14:creationId xmlns:p14="http://schemas.microsoft.com/office/powerpoint/2010/main" val="127732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07504" y="997455"/>
            <a:ext cx="8928992" cy="5517434"/>
          </a:xfrm>
          <a:ln/>
        </p:spPr>
        <p:txBody>
          <a:bodyPr>
            <a:noAutofit/>
          </a:bodyPr>
          <a:lstStyle/>
          <a:p>
            <a:pPr>
              <a:lnSpc>
                <a:spcPts val="1500"/>
              </a:lnSpc>
            </a:pPr>
            <a:r>
              <a:rPr lang="en-US" altLang="ja-JP" sz="1300" dirty="0"/>
              <a:t>TG15.6a meeting call to order</a:t>
            </a:r>
          </a:p>
          <a:p>
            <a:pPr>
              <a:lnSpc>
                <a:spcPts val="1500"/>
              </a:lnSpc>
            </a:pPr>
            <a:r>
              <a:rPr lang="en-US" altLang="ja-JP" sz="1300" dirty="0"/>
              <a:t>Call for essential patents and policies &amp; procedures reminder </a:t>
            </a:r>
          </a:p>
          <a:p>
            <a:pPr>
              <a:lnSpc>
                <a:spcPts val="1500"/>
              </a:lnSpc>
            </a:pPr>
            <a:r>
              <a:rPr lang="en-US" altLang="ja-JP" sz="1300" dirty="0"/>
              <a:t>Approve last meeting minutes: TG 15.6a Meeting Minutes for July 2022                          doc.#15-22-0417-00-06ma</a:t>
            </a:r>
          </a:p>
          <a:p>
            <a:pPr>
              <a:lnSpc>
                <a:spcPts val="1500"/>
              </a:lnSpc>
            </a:pPr>
            <a:r>
              <a:rPr lang="en-US" altLang="ja-JP" sz="1300" dirty="0"/>
              <a:t>Agenda of TG15.6ma September Meeting                                                                         doc.#15-22-0451-01-06ma   </a:t>
            </a:r>
          </a:p>
          <a:p>
            <a:pPr>
              <a:lnSpc>
                <a:spcPts val="1500"/>
              </a:lnSpc>
            </a:pPr>
            <a:r>
              <a:rPr lang="en-US" altLang="ja-JP" sz="1300" dirty="0"/>
              <a:t>Review and Summary</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IG DEP, SG &amp; TG15.6a Activity for Amendment of IEEE802.15.6 Wireless BAN with Enhanced Dependability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doc.#15-21-0023-06-0dep</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2.  Summary of Channel and Environment Models                                                                    doc.#15-22-0091-04-06a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3   Draft TG6ma Channel Model Document for Enhanced Dependability                                  doc.#15-22-0344-02-06ma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Summary of Channel Model for HBAN Wearable and Implant BAN in use cases of BMI and BCI</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doc.#15-22-0yyy-00-06ma          </a:t>
            </a:r>
          </a:p>
          <a:p>
            <a:pPr marL="171450" lvl="1" indent="-171450">
              <a:lnSpc>
                <a:spcPts val="15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Presentation</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Propagation characteristics of UWB communication applications including medical implants, BCI and Passenger Bus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doc.#15-22-0469-00-06ma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2..  Channel Model for Wearable and Implant BAN in use case of BMI and BCI                        doc.#15-22-0269-04-06ma</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3.    Finalizing Channel Model Documentation, TRD, Call for Proposals                                    doc.#15-22-0577-04-06ma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MAC proposal for supporting dependable BAN service classes                                          doc.#15-22-0354-00-06ma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Harmonization to TSN                                                                                                         doc.#15-22-03388-01-06ma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MAC Harmonization                                                                                                             doc.#15-22-0www-00-06ma      </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Hybrid ARQ Scheme Utilizing Decomposable Error Correcting Code for Dependable WBAN  .#15-22-0375-00-06ma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MAC Bridging for Time-Sensitive Networking of 802.15.6ma                                              doc.#15-22-0024-00-06a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Motion of approve Technical Requirement Document(TRD), channel model document and Call for Proposals for the Revision</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 doc.#15-22-0vvv-00-06ma </a:t>
            </a:r>
            <a:endPar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endParaRPr>
          </a:p>
          <a:p>
            <a:pPr>
              <a:lnSpc>
                <a:spcPts val="1500"/>
              </a:lnSpc>
            </a:pPr>
            <a:r>
              <a:rPr lang="en-US" altLang="ja-JP" sz="1300" dirty="0"/>
              <a:t>Discussion</a:t>
            </a:r>
          </a:p>
          <a:p>
            <a:pPr marL="0" indent="0">
              <a:lnSpc>
                <a:spcPts val="1500"/>
              </a:lnSpc>
              <a:buNone/>
            </a:pPr>
            <a:r>
              <a:rPr lang="en-US" altLang="ja-JP" sz="1300" dirty="0"/>
              <a:t>           1. .   Complete TRD of Enhanced Dependable BAN for Revision of IEEE802.15.6-2012</a:t>
            </a:r>
          </a:p>
          <a:p>
            <a:pPr marL="0" indent="0">
              <a:lnSpc>
                <a:spcPts val="1500"/>
              </a:lnSpc>
              <a:buNone/>
            </a:pPr>
            <a:r>
              <a:rPr lang="en-US" altLang="ja-JP" sz="1300" dirty="0"/>
              <a:t>           2.   Feasible Technologies for Satisfying the Technical Requirement</a:t>
            </a:r>
          </a:p>
          <a:p>
            <a:pPr marL="0" indent="0">
              <a:lnSpc>
                <a:spcPts val="1500"/>
              </a:lnSpc>
              <a:buNone/>
            </a:pPr>
            <a:r>
              <a:rPr lang="en-US" altLang="ja-JP" sz="1300" dirty="0"/>
              <a:t>           3.   Timeline for next July and September meetings and later  </a:t>
            </a:r>
          </a:p>
          <a:p>
            <a:pPr marL="0" indent="0">
              <a:lnSpc>
                <a:spcPts val="1500"/>
              </a:lnSpc>
              <a:buNone/>
            </a:pPr>
            <a:r>
              <a:rPr lang="en-US" altLang="ja-JP" sz="1300" dirty="0"/>
              <a:t>                                                                      </a:t>
            </a:r>
          </a:p>
          <a:p>
            <a:pPr marL="0" indent="0">
              <a:lnSpc>
                <a:spcPts val="1500"/>
              </a:lnSpc>
              <a:buNone/>
            </a:pPr>
            <a:endParaRPr lang="en-US" altLang="ja-JP" sz="1300" dirty="0"/>
          </a:p>
        </p:txBody>
      </p:sp>
      <p:sp>
        <p:nvSpPr>
          <p:cNvPr id="4098" name="Rectangle 2"/>
          <p:cNvSpPr>
            <a:spLocks noGrp="1" noChangeArrowheads="1"/>
          </p:cNvSpPr>
          <p:nvPr>
            <p:ph type="title"/>
          </p:nvPr>
        </p:nvSpPr>
        <p:spPr>
          <a:xfrm>
            <a:off x="684483" y="607276"/>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17</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5E7C9E6-03CD-9735-7F0A-282E74C14DBE}"/>
              </a:ext>
            </a:extLst>
          </p:cNvPr>
          <p:cNvPicPr>
            <a:picLocks noChangeAspect="1"/>
          </p:cNvPicPr>
          <p:nvPr/>
        </p:nvPicPr>
        <p:blipFill>
          <a:blip r:embed="rId3"/>
          <a:stretch>
            <a:fillRect/>
          </a:stretch>
        </p:blipFill>
        <p:spPr>
          <a:xfrm>
            <a:off x="122279" y="2098875"/>
            <a:ext cx="8899442" cy="4301572"/>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756821" y="1050595"/>
            <a:ext cx="74618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and one joint session such as</a:t>
            </a: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73032" y="653143"/>
            <a:ext cx="8597935" cy="379608"/>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September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2022</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1" name="正方形/長方形 10">
            <a:extLst>
              <a:ext uri="{FF2B5EF4-FFF2-40B4-BE49-F238E27FC236}">
                <a16:creationId xmlns:a16="http://schemas.microsoft.com/office/drawing/2014/main" id="{837C72FD-46B1-7970-9365-4230F24875CC}"/>
              </a:ext>
            </a:extLst>
          </p:cNvPr>
          <p:cNvSpPr/>
          <p:nvPr/>
        </p:nvSpPr>
        <p:spPr bwMode="auto">
          <a:xfrm>
            <a:off x="3975456" y="4935557"/>
            <a:ext cx="269671" cy="398766"/>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18" name="正方形/長方形 17">
            <a:extLst>
              <a:ext uri="{FF2B5EF4-FFF2-40B4-BE49-F238E27FC236}">
                <a16:creationId xmlns:a16="http://schemas.microsoft.com/office/drawing/2014/main" id="{CE498819-ED66-39DD-E236-39F0D5335A83}"/>
              </a:ext>
            </a:extLst>
          </p:cNvPr>
          <p:cNvSpPr/>
          <p:nvPr/>
        </p:nvSpPr>
        <p:spPr bwMode="auto">
          <a:xfrm>
            <a:off x="3053506" y="3483744"/>
            <a:ext cx="1230073" cy="240467"/>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正方形/長方形 18">
            <a:extLst>
              <a:ext uri="{FF2B5EF4-FFF2-40B4-BE49-F238E27FC236}">
                <a16:creationId xmlns:a16="http://schemas.microsoft.com/office/drawing/2014/main" id="{DE4AB7C8-5491-1896-A28F-8551C3836EFE}"/>
              </a:ext>
            </a:extLst>
          </p:cNvPr>
          <p:cNvSpPr/>
          <p:nvPr/>
        </p:nvSpPr>
        <p:spPr bwMode="auto">
          <a:xfrm>
            <a:off x="6490210" y="4957267"/>
            <a:ext cx="1174108" cy="332665"/>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 name="正方形/長方形 19">
            <a:extLst>
              <a:ext uri="{FF2B5EF4-FFF2-40B4-BE49-F238E27FC236}">
                <a16:creationId xmlns:a16="http://schemas.microsoft.com/office/drawing/2014/main" id="{34918DBF-42C9-889A-F5C3-B5B13C2A3580}"/>
              </a:ext>
            </a:extLst>
          </p:cNvPr>
          <p:cNvSpPr/>
          <p:nvPr/>
        </p:nvSpPr>
        <p:spPr bwMode="auto">
          <a:xfrm>
            <a:off x="5350927" y="3750878"/>
            <a:ext cx="1174158" cy="45320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 name="正方形/長方形 21">
            <a:extLst>
              <a:ext uri="{FF2B5EF4-FFF2-40B4-BE49-F238E27FC236}">
                <a16:creationId xmlns:a16="http://schemas.microsoft.com/office/drawing/2014/main" id="{8C067CEA-BB4D-44B9-E02D-FF5CB6AFFECF}"/>
              </a:ext>
            </a:extLst>
          </p:cNvPr>
          <p:cNvSpPr/>
          <p:nvPr/>
        </p:nvSpPr>
        <p:spPr bwMode="auto">
          <a:xfrm>
            <a:off x="5099407" y="4909564"/>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23" name="正方形/長方形 22">
            <a:extLst>
              <a:ext uri="{FF2B5EF4-FFF2-40B4-BE49-F238E27FC236}">
                <a16:creationId xmlns:a16="http://schemas.microsoft.com/office/drawing/2014/main" id="{9AE5358A-28B8-C438-20D4-0729DB8CD91D}"/>
              </a:ext>
            </a:extLst>
          </p:cNvPr>
          <p:cNvSpPr/>
          <p:nvPr/>
        </p:nvSpPr>
        <p:spPr bwMode="auto">
          <a:xfrm>
            <a:off x="6249985" y="4927320"/>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graphicFrame>
        <p:nvGraphicFramePr>
          <p:cNvPr id="9" name="表 8">
            <a:extLst>
              <a:ext uri="{FF2B5EF4-FFF2-40B4-BE49-F238E27FC236}">
                <a16:creationId xmlns:a16="http://schemas.microsoft.com/office/drawing/2014/main" id="{46531581-DB7D-3A8E-A270-DA7F9F93DEE8}"/>
              </a:ext>
            </a:extLst>
          </p:cNvPr>
          <p:cNvGraphicFramePr>
            <a:graphicFrameLocks noGrp="1"/>
          </p:cNvGraphicFramePr>
          <p:nvPr/>
        </p:nvGraphicFramePr>
        <p:xfrm>
          <a:off x="277848" y="1354871"/>
          <a:ext cx="8899441" cy="626523"/>
        </p:xfrm>
        <a:graphic>
          <a:graphicData uri="http://schemas.openxmlformats.org/drawingml/2006/table">
            <a:tbl>
              <a:tblPr>
                <a:tableStyleId>{5C22544A-7EE6-4342-B048-85BDC9FD1C3A}</a:tableStyleId>
              </a:tblPr>
              <a:tblGrid>
                <a:gridCol w="8276767">
                  <a:extLst>
                    <a:ext uri="{9D8B030D-6E8A-4147-A177-3AD203B41FA5}">
                      <a16:colId xmlns:a16="http://schemas.microsoft.com/office/drawing/2014/main" val="2618194811"/>
                    </a:ext>
                  </a:extLst>
                </a:gridCol>
                <a:gridCol w="622674">
                  <a:extLst>
                    <a:ext uri="{9D8B030D-6E8A-4147-A177-3AD203B41FA5}">
                      <a16:colId xmlns:a16="http://schemas.microsoft.com/office/drawing/2014/main" val="765888186"/>
                    </a:ext>
                  </a:extLst>
                </a:gridCol>
              </a:tblGrid>
              <a:tr h="165528">
                <a:tc>
                  <a:txBody>
                    <a:bodyPr/>
                    <a:lstStyle/>
                    <a:p>
                      <a:pPr algn="l" fontAlgn="b"/>
                      <a:r>
                        <a:rPr lang="en-US" sz="1200" u="none" strike="noStrike" dirty="0">
                          <a:effectLst/>
                        </a:rPr>
                        <a:t>Session1:  PM2  16:00-18:00 Local Hawaii Time, 22:00-24:00 EDT on Sept. 12(MON) </a:t>
                      </a:r>
                      <a:r>
                        <a:rPr lang="en-US" sz="1200" b="1" u="none" strike="noStrike" dirty="0">
                          <a:solidFill>
                            <a:srgbClr val="FF0000"/>
                          </a:solidFill>
                          <a:effectLst/>
                        </a:rPr>
                        <a:t>11:00-13:00 JST on Sept. 13(TUE)</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248350493"/>
                  </a:ext>
                </a:extLst>
              </a:tr>
              <a:tr h="220400">
                <a:tc>
                  <a:txBody>
                    <a:bodyPr/>
                    <a:lstStyle/>
                    <a:p>
                      <a:pPr algn="l" fontAlgn="b"/>
                      <a:r>
                        <a:rPr lang="en-US" sz="1200" u="none" strike="noStrike" dirty="0">
                          <a:effectLst/>
                        </a:rPr>
                        <a:t>Session2:  PM2  16:00-18:00 Local Hawaii Time, 22:00-24:00 EDT on Sept. 13(TUE) </a:t>
                      </a:r>
                      <a:r>
                        <a:rPr lang="en-US" sz="1200" b="1" u="none" strike="noStrike" dirty="0">
                          <a:solidFill>
                            <a:srgbClr val="FF0000"/>
                          </a:solidFill>
                          <a:effectLst/>
                        </a:rPr>
                        <a:t>11:00-13:00 JST on Sept. 14(WED)</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1456517015"/>
                  </a:ext>
                </a:extLst>
              </a:tr>
              <a:tr h="220400">
                <a:tc>
                  <a:txBody>
                    <a:bodyPr/>
                    <a:lstStyle/>
                    <a:p>
                      <a:pPr algn="l" fontAlgn="b"/>
                      <a:r>
                        <a:rPr lang="en-US" sz="1200" u="none" strike="noStrike" dirty="0">
                          <a:effectLst/>
                        </a:rPr>
                        <a:t>Session3:  PM2  16:00-18:00 Local Hawaii Time, 22:00-24:00 EDT on Sept. 14(WED) </a:t>
                      </a:r>
                      <a:r>
                        <a:rPr lang="en-US" sz="1200" b="1" u="none" strike="noStrike" dirty="0">
                          <a:solidFill>
                            <a:srgbClr val="FF0000"/>
                          </a:solidFill>
                          <a:effectLst/>
                        </a:rPr>
                        <a:t>11:00-13:00 JST on Sept. 15(THU)</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dirty="0">
                        <a:effectLst/>
                        <a:latin typeface="Arial" panose="020B0604020202020204" pitchFamily="34" charset="0"/>
                      </a:endParaRPr>
                    </a:p>
                  </a:txBody>
                  <a:tcPr marL="2843" marR="2843" marT="2843" marB="0" anchor="b"/>
                </a:tc>
                <a:extLst>
                  <a:ext uri="{0D108BD9-81ED-4DB2-BD59-A6C34878D82A}">
                    <a16:rowId xmlns:a16="http://schemas.microsoft.com/office/drawing/2014/main" val="1400848111"/>
                  </a:ext>
                </a:extLst>
              </a:tr>
            </a:tbl>
          </a:graphicData>
        </a:graphic>
      </p:graphicFrame>
    </p:spTree>
    <p:extLst>
      <p:ext uri="{BB962C8B-B14F-4D97-AF65-F5344CB8AC3E}">
        <p14:creationId xmlns:p14="http://schemas.microsoft.com/office/powerpoint/2010/main" val="295762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26" presetClass="emph" presetSubtype="0" repeatCount="5000" fill="hold" grpId="0" nodeType="withEffect">
                                  <p:stCondLst>
                                    <p:cond delay="0"/>
                                  </p:stCondLst>
                                  <p:childTnLst>
                                    <p:animEffect transition="out" filter="fade">
                                      <p:cBhvr>
                                        <p:cTn id="9" dur="500" tmFilter="0, 0; .2, .5; .8, .5; 1, 0"/>
                                        <p:tgtEl>
                                          <p:spTgt spid="23"/>
                                        </p:tgtEl>
                                      </p:cBhvr>
                                    </p:animEffect>
                                    <p:animScale>
                                      <p:cBhvr>
                                        <p:cTn id="10" dur="250" autoRev="1" fill="hold"/>
                                        <p:tgtEl>
                                          <p:spTgt spid="23"/>
                                        </p:tgtEl>
                                      </p:cBhvr>
                                      <p:by x="105000" y="105000"/>
                                    </p:animScale>
                                  </p:childTnLst>
                                </p:cTn>
                              </p:par>
                              <p:par>
                                <p:cTn id="11" presetID="26" presetClass="emph" presetSubtype="0" repeatCount="5000" fill="hold" grpId="0" nodeType="withEffect">
                                  <p:stCondLst>
                                    <p:cond delay="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par>
                                <p:cTn id="14" presetID="26" presetClass="emph" presetSubtype="0" repeatCount="5000" fill="hold" grpId="0" nodeType="withEffect">
                                  <p:stCondLst>
                                    <p:cond delay="0"/>
                                  </p:stCondLst>
                                  <p:childTnLst>
                                    <p:animEffect transition="out" filter="fade">
                                      <p:cBhvr>
                                        <p:cTn id="15" dur="500" tmFilter="0, 0; .2, .5; .8, .5; 1, 0"/>
                                        <p:tgtEl>
                                          <p:spTgt spid="20"/>
                                        </p:tgtEl>
                                      </p:cBhvr>
                                    </p:animEffect>
                                    <p:animScale>
                                      <p:cBhvr>
                                        <p:cTn id="16"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81E9D3F-75A5-E740-D662-6AB22AF49F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lang="en-US" altLang="ja-JP" smtClean="0"/>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18602" y="609600"/>
            <a:ext cx="8706796" cy="435329"/>
          </a:xfrm>
        </p:spPr>
        <p:txBody>
          <a:bodyPr>
            <a:noAutofit/>
          </a:bodyPr>
          <a:lstStyle/>
          <a:p>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TG15.6ma Interim Session Schedule for 12-17th, September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r>
              <a:rPr lang="en-US" altLang="ja-JP"/>
              <a:t>September 2022</a:t>
            </a:r>
            <a:endParaRPr lang="en-US" altLang="ja-JP" dirty="0"/>
          </a:p>
        </p:txBody>
      </p:sp>
      <p:graphicFrame>
        <p:nvGraphicFramePr>
          <p:cNvPr id="8" name="コンテンツ プレースホルダー 8">
            <a:extLst>
              <a:ext uri="{FF2B5EF4-FFF2-40B4-BE49-F238E27FC236}">
                <a16:creationId xmlns:a16="http://schemas.microsoft.com/office/drawing/2014/main" id="{FEF2E889-EDAD-445E-8EE3-7AC2F13064F9}"/>
              </a:ext>
            </a:extLst>
          </p:cNvPr>
          <p:cNvGraphicFramePr>
            <a:graphicFrameLocks/>
          </p:cNvGraphicFramePr>
          <p:nvPr>
            <p:extLst>
              <p:ext uri="{D42A27DB-BD31-4B8C-83A1-F6EECF244321}">
                <p14:modId xmlns:p14="http://schemas.microsoft.com/office/powerpoint/2010/main" val="1884520500"/>
              </p:ext>
            </p:extLst>
          </p:nvPr>
        </p:nvGraphicFramePr>
        <p:xfrm>
          <a:off x="239486" y="1003755"/>
          <a:ext cx="8706796" cy="1661160"/>
        </p:xfrm>
        <a:graphic>
          <a:graphicData uri="http://schemas.openxmlformats.org/drawingml/2006/table">
            <a:tbl>
              <a:tblPr firstRow="1" bandRow="1">
                <a:tableStyleId>{93296810-A885-4BE3-A3E7-6D5BEEA58F35}</a:tableStyleId>
              </a:tblPr>
              <a:tblGrid>
                <a:gridCol w="2240970">
                  <a:extLst>
                    <a:ext uri="{9D8B030D-6E8A-4147-A177-3AD203B41FA5}">
                      <a16:colId xmlns:a16="http://schemas.microsoft.com/office/drawing/2014/main" val="20000"/>
                    </a:ext>
                  </a:extLst>
                </a:gridCol>
                <a:gridCol w="1636261">
                  <a:extLst>
                    <a:ext uri="{9D8B030D-6E8A-4147-A177-3AD203B41FA5}">
                      <a16:colId xmlns:a16="http://schemas.microsoft.com/office/drawing/2014/main" val="20001"/>
                    </a:ext>
                  </a:extLst>
                </a:gridCol>
                <a:gridCol w="1516891">
                  <a:extLst>
                    <a:ext uri="{9D8B030D-6E8A-4147-A177-3AD203B41FA5}">
                      <a16:colId xmlns:a16="http://schemas.microsoft.com/office/drawing/2014/main" val="20002"/>
                    </a:ext>
                  </a:extLst>
                </a:gridCol>
                <a:gridCol w="1960987">
                  <a:extLst>
                    <a:ext uri="{9D8B030D-6E8A-4147-A177-3AD203B41FA5}">
                      <a16:colId xmlns:a16="http://schemas.microsoft.com/office/drawing/2014/main" val="2295029801"/>
                    </a:ext>
                  </a:extLst>
                </a:gridCol>
                <a:gridCol w="1351687">
                  <a:extLst>
                    <a:ext uri="{9D8B030D-6E8A-4147-A177-3AD203B41FA5}">
                      <a16:colId xmlns:a16="http://schemas.microsoft.com/office/drawing/2014/main" val="20004"/>
                    </a:ext>
                  </a:extLst>
                </a:gridCol>
              </a:tblGrid>
              <a:tr h="397541">
                <a:tc>
                  <a:txBody>
                    <a:bodyPr/>
                    <a:lstStyle/>
                    <a:p>
                      <a:endParaRPr kumimoji="1" lang="ja-JP" altLang="en-US" dirty="0"/>
                    </a:p>
                  </a:txBody>
                  <a:tcPr>
                    <a:solidFill>
                      <a:srgbClr val="0070C0"/>
                    </a:solidFill>
                  </a:tcPr>
                </a:tc>
                <a:tc>
                  <a:txBody>
                    <a:bodyPr/>
                    <a:lstStyle/>
                    <a:p>
                      <a:pPr algn="ctr"/>
                      <a:r>
                        <a:rPr kumimoji="1" lang="en-US" altLang="ja-JP" sz="1100" dirty="0"/>
                        <a:t>Sept. 12</a:t>
                      </a:r>
                      <a:r>
                        <a:rPr kumimoji="1" lang="en-US" altLang="ja-JP" sz="1100" baseline="30000" dirty="0"/>
                        <a:t>th</a:t>
                      </a:r>
                    </a:p>
                    <a:p>
                      <a:pPr algn="ctr"/>
                      <a:r>
                        <a:rPr kumimoji="1" lang="en-US" altLang="ja-JP" sz="1100" dirty="0"/>
                        <a:t>Monday</a:t>
                      </a:r>
                      <a:endParaRPr kumimoji="1" lang="ja-JP" altLang="en-US" sz="1100" dirty="0"/>
                    </a:p>
                  </a:txBody>
                  <a:tcPr anchor="ctr">
                    <a:solidFill>
                      <a:srgbClr val="0070C0"/>
                    </a:solidFill>
                  </a:tcPr>
                </a:tc>
                <a:tc>
                  <a:txBody>
                    <a:bodyPr/>
                    <a:lstStyle/>
                    <a:p>
                      <a:pPr algn="ctr"/>
                      <a:r>
                        <a:rPr kumimoji="1" lang="en-US" altLang="ja-JP" sz="1100" dirty="0"/>
                        <a:t>Sept. 13</a:t>
                      </a:r>
                      <a:r>
                        <a:rPr kumimoji="1" lang="en-US" altLang="ja-JP" sz="1100" baseline="30000" dirty="0"/>
                        <a:t>th</a:t>
                      </a:r>
                      <a:endParaRPr kumimoji="1" lang="en-US" altLang="ja-JP" sz="1100" dirty="0"/>
                    </a:p>
                    <a:p>
                      <a:pPr algn="ctr"/>
                      <a:r>
                        <a:rPr kumimoji="1" lang="en-US" altLang="ja-JP" sz="1100" dirty="0"/>
                        <a:t>Tuesday</a:t>
                      </a:r>
                      <a:endParaRPr kumimoji="1" lang="ja-JP" altLang="en-US" sz="1100" dirty="0"/>
                    </a:p>
                  </a:txBody>
                  <a:tcPr anchor="ctr">
                    <a:solidFill>
                      <a:srgbClr val="0070C0"/>
                    </a:solidFill>
                  </a:tcPr>
                </a:tc>
                <a:tc>
                  <a:txBody>
                    <a:bodyPr/>
                    <a:lstStyle/>
                    <a:p>
                      <a:pPr algn="ctr"/>
                      <a:r>
                        <a:rPr kumimoji="1" lang="en-US" altLang="ja-JP" sz="1100" dirty="0"/>
                        <a:t>Sept. 14</a:t>
                      </a:r>
                      <a:r>
                        <a:rPr kumimoji="1" lang="en-US" altLang="ja-JP" sz="1100" baseline="30000" dirty="0"/>
                        <a:t>th</a:t>
                      </a:r>
                      <a:endParaRPr kumimoji="1" lang="en-US" altLang="ja-JP" sz="1100" dirty="0"/>
                    </a:p>
                    <a:p>
                      <a:pPr algn="ctr"/>
                      <a:r>
                        <a:rPr kumimoji="1" lang="en-US" altLang="ja-JP" sz="1100" dirty="0"/>
                        <a:t>Wednesday</a:t>
                      </a:r>
                      <a:endParaRPr kumimoji="1" lang="ja-JP" altLang="en-US" sz="1100" dirty="0"/>
                    </a:p>
                  </a:txBody>
                  <a:tcPr anchor="ctr">
                    <a:solidFill>
                      <a:srgbClr val="0070C0"/>
                    </a:solidFill>
                  </a:tcPr>
                </a:tc>
                <a:tc>
                  <a:txBody>
                    <a:bodyPr/>
                    <a:lstStyle/>
                    <a:p>
                      <a:pPr algn="ctr"/>
                      <a:r>
                        <a:rPr kumimoji="1" lang="en-US" altLang="ja-JP" sz="1100" dirty="0"/>
                        <a:t>Sept. 15</a:t>
                      </a:r>
                      <a:r>
                        <a:rPr kumimoji="1" lang="en-US" altLang="ja-JP" sz="1100" baseline="30000" dirty="0"/>
                        <a:t>th</a:t>
                      </a:r>
                      <a:endParaRPr kumimoji="1" lang="en-US" altLang="ja-JP" sz="1100" dirty="0"/>
                    </a:p>
                    <a:p>
                      <a:pPr algn="ctr"/>
                      <a:r>
                        <a:rPr kumimoji="1" lang="en-US" altLang="ja-JP" sz="1100" dirty="0"/>
                        <a:t>Thursday</a:t>
                      </a:r>
                      <a:endParaRPr kumimoji="1" lang="ja-JP" altLang="en-US" sz="1100" dirty="0"/>
                    </a:p>
                  </a:txBody>
                  <a:tcPr anchor="ctr">
                    <a:solidFill>
                      <a:srgbClr val="0070C0"/>
                    </a:solidFill>
                  </a:tcPr>
                </a:tc>
                <a:extLst>
                  <a:ext uri="{0D108BD9-81ED-4DB2-BD59-A6C34878D82A}">
                    <a16:rowId xmlns:a16="http://schemas.microsoft.com/office/drawing/2014/main" val="10000"/>
                  </a:ext>
                </a:extLst>
              </a:tr>
              <a:tr h="383343">
                <a:tc>
                  <a:txBody>
                    <a:bodyPr/>
                    <a:lstStyle/>
                    <a:p>
                      <a:pPr algn="ctr"/>
                      <a:r>
                        <a:rPr kumimoji="1" lang="en-US" altLang="ja-JP" sz="1000" b="1" dirty="0"/>
                        <a:t>EDT 3:00PM-05:00PM</a:t>
                      </a:r>
                    </a:p>
                    <a:p>
                      <a:pPr algn="ctr"/>
                      <a:r>
                        <a:rPr kumimoji="1" lang="en-US" altLang="ja-JP" sz="1000" b="1" dirty="0"/>
                        <a:t>JST: 4:00AM-6:00PM</a:t>
                      </a:r>
                      <a:r>
                        <a:rPr kumimoji="1" lang="en-US" altLang="ja-JP" sz="1000" b="1" dirty="0">
                          <a:solidFill>
                            <a:srgbClr val="FF0000"/>
                          </a:solidFill>
                        </a:rPr>
                        <a:t>+1 day</a:t>
                      </a:r>
                      <a:endParaRPr kumimoji="1" lang="ja-JP" altLang="en-US" sz="1000" b="1" dirty="0">
                        <a:solidFill>
                          <a:srgbClr val="FF0000"/>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n-lt"/>
                          <a:ea typeface="+mn-ea"/>
                          <a:cs typeface="+mn-cs"/>
                        </a:rPr>
                        <a:t>IEEE802.15 Opening Plenary</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none" dirty="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383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EDT 4:30PM-6:30PM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JST: 5:30AM-7:30AM</a:t>
                      </a:r>
                      <a:r>
                        <a:rPr kumimoji="1" lang="en-US" altLang="ja-JP" sz="1000" b="1" i="0" u="none" strike="noStrike" kern="1200" cap="none" spc="0" normalizeH="0" baseline="0" noProof="0" dirty="0">
                          <a:ln>
                            <a:noFill/>
                          </a:ln>
                          <a:solidFill>
                            <a:srgbClr val="FF0000"/>
                          </a:solidFill>
                          <a:effectLst/>
                          <a:uLnTx/>
                          <a:uFillTx/>
                          <a:latin typeface="+mn-lt"/>
                          <a:ea typeface="+mn-ea"/>
                          <a:cs typeface="+mn-cs"/>
                        </a:rPr>
                        <a:t>+1 day</a:t>
                      </a:r>
                      <a:endParaRPr kumimoji="1" lang="ja-JP" altLang="en-US" sz="1000" b="1" i="0" u="none" strike="noStrike" kern="1200" cap="none" spc="0" normalizeH="0" baseline="0" noProof="0" dirty="0">
                        <a:ln>
                          <a:noFill/>
                        </a:ln>
                        <a:solidFill>
                          <a:srgbClr val="FF0000"/>
                        </a:solidFill>
                        <a:effectLst/>
                        <a:uLnTx/>
                        <a:uFillTx/>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chemeClr val="tx1"/>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tx1"/>
                          </a:solidFill>
                          <a:effectLst/>
                          <a:uLnTx/>
                          <a:uFillTx/>
                          <a:latin typeface="+mn-lt"/>
                          <a:ea typeface="+mn-ea"/>
                          <a:cs typeface="+mn-cs"/>
                        </a:rPr>
                        <a:t>Mid Plenary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tx1"/>
                          </a:solidFill>
                          <a:effectLst/>
                          <a:uLnTx/>
                          <a:uFillTx/>
                          <a:latin typeface="+mn-lt"/>
                          <a:ea typeface="+mn-ea"/>
                          <a:cs typeface="+mn-cs"/>
                        </a:rPr>
                        <a:t>WNG Session</a:t>
                      </a: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none" dirty="0">
                        <a:solidFill>
                          <a:srgbClr val="FF0000"/>
                        </a:solidFill>
                      </a:endParaRPr>
                    </a:p>
                  </a:txBody>
                  <a:tcPr anchor="ctr">
                    <a:solidFill>
                      <a:schemeClr val="accent1">
                        <a:lumMod val="40000"/>
                        <a:lumOff val="60000"/>
                      </a:schemeClr>
                    </a:solidFill>
                  </a:tcPr>
                </a:tc>
                <a:extLst>
                  <a:ext uri="{0D108BD9-81ED-4DB2-BD59-A6C34878D82A}">
                    <a16:rowId xmlns:a16="http://schemas.microsoft.com/office/drawing/2014/main" val="186286474"/>
                  </a:ext>
                </a:extLst>
              </a:tr>
              <a:tr h="383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EDT 10:00PM-0:00AM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JST: 11:00AM-1:00PM</a:t>
                      </a:r>
                      <a:r>
                        <a:rPr kumimoji="1" lang="en-US" altLang="ja-JP" sz="1000" b="1" i="0" u="none" strike="noStrike" kern="1200" cap="none" spc="0" normalizeH="0" baseline="0" noProof="0" dirty="0">
                          <a:ln>
                            <a:noFill/>
                          </a:ln>
                          <a:solidFill>
                            <a:srgbClr val="FF0000"/>
                          </a:solidFill>
                          <a:effectLst/>
                          <a:uLnTx/>
                          <a:uFillTx/>
                          <a:latin typeface="+mn-lt"/>
                          <a:ea typeface="+mn-ea"/>
                          <a:cs typeface="+mn-cs"/>
                        </a:rPr>
                        <a:t>+1 day</a:t>
                      </a:r>
                      <a:endParaRPr kumimoji="1" lang="ja-JP" altLang="en-US" sz="1000" b="1" i="0" u="none" strike="noStrike" kern="1200" cap="none" spc="0" normalizeH="0" baseline="0" noProof="0" dirty="0">
                        <a:ln>
                          <a:noFill/>
                        </a:ln>
                        <a:solidFill>
                          <a:srgbClr val="FF0000"/>
                        </a:solidFill>
                        <a:effectLst/>
                        <a:uLnTx/>
                        <a:uFillTx/>
                        <a:latin typeface="+mn-lt"/>
                        <a:ea typeface="+mn-ea"/>
                        <a:cs typeface="+mn-cs"/>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PM2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Session 1</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PM2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Session 2</a:t>
                      </a: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PM2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Session 3</a:t>
                      </a: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u="none" dirty="0">
                          <a:solidFill>
                            <a:schemeClr val="tx1"/>
                          </a:solidFill>
                        </a:rPr>
                        <a:t>IEEE802.15 Closing Plenary</a:t>
                      </a:r>
                      <a:endParaRPr kumimoji="1" lang="en-US" altLang="ja-JP" sz="1050" b="1" u="none" dirty="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3997949460"/>
                  </a:ext>
                </a:extLst>
              </a:tr>
            </a:tbl>
          </a:graphicData>
        </a:graphic>
      </p:graphicFrame>
      <p:sp>
        <p:nvSpPr>
          <p:cNvPr id="10" name="テキスト ボックス 9">
            <a:extLst>
              <a:ext uri="{FF2B5EF4-FFF2-40B4-BE49-F238E27FC236}">
                <a16:creationId xmlns:a16="http://schemas.microsoft.com/office/drawing/2014/main" id="{5273EFF9-103B-B17F-28B3-64AF22919207}"/>
              </a:ext>
            </a:extLst>
          </p:cNvPr>
          <p:cNvSpPr txBox="1"/>
          <p:nvPr/>
        </p:nvSpPr>
        <p:spPr>
          <a:xfrm>
            <a:off x="359228" y="2664915"/>
            <a:ext cx="8425543" cy="4308872"/>
          </a:xfrm>
          <a:prstGeom prst="rect">
            <a:avLst/>
          </a:prstGeom>
          <a:noFill/>
        </p:spPr>
        <p:txBody>
          <a:bodyPr wrap="square">
            <a:spAutoFit/>
          </a:bodyPr>
          <a:lstStyle/>
          <a:p>
            <a:pPr marL="0" algn="l" rtl="0" eaLnBrk="1" fontAlgn="ctr" latinLnBrk="0" hangingPunct="1">
              <a:spcBef>
                <a:spcPts val="0"/>
              </a:spcBef>
              <a:spcAft>
                <a:spcPts val="0"/>
              </a:spcAft>
            </a:pPr>
            <a:r>
              <a:rPr kumimoji="1" lang="en-US" altLang="ja-JP" sz="1400" b="1" i="0" u="none" strike="noStrike" kern="1200" dirty="0">
                <a:solidFill>
                  <a:srgbClr val="000000"/>
                </a:solidFill>
                <a:effectLst/>
                <a:latin typeface="Arial" panose="020B0604020202020204" pitchFamily="34" charset="0"/>
              </a:rPr>
              <a:t> 1. TG 15.6ma</a:t>
            </a:r>
            <a:r>
              <a:rPr kumimoji="1" lang="en-US" altLang="ja-JP" sz="1400" b="1" i="0" u="none" strike="noStrike" kern="1200" dirty="0">
                <a:solidFill>
                  <a:srgbClr val="000000"/>
                </a:solidFill>
                <a:effectLst/>
                <a:latin typeface="ＭＳ ゴシック" panose="020B0609070205080204" pitchFamily="49" charset="-128"/>
                <a:ea typeface="ＭＳ ゴシック" panose="020B0609070205080204" pitchFamily="49" charset="-128"/>
              </a:rPr>
              <a:t>　</a:t>
            </a:r>
            <a:r>
              <a:rPr kumimoji="1" lang="en-US" altLang="ja-JP" sz="1400" b="1" i="0" u="none" strike="noStrike" kern="1200" dirty="0">
                <a:solidFill>
                  <a:srgbClr val="000000"/>
                </a:solidFill>
                <a:effectLst/>
                <a:latin typeface="Arial" panose="020B0604020202020204" pitchFamily="34" charset="0"/>
              </a:rPr>
              <a:t>  Session1,2,3,    Tue PM2  (Virtual Room #4)</a:t>
            </a:r>
            <a:endParaRPr lang="ja-JP" altLang="ja-JP" sz="1400" b="0" i="0" u="none" strike="noStrike" dirty="0">
              <a:effectLst/>
              <a:latin typeface="Arial" panose="020B0604020202020204" pitchFamily="34" charset="0"/>
            </a:endParaRPr>
          </a:p>
          <a:p>
            <a:pPr marL="0" algn="l" rtl="0" eaLnBrk="1" fontAlgn="b" latinLnBrk="0" hangingPunct="1">
              <a:spcBef>
                <a:spcPts val="0"/>
              </a:spcBef>
              <a:spcAft>
                <a:spcPts val="0"/>
              </a:spcAft>
            </a:pPr>
            <a:r>
              <a:rPr kumimoji="1" lang="en-US" altLang="ja-JP" sz="1200" b="0" i="0" u="none" strike="noStrike" kern="1200" dirty="0">
                <a:solidFill>
                  <a:srgbClr val="000000"/>
                </a:solidFill>
                <a:effectLst/>
                <a:latin typeface="Arial" panose="020B0604020202020204" pitchFamily="34" charset="0"/>
              </a:rPr>
              <a:t>Session1:  PM2  16:00-18:00 Local Hawaii Time, 22:00-24:00 EDT on Sept. 12(MON) </a:t>
            </a:r>
            <a:r>
              <a:rPr kumimoji="1" lang="en-US" altLang="ja-JP" sz="1200" b="1" i="0" u="none" strike="noStrike" kern="1200" dirty="0">
                <a:solidFill>
                  <a:srgbClr val="FF0000"/>
                </a:solidFill>
                <a:effectLst/>
                <a:latin typeface="Arial" panose="020B0604020202020204" pitchFamily="34" charset="0"/>
              </a:rPr>
              <a:t>11:00-13:00 JST on Sept. 13(TUE)</a:t>
            </a:r>
            <a:endParaRPr lang="ja-JP" altLang="ja-JP"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kumimoji="1" lang="en-US" altLang="ja-JP" sz="1200" b="0" i="0" u="none" strike="noStrike" kern="1200" dirty="0">
                <a:solidFill>
                  <a:srgbClr val="000000"/>
                </a:solidFill>
                <a:effectLst/>
                <a:latin typeface="Arial" panose="020B0604020202020204" pitchFamily="34" charset="0"/>
              </a:rPr>
              <a:t>Session2:  PM2  16:00-18:00 Local Hawaii Time, 22:00-24:00 EDT on Sept. 13(TUE) </a:t>
            </a:r>
            <a:r>
              <a:rPr kumimoji="1" lang="en-US" altLang="ja-JP" sz="1200" b="1" i="0" u="none" strike="noStrike" kern="1200" dirty="0">
                <a:solidFill>
                  <a:srgbClr val="FF0000"/>
                </a:solidFill>
                <a:effectLst/>
                <a:latin typeface="Arial" panose="020B0604020202020204" pitchFamily="34" charset="0"/>
              </a:rPr>
              <a:t>11:00-13:00 JST on Sept. 14(WED)</a:t>
            </a:r>
            <a:endParaRPr lang="ja-JP" altLang="ja-JP"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kumimoji="1" lang="en-US" altLang="ja-JP" sz="1200" b="0" i="0" u="none" strike="noStrike" kern="1200" dirty="0">
                <a:solidFill>
                  <a:srgbClr val="000000"/>
                </a:solidFill>
                <a:effectLst/>
                <a:latin typeface="Arial" panose="020B0604020202020204" pitchFamily="34" charset="0"/>
              </a:rPr>
              <a:t>Session3:  PM2  16:00-18:00 Local Hawaii Time, 22:00-24:00 EDT on Sept. 14(WED) </a:t>
            </a:r>
            <a:r>
              <a:rPr kumimoji="1" lang="en-US" altLang="ja-JP" sz="1200" b="1" i="0" u="none" strike="noStrike" kern="1200" dirty="0">
                <a:solidFill>
                  <a:srgbClr val="FF0000"/>
                </a:solidFill>
                <a:effectLst/>
                <a:latin typeface="Arial" panose="020B0604020202020204" pitchFamily="34" charset="0"/>
              </a:rPr>
              <a:t>11:00-13:00 JST on Sept. 15(THU)</a:t>
            </a:r>
            <a:endParaRPr lang="ja-JP" altLang="ja-JP" sz="1200" b="0" i="0" u="none" strike="noStrike" dirty="0">
              <a:effectLst/>
              <a:latin typeface="Arial" panose="020B0604020202020204" pitchFamily="34" charset="0"/>
            </a:endParaRPr>
          </a:p>
          <a:p>
            <a:pPr algn="l" rtl="0" fontAlgn="ctr"/>
            <a:endParaRPr lang="en-US" altLang="ja-JP" sz="1400" b="1" dirty="0">
              <a:solidFill>
                <a:srgbClr val="000000"/>
              </a:solidFill>
              <a:latin typeface="Arial" panose="020B0604020202020204" pitchFamily="34" charset="0"/>
              <a:hlinkClick r:id="rId3"/>
            </a:endParaRPr>
          </a:p>
          <a:p>
            <a:pPr algn="l" rtl="0" fontAlgn="ctr"/>
            <a:r>
              <a:rPr lang="en-US" altLang="ja-JP" sz="1400" b="1" dirty="0">
                <a:solidFill>
                  <a:srgbClr val="000000"/>
                </a:solidFill>
                <a:latin typeface="Arial" panose="020B0604020202020204" pitchFamily="34" charset="0"/>
                <a:hlinkClick r:id="rId4"/>
              </a:rPr>
              <a:t>https://ieeesa.webex.com/ieeesa/j.php?MTID=med8f9216fb4125e4c5f1785e1066136d</a:t>
            </a:r>
            <a:endParaRPr lang="en-US" altLang="ja-JP" sz="1400" b="1" dirty="0">
              <a:solidFill>
                <a:srgbClr val="000000"/>
              </a:solidFill>
              <a:latin typeface="Arial" panose="020B0604020202020204" pitchFamily="34" charset="0"/>
            </a:endParaRPr>
          </a:p>
          <a:p>
            <a:pPr algn="l" rtl="0" fontAlgn="ctr"/>
            <a:r>
              <a:rPr lang="en-US" altLang="ja-JP" sz="1400" b="1" dirty="0">
                <a:solidFill>
                  <a:srgbClr val="000000"/>
                </a:solidFill>
                <a:latin typeface="Arial" panose="020B0604020202020204" pitchFamily="34" charset="0"/>
              </a:rPr>
              <a:t>Meeting number: 2333 367 1149</a:t>
            </a:r>
          </a:p>
          <a:p>
            <a:pPr algn="l" rtl="0" fontAlgn="ctr"/>
            <a:r>
              <a:rPr lang="en-US" altLang="ja-JP" sz="1400" b="1" dirty="0">
                <a:solidFill>
                  <a:srgbClr val="000000"/>
                </a:solidFill>
                <a:latin typeface="Arial" panose="020B0604020202020204" pitchFamily="34" charset="0"/>
              </a:rPr>
              <a:t>Password: 80215mtgrm4</a:t>
            </a:r>
          </a:p>
          <a:p>
            <a:pPr algn="l" rtl="0" fontAlgn="ctr"/>
            <a:endParaRPr lang="en-US" altLang="ja-JP" sz="1400" b="1" dirty="0">
              <a:solidFill>
                <a:srgbClr val="000000"/>
              </a:solidFill>
              <a:latin typeface="Arial" panose="020B0604020202020204" pitchFamily="34" charset="0"/>
            </a:endParaRPr>
          </a:p>
          <a:p>
            <a:pPr marL="342900" indent="-342900" algn="l" rtl="0" fontAlgn="ctr">
              <a:buAutoNum type="arabicPeriod" startAt="2"/>
            </a:pPr>
            <a:r>
              <a:rPr lang="en-US" altLang="ja-JP" sz="1400" b="1" i="0" u="none" strike="noStrike" dirty="0">
                <a:solidFill>
                  <a:srgbClr val="000000"/>
                </a:solidFill>
                <a:effectLst/>
                <a:latin typeface="Arial" panose="020B0604020202020204" pitchFamily="34" charset="0"/>
              </a:rPr>
              <a:t>Opening Plenary Session</a:t>
            </a:r>
          </a:p>
          <a:p>
            <a:pPr algn="l" rtl="0" fontAlgn="ctr"/>
            <a:r>
              <a:rPr lang="en-US" altLang="ja-JP" sz="1400" b="1" dirty="0">
                <a:solidFill>
                  <a:srgbClr val="000000"/>
                </a:solidFill>
                <a:latin typeface="Arial" panose="020B0604020202020204" pitchFamily="34" charset="0"/>
                <a:hlinkClick r:id="rId5"/>
              </a:rPr>
              <a:t>https://ieeesa.webex.com/ieeesa/j.php?MTID=me41ba543dee2942d53225c6c762c9e15</a:t>
            </a:r>
            <a:endParaRPr lang="en-US" altLang="ja-JP" sz="1400" b="1" dirty="0">
              <a:solidFill>
                <a:srgbClr val="000000"/>
              </a:solidFill>
              <a:latin typeface="Arial" panose="020B0604020202020204" pitchFamily="34" charset="0"/>
            </a:endParaRPr>
          </a:p>
          <a:p>
            <a:pPr algn="l" rtl="0" fontAlgn="ctr"/>
            <a:r>
              <a:rPr lang="en-US" altLang="ja-JP" sz="1400" b="1" dirty="0">
                <a:solidFill>
                  <a:srgbClr val="000000"/>
                </a:solidFill>
                <a:latin typeface="Arial" panose="020B0604020202020204" pitchFamily="34" charset="0"/>
              </a:rPr>
              <a:t>Meeting number (access code): 2341 182 9640</a:t>
            </a:r>
          </a:p>
          <a:p>
            <a:pPr algn="l" rtl="0" fontAlgn="ctr"/>
            <a:r>
              <a:rPr lang="en-US" altLang="ja-JP" sz="1400" b="1" dirty="0">
                <a:solidFill>
                  <a:srgbClr val="000000"/>
                </a:solidFill>
                <a:latin typeface="Arial" panose="020B0604020202020204" pitchFamily="34" charset="0"/>
              </a:rPr>
              <a:t>Meeting password: 80215mtgrm1</a:t>
            </a:r>
          </a:p>
          <a:p>
            <a:pPr algn="l" rtl="0" fontAlgn="ctr"/>
            <a:endParaRPr lang="en-US" altLang="ja-JP" sz="1400" b="1" i="0" u="none" strike="noStrike" dirty="0">
              <a:solidFill>
                <a:srgbClr val="000000"/>
              </a:solidFill>
              <a:effectLst/>
              <a:latin typeface="Arial" panose="020B0604020202020204" pitchFamily="34" charset="0"/>
            </a:endParaRPr>
          </a:p>
          <a:p>
            <a:pPr marL="342900" indent="-342900" algn="l" rtl="0" fontAlgn="ctr">
              <a:buAutoNum type="arabicPeriod" startAt="3"/>
            </a:pPr>
            <a:r>
              <a:rPr lang="en-US" altLang="ja-JP" sz="1400" b="1" i="0" u="none" strike="noStrike" dirty="0">
                <a:solidFill>
                  <a:srgbClr val="000000"/>
                </a:solidFill>
                <a:effectLst/>
                <a:latin typeface="Arial" panose="020B0604020202020204" pitchFamily="34" charset="0"/>
              </a:rPr>
              <a:t>Closing Plenary Session</a:t>
            </a:r>
          </a:p>
          <a:p>
            <a:pPr algn="l" rtl="0" fontAlgn="ctr"/>
            <a:r>
              <a:rPr lang="en-US" altLang="ja-JP" sz="1400" b="1" i="0" u="none" strike="noStrike" dirty="0">
                <a:solidFill>
                  <a:srgbClr val="000000"/>
                </a:solidFill>
                <a:effectLst/>
                <a:latin typeface="Arial" panose="020B0604020202020204" pitchFamily="34" charset="0"/>
                <a:hlinkClick r:id="rId5"/>
              </a:rPr>
              <a:t>https://ieeesa.webex.com/ieeesa/j.php?MTID=me41ba543dee2942d53225c6c762c9e15</a:t>
            </a:r>
            <a:endParaRPr lang="en-US" altLang="ja-JP" sz="1400" b="1" i="0" u="none" strike="noStrike" dirty="0">
              <a:solidFill>
                <a:srgbClr val="000000"/>
              </a:solidFill>
              <a:effectLst/>
              <a:latin typeface="Arial" panose="020B0604020202020204" pitchFamily="34" charset="0"/>
            </a:endParaRPr>
          </a:p>
          <a:p>
            <a:pPr algn="l" rtl="0" fontAlgn="ctr"/>
            <a:r>
              <a:rPr lang="en-US" altLang="ja-JP" sz="1400" b="1" i="0" u="none" strike="noStrike" dirty="0">
                <a:solidFill>
                  <a:srgbClr val="000000"/>
                </a:solidFill>
                <a:effectLst/>
                <a:latin typeface="Arial" panose="020B0604020202020204" pitchFamily="34" charset="0"/>
              </a:rPr>
              <a:t>Meeting number: 2341 182 9640</a:t>
            </a:r>
          </a:p>
          <a:p>
            <a:pPr algn="l" rtl="0" fontAlgn="ctr"/>
            <a:r>
              <a:rPr lang="en-US" altLang="ja-JP" sz="1400" b="1" i="0" u="none" strike="noStrike" dirty="0">
                <a:solidFill>
                  <a:srgbClr val="000000"/>
                </a:solidFill>
                <a:effectLst/>
                <a:latin typeface="Arial" panose="020B0604020202020204" pitchFamily="34" charset="0"/>
              </a:rPr>
              <a:t>Password: 80215mtgrm1</a:t>
            </a:r>
          </a:p>
          <a:p>
            <a:pPr marL="342900" indent="-342900" algn="l" rtl="0" fontAlgn="ctr">
              <a:buAutoNum type="arabicPeriod" startAt="2"/>
            </a:pPr>
            <a:endParaRPr lang="en-US" altLang="ja-JP" sz="1400" b="1" dirty="0">
              <a:solidFill>
                <a:srgbClr val="000000"/>
              </a:solidFill>
              <a:latin typeface="Arial" panose="020B0604020202020204" pitchFamily="34" charset="0"/>
            </a:endParaRPr>
          </a:p>
          <a:p>
            <a:pPr marL="342900" indent="-342900" algn="l" rtl="0" fontAlgn="ctr">
              <a:buAutoNum type="arabicPeriod" startAt="2"/>
            </a:pPr>
            <a:endParaRPr lang="en-US" altLang="ja-JP" sz="1400" b="1"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5460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September 12</a:t>
            </a:r>
            <a:r>
              <a:rPr lang="en-US" altLang="ja-JP" sz="2800" baseline="30000" dirty="0">
                <a:ea typeface="ＭＳ Ｐゴシック" pitchFamily="50" charset="-128"/>
              </a:rPr>
              <a:t>th</a:t>
            </a:r>
            <a:r>
              <a:rPr lang="en-US" altLang="ja-JP" sz="2800" dirty="0">
                <a:ea typeface="ＭＳ Ｐゴシック" pitchFamily="50" charset="-128"/>
              </a:rPr>
              <a:t>, 2022</a:t>
            </a:r>
            <a:br>
              <a:rPr lang="en-US" altLang="ja-JP" sz="2800" dirty="0">
                <a:ea typeface="ＭＳ Ｐゴシック" pitchFamily="50" charset="-128"/>
              </a:rPr>
            </a:br>
            <a:br>
              <a:rPr lang="en-US" altLang="ja-JP" sz="2800" dirty="0">
                <a:ea typeface="ＭＳ Ｐゴシック" pitchFamily="50" charset="-128"/>
              </a:rPr>
            </a:br>
            <a:r>
              <a:rPr lang="en-US" altLang="ja-JP" sz="3200" dirty="0">
                <a:ea typeface="ＭＳ Ｐゴシック" pitchFamily="50" charset="-128"/>
              </a:rPr>
              <a:t>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0CCB07-48E5-77B2-EB90-27AF02009E6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a:xfrm>
            <a:off x="529389" y="1934678"/>
            <a:ext cx="8435100" cy="4389120"/>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0" indent="0">
              <a:buNone/>
            </a:pPr>
            <a:r>
              <a:rPr lang="en-US" altLang="ja-JP" sz="2400" dirty="0"/>
              <a:t>3.   Secretary;      Takumi Kobayashi, YNU/TCU</a:t>
            </a:r>
          </a:p>
          <a:p>
            <a:pPr marL="0" indent="0">
              <a:buNone/>
            </a:pPr>
            <a:r>
              <a:rPr kumimoji="1" lang="en-US" altLang="ja-JP" sz="2400" dirty="0"/>
              <a:t> </a:t>
            </a:r>
            <a:r>
              <a:rPr lang="en-US" altLang="ja-JP" sz="2400" dirty="0"/>
              <a:t>     kobayashi-takumi-ch@ynu.ac.jp</a:t>
            </a:r>
          </a:p>
          <a:p>
            <a:pPr marL="514350" indent="-514350">
              <a:buAutoNum type="arabicPeriod" startAt="4"/>
            </a:pPr>
            <a:r>
              <a:rPr kumimoji="1" lang="en-US" altLang="ja-JP" sz="2400" dirty="0"/>
              <a:t>Technical Editor;  </a:t>
            </a:r>
            <a:r>
              <a:rPr lang="en-US" altLang="ja-JP" sz="2400" dirty="0"/>
              <a:t>   Minsoo Kim, YRP-IAI</a:t>
            </a:r>
          </a:p>
          <a:p>
            <a:pPr marL="0" indent="0">
              <a:buNone/>
            </a:pPr>
            <a:r>
              <a:rPr kumimoji="1" lang="en-US" altLang="ja-JP" sz="2400" dirty="0"/>
              <a:t>      minsoo@minsookim.com</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20</a:t>
            </a:fld>
            <a:endParaRPr lang="en-US" altLang="ja-JP" dirty="0"/>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968419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21</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September 2022</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3</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September 2022</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July 2022. Doc.# </a:t>
            </a:r>
            <a:r>
              <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rPr>
              <a:t>15-22-0417-00-06ma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a:t>
            </a:r>
            <a:r>
              <a:rPr lang="en-US" sz="2400" dirty="0">
                <a:solidFill>
                  <a:srgbClr val="000000"/>
                </a:solidFill>
                <a:highlight>
                  <a:srgbClr val="FFFF00"/>
                </a:highlight>
              </a:rPr>
              <a:t>15-22-0451-01-06ma</a:t>
            </a:r>
            <a:endPar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September 2022</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01841" y="675572"/>
            <a:ext cx="8407154" cy="646331"/>
          </a:xfrm>
          <a:prstGeom prst="rect">
            <a:avLst/>
          </a:prstGeom>
          <a:noFill/>
        </p:spPr>
        <p:txBody>
          <a:bodyPr wrap="square">
            <a:spAutoFit/>
          </a:bodyPr>
          <a:lstStyle/>
          <a:p>
            <a:r>
              <a:rPr lang="en-US" altLang="ja-JP" b="1" dirty="0"/>
              <a:t>[802.15-ALL] September 802.15 Mixed-Mode Plenary - Welcome and Ground Rules</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189471" y="1104712"/>
            <a:ext cx="8841257" cy="5478423"/>
          </a:xfrm>
          <a:prstGeom prst="rect">
            <a:avLst/>
          </a:prstGeom>
          <a:noFill/>
        </p:spPr>
        <p:txBody>
          <a:bodyPr wrap="square">
            <a:spAutoFit/>
          </a:bodyPr>
          <a:lstStyle/>
          <a:p>
            <a:r>
              <a:rPr lang="en-GB" altLang="ja-JP" sz="1400" dirty="0">
                <a:effectLst/>
                <a:latin typeface="Calibri" panose="020F0502020204030204" pitchFamily="34" charset="0"/>
                <a:ea typeface="游ゴシック" panose="020B0400000000000000" pitchFamily="50" charset="-128"/>
              </a:rPr>
              <a:t>All,</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Welcome in-person and virtually to the 138</a:t>
            </a:r>
            <a:r>
              <a:rPr lang="en-GB" altLang="ja-JP" sz="1400" baseline="30000" dirty="0">
                <a:effectLst/>
                <a:latin typeface="Calibri" panose="020F0502020204030204" pitchFamily="34" charset="0"/>
                <a:ea typeface="游ゴシック" panose="020B0400000000000000" pitchFamily="50" charset="-128"/>
              </a:rPr>
              <a:t>th</a:t>
            </a:r>
            <a:r>
              <a:rPr lang="en-GB" altLang="ja-JP" sz="1400" dirty="0">
                <a:effectLst/>
                <a:latin typeface="Calibri" panose="020F0502020204030204" pitchFamily="34" charset="0"/>
                <a:ea typeface="游ゴシック" panose="020B0400000000000000" pitchFamily="50" charset="-128"/>
              </a:rPr>
              <a:t> Meeting of IEEE 802.15 WG on Wireless Specialty Networks. Our WG meetings will start tomorrow (Mon.,  July 11</a:t>
            </a:r>
            <a:r>
              <a:rPr lang="en-GB" altLang="ja-JP" sz="1400" baseline="30000" dirty="0">
                <a:effectLst/>
                <a:latin typeface="Calibri" panose="020F0502020204030204" pitchFamily="34" charset="0"/>
                <a:ea typeface="游ゴシック" panose="020B0400000000000000" pitchFamily="50" charset="-128"/>
              </a:rPr>
              <a:t>th</a:t>
            </a:r>
            <a:r>
              <a:rPr lang="en-GB" altLang="ja-JP" sz="1400" dirty="0">
                <a:effectLst/>
                <a:latin typeface="Calibri" panose="020F0502020204030204" pitchFamily="34" charset="0"/>
                <a:ea typeface="游ゴシック" panose="020B0400000000000000" pitchFamily="50" charset="-128"/>
              </a:rPr>
              <a:t>) with the 802.15 WG Opening Plenary at 10:30 am Eastern. We have a busy week and are excited to be working in person again on our standards development work. Our WNG this week will include an invited guest speaker (virtually) whom will present on an exciting and relevant topic.</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As this is our </a:t>
            </a:r>
            <a:r>
              <a:rPr lang="en-GB" altLang="ja-JP" sz="1400" dirty="0">
                <a:solidFill>
                  <a:srgbClr val="FF0000"/>
                </a:solidFill>
                <a:effectLst/>
                <a:latin typeface="Calibri" panose="020F0502020204030204" pitchFamily="34" charset="0"/>
                <a:ea typeface="游ゴシック" panose="020B0400000000000000" pitchFamily="50" charset="-128"/>
              </a:rPr>
              <a:t>1</a:t>
            </a:r>
            <a:r>
              <a:rPr lang="en-GB" altLang="ja-JP" sz="1400" baseline="30000" dirty="0">
                <a:solidFill>
                  <a:srgbClr val="FF0000"/>
                </a:solidFill>
                <a:effectLst/>
                <a:latin typeface="Calibri" panose="020F0502020204030204" pitchFamily="34" charset="0"/>
                <a:ea typeface="游ゴシック" panose="020B0400000000000000" pitchFamily="50" charset="-128"/>
              </a:rPr>
              <a:t>st</a:t>
            </a:r>
            <a:r>
              <a:rPr lang="en-GB" altLang="ja-JP" sz="1400" dirty="0">
                <a:solidFill>
                  <a:srgbClr val="FF0000"/>
                </a:solidFill>
                <a:effectLst/>
                <a:latin typeface="Calibri" panose="020F0502020204030204" pitchFamily="34" charset="0"/>
                <a:ea typeface="游ゴシック" panose="020B0400000000000000" pitchFamily="50" charset="-128"/>
              </a:rPr>
              <a:t> Mixed-Mode mtg. </a:t>
            </a:r>
            <a:r>
              <a:rPr lang="en-GB" altLang="ja-JP" sz="1400" dirty="0">
                <a:effectLst/>
                <a:latin typeface="Calibri" panose="020F0502020204030204" pitchFamily="34" charset="0"/>
                <a:ea typeface="游ゴシック" panose="020B0400000000000000" pitchFamily="50" charset="-128"/>
              </a:rPr>
              <a:t>and we are still all learning, it is almost guaranteed that there will be issues along the way. Please be patient with the 802 leadership, mtg. planners, network support, local hotel staff, and of course all our colleagues as we work through these issues in real time.</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Since there are scheduled breaks we will be starting all meetings on time at </a:t>
            </a:r>
            <a:r>
              <a:rPr lang="en-GB" altLang="ja-JP" sz="1400" b="1" dirty="0">
                <a:solidFill>
                  <a:srgbClr val="FF0000"/>
                </a:solidFill>
                <a:effectLst/>
                <a:latin typeface="Calibri" panose="020F0502020204030204" pitchFamily="34" charset="0"/>
                <a:ea typeface="游ゴシック" panose="020B0400000000000000" pitchFamily="50" charset="-128"/>
              </a:rPr>
              <a:t>the start of the planned time slot (no 10min delay of the start of business from the mtg. start time</a:t>
            </a:r>
            <a:r>
              <a:rPr lang="en-GB" altLang="ja-JP" sz="1400" dirty="0">
                <a:effectLst/>
                <a:latin typeface="Calibri" panose="020F0502020204030204" pitchFamily="34" charset="0"/>
                <a:ea typeface="游ゴシック" panose="020B0400000000000000" pitchFamily="50" charset="-128"/>
              </a:rPr>
              <a:t>, as we were using for our prior virtual-only mtgs.). </a:t>
            </a:r>
            <a:r>
              <a:rPr lang="en-GB" altLang="ja-JP" sz="1400" dirty="0">
                <a:solidFill>
                  <a:srgbClr val="FF0000"/>
                </a:solidFill>
                <a:effectLst/>
                <a:latin typeface="Calibri" panose="020F0502020204030204" pitchFamily="34" charset="0"/>
                <a:ea typeface="游ゴシック" panose="020B0400000000000000" pitchFamily="50" charset="-128"/>
              </a:rPr>
              <a:t>Webex appointments for the 4 virtual rooms </a:t>
            </a:r>
            <a:r>
              <a:rPr lang="en-GB" altLang="ja-JP" sz="1400" dirty="0">
                <a:effectLst/>
                <a:latin typeface="Calibri" panose="020F0502020204030204" pitchFamily="34" charset="0"/>
                <a:ea typeface="游ゴシック" panose="020B0400000000000000" pitchFamily="50" charset="-128"/>
              </a:rPr>
              <a:t>being utilized by 802.15 this week have been posted to the 802.15 Calendar. The Webex links are also provided on the WG15 Graphic at the top of each day. Simply look at the 802.15 graphic and select the Webex link at the top of that column to join the meeting for that time slot.</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To allow the mtgs. to run as smoothly as possible, we have set some ground rules for the week: </a:t>
            </a:r>
            <a:endParaRPr lang="ja-JP" altLang="ja-JP" sz="1400" dirty="0">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All in-person attendees are requested to use the mic in the room so that remote participants can hear you</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In-person attendees who join the Webex SHALL ensure that their audio is disabled</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Remote attendees are requested to mute their Webex session audio when not speaking</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Remote attendees that want to speak SHALL submit (only) a “Q” to the Webex session chat window (to minimize clutter in that window) and then be ready to speak when requested by the Webex administrator</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We will have 2 queues for participants in each mtg. (1 at the in-person mic in the room and 1 on Webex) and the Webex administrator for each mtg. will alternate between the queues until both are cleared or time runs out</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US" altLang="ja-JP" sz="1400" dirty="0">
                <a:effectLst/>
                <a:latin typeface="Calibri" panose="020F0502020204030204" pitchFamily="34" charset="0"/>
                <a:ea typeface="游ゴシック" panose="020B0400000000000000" pitchFamily="50" charset="-128"/>
              </a:rPr>
              <a:t>Looking forward to working with everyone (in person and virtually) this week.</a:t>
            </a:r>
            <a:endParaRPr lang="ja-JP" altLang="ja-JP" sz="1400" dirty="0">
              <a:effectLst/>
              <a:latin typeface="Calibri" panose="020F0502020204030204" pitchFamily="34" charset="0"/>
              <a:ea typeface="游ゴシック" panose="020B0400000000000000" pitchFamily="50" charset="-128"/>
            </a:endParaRPr>
          </a:p>
          <a:p>
            <a:r>
              <a:rPr lang="en-US" altLang="ja-JP" sz="1400" dirty="0">
                <a:effectLst/>
                <a:latin typeface="Calibri" panose="020F0502020204030204" pitchFamily="34" charset="0"/>
                <a:ea typeface="游ゴシック" panose="020B0400000000000000" pitchFamily="50" charset="-128"/>
              </a:rPr>
              <a:t>Best Regards,</a:t>
            </a:r>
            <a:br>
              <a:rPr lang="en-US" altLang="ja-JP" sz="1400" dirty="0">
                <a:effectLst/>
                <a:latin typeface="Calibri" panose="020F0502020204030204" pitchFamily="34" charset="0"/>
                <a:ea typeface="游ゴシック" panose="020B0400000000000000" pitchFamily="50" charset="-128"/>
              </a:rPr>
            </a:br>
            <a:r>
              <a:rPr lang="en-US" altLang="ja-JP" sz="1400" dirty="0">
                <a:effectLst/>
                <a:latin typeface="Calibri" panose="020F0502020204030204" pitchFamily="34" charset="0"/>
                <a:ea typeface="游ゴシック" panose="020B0400000000000000" pitchFamily="50" charset="-128"/>
              </a:rPr>
              <a:t>Clint Powell</a:t>
            </a:r>
            <a:br>
              <a:rPr lang="en-US" altLang="ja-JP" sz="1400" dirty="0">
                <a:effectLst/>
                <a:latin typeface="Calibri" panose="020F0502020204030204" pitchFamily="34" charset="0"/>
                <a:ea typeface="游ゴシック" panose="020B0400000000000000" pitchFamily="50" charset="-128"/>
              </a:rPr>
            </a:br>
            <a:r>
              <a:rPr lang="en-US" altLang="ja-JP" sz="1400" dirty="0">
                <a:effectLst/>
                <a:latin typeface="Calibri" panose="020F0502020204030204" pitchFamily="34" charset="0"/>
                <a:ea typeface="游ゴシック" panose="020B0400000000000000" pitchFamily="50" charset="-128"/>
              </a:rPr>
              <a:t>IEEE 802.15 WG - Chair</a:t>
            </a:r>
            <a:endParaRPr lang="ja-JP" altLang="ja-JP" sz="1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289447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5E7C9E6-03CD-9735-7F0A-282E74C14DBE}"/>
              </a:ext>
            </a:extLst>
          </p:cNvPr>
          <p:cNvPicPr>
            <a:picLocks noChangeAspect="1"/>
          </p:cNvPicPr>
          <p:nvPr/>
        </p:nvPicPr>
        <p:blipFill>
          <a:blip r:embed="rId3"/>
          <a:stretch>
            <a:fillRect/>
          </a:stretch>
        </p:blipFill>
        <p:spPr>
          <a:xfrm>
            <a:off x="122279" y="2098875"/>
            <a:ext cx="8899442" cy="4301572"/>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756821" y="1050595"/>
            <a:ext cx="74618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and one joint session such as</a:t>
            </a: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73032" y="653143"/>
            <a:ext cx="8597935" cy="379608"/>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September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2022</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1" name="正方形/長方形 10">
            <a:extLst>
              <a:ext uri="{FF2B5EF4-FFF2-40B4-BE49-F238E27FC236}">
                <a16:creationId xmlns:a16="http://schemas.microsoft.com/office/drawing/2014/main" id="{837C72FD-46B1-7970-9365-4230F24875CC}"/>
              </a:ext>
            </a:extLst>
          </p:cNvPr>
          <p:cNvSpPr/>
          <p:nvPr/>
        </p:nvSpPr>
        <p:spPr bwMode="auto">
          <a:xfrm>
            <a:off x="3975456" y="4935557"/>
            <a:ext cx="269671" cy="398766"/>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18" name="正方形/長方形 17">
            <a:extLst>
              <a:ext uri="{FF2B5EF4-FFF2-40B4-BE49-F238E27FC236}">
                <a16:creationId xmlns:a16="http://schemas.microsoft.com/office/drawing/2014/main" id="{CE498819-ED66-39DD-E236-39F0D5335A83}"/>
              </a:ext>
            </a:extLst>
          </p:cNvPr>
          <p:cNvSpPr/>
          <p:nvPr/>
        </p:nvSpPr>
        <p:spPr bwMode="auto">
          <a:xfrm>
            <a:off x="3053506" y="3483744"/>
            <a:ext cx="1230073" cy="240467"/>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正方形/長方形 18">
            <a:extLst>
              <a:ext uri="{FF2B5EF4-FFF2-40B4-BE49-F238E27FC236}">
                <a16:creationId xmlns:a16="http://schemas.microsoft.com/office/drawing/2014/main" id="{DE4AB7C8-5491-1896-A28F-8551C3836EFE}"/>
              </a:ext>
            </a:extLst>
          </p:cNvPr>
          <p:cNvSpPr/>
          <p:nvPr/>
        </p:nvSpPr>
        <p:spPr bwMode="auto">
          <a:xfrm>
            <a:off x="6490210" y="4957267"/>
            <a:ext cx="1174108" cy="332665"/>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 name="正方形/長方形 19">
            <a:extLst>
              <a:ext uri="{FF2B5EF4-FFF2-40B4-BE49-F238E27FC236}">
                <a16:creationId xmlns:a16="http://schemas.microsoft.com/office/drawing/2014/main" id="{34918DBF-42C9-889A-F5C3-B5B13C2A3580}"/>
              </a:ext>
            </a:extLst>
          </p:cNvPr>
          <p:cNvSpPr/>
          <p:nvPr/>
        </p:nvSpPr>
        <p:spPr bwMode="auto">
          <a:xfrm>
            <a:off x="5350927" y="3750878"/>
            <a:ext cx="1174158" cy="45320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 name="正方形/長方形 21">
            <a:extLst>
              <a:ext uri="{FF2B5EF4-FFF2-40B4-BE49-F238E27FC236}">
                <a16:creationId xmlns:a16="http://schemas.microsoft.com/office/drawing/2014/main" id="{8C067CEA-BB4D-44B9-E02D-FF5CB6AFFECF}"/>
              </a:ext>
            </a:extLst>
          </p:cNvPr>
          <p:cNvSpPr/>
          <p:nvPr/>
        </p:nvSpPr>
        <p:spPr bwMode="auto">
          <a:xfrm>
            <a:off x="5099407" y="4909564"/>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23" name="正方形/長方形 22">
            <a:extLst>
              <a:ext uri="{FF2B5EF4-FFF2-40B4-BE49-F238E27FC236}">
                <a16:creationId xmlns:a16="http://schemas.microsoft.com/office/drawing/2014/main" id="{9AE5358A-28B8-C438-20D4-0729DB8CD91D}"/>
              </a:ext>
            </a:extLst>
          </p:cNvPr>
          <p:cNvSpPr/>
          <p:nvPr/>
        </p:nvSpPr>
        <p:spPr bwMode="auto">
          <a:xfrm>
            <a:off x="6249985" y="4927320"/>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graphicFrame>
        <p:nvGraphicFramePr>
          <p:cNvPr id="9" name="表 8">
            <a:extLst>
              <a:ext uri="{FF2B5EF4-FFF2-40B4-BE49-F238E27FC236}">
                <a16:creationId xmlns:a16="http://schemas.microsoft.com/office/drawing/2014/main" id="{46531581-DB7D-3A8E-A270-DA7F9F93DEE8}"/>
              </a:ext>
            </a:extLst>
          </p:cNvPr>
          <p:cNvGraphicFramePr>
            <a:graphicFrameLocks noGrp="1"/>
          </p:cNvGraphicFramePr>
          <p:nvPr>
            <p:extLst>
              <p:ext uri="{D42A27DB-BD31-4B8C-83A1-F6EECF244321}">
                <p14:modId xmlns:p14="http://schemas.microsoft.com/office/powerpoint/2010/main" val="4196791299"/>
              </p:ext>
            </p:extLst>
          </p:nvPr>
        </p:nvGraphicFramePr>
        <p:xfrm>
          <a:off x="277848" y="1354871"/>
          <a:ext cx="8899441" cy="626523"/>
        </p:xfrm>
        <a:graphic>
          <a:graphicData uri="http://schemas.openxmlformats.org/drawingml/2006/table">
            <a:tbl>
              <a:tblPr>
                <a:tableStyleId>{5C22544A-7EE6-4342-B048-85BDC9FD1C3A}</a:tableStyleId>
              </a:tblPr>
              <a:tblGrid>
                <a:gridCol w="8276767">
                  <a:extLst>
                    <a:ext uri="{9D8B030D-6E8A-4147-A177-3AD203B41FA5}">
                      <a16:colId xmlns:a16="http://schemas.microsoft.com/office/drawing/2014/main" val="2618194811"/>
                    </a:ext>
                  </a:extLst>
                </a:gridCol>
                <a:gridCol w="622674">
                  <a:extLst>
                    <a:ext uri="{9D8B030D-6E8A-4147-A177-3AD203B41FA5}">
                      <a16:colId xmlns:a16="http://schemas.microsoft.com/office/drawing/2014/main" val="765888186"/>
                    </a:ext>
                  </a:extLst>
                </a:gridCol>
              </a:tblGrid>
              <a:tr h="165528">
                <a:tc>
                  <a:txBody>
                    <a:bodyPr/>
                    <a:lstStyle/>
                    <a:p>
                      <a:pPr algn="l" fontAlgn="b"/>
                      <a:r>
                        <a:rPr lang="en-US" sz="1200" u="none" strike="noStrike" dirty="0">
                          <a:effectLst/>
                        </a:rPr>
                        <a:t>Session1:  PM2  16:00-18:00 Local Hawaii Time, 22:00-24:00 EDT on Sept. 12(MON) </a:t>
                      </a:r>
                      <a:r>
                        <a:rPr lang="en-US" sz="1200" b="1" u="none" strike="noStrike" dirty="0">
                          <a:solidFill>
                            <a:srgbClr val="FF0000"/>
                          </a:solidFill>
                          <a:effectLst/>
                        </a:rPr>
                        <a:t>11:00-13:00 JST on Sept. 13(TUE)</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248350493"/>
                  </a:ext>
                </a:extLst>
              </a:tr>
              <a:tr h="220400">
                <a:tc>
                  <a:txBody>
                    <a:bodyPr/>
                    <a:lstStyle/>
                    <a:p>
                      <a:pPr algn="l" fontAlgn="b"/>
                      <a:r>
                        <a:rPr lang="en-US" sz="1200" u="none" strike="noStrike" dirty="0">
                          <a:effectLst/>
                        </a:rPr>
                        <a:t>Session2:  PM2  16:00-18:00 Local Hawaii Time, 22:00-24:00 EDT on Sept. 13(TUE) </a:t>
                      </a:r>
                      <a:r>
                        <a:rPr lang="en-US" sz="1200" b="1" u="none" strike="noStrike" dirty="0">
                          <a:solidFill>
                            <a:srgbClr val="FF0000"/>
                          </a:solidFill>
                          <a:effectLst/>
                        </a:rPr>
                        <a:t>11:00-13:00 JST on Sept. 14(WED)</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1456517015"/>
                  </a:ext>
                </a:extLst>
              </a:tr>
              <a:tr h="220400">
                <a:tc>
                  <a:txBody>
                    <a:bodyPr/>
                    <a:lstStyle/>
                    <a:p>
                      <a:pPr algn="l" fontAlgn="b"/>
                      <a:r>
                        <a:rPr lang="en-US" sz="1200" u="none" strike="noStrike" dirty="0">
                          <a:effectLst/>
                        </a:rPr>
                        <a:t>Session3:  PM2  16:00-18:00 Local Hawaii Time, 22:00-24:00 EDT on Sept. 14(WED) </a:t>
                      </a:r>
                      <a:r>
                        <a:rPr lang="en-US" sz="1200" b="1" u="none" strike="noStrike" dirty="0">
                          <a:solidFill>
                            <a:srgbClr val="FF0000"/>
                          </a:solidFill>
                          <a:effectLst/>
                        </a:rPr>
                        <a:t>11:00-13:00 JST on Sept. 15(THU)</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dirty="0">
                        <a:effectLst/>
                        <a:latin typeface="Arial" panose="020B0604020202020204" pitchFamily="34" charset="0"/>
                      </a:endParaRPr>
                    </a:p>
                  </a:txBody>
                  <a:tcPr marL="2843" marR="2843" marT="2843" marB="0" anchor="b"/>
                </a:tc>
                <a:extLst>
                  <a:ext uri="{0D108BD9-81ED-4DB2-BD59-A6C34878D82A}">
                    <a16:rowId xmlns:a16="http://schemas.microsoft.com/office/drawing/2014/main" val="1400848111"/>
                  </a:ext>
                </a:extLst>
              </a:tr>
            </a:tbl>
          </a:graphicData>
        </a:graphic>
      </p:graphicFrame>
    </p:spTree>
    <p:extLst>
      <p:ext uri="{BB962C8B-B14F-4D97-AF65-F5344CB8AC3E}">
        <p14:creationId xmlns:p14="http://schemas.microsoft.com/office/powerpoint/2010/main" val="10731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26" presetClass="emph" presetSubtype="0" repeatCount="5000" fill="hold" grpId="0" nodeType="withEffect">
                                  <p:stCondLst>
                                    <p:cond delay="0"/>
                                  </p:stCondLst>
                                  <p:childTnLst>
                                    <p:animEffect transition="out" filter="fade">
                                      <p:cBhvr>
                                        <p:cTn id="9" dur="500" tmFilter="0, 0; .2, .5; .8, .5; 1, 0"/>
                                        <p:tgtEl>
                                          <p:spTgt spid="23"/>
                                        </p:tgtEl>
                                      </p:cBhvr>
                                    </p:animEffect>
                                    <p:animScale>
                                      <p:cBhvr>
                                        <p:cTn id="10" dur="250" autoRev="1" fill="hold"/>
                                        <p:tgtEl>
                                          <p:spTgt spid="23"/>
                                        </p:tgtEl>
                                      </p:cBhvr>
                                      <p:by x="105000" y="105000"/>
                                    </p:animScale>
                                  </p:childTnLst>
                                </p:cTn>
                              </p:par>
                              <p:par>
                                <p:cTn id="11" presetID="26" presetClass="emph" presetSubtype="0" repeatCount="5000" fill="hold" grpId="0" nodeType="withEffect">
                                  <p:stCondLst>
                                    <p:cond delay="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par>
                                <p:cTn id="14" presetID="26" presetClass="emph" presetSubtype="0" repeatCount="5000" fill="hold" grpId="0" nodeType="withEffect">
                                  <p:stCondLst>
                                    <p:cond delay="0"/>
                                  </p:stCondLst>
                                  <p:childTnLst>
                                    <p:animEffect transition="out" filter="fade">
                                      <p:cBhvr>
                                        <p:cTn id="15" dur="500" tmFilter="0, 0; .2, .5; .8, .5; 1, 0"/>
                                        <p:tgtEl>
                                          <p:spTgt spid="20"/>
                                        </p:tgtEl>
                                      </p:cBhvr>
                                    </p:animEffect>
                                    <p:animScale>
                                      <p:cBhvr>
                                        <p:cTn id="16"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723900" y="1238801"/>
            <a:ext cx="7772400" cy="4911477"/>
          </a:xfrm>
        </p:spPr>
        <p:txBody>
          <a:bodyPr/>
          <a:lstStyle/>
          <a:p>
            <a:r>
              <a:rPr lang="en-US" altLang="ja-JP" sz="2400" dirty="0">
                <a:ea typeface="ＭＳ Ｐゴシック" charset="-128"/>
              </a:rPr>
              <a:t>Required notices</a:t>
            </a:r>
          </a:p>
          <a:p>
            <a:pPr lvl="1"/>
            <a:r>
              <a:rPr lang="en-US" altLang="ja-JP" sz="2000" dirty="0">
                <a:ea typeface="ＭＳ Ｐゴシック" charset="-128"/>
              </a:rPr>
              <a:t>Affiliation FAQ - http://standards.ieee.org/faqs/affiliationFAQ.html</a:t>
            </a:r>
          </a:p>
          <a:p>
            <a:pPr lvl="1"/>
            <a:r>
              <a:rPr lang="en-US" altLang="ja-JP" sz="2000" dirty="0">
                <a:ea typeface="ＭＳ Ｐゴシック" charset="-128"/>
              </a:rPr>
              <a:t>Anti-Trust FAQ - http://standards.ieee.org/resources/antitrust-guidelines.pdf</a:t>
            </a:r>
          </a:p>
          <a:p>
            <a:pPr lvl="1"/>
            <a:r>
              <a:rPr lang="en-US" altLang="ja-JP" sz="2000" dirty="0">
                <a:ea typeface="ＭＳ Ｐゴシック" charset="-128"/>
              </a:rPr>
              <a:t>Ethics - http://www.ieee.org/portal/cms_docs/about/CoE_poster.pdf</a:t>
            </a:r>
          </a:p>
          <a:p>
            <a:r>
              <a:rPr lang="en-US" altLang="ja-JP" sz="2400" dirty="0">
                <a:ea typeface="ＭＳ Ｐゴシック" charset="-128"/>
              </a:rPr>
              <a:t>Chair and Secretary</a:t>
            </a:r>
          </a:p>
          <a:p>
            <a:pPr lvl="1"/>
            <a:r>
              <a:rPr lang="en-US" altLang="ja-JP" sz="2000" dirty="0">
                <a:ea typeface="ＭＳ Ｐゴシック" charset="-128"/>
              </a:rPr>
              <a:t>Chair is Ryuji Kohno(YNU/YRP-IAI)</a:t>
            </a:r>
          </a:p>
          <a:p>
            <a:pPr lvl="1"/>
            <a:r>
              <a:rPr lang="en-US" altLang="ja-JP" sz="2000" dirty="0">
                <a:ea typeface="ＭＳ Ｐゴシック" charset="-128"/>
              </a:rPr>
              <a:t>Vice Chair is Marco Hernandez(YRP-IAI/CWC)</a:t>
            </a:r>
          </a:p>
          <a:p>
            <a:pPr lvl="1"/>
            <a:r>
              <a:rPr lang="en-US" altLang="ja-JP" sz="2000" dirty="0">
                <a:ea typeface="ＭＳ Ｐゴシック" charset="-128"/>
              </a:rPr>
              <a:t>Secretary is Takumi Kobayashi(YNU/TCU)</a:t>
            </a:r>
          </a:p>
          <a:p>
            <a:pPr lvl="1"/>
            <a:r>
              <a:rPr lang="en-US" altLang="ja-JP" sz="2000" dirty="0">
                <a:ea typeface="ＭＳ Ｐゴシック" charset="-128"/>
              </a:rPr>
              <a:t>Technical Editors are Minsoo Kim(YRP-IAI) and</a:t>
            </a:r>
          </a:p>
          <a:p>
            <a:pPr marL="457200" lvl="1" indent="0">
              <a:buNone/>
            </a:pPr>
            <a:r>
              <a:rPr lang="en-US" altLang="ja-JP" sz="2000" dirty="0">
                <a:ea typeface="ＭＳ Ｐゴシック" charset="-128"/>
              </a:rPr>
              <a:t>                                       Marco Hernandez(YRP-IAI/CWC)</a:t>
            </a:r>
          </a:p>
          <a:p>
            <a:pPr marL="457200" lvl="1" indent="0">
              <a:buNone/>
            </a:pPr>
            <a:endParaRPr lang="en-US" altLang="ja-JP" sz="2000" dirty="0">
              <a:ea typeface="ＭＳ Ｐゴシック" charset="-128"/>
            </a:endParaRPr>
          </a:p>
          <a:p>
            <a:pPr lvl="1"/>
            <a:endParaRPr lang="en-US" altLang="ja-JP" sz="1800" dirty="0">
              <a:ea typeface="ＭＳ Ｐゴシック" charset="-128"/>
            </a:endParaRPr>
          </a:p>
          <a:p>
            <a:pPr lvl="1"/>
            <a:endParaRPr lang="en-US" altLang="ja-JP" sz="1800" dirty="0">
              <a:ea typeface="ＭＳ Ｐゴシック" charset="-128"/>
            </a:endParaRPr>
          </a:p>
          <a:p>
            <a:endParaRPr kumimoji="1" lang="ja-JP" altLang="en-US" sz="3600" dirty="0"/>
          </a:p>
        </p:txBody>
      </p:sp>
      <p:sp>
        <p:nvSpPr>
          <p:cNvPr id="2" name="タイトル 1"/>
          <p:cNvSpPr>
            <a:spLocks noGrp="1"/>
          </p:cNvSpPr>
          <p:nvPr>
            <p:ph type="title"/>
          </p:nvPr>
        </p:nvSpPr>
        <p:spPr>
          <a:xfrm>
            <a:off x="685800" y="404664"/>
            <a:ext cx="7772400" cy="106680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r>
              <a:rPr kumimoji="1" lang="en-IE" altLang="ja-JP" sz="1800" b="1" i="0" u="sng" strike="noStrike" kern="1200" cap="none" spc="-1" normalizeH="0" baseline="0" noProof="0" dirty="0">
                <a:ln>
                  <a:noFill/>
                </a:ln>
                <a:solidFill>
                  <a:srgbClr val="0000FF"/>
                </a:solidFill>
                <a:effectLst/>
                <a:uLnTx/>
                <a:uFillTx/>
                <a:latin typeface="Calibri"/>
                <a:ea typeface="Calibri"/>
                <a:hlinkClick r:id="rId3"/>
              </a:rPr>
              <a:t>http://standards.ieee.org/develop/policies/opman/sect6.html#6.3</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rgbClr val="0000FF"/>
                </a:solidFill>
                <a:effectLst/>
                <a:uLnTx/>
                <a:uFillTx/>
                <a:latin typeface="Calibri"/>
                <a:ea typeface="Calibri"/>
                <a:hlinkClick r:id="rId4"/>
              </a:rPr>
              <a:t>http://standards.ieee.org/about/sasb/patcom/materials.html</a:t>
            </a:r>
            <a:endParaRPr kumimoji="1" lang="en-US" altLang="ja-JP" sz="2000" b="0" i="0" u="none" strike="noStrike" kern="1200" cap="none" spc="-1" normalizeH="0" baseline="0" noProof="0" dirty="0">
              <a:ln>
                <a:noFill/>
              </a:ln>
              <a:solidFill>
                <a:prstClr val="black"/>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solidFill>
                  <a:srgbClr val="000099"/>
                </a:solidFill>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solidFill>
                <a:srgbClr val="000099"/>
              </a:solidFill>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solidFill>
                  <a:srgbClr val="000099"/>
                </a:solidFill>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61644</TotalTime>
  <Words>3329</Words>
  <Application>Microsoft Office PowerPoint</Application>
  <PresentationFormat>画面に合わせる (4:3)</PresentationFormat>
  <Paragraphs>310</Paragraphs>
  <Slides>21</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Monotype Sorts</vt:lpstr>
      <vt:lpstr>ＭＳ Ｐゴシック</vt:lpstr>
      <vt:lpstr>ＭＳ ゴシック</vt:lpstr>
      <vt:lpstr>游ゴシック</vt:lpstr>
      <vt:lpstr>Arial</vt:lpstr>
      <vt:lpstr>Calibri</vt:lpstr>
      <vt:lpstr>Courier New</vt:lpstr>
      <vt:lpstr>Montserrat</vt:lpstr>
      <vt:lpstr>Symbol</vt:lpstr>
      <vt:lpstr>Times New Roman</vt:lpstr>
      <vt:lpstr>Wingdings</vt:lpstr>
      <vt:lpstr>IEEE-P802_15</vt:lpstr>
      <vt:lpstr>PowerPoint プレゼンテーション</vt:lpstr>
      <vt:lpstr>IEEE 802.15 TG15.6ma  (Revision of IEEE802.15.6-2012)   Opening Information  In Personal and Virtual Hybrid Interim Session September 12th, 2022  Ryuji Kohno Yokohama National University(YNU), YRP International Alliance Institute(YRP-IAI)</vt:lpstr>
      <vt:lpstr>PowerPoint プレゼンテーション</vt:lpstr>
      <vt:lpstr>PowerPoint プレゼンテーション</vt:lpstr>
      <vt:lpstr>TG15.6ma Interim Session Schedule for 12-17th, September 2022</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Objectives of TG 6a – Enhanced Dependability Body Area Network (ED-BAN)</vt:lpstr>
      <vt:lpstr>Agenda items for the week</vt:lpstr>
      <vt:lpstr>TG15.6ma Interim Session Schedule for 12-17th, September 2022</vt:lpstr>
      <vt:lpstr>TG15.6ma Interim Session Schedule for 12-17th, September 2022</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kohno-ryuji-ns@ynu.ac.jp</cp:lastModifiedBy>
  <cp:revision>105</cp:revision>
  <cp:lastPrinted>2022-07-06T15:32:43Z</cp:lastPrinted>
  <dcterms:created xsi:type="dcterms:W3CDTF">2020-12-17T10:56:09Z</dcterms:created>
  <dcterms:modified xsi:type="dcterms:W3CDTF">2022-09-13T01:27:25Z</dcterms:modified>
</cp:coreProperties>
</file>