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9" r:id="rId2"/>
    <p:sldId id="258" r:id="rId3"/>
    <p:sldId id="284" r:id="rId4"/>
    <p:sldId id="5084" r:id="rId5"/>
    <p:sldId id="5083" r:id="rId6"/>
    <p:sldId id="281" r:id="rId7"/>
    <p:sldId id="271" r:id="rId8"/>
    <p:sldId id="273" r:id="rId9"/>
    <p:sldId id="274" r:id="rId10"/>
    <p:sldId id="282" r:id="rId11"/>
    <p:sldId id="276" r:id="rId12"/>
    <p:sldId id="262" r:id="rId13"/>
    <p:sldId id="263" r:id="rId14"/>
    <p:sldId id="264" r:id="rId15"/>
    <p:sldId id="5082" r:id="rId16"/>
    <p:sldId id="4945" r:id="rId17"/>
    <p:sldId id="256" r:id="rId18"/>
    <p:sldId id="5091" r:id="rId19"/>
    <p:sldId id="5081" r:id="rId20"/>
    <p:sldId id="283" r:id="rId21"/>
    <p:sldId id="4944" r:id="rId22"/>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72" d="100"/>
          <a:sy n="72" d="100"/>
        </p:scale>
        <p:origin x="1072" y="48"/>
      </p:cViewPr>
      <p:guideLst>
        <p:guide orient="horz" pos="2183"/>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54" d="100"/>
          <a:sy n="54" d="100"/>
        </p:scale>
        <p:origin x="2564" y="64"/>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8417226C-9B8F-4835-A7EC-48E95E209A76}" type="datetimeFigureOut">
              <a:rPr kumimoji="1" lang="ja-JP" altLang="en-US" smtClean="0"/>
              <a:t>2022/9/13</a:t>
            </a:fld>
            <a:endParaRPr kumimoji="1" lang="ja-JP" altLang="en-US"/>
          </a:p>
        </p:txBody>
      </p:sp>
      <p:sp>
        <p:nvSpPr>
          <p:cNvPr id="4" name="スライド イメージ プレースホルダー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ja-JP" altLang="en-US"/>
          </a:p>
        </p:txBody>
      </p:sp>
      <p:sp>
        <p:nvSpPr>
          <p:cNvPr id="5" name="ノート プレースホルダー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6269402F-1F42-4764-9FFD-50056DC8779C}" type="slidenum">
              <a:rPr kumimoji="1" lang="ja-JP" altLang="en-US" smtClean="0"/>
              <a:t>‹#›</a:t>
            </a:fld>
            <a:endParaRPr kumimoji="1" lang="ja-JP" altLang="en-US"/>
          </a:p>
        </p:txBody>
      </p:sp>
    </p:spTree>
    <p:extLst>
      <p:ext uri="{BB962C8B-B14F-4D97-AF65-F5344CB8AC3E}">
        <p14:creationId xmlns:p14="http://schemas.microsoft.com/office/powerpoint/2010/main" val="29230221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ヘッダー プレースホルダ 3"/>
          <p:cNvSpPr>
            <a:spLocks noGrp="1"/>
          </p:cNvSpPr>
          <p:nvPr>
            <p:ph type="hdr" sz="quarter" idx="10"/>
          </p:nvPr>
        </p:nvSpPr>
        <p:spPr/>
        <p:txBody>
          <a:bodyPr/>
          <a:lstStyle/>
          <a:p>
            <a:r>
              <a:rPr lang="en-US" altLang="ja-JP" dirty="0"/>
              <a:t>doc.: IEEE 802.15-&lt;doc#&gt;</a:t>
            </a:r>
          </a:p>
        </p:txBody>
      </p:sp>
      <p:sp>
        <p:nvSpPr>
          <p:cNvPr id="5" name="フッター プレースホルダ 4"/>
          <p:cNvSpPr>
            <a:spLocks noGrp="1"/>
          </p:cNvSpPr>
          <p:nvPr>
            <p:ph type="ftr" sz="quarter" idx="11"/>
          </p:nvPr>
        </p:nvSpPr>
        <p:spPr/>
        <p:txBody>
          <a:bodyPr/>
          <a:lstStyle/>
          <a:p>
            <a:pPr lvl="4"/>
            <a:r>
              <a:rPr lang="en-US" altLang="ja-JP" dirty="0"/>
              <a:t>Shoichi Kitazawa (ATR)</a:t>
            </a:r>
          </a:p>
        </p:txBody>
      </p:sp>
      <p:sp>
        <p:nvSpPr>
          <p:cNvPr id="6" name="スライド番号プレースホルダ 5"/>
          <p:cNvSpPr>
            <a:spLocks noGrp="1"/>
          </p:cNvSpPr>
          <p:nvPr>
            <p:ph type="sldNum" sz="quarter" idx="12"/>
          </p:nvPr>
        </p:nvSpPr>
        <p:spPr/>
        <p:txBody>
          <a:bodyPr/>
          <a:lstStyle/>
          <a:p>
            <a:fld id="{CD6D2E3F-5094-4468-9CC9-C689E0F636B7}" type="slidenum">
              <a:rPr kumimoji="1" lang="ja-JP" altLang="en-US" smtClean="0"/>
              <a:pPr/>
              <a:t>1</a:t>
            </a:fld>
            <a:endParaRPr kumimoji="1" lang="ja-JP"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xfrm>
            <a:off x="2950015" y="10691723"/>
            <a:ext cx="806146" cy="20669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3765">
              <a:defRPr sz="2500">
                <a:solidFill>
                  <a:schemeClr val="tx1"/>
                </a:solidFill>
                <a:latin typeface="Times New Roman" pitchFamily="18" charset="0"/>
              </a:defRPr>
            </a:lvl1pPr>
            <a:lvl2pPr marL="771366" indent="-296679" defTabSz="1003765">
              <a:defRPr sz="2500">
                <a:solidFill>
                  <a:schemeClr val="tx1"/>
                </a:solidFill>
                <a:latin typeface="Times New Roman" pitchFamily="18" charset="0"/>
              </a:defRPr>
            </a:lvl2pPr>
            <a:lvl3pPr marL="1186717" indent="-237343" defTabSz="1003765">
              <a:defRPr sz="2500">
                <a:solidFill>
                  <a:schemeClr val="tx1"/>
                </a:solidFill>
                <a:latin typeface="Times New Roman" pitchFamily="18" charset="0"/>
              </a:defRPr>
            </a:lvl3pPr>
            <a:lvl4pPr marL="1661403" indent="-237343" defTabSz="1003765">
              <a:defRPr sz="2500">
                <a:solidFill>
                  <a:schemeClr val="tx1"/>
                </a:solidFill>
                <a:latin typeface="Times New Roman" pitchFamily="18" charset="0"/>
              </a:defRPr>
            </a:lvl4pPr>
            <a:lvl5pPr marL="2136090" indent="-237343" defTabSz="1003765">
              <a:defRPr sz="2500">
                <a:solidFill>
                  <a:schemeClr val="tx1"/>
                </a:solidFill>
                <a:latin typeface="Times New Roman" pitchFamily="18" charset="0"/>
              </a:defRPr>
            </a:lvl5pPr>
            <a:lvl6pPr marL="2610776" indent="-237343" defTabSz="1003765" eaLnBrk="0" fontAlgn="base" hangingPunct="0">
              <a:spcBef>
                <a:spcPct val="0"/>
              </a:spcBef>
              <a:spcAft>
                <a:spcPct val="0"/>
              </a:spcAft>
              <a:defRPr sz="2500">
                <a:solidFill>
                  <a:schemeClr val="tx1"/>
                </a:solidFill>
                <a:latin typeface="Times New Roman" pitchFamily="18" charset="0"/>
              </a:defRPr>
            </a:lvl6pPr>
            <a:lvl7pPr marL="3085463" indent="-237343" defTabSz="1003765" eaLnBrk="0" fontAlgn="base" hangingPunct="0">
              <a:spcBef>
                <a:spcPct val="0"/>
              </a:spcBef>
              <a:spcAft>
                <a:spcPct val="0"/>
              </a:spcAft>
              <a:defRPr sz="2500">
                <a:solidFill>
                  <a:schemeClr val="tx1"/>
                </a:solidFill>
                <a:latin typeface="Times New Roman" pitchFamily="18" charset="0"/>
              </a:defRPr>
            </a:lvl7pPr>
            <a:lvl8pPr marL="3560150" indent="-237343" defTabSz="1003765" eaLnBrk="0" fontAlgn="base" hangingPunct="0">
              <a:spcBef>
                <a:spcPct val="0"/>
              </a:spcBef>
              <a:spcAft>
                <a:spcPct val="0"/>
              </a:spcAft>
              <a:defRPr sz="2500">
                <a:solidFill>
                  <a:schemeClr val="tx1"/>
                </a:solidFill>
                <a:latin typeface="Times New Roman" pitchFamily="18" charset="0"/>
              </a:defRPr>
            </a:lvl8pPr>
            <a:lvl9pPr marL="4034837" indent="-237343" defTabSz="1003765" eaLnBrk="0" fontAlgn="base" hangingPunct="0">
              <a:spcBef>
                <a:spcPct val="0"/>
              </a:spcBef>
              <a:spcAft>
                <a:spcPct val="0"/>
              </a:spcAft>
              <a:defRPr sz="2500">
                <a:solidFill>
                  <a:schemeClr val="tx1"/>
                </a:solidFill>
                <a:latin typeface="Times New Roman" pitchFamily="18" charset="0"/>
              </a:defRPr>
            </a:lvl9pPr>
          </a:lstStyle>
          <a:p>
            <a:fld id="{992FAEED-E543-438D-A759-E74A5D2C8D14}" type="slidenum">
              <a:rPr lang="en-US" altLang="ja-JP" sz="1300"/>
              <a:pPr/>
              <a:t>11</a:t>
            </a:fld>
            <a:endParaRPr lang="en-US" altLang="ja-JP" sz="1300" dirty="0"/>
          </a:p>
        </p:txBody>
      </p:sp>
      <p:sp>
        <p:nvSpPr>
          <p:cNvPr id="10243" name="Rectangle 2"/>
          <p:cNvSpPr>
            <a:spLocks noGrp="1" noRot="1" noChangeAspect="1" noChangeArrowheads="1" noTextEdit="1"/>
          </p:cNvSpPr>
          <p:nvPr>
            <p:ph type="sldImg"/>
          </p:nvPr>
        </p:nvSpPr>
        <p:spPr>
          <a:xfrm>
            <a:off x="735013" y="835025"/>
            <a:ext cx="5502275" cy="4127500"/>
          </a:xfrm>
          <a:ln/>
        </p:spPr>
      </p:sp>
      <p:sp>
        <p:nvSpPr>
          <p:cNvPr id="10244" name="Rectangle 3"/>
          <p:cNvSpPr>
            <a:spLocks noGrp="1" noChangeArrowheads="1"/>
          </p:cNvSpPr>
          <p:nvPr>
            <p:ph type="body" idx="1"/>
          </p:nvPr>
        </p:nvSpPr>
        <p:spPr>
          <a:xfrm>
            <a:off x="929064" y="5245746"/>
            <a:ext cx="5114636" cy="496995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12</a:t>
            </a:fld>
            <a:endParaRPr kumimoji="1" lang="ja-JP" altLang="en-US"/>
          </a:p>
        </p:txBody>
      </p:sp>
    </p:spTree>
    <p:extLst>
      <p:ext uri="{BB962C8B-B14F-4D97-AF65-F5344CB8AC3E}">
        <p14:creationId xmlns:p14="http://schemas.microsoft.com/office/powerpoint/2010/main" val="682072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13</a:t>
            </a:fld>
            <a:endParaRPr kumimoji="1" lang="ja-JP" altLang="en-US"/>
          </a:p>
        </p:txBody>
      </p:sp>
    </p:spTree>
    <p:extLst>
      <p:ext uri="{BB962C8B-B14F-4D97-AF65-F5344CB8AC3E}">
        <p14:creationId xmlns:p14="http://schemas.microsoft.com/office/powerpoint/2010/main" val="2656747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14</a:t>
            </a:fld>
            <a:endParaRPr kumimoji="1" lang="ja-JP" altLang="en-US"/>
          </a:p>
        </p:txBody>
      </p:sp>
    </p:spTree>
    <p:extLst>
      <p:ext uri="{BB962C8B-B14F-4D97-AF65-F5344CB8AC3E}">
        <p14:creationId xmlns:p14="http://schemas.microsoft.com/office/powerpoint/2010/main" val="2810611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15</a:t>
            </a:fld>
            <a:endParaRPr kumimoji="1" lang="ja-JP" altLang="en-US"/>
          </a:p>
        </p:txBody>
      </p:sp>
    </p:spTree>
    <p:extLst>
      <p:ext uri="{BB962C8B-B14F-4D97-AF65-F5344CB8AC3E}">
        <p14:creationId xmlns:p14="http://schemas.microsoft.com/office/powerpoint/2010/main" val="3126256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16</a:t>
            </a:fld>
            <a:endParaRPr kumimoji="1" lang="ja-JP" altLang="en-US"/>
          </a:p>
        </p:txBody>
      </p:sp>
    </p:spTree>
    <p:extLst>
      <p:ext uri="{BB962C8B-B14F-4D97-AF65-F5344CB8AC3E}">
        <p14:creationId xmlns:p14="http://schemas.microsoft.com/office/powerpoint/2010/main" val="606927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ja-JP" dirty="0"/>
              <a:t>doc.: IEEE 802.15-&lt;doc#&gt;</a:t>
            </a:r>
          </a:p>
        </p:txBody>
      </p:sp>
      <p:sp>
        <p:nvSpPr>
          <p:cNvPr id="5" name="Rectangle 3"/>
          <p:cNvSpPr>
            <a:spLocks noGrp="1" noChangeArrowheads="1"/>
          </p:cNvSpPr>
          <p:nvPr>
            <p:ph type="dt" idx="1"/>
          </p:nvPr>
        </p:nvSpPr>
        <p:spPr>
          <a:xfrm>
            <a:off x="657688" y="129104"/>
            <a:ext cx="2752070" cy="241140"/>
          </a:xfrm>
          <a:prstGeom prst="rect">
            <a:avLst/>
          </a:prstGeom>
          <a:ln/>
        </p:spPr>
        <p:txBody>
          <a:bodyPr/>
          <a:lstStyle/>
          <a:p>
            <a:r>
              <a:rPr lang="en-US" altLang="ja-JP" dirty="0"/>
              <a:t>April 2013</a:t>
            </a:r>
          </a:p>
        </p:txBody>
      </p:sp>
      <p:sp>
        <p:nvSpPr>
          <p:cNvPr id="6" name="Rectangle 6"/>
          <p:cNvSpPr>
            <a:spLocks noGrp="1" noChangeArrowheads="1"/>
          </p:cNvSpPr>
          <p:nvPr>
            <p:ph type="ftr" sz="quarter" idx="4"/>
          </p:nvPr>
        </p:nvSpPr>
        <p:spPr>
          <a:ln/>
        </p:spPr>
        <p:txBody>
          <a:bodyPr/>
          <a:lstStyle/>
          <a:p>
            <a:pPr lvl="4"/>
            <a:r>
              <a:rPr lang="en-US" altLang="ja-JP" dirty="0"/>
              <a:t>Shoichi Kitazawa (ATR)</a:t>
            </a:r>
          </a:p>
        </p:txBody>
      </p:sp>
      <p:sp>
        <p:nvSpPr>
          <p:cNvPr id="7" name="Rectangle 7"/>
          <p:cNvSpPr>
            <a:spLocks noGrp="1" noChangeArrowheads="1"/>
          </p:cNvSpPr>
          <p:nvPr>
            <p:ph type="sldNum" sz="quarter" idx="5"/>
          </p:nvPr>
        </p:nvSpPr>
        <p:spPr>
          <a:xfrm>
            <a:off x="2950015" y="10691724"/>
            <a:ext cx="806146" cy="206691"/>
          </a:xfrm>
          <a:prstGeom prst="rect">
            <a:avLst/>
          </a:prstGeom>
          <a:ln/>
        </p:spPr>
        <p:txBody>
          <a:bodyPr/>
          <a:lstStyle/>
          <a:p>
            <a:r>
              <a:rPr lang="en-US" altLang="ja-JP" dirty="0"/>
              <a:t>Page </a:t>
            </a:r>
            <a:fld id="{77570724-D4C2-4805-9F96-77169DE31113}" type="slidenum">
              <a:rPr lang="en-US" altLang="ja-JP"/>
              <a:pPr/>
              <a:t>17</a:t>
            </a:fld>
            <a:endParaRPr lang="en-US" altLang="ja-JP" dirty="0"/>
          </a:p>
        </p:txBody>
      </p:sp>
      <p:sp>
        <p:nvSpPr>
          <p:cNvPr id="24578" name="Rectangle 2"/>
          <p:cNvSpPr>
            <a:spLocks noGrp="1" noRot="1" noChangeAspect="1" noChangeArrowheads="1" noTextEdit="1"/>
          </p:cNvSpPr>
          <p:nvPr>
            <p:ph type="sldImg"/>
          </p:nvPr>
        </p:nvSpPr>
        <p:spPr>
          <a:xfrm>
            <a:off x="735013" y="835025"/>
            <a:ext cx="5502275" cy="4127500"/>
          </a:xfrm>
          <a:ln/>
        </p:spPr>
      </p:sp>
      <p:sp>
        <p:nvSpPr>
          <p:cNvPr id="24579" name="Rectangle 3"/>
          <p:cNvSpPr>
            <a:spLocks noGrp="1" noChangeArrowheads="1"/>
          </p:cNvSpPr>
          <p:nvPr>
            <p:ph type="body" idx="1"/>
          </p:nvPr>
        </p:nvSpPr>
        <p:spPr>
          <a:xfrm>
            <a:off x="929064" y="5245746"/>
            <a:ext cx="5114636" cy="4969951"/>
          </a:xfrm>
          <a:prstGeom prst="rect">
            <a:avLst/>
          </a:prstGeom>
        </p:spPr>
        <p:txBody>
          <a:bodyPr/>
          <a:lstStyle/>
          <a:p>
            <a:endParaRPr lang="ja-JP" altLang="ja-JP"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69402F-1F42-4764-9FFD-50056DC8779C}"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87332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19</a:t>
            </a:fld>
            <a:endParaRPr kumimoji="1" lang="ja-JP" altLang="en-US"/>
          </a:p>
        </p:txBody>
      </p:sp>
    </p:spTree>
    <p:extLst>
      <p:ext uri="{BB962C8B-B14F-4D97-AF65-F5344CB8AC3E}">
        <p14:creationId xmlns:p14="http://schemas.microsoft.com/office/powerpoint/2010/main" val="3370075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a:t>doc.: IEEE 802.15-&lt;doc#&gt;</a:t>
            </a:r>
            <a:endParaRPr lang="en-US" altLang="ja-JP" dirty="0"/>
          </a:p>
        </p:txBody>
      </p:sp>
      <p:sp>
        <p:nvSpPr>
          <p:cNvPr id="5" name="フッター プレースホルダー 4"/>
          <p:cNvSpPr>
            <a:spLocks noGrp="1"/>
          </p:cNvSpPr>
          <p:nvPr>
            <p:ph type="ftr" sz="quarter" idx="11"/>
          </p:nvPr>
        </p:nvSpPr>
        <p:spPr/>
        <p:txBody>
          <a:bodyPr/>
          <a:lstStyle/>
          <a:p>
            <a:pPr lvl="4"/>
            <a:r>
              <a:rPr lang="en-US" altLang="ja-JP"/>
              <a:t>Shoichi Kitazawa (ATR)</a:t>
            </a:r>
            <a:endParaRPr lang="en-US" altLang="ja-JP" dirty="0"/>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20</a:t>
            </a:fld>
            <a:endParaRPr kumimoji="1" lang="ja-JP" altLang="en-US" dirty="0"/>
          </a:p>
        </p:txBody>
      </p:sp>
    </p:spTree>
    <p:extLst>
      <p:ext uri="{BB962C8B-B14F-4D97-AF65-F5344CB8AC3E}">
        <p14:creationId xmlns:p14="http://schemas.microsoft.com/office/powerpoint/2010/main" val="2511586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a:xfrm>
            <a:off x="3411839" y="10691724"/>
            <a:ext cx="2830292" cy="206691"/>
          </a:xfrm>
        </p:spPr>
        <p:txBody>
          <a:bodyPr/>
          <a:lstStyle/>
          <a:p>
            <a:pPr lvl="4"/>
            <a:r>
              <a:rPr lang="en-US" altLang="ja-JP" dirty="0"/>
              <a:t>Ryuji Kohno(YNU/CWC </a:t>
            </a:r>
            <a:r>
              <a:rPr lang="en-US" altLang="ja-JP" dirty="0" err="1"/>
              <a:t>UofOulu</a:t>
            </a:r>
            <a:endParaRPr lang="en-US" altLang="ja-JP" dirty="0"/>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2</a:t>
            </a:fld>
            <a:endParaRPr kumimoji="1" lang="ja-JP" altLang="en-US" dirty="0"/>
          </a:p>
        </p:txBody>
      </p:sp>
    </p:spTree>
    <p:extLst>
      <p:ext uri="{BB962C8B-B14F-4D97-AF65-F5344CB8AC3E}">
        <p14:creationId xmlns:p14="http://schemas.microsoft.com/office/powerpoint/2010/main" val="5086982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21</a:t>
            </a:fld>
            <a:endParaRPr kumimoji="1" lang="ja-JP" altLang="en-US"/>
          </a:p>
        </p:txBody>
      </p:sp>
    </p:spTree>
    <p:extLst>
      <p:ext uri="{BB962C8B-B14F-4D97-AF65-F5344CB8AC3E}">
        <p14:creationId xmlns:p14="http://schemas.microsoft.com/office/powerpoint/2010/main" val="2263886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3</a:t>
            </a:fld>
            <a:endParaRPr kumimoji="1" lang="ja-JP" altLang="en-US"/>
          </a:p>
        </p:txBody>
      </p:sp>
    </p:spTree>
    <p:extLst>
      <p:ext uri="{BB962C8B-B14F-4D97-AF65-F5344CB8AC3E}">
        <p14:creationId xmlns:p14="http://schemas.microsoft.com/office/powerpoint/2010/main" val="728670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69402F-1F42-4764-9FFD-50056DC8779C}"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74646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6</a:t>
            </a:fld>
            <a:endParaRPr kumimoji="1" lang="ja-JP" altLang="en-US" dirty="0"/>
          </a:p>
        </p:txBody>
      </p:sp>
    </p:spTree>
    <p:extLst>
      <p:ext uri="{BB962C8B-B14F-4D97-AF65-F5344CB8AC3E}">
        <p14:creationId xmlns:p14="http://schemas.microsoft.com/office/powerpoint/2010/main" val="4217008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a:t>doc.: IEEE 802.15-&lt;doc#&gt;</a:t>
            </a:r>
            <a:endParaRPr lang="en-US" altLang="ja-JP" dirty="0"/>
          </a:p>
        </p:txBody>
      </p:sp>
      <p:sp>
        <p:nvSpPr>
          <p:cNvPr id="5" name="フッター プレースホルダー 4"/>
          <p:cNvSpPr>
            <a:spLocks noGrp="1"/>
          </p:cNvSpPr>
          <p:nvPr>
            <p:ph type="ftr" sz="quarter" idx="11"/>
          </p:nvPr>
        </p:nvSpPr>
        <p:spPr/>
        <p:txBody>
          <a:bodyPr/>
          <a:lstStyle/>
          <a:p>
            <a:pPr lvl="4"/>
            <a:r>
              <a:rPr lang="en-US" altLang="ja-JP"/>
              <a:t>Shoichi Kitazawa (ATR)</a:t>
            </a:r>
            <a:endParaRPr lang="en-US" altLang="ja-JP" dirty="0"/>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7</a:t>
            </a:fld>
            <a:endParaRPr kumimoji="1" lang="ja-JP" altLang="en-US" dirty="0"/>
          </a:p>
        </p:txBody>
      </p:sp>
    </p:spTree>
    <p:extLst>
      <p:ext uri="{BB962C8B-B14F-4D97-AF65-F5344CB8AC3E}">
        <p14:creationId xmlns:p14="http://schemas.microsoft.com/office/powerpoint/2010/main" val="1537982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a:t>doc.: IEEE 802.15-&lt;doc#&gt;</a:t>
            </a:r>
            <a:endParaRPr lang="en-US" altLang="ja-JP" dirty="0"/>
          </a:p>
        </p:txBody>
      </p:sp>
      <p:sp>
        <p:nvSpPr>
          <p:cNvPr id="5" name="フッター プレースホルダー 4"/>
          <p:cNvSpPr>
            <a:spLocks noGrp="1"/>
          </p:cNvSpPr>
          <p:nvPr>
            <p:ph type="ftr" sz="quarter" idx="11"/>
          </p:nvPr>
        </p:nvSpPr>
        <p:spPr/>
        <p:txBody>
          <a:bodyPr/>
          <a:lstStyle/>
          <a:p>
            <a:pPr lvl="4"/>
            <a:r>
              <a:rPr lang="en-US" altLang="ja-JP"/>
              <a:t>Shoichi Kitazawa (ATR)</a:t>
            </a:r>
            <a:endParaRPr lang="en-US" altLang="ja-JP" dirty="0"/>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8</a:t>
            </a:fld>
            <a:endParaRPr kumimoji="1" lang="ja-JP" altLang="en-US" dirty="0"/>
          </a:p>
        </p:txBody>
      </p:sp>
    </p:spTree>
    <p:extLst>
      <p:ext uri="{BB962C8B-B14F-4D97-AF65-F5344CB8AC3E}">
        <p14:creationId xmlns:p14="http://schemas.microsoft.com/office/powerpoint/2010/main" val="2281125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a:t>doc.: IEEE 802.15-&lt;doc#&gt;</a:t>
            </a:r>
            <a:endParaRPr lang="en-US" altLang="ja-JP" dirty="0"/>
          </a:p>
        </p:txBody>
      </p:sp>
      <p:sp>
        <p:nvSpPr>
          <p:cNvPr id="5" name="フッター プレースホルダー 4"/>
          <p:cNvSpPr>
            <a:spLocks noGrp="1"/>
          </p:cNvSpPr>
          <p:nvPr>
            <p:ph type="ftr" sz="quarter" idx="11"/>
          </p:nvPr>
        </p:nvSpPr>
        <p:spPr/>
        <p:txBody>
          <a:bodyPr/>
          <a:lstStyle/>
          <a:p>
            <a:pPr lvl="4"/>
            <a:r>
              <a:rPr lang="en-US" altLang="ja-JP"/>
              <a:t>Shoichi Kitazawa (ATR)</a:t>
            </a:r>
            <a:endParaRPr lang="en-US" altLang="ja-JP" dirty="0"/>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9</a:t>
            </a:fld>
            <a:endParaRPr kumimoji="1" lang="ja-JP" altLang="en-US" dirty="0"/>
          </a:p>
        </p:txBody>
      </p:sp>
    </p:spTree>
    <p:extLst>
      <p:ext uri="{BB962C8B-B14F-4D97-AF65-F5344CB8AC3E}">
        <p14:creationId xmlns:p14="http://schemas.microsoft.com/office/powerpoint/2010/main" val="3473971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a:t>doc.: IEEE 802.15-&lt;doc#&gt;</a:t>
            </a:r>
            <a:endParaRPr lang="en-US" altLang="ja-JP" dirty="0"/>
          </a:p>
        </p:txBody>
      </p:sp>
      <p:sp>
        <p:nvSpPr>
          <p:cNvPr id="5" name="フッター プレースホルダー 4"/>
          <p:cNvSpPr>
            <a:spLocks noGrp="1"/>
          </p:cNvSpPr>
          <p:nvPr>
            <p:ph type="ftr" sz="quarter" idx="11"/>
          </p:nvPr>
        </p:nvSpPr>
        <p:spPr/>
        <p:txBody>
          <a:bodyPr/>
          <a:lstStyle/>
          <a:p>
            <a:pPr lvl="4"/>
            <a:r>
              <a:rPr lang="en-US" altLang="ja-JP"/>
              <a:t>Shoichi Kitazawa (ATR)</a:t>
            </a:r>
            <a:endParaRPr lang="en-US" altLang="ja-JP" dirty="0"/>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10</a:t>
            </a:fld>
            <a:endParaRPr kumimoji="1" lang="ja-JP" altLang="en-US" dirty="0"/>
          </a:p>
        </p:txBody>
      </p:sp>
    </p:spTree>
    <p:extLst>
      <p:ext uri="{BB962C8B-B14F-4D97-AF65-F5344CB8AC3E}">
        <p14:creationId xmlns:p14="http://schemas.microsoft.com/office/powerpoint/2010/main" val="2050640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dirty="0"/>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018E0977-DC1B-42DD-B45E-59C02A783531}" type="slidenum">
              <a:rPr lang="en-US" altLang="ja-JP"/>
              <a:pPr/>
              <a:t>‹#›</a:t>
            </a:fld>
            <a:endParaRPr lang="en-US" altLang="ja-JP" dirty="0"/>
          </a:p>
        </p:txBody>
      </p:sp>
      <p:sp>
        <p:nvSpPr>
          <p:cNvPr id="7" name="Rectangle 4">
            <a:extLst>
              <a:ext uri="{FF2B5EF4-FFF2-40B4-BE49-F238E27FC236}">
                <a16:creationId xmlns:a16="http://schemas.microsoft.com/office/drawing/2014/main" id="{C3F5192A-8198-3B45-A721-B24EA05D5115}"/>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2022</a:t>
            </a:r>
            <a:endParaRPr lang="en-US" altLang="ja-JP" dirty="0"/>
          </a:p>
        </p:txBody>
      </p:sp>
    </p:spTree>
    <p:extLst>
      <p:ext uri="{BB962C8B-B14F-4D97-AF65-F5344CB8AC3E}">
        <p14:creationId xmlns:p14="http://schemas.microsoft.com/office/powerpoint/2010/main" val="1176542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74847ECA-0452-41E3-B15B-04905DA18685}" type="slidenum">
              <a:rPr lang="en-US" altLang="ja-JP"/>
              <a:pPr/>
              <a:t>‹#›</a:t>
            </a:fld>
            <a:endParaRPr lang="en-US" altLang="ja-JP" dirty="0"/>
          </a:p>
        </p:txBody>
      </p:sp>
      <p:sp>
        <p:nvSpPr>
          <p:cNvPr id="7" name="Rectangle 4">
            <a:extLst>
              <a:ext uri="{FF2B5EF4-FFF2-40B4-BE49-F238E27FC236}">
                <a16:creationId xmlns:a16="http://schemas.microsoft.com/office/drawing/2014/main" id="{C3FB2B21-AEE0-F34B-B363-FC26466CD150}"/>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2022</a:t>
            </a:r>
            <a:endParaRPr lang="en-US" altLang="ja-JP" dirty="0"/>
          </a:p>
        </p:txBody>
      </p:sp>
    </p:spTree>
    <p:extLst>
      <p:ext uri="{BB962C8B-B14F-4D97-AF65-F5344CB8AC3E}">
        <p14:creationId xmlns:p14="http://schemas.microsoft.com/office/powerpoint/2010/main" val="384014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スライド番号プレースホルダー 6"/>
          <p:cNvSpPr>
            <a:spLocks noGrp="1"/>
          </p:cNvSpPr>
          <p:nvPr>
            <p:ph type="sldNum" sz="quarter" idx="12"/>
          </p:nvPr>
        </p:nvSpPr>
        <p:spPr/>
        <p:txBody>
          <a:bodyPr/>
          <a:lstStyle>
            <a:lvl1pPr>
              <a:defRPr/>
            </a:lvl1pPr>
          </a:lstStyle>
          <a:p>
            <a:r>
              <a:rPr lang="en-US" altLang="ja-JP" dirty="0"/>
              <a:t>Slide </a:t>
            </a:r>
            <a:fld id="{BC763230-8612-4F82-9598-E8DB08C9F578}" type="slidenum">
              <a:rPr lang="en-US" altLang="ja-JP"/>
              <a:pPr/>
              <a:t>‹#›</a:t>
            </a:fld>
            <a:endParaRPr lang="en-US" altLang="ja-JP" dirty="0"/>
          </a:p>
        </p:txBody>
      </p:sp>
      <p:sp>
        <p:nvSpPr>
          <p:cNvPr id="8" name="Rectangle 4">
            <a:extLst>
              <a:ext uri="{FF2B5EF4-FFF2-40B4-BE49-F238E27FC236}">
                <a16:creationId xmlns:a16="http://schemas.microsoft.com/office/drawing/2014/main" id="{0235EEC7-FAE4-9D48-9359-F086E44704DE}"/>
              </a:ext>
            </a:extLst>
          </p:cNvPr>
          <p:cNvSpPr>
            <a:spLocks noGrp="1" noChangeArrowheads="1"/>
          </p:cNvSpPr>
          <p:nvPr>
            <p:ph type="dt" sz="half" idx="13"/>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2022</a:t>
            </a:r>
            <a:endParaRPr lang="en-US" altLang="ja-JP" dirty="0"/>
          </a:p>
        </p:txBody>
      </p:sp>
    </p:spTree>
    <p:extLst>
      <p:ext uri="{BB962C8B-B14F-4D97-AF65-F5344CB8AC3E}">
        <p14:creationId xmlns:p14="http://schemas.microsoft.com/office/powerpoint/2010/main" val="3795232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5" name="スライド番号プレースホルダー 4"/>
          <p:cNvSpPr>
            <a:spLocks noGrp="1"/>
          </p:cNvSpPr>
          <p:nvPr>
            <p:ph type="sldNum" sz="quarter" idx="12"/>
          </p:nvPr>
        </p:nvSpPr>
        <p:spPr/>
        <p:txBody>
          <a:bodyPr/>
          <a:lstStyle>
            <a:lvl1pPr>
              <a:defRPr/>
            </a:lvl1pPr>
          </a:lstStyle>
          <a:p>
            <a:r>
              <a:rPr lang="en-US" altLang="ja-JP" dirty="0"/>
              <a:t>Slide </a:t>
            </a:r>
            <a:fld id="{F80C6039-A5FA-4F5B-9853-58798A63706D}" type="slidenum">
              <a:rPr lang="en-US" altLang="ja-JP"/>
              <a:pPr/>
              <a:t>‹#›</a:t>
            </a:fld>
            <a:endParaRPr lang="en-US" altLang="ja-JP" dirty="0"/>
          </a:p>
        </p:txBody>
      </p:sp>
      <p:sp>
        <p:nvSpPr>
          <p:cNvPr id="6" name="Rectangle 4">
            <a:extLst>
              <a:ext uri="{FF2B5EF4-FFF2-40B4-BE49-F238E27FC236}">
                <a16:creationId xmlns:a16="http://schemas.microsoft.com/office/drawing/2014/main" id="{A8BCB2C3-7C7E-E743-BF8D-66E13C826BAC}"/>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2022</a:t>
            </a:r>
            <a:endParaRPr lang="en-US" altLang="ja-JP" dirty="0"/>
          </a:p>
        </p:txBody>
      </p:sp>
    </p:spTree>
    <p:extLst>
      <p:ext uri="{BB962C8B-B14F-4D97-AF65-F5344CB8AC3E}">
        <p14:creationId xmlns:p14="http://schemas.microsoft.com/office/powerpoint/2010/main" val="1586017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lvl1pPr>
              <a:defRPr/>
            </a:lvl1pPr>
          </a:lstStyle>
          <a:p>
            <a:r>
              <a:rPr lang="en-US" altLang="ja-JP" dirty="0"/>
              <a:t>Slide </a:t>
            </a:r>
            <a:fld id="{266A080E-4E30-4968-B029-7CF782D6220C}" type="slidenum">
              <a:rPr lang="en-US" altLang="ja-JP"/>
              <a:pPr/>
              <a:t>‹#›</a:t>
            </a:fld>
            <a:endParaRPr lang="en-US" altLang="ja-JP" dirty="0"/>
          </a:p>
        </p:txBody>
      </p:sp>
      <p:sp>
        <p:nvSpPr>
          <p:cNvPr id="6" name="Rectangle 4">
            <a:extLst>
              <a:ext uri="{FF2B5EF4-FFF2-40B4-BE49-F238E27FC236}">
                <a16:creationId xmlns:a16="http://schemas.microsoft.com/office/drawing/2014/main" id="{16481916-E3E6-8042-BA2C-64938393078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2022</a:t>
            </a:r>
            <a:endParaRPr lang="en-US" altLang="ja-JP" dirty="0"/>
          </a:p>
        </p:txBody>
      </p:sp>
    </p:spTree>
    <p:extLst>
      <p:ext uri="{BB962C8B-B14F-4D97-AF65-F5344CB8AC3E}">
        <p14:creationId xmlns:p14="http://schemas.microsoft.com/office/powerpoint/2010/main" val="4109252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WC_Otsikko_ja_sisältö, ei ranskalaisia viivoja">
    <p:spTree>
      <p:nvGrpSpPr>
        <p:cNvPr id="1" name=""/>
        <p:cNvGrpSpPr/>
        <p:nvPr/>
      </p:nvGrpSpPr>
      <p:grpSpPr>
        <a:xfrm>
          <a:off x="0" y="0"/>
          <a:ext cx="0" cy="0"/>
          <a:chOff x="0" y="0"/>
          <a:chExt cx="0" cy="0"/>
        </a:xfrm>
      </p:grpSpPr>
      <p:sp>
        <p:nvSpPr>
          <p:cNvPr id="2" name="Otsikko 1"/>
          <p:cNvSpPr>
            <a:spLocks noGrp="1"/>
          </p:cNvSpPr>
          <p:nvPr>
            <p:ph type="title"/>
          </p:nvPr>
        </p:nvSpPr>
        <p:spPr>
          <a:xfrm>
            <a:off x="838200" y="620713"/>
            <a:ext cx="7543800" cy="1165205"/>
          </a:xfrm>
          <a:prstGeom prst="rect">
            <a:avLst/>
          </a:prstGeom>
        </p:spPr>
        <p:txBody>
          <a:bodyPr vert="horz" anchor="ctr"/>
          <a:lstStyle>
            <a:lvl1pPr>
              <a:defRPr/>
            </a:lvl1pPr>
          </a:lstStyle>
          <a:p>
            <a:r>
              <a:rPr lang="fi-FI"/>
              <a:t>Click to edit Master title style</a:t>
            </a:r>
            <a:endParaRPr lang="fi-FI" dirty="0"/>
          </a:p>
        </p:txBody>
      </p:sp>
      <p:sp>
        <p:nvSpPr>
          <p:cNvPr id="6" name="Sisällön paikkamerkki 5"/>
          <p:cNvSpPr>
            <a:spLocks noGrp="1"/>
          </p:cNvSpPr>
          <p:nvPr>
            <p:ph sz="quarter" idx="12"/>
          </p:nvPr>
        </p:nvSpPr>
        <p:spPr>
          <a:xfrm>
            <a:off x="838200" y="2000240"/>
            <a:ext cx="7543800" cy="3943360"/>
          </a:xfrm>
          <a:prstGeom prst="rect">
            <a:avLst/>
          </a:prstGeom>
        </p:spPr>
        <p:txBody>
          <a:bodyPr vert="horz"/>
          <a:lstStyle>
            <a:lvl1pPr marL="3175" indent="-3175">
              <a:buNone/>
              <a:defRPr sz="2800" baseline="0"/>
            </a:lvl1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5" name="Dian numeron paikkamerkki 2"/>
          <p:cNvSpPr>
            <a:spLocks noGrp="1"/>
          </p:cNvSpPr>
          <p:nvPr>
            <p:ph type="sldNum" sz="quarter" idx="13"/>
          </p:nvPr>
        </p:nvSpPr>
        <p:spPr/>
        <p:txBody>
          <a:bodyPr/>
          <a:lstStyle>
            <a:lvl1pPr>
              <a:defRPr/>
            </a:lvl1pPr>
          </a:lstStyle>
          <a:p>
            <a:pPr>
              <a:defRPr/>
            </a:pPr>
            <a:fld id="{71D2E830-3EDC-424A-9B52-3BF5206E939D}" type="slidenum">
              <a:rPr lang="fi-FI">
                <a:solidFill>
                  <a:srgbClr val="F7ECCD"/>
                </a:solidFill>
              </a:rPr>
              <a:pPr>
                <a:defRPr/>
              </a:pPr>
              <a:t>‹#›</a:t>
            </a:fld>
            <a:endParaRPr lang="fi-FI" dirty="0">
              <a:solidFill>
                <a:srgbClr val="F7ECCD"/>
              </a:solidFill>
            </a:endParaRPr>
          </a:p>
        </p:txBody>
      </p:sp>
      <p:sp>
        <p:nvSpPr>
          <p:cNvPr id="7" name="Rectangle 4">
            <a:extLst>
              <a:ext uri="{FF2B5EF4-FFF2-40B4-BE49-F238E27FC236}">
                <a16:creationId xmlns:a16="http://schemas.microsoft.com/office/drawing/2014/main" id="{78C6C18B-BDC7-4258-BD36-33433882FFDD}"/>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2022</a:t>
            </a:r>
            <a:endParaRPr lang="en-US" altLang="ja-JP" dirty="0"/>
          </a:p>
        </p:txBody>
      </p:sp>
    </p:spTree>
    <p:extLst>
      <p:ext uri="{BB962C8B-B14F-4D97-AF65-F5344CB8AC3E}">
        <p14:creationId xmlns:p14="http://schemas.microsoft.com/office/powerpoint/2010/main" val="256638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795338"/>
            <a:ext cx="8229600" cy="54133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スライド番号プレースホルダ 3"/>
          <p:cNvSpPr>
            <a:spLocks noGrp="1"/>
          </p:cNvSpPr>
          <p:nvPr>
            <p:ph type="sldNum" sz="quarter" idx="11"/>
          </p:nvPr>
        </p:nvSpPr>
        <p:spPr>
          <a:xfrm>
            <a:off x="4883888" y="6525344"/>
            <a:ext cx="2133600" cy="367564"/>
          </a:xfrm>
          <a:prstGeom prst="rect">
            <a:avLst/>
          </a:prstGeom>
        </p:spPr>
        <p:txBody>
          <a:bodyPr/>
          <a:lstStyle>
            <a:lvl1pPr>
              <a:defRPr/>
            </a:lvl1pPr>
          </a:lstStyle>
          <a:p>
            <a:pPr>
              <a:defRPr/>
            </a:pPr>
            <a:fld id="{E9B8E941-54DB-4758-989F-4AEDEFB0F18F}" type="slidenum">
              <a:rPr lang="en-US" altLang="ja-JP">
                <a:solidFill>
                  <a:srgbClr val="F7ECCD"/>
                </a:solidFill>
              </a:rPr>
              <a:pPr>
                <a:defRPr/>
              </a:pPr>
              <a:t>‹#›</a:t>
            </a:fld>
            <a:endParaRPr lang="en-US" altLang="ja-JP" dirty="0">
              <a:solidFill>
                <a:srgbClr val="F7ECCD"/>
              </a:solidFill>
            </a:endParaRPr>
          </a:p>
        </p:txBody>
      </p:sp>
      <p:sp>
        <p:nvSpPr>
          <p:cNvPr id="5" name="Rectangle 4">
            <a:extLst>
              <a:ext uri="{FF2B5EF4-FFF2-40B4-BE49-F238E27FC236}">
                <a16:creationId xmlns:a16="http://schemas.microsoft.com/office/drawing/2014/main" id="{4A91EF10-6537-4973-BF9A-606F7F21194D}"/>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2022</a:t>
            </a:r>
            <a:endParaRPr lang="en-US" altLang="ja-JP" dirty="0"/>
          </a:p>
        </p:txBody>
      </p:sp>
    </p:spTree>
    <p:extLst>
      <p:ext uri="{BB962C8B-B14F-4D97-AF65-F5344CB8AC3E}">
        <p14:creationId xmlns:p14="http://schemas.microsoft.com/office/powerpoint/2010/main" val="24111542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
        <p:nvSpPr>
          <p:cNvPr id="6" name="スライド番号プレースホルダー 5"/>
          <p:cNvSpPr>
            <a:spLocks noGrp="1"/>
          </p:cNvSpPr>
          <p:nvPr>
            <p:ph type="sldNum" sz="quarter" idx="12"/>
          </p:nvPr>
        </p:nvSpPr>
        <p:spPr>
          <a:xfrm>
            <a:off x="4344988" y="6475413"/>
            <a:ext cx="530225" cy="182562"/>
          </a:xfrm>
        </p:spPr>
        <p:txBody>
          <a:bodyPr/>
          <a:lstStyle>
            <a:lvl1pPr>
              <a:defRPr/>
            </a:lvl1pPr>
          </a:lstStyle>
          <a:p>
            <a:r>
              <a:rPr lang="en-US" altLang="ja-JP" dirty="0"/>
              <a:t>Slide </a:t>
            </a:r>
            <a:fld id="{17C47D4F-CAA3-4307-B0EF-8C4B3E0CF21D}" type="slidenum">
              <a:rPr lang="en-US" altLang="ja-JP"/>
              <a:pPr/>
              <a:t>‹#›</a:t>
            </a:fld>
            <a:endParaRPr lang="en-US" altLang="ja-JP" dirty="0"/>
          </a:p>
        </p:txBody>
      </p:sp>
      <p:sp>
        <p:nvSpPr>
          <p:cNvPr id="10"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2022</a:t>
            </a:r>
            <a:endParaRPr lang="en-US" altLang="ja-JP" dirty="0"/>
          </a:p>
        </p:txBody>
      </p:sp>
    </p:spTree>
    <p:extLst>
      <p:ext uri="{BB962C8B-B14F-4D97-AF65-F5344CB8AC3E}">
        <p14:creationId xmlns:p14="http://schemas.microsoft.com/office/powerpoint/2010/main" val="1003213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dirty="0"/>
              <a:t>マスター タイトルの書式設定</a:t>
            </a:r>
            <a:endParaRPr lang="en-US" altLang="ja-JP" dirty="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altLang="ja-JP" dirty="0"/>
          </a:p>
        </p:txBody>
      </p:sp>
      <p:sp>
        <p:nvSpPr>
          <p:cNvPr id="1030" name="Rectangle 6"/>
          <p:cNvSpPr>
            <a:spLocks noGrp="1" noChangeArrowheads="1"/>
          </p:cNvSpPr>
          <p:nvPr>
            <p:ph type="sldNum" sz="quarter" idx="4"/>
          </p:nvPr>
        </p:nvSpPr>
        <p:spPr bwMode="auto">
          <a:xfrm>
            <a:off x="4276676" y="6475413"/>
            <a:ext cx="66684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400">
                <a:ea typeface="ＭＳ Ｐゴシック" charset="-128"/>
              </a:defRPr>
            </a:lvl1pPr>
          </a:lstStyle>
          <a:p>
            <a:r>
              <a:rPr lang="en-US" altLang="ja-JP" dirty="0"/>
              <a:t>Slide </a:t>
            </a:r>
            <a:fld id="{EAFD9030-C83D-42D9-9BFB-ADDEB84EB1F4}" type="slidenum">
              <a:rPr lang="en-US" altLang="ja-JP" smtClean="0"/>
              <a:pPr/>
              <a:t>‹#›</a:t>
            </a:fld>
            <a:endParaRPr lang="en-US" altLang="ja-JP" dirty="0"/>
          </a:p>
        </p:txBody>
      </p:sp>
      <p:sp>
        <p:nvSpPr>
          <p:cNvPr id="1031" name="Rectangle 7"/>
          <p:cNvSpPr>
            <a:spLocks noChangeArrowheads="1"/>
          </p:cNvSpPr>
          <p:nvPr/>
        </p:nvSpPr>
        <p:spPr bwMode="auto">
          <a:xfrm>
            <a:off x="4495800" y="394156"/>
            <a:ext cx="3962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712788" lvl="4" indent="0" algn="r"/>
            <a:r>
              <a:rPr lang="en-US" altLang="ja-JP" sz="1400" b="1" dirty="0">
                <a:ea typeface="ＭＳ Ｐゴシック" charset="-128"/>
              </a:rPr>
              <a:t>doc.: IEEE 802.15-22-0452-01-06ma</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33" name="Rectangle 9"/>
          <p:cNvSpPr>
            <a:spLocks noChangeArrowheads="1"/>
          </p:cNvSpPr>
          <p:nvPr/>
        </p:nvSpPr>
        <p:spPr bwMode="auto">
          <a:xfrm>
            <a:off x="685799" y="6475413"/>
            <a:ext cx="106434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ja-JP" sz="1400" dirty="0">
                <a:ea typeface="ＭＳ Ｐゴシック" charset="-128"/>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1" name="Rectangle 4"/>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2022</a:t>
            </a:r>
            <a:endParaRPr lang="en-US" altLang="ja-JP" dirty="0"/>
          </a:p>
        </p:txBody>
      </p:sp>
      <p:sp>
        <p:nvSpPr>
          <p:cNvPr id="6" name="正方形/長方形 5">
            <a:extLst>
              <a:ext uri="{FF2B5EF4-FFF2-40B4-BE49-F238E27FC236}">
                <a16:creationId xmlns:a16="http://schemas.microsoft.com/office/drawing/2014/main" id="{FF71F571-CAD7-4BBF-9A09-D0A9CC9BECC6}"/>
              </a:ext>
            </a:extLst>
          </p:cNvPr>
          <p:cNvSpPr/>
          <p:nvPr userDrawn="1"/>
        </p:nvSpPr>
        <p:spPr>
          <a:xfrm>
            <a:off x="5800176" y="6430159"/>
            <a:ext cx="2348720" cy="307777"/>
          </a:xfrm>
          <a:prstGeom prst="rect">
            <a:avLst/>
          </a:prstGeom>
        </p:spPr>
        <p:txBody>
          <a:bodyPr wrap="none">
            <a:spAutoFit/>
          </a:bodyPr>
          <a:lstStyle/>
          <a:p>
            <a:r>
              <a:rPr lang="en-US" altLang="ja-JP" sz="1400" dirty="0"/>
              <a:t>Ryuji Kohno(YNU/YRP-IAI)</a:t>
            </a:r>
          </a:p>
        </p:txBody>
      </p:sp>
    </p:spTree>
    <p:extLst>
      <p:ext uri="{BB962C8B-B14F-4D97-AF65-F5344CB8AC3E}">
        <p14:creationId xmlns:p14="http://schemas.microsoft.com/office/powerpoint/2010/main" val="13726009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hdr="0"/>
  <p:txStyles>
    <p:title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standards.ieee.org/about/policies/bylaws/sect6-7.html#7" TargetMode="External"/><Relationship Id="rId7" Type="http://schemas.openxmlformats.org/officeDocument/2006/relationships/hyperlink" Target="http://standards.ieee.org/develop/policies/best_practices_for_ieee_standards_development_051215.pdf"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hyperlink" Target="http://standards.ieee.org/faqs/copyrights.html/" TargetMode="External"/><Relationship Id="rId5" Type="http://schemas.openxmlformats.org/officeDocument/2006/relationships/hyperlink" Target="https://standards.ieee.org/content/dam/ieee-standards/standards/web/documents/other/permissionltrs.zip" TargetMode="External"/><Relationship Id="rId4" Type="http://schemas.openxmlformats.org/officeDocument/2006/relationships/hyperlink" Target="https://standards.ieee.org/about/policies/opman/sect6.html"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ieeesa.webex.com/ieeesa/j.php?MTID=m7fadbeaa09b94a2eddcb2fa6535f638d"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hyperlink" Target="https://ieeesa.webex.com/ieeesa/j.php?MTID=me41ba543dee2942d53225c6c762c9e15" TargetMode="External"/><Relationship Id="rId4" Type="http://schemas.openxmlformats.org/officeDocument/2006/relationships/hyperlink" Target="https://ieeesa.webex.com/ieeesa/j.php?MTID=med8f9216fb4125e4c5f1785e1066136d"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tandards.ieee.org/develop/policies/opman/sect6.html#6.3"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standards.ieee.org/about/sasb/patcom/material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77E4C77B-93AE-D301-F3B3-CAE516EC1702}"/>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6" name="スライド番号プレースホルダー 3"/>
          <p:cNvSpPr>
            <a:spLocks noGrp="1"/>
          </p:cNvSpPr>
          <p:nvPr>
            <p:ph type="sldNum" sz="quarter" idx="12"/>
          </p:nvPr>
        </p:nvSpPr>
        <p:spPr/>
        <p:txBody>
          <a:bodyPr/>
          <a:lstStyle/>
          <a:p>
            <a:r>
              <a:rPr lang="en-US" altLang="ja-JP" dirty="0"/>
              <a:t>Slide </a:t>
            </a:r>
            <a:fld id="{372F3947-031E-4295-B632-0BF31AAEF223}" type="slidenum">
              <a:rPr lang="en-US" altLang="ja-JP"/>
              <a:pPr/>
              <a:t>1</a:t>
            </a:fld>
            <a:endParaRPr lang="en-US" altLang="ja-JP" dirty="0"/>
          </a:p>
        </p:txBody>
      </p:sp>
      <p:sp>
        <p:nvSpPr>
          <p:cNvPr id="27651" name="Rectangle 3"/>
          <p:cNvSpPr>
            <a:spLocks noChangeArrowheads="1"/>
          </p:cNvSpPr>
          <p:nvPr/>
        </p:nvSpPr>
        <p:spPr bwMode="auto">
          <a:xfrm>
            <a:off x="152400" y="609600"/>
            <a:ext cx="89916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charset="-128"/>
              </a:rPr>
              <a:t>Project: IEEE P802.15 Working Group for Wireless Personal Area Networks (WPANs)</a:t>
            </a:r>
            <a:endParaRPr lang="en-US" altLang="ja-JP" sz="1600" b="1" dirty="0">
              <a:solidFill>
                <a:schemeClr val="tx2"/>
              </a:solidFill>
              <a:ea typeface="ＭＳ Ｐゴシック" charset="-128"/>
            </a:endParaRPr>
          </a:p>
          <a:p>
            <a:endParaRPr lang="en-US" altLang="ja-JP" sz="1600" dirty="0">
              <a:solidFill>
                <a:schemeClr val="tx2"/>
              </a:solidFill>
              <a:ea typeface="ＭＳ Ｐゴシック" charset="-128"/>
            </a:endParaRPr>
          </a:p>
          <a:p>
            <a:r>
              <a:rPr lang="en-US" altLang="ja-JP" sz="1600" b="1" dirty="0">
                <a:ea typeface="ＭＳ Ｐゴシック" charset="-128"/>
              </a:rPr>
              <a:t>Submission Title:</a:t>
            </a:r>
            <a:r>
              <a:rPr lang="en-US" altLang="ja-JP" sz="1600" dirty="0">
                <a:ea typeface="ＭＳ Ｐゴシック" charset="-128"/>
              </a:rPr>
              <a:t> [TG15.6ma(Revision of IEEE802.15.6-2012) Opening Information for September 2022]	</a:t>
            </a:r>
          </a:p>
          <a:p>
            <a:r>
              <a:rPr lang="en-US" altLang="ja-JP" sz="1600" b="1" dirty="0">
                <a:ea typeface="ＭＳ Ｐゴシック" charset="-128"/>
              </a:rPr>
              <a:t>Date Submitted: </a:t>
            </a:r>
            <a:r>
              <a:rPr lang="en-US" altLang="ja-JP" sz="1600" dirty="0">
                <a:ea typeface="ＭＳ Ｐゴシック" charset="-128"/>
              </a:rPr>
              <a:t>[12</a:t>
            </a:r>
            <a:r>
              <a:rPr lang="en-US" altLang="ja-JP" sz="1600" baseline="30000" dirty="0">
                <a:ea typeface="ＭＳ Ｐゴシック" charset="-128"/>
              </a:rPr>
              <a:t>th</a:t>
            </a:r>
            <a:r>
              <a:rPr lang="en-US" altLang="ja-JP" sz="1600" dirty="0">
                <a:ea typeface="ＭＳ Ｐゴシック" charset="-128"/>
              </a:rPr>
              <a:t>  September 2022]	</a:t>
            </a:r>
          </a:p>
          <a:p>
            <a:r>
              <a:rPr lang="en-US" altLang="ja-JP" sz="1600" b="1" dirty="0">
                <a:ea typeface="ＭＳ Ｐゴシック" charset="-128"/>
              </a:rPr>
              <a:t>Source:</a:t>
            </a:r>
            <a:r>
              <a:rPr lang="en-US" altLang="ja-JP" sz="1600" dirty="0">
                <a:ea typeface="ＭＳ Ｐゴシック" charset="-128"/>
              </a:rPr>
              <a:t>  [Ryuji Kohno] [1;Yokohama National University(YNU), 2;YRP International Alliance Institute(YRP-IAI)]                                  </a:t>
            </a:r>
          </a:p>
          <a:p>
            <a:r>
              <a:rPr lang="en-US" altLang="ja-JP" sz="1600" dirty="0">
                <a:ea typeface="ＭＳ Ｐゴシック" charset="-128"/>
              </a:rPr>
              <a:t>Address [1; 79-5 Tokiwadai, Hodogaya-ku, Yokohama, 240-8501 Japan</a:t>
            </a:r>
          </a:p>
          <a:p>
            <a:r>
              <a:rPr lang="en-US" altLang="ja-JP" sz="1600" dirty="0">
                <a:ea typeface="ＭＳ Ｐゴシック" charset="-128"/>
              </a:rPr>
              <a:t>               2; </a:t>
            </a:r>
            <a:r>
              <a:rPr lang="pl-PL" altLang="ja-JP" sz="1600" dirty="0">
                <a:ea typeface="ＭＳ Ｐゴシック" charset="-128"/>
              </a:rPr>
              <a:t>YRP1 Blg., 3-4 HikarinoOka, Yokosuka-City, Kanagawa, 239-0847 Japan</a:t>
            </a:r>
            <a:r>
              <a:rPr lang="en-US" altLang="ja-JP" sz="1600" dirty="0">
                <a:ea typeface="ＭＳ Ｐゴシック" charset="-128"/>
              </a:rPr>
              <a:t>]</a:t>
            </a:r>
          </a:p>
          <a:p>
            <a:r>
              <a:rPr lang="en-US" altLang="ja-JP" sz="1600" dirty="0">
                <a:ea typeface="ＭＳ Ｐゴシック" charset="-128"/>
              </a:rPr>
              <a:t>Voice:[1; +81-90-5408-0611], FAX: [+81-45-383-5528], </a:t>
            </a:r>
          </a:p>
          <a:p>
            <a:r>
              <a:rPr lang="en-US" altLang="ja-JP" sz="1600" dirty="0">
                <a:ea typeface="ＭＳ Ｐゴシック" charset="-128"/>
              </a:rPr>
              <a:t>Email:[1: kohno@ynu.ac.jp,  2: kohno@yrp-iai.jp] Re: []</a:t>
            </a:r>
          </a:p>
          <a:p>
            <a:pPr>
              <a:spcBef>
                <a:spcPts val="600"/>
              </a:spcBef>
              <a:spcAft>
                <a:spcPts val="600"/>
              </a:spcAft>
            </a:pPr>
            <a:r>
              <a:rPr lang="en-US" altLang="ja-JP" sz="1600" b="1" dirty="0">
                <a:solidFill>
                  <a:schemeClr val="tx2"/>
                </a:solidFill>
                <a:ea typeface="ＭＳ Ｐゴシック" charset="-128"/>
              </a:rPr>
              <a:t>Abstract:</a:t>
            </a:r>
            <a:r>
              <a:rPr lang="en-US" altLang="ja-JP" sz="1600" dirty="0">
                <a:solidFill>
                  <a:schemeClr val="tx2"/>
                </a:solidFill>
                <a:ea typeface="ＭＳ Ｐゴシック" charset="-128"/>
              </a:rPr>
              <a:t>	[This document contains opening information and meeting agenda for the TG15.6ma, that is a task group of </a:t>
            </a:r>
            <a:r>
              <a:rPr lang="en-US" altLang="ja-JP" sz="1600" dirty="0">
                <a:ea typeface="ＭＳ Ｐゴシック" charset="-128"/>
              </a:rPr>
              <a:t>Revision of IEEE802.15.6-2012, </a:t>
            </a:r>
            <a:r>
              <a:rPr lang="en-US" altLang="ja-JP" sz="1600" dirty="0">
                <a:solidFill>
                  <a:schemeClr val="tx2"/>
                </a:solidFill>
                <a:ea typeface="ＭＳ Ｐゴシック" charset="-128"/>
              </a:rPr>
              <a:t>meeting in September 2022.]</a:t>
            </a:r>
          </a:p>
          <a:p>
            <a:pPr>
              <a:spcBef>
                <a:spcPts val="600"/>
              </a:spcBef>
              <a:spcAft>
                <a:spcPts val="600"/>
              </a:spcAft>
            </a:pPr>
            <a:r>
              <a:rPr lang="en-US" altLang="ja-JP" sz="1600" b="1" dirty="0">
                <a:solidFill>
                  <a:schemeClr val="tx2"/>
                </a:solidFill>
                <a:ea typeface="ＭＳ Ｐゴシック" charset="-128"/>
              </a:rPr>
              <a:t>Purpose:</a:t>
            </a:r>
            <a:r>
              <a:rPr lang="en-US" altLang="ja-JP" sz="1600" dirty="0">
                <a:solidFill>
                  <a:schemeClr val="tx2"/>
                </a:solidFill>
                <a:ea typeface="ＭＳ Ｐゴシック" charset="-128"/>
              </a:rPr>
              <a:t>	</a:t>
            </a:r>
            <a:r>
              <a:rPr lang="en-US" altLang="ja-JP" sz="1600" dirty="0">
                <a:ea typeface="ＭＳ Ｐゴシック" charset="-128"/>
              </a:rPr>
              <a:t>[information]</a:t>
            </a:r>
          </a:p>
          <a:p>
            <a:r>
              <a:rPr lang="en-US" altLang="ja-JP" sz="1600" b="1" dirty="0">
                <a:solidFill>
                  <a:schemeClr val="tx2"/>
                </a:solidFill>
                <a:ea typeface="ＭＳ Ｐゴシック" charset="-128"/>
              </a:rPr>
              <a:t>Notice:</a:t>
            </a:r>
            <a:r>
              <a:rPr lang="en-US" altLang="ja-JP" sz="1600" dirty="0">
                <a:solidFill>
                  <a:schemeClr val="tx2"/>
                </a:solidFill>
                <a:ea typeface="ＭＳ Ｐゴシック"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charset="-128"/>
              </a:rPr>
              <a:t>Release:</a:t>
            </a:r>
            <a:r>
              <a:rPr lang="en-US" altLang="ja-JP" sz="1600" dirty="0">
                <a:solidFill>
                  <a:schemeClr val="tx2"/>
                </a:solidFill>
                <a:ea typeface="ＭＳ Ｐゴシック" charset="-128"/>
              </a:rPr>
              <a:t>	The contributor acknowledges and accepts that this contribution becomes the property of IEEE and may be made publicly available by P802.15.	</a:t>
            </a:r>
          </a:p>
        </p:txBody>
      </p:sp>
      <p:sp>
        <p:nvSpPr>
          <p:cNvPr id="7" name="Rectangle 4"/>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2022</a:t>
            </a:r>
            <a:endParaRPr lang="en-US" altLang="ja-JP"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F58F5BD5-42D1-AA7C-9691-CB9534F70182}"/>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5" name="スライド番号プレースホルダー 4"/>
          <p:cNvSpPr>
            <a:spLocks noGrp="1"/>
          </p:cNvSpPr>
          <p:nvPr>
            <p:ph type="sldNum" sz="quarter" idx="12"/>
          </p:nvPr>
        </p:nvSpPr>
        <p:spPr/>
        <p:txBody>
          <a:bodyPr/>
          <a:lstStyle/>
          <a:p>
            <a:r>
              <a:rPr lang="en-US" altLang="ja-JP" dirty="0"/>
              <a:t>Slide </a:t>
            </a:r>
            <a:fld id="{F80C6039-A5FA-4F5B-9853-58798A63706D}" type="slidenum">
              <a:rPr lang="en-US" altLang="ja-JP" smtClean="0"/>
              <a:pPr/>
              <a:t>10</a:t>
            </a:fld>
            <a:endParaRPr lang="en-US" altLang="ja-JP" dirty="0"/>
          </a:p>
        </p:txBody>
      </p:sp>
      <p:sp>
        <p:nvSpPr>
          <p:cNvPr id="6" name="Rectangle 1027"/>
          <p:cNvSpPr txBox="1">
            <a:spLocks noChangeArrowheads="1"/>
          </p:cNvSpPr>
          <p:nvPr/>
        </p:nvSpPr>
        <p:spPr bwMode="auto">
          <a:xfrm>
            <a:off x="688032" y="1772816"/>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r>
              <a:rPr lang="en-US" altLang="ja-JP" sz="2400" kern="0" dirty="0">
                <a:ea typeface="ＭＳ Ｐゴシック" charset="-128"/>
              </a:rPr>
              <a:t>If anyone in this meeting is personally aware of the holder of any patent claims that are potentially essential to implementation of the proposed standard(s) under consideration by this group and that are not already the subject of an Accepted Letter of Assurance: </a:t>
            </a:r>
          </a:p>
          <a:p>
            <a:pPr lvl="1"/>
            <a:r>
              <a:rPr lang="en-US" altLang="ja-JP" sz="1800" kern="0" dirty="0">
                <a:ea typeface="ＭＳ Ｐゴシック" charset="-128"/>
              </a:rPr>
              <a:t>Either speak up now or</a:t>
            </a:r>
          </a:p>
          <a:p>
            <a:pPr lvl="1"/>
            <a:r>
              <a:rPr lang="en-US" altLang="ja-JP" sz="1800" kern="0" dirty="0">
                <a:ea typeface="ＭＳ Ｐゴシック" charset="-128"/>
              </a:rPr>
              <a:t>Provide the chair of this group with the identity of the holder(s) of any and all such claims as soon as possible or</a:t>
            </a:r>
          </a:p>
          <a:p>
            <a:pPr lvl="1"/>
            <a:r>
              <a:rPr lang="en-US" altLang="ja-JP" sz="1800" kern="0" dirty="0">
                <a:ea typeface="ＭＳ Ｐゴシック" charset="-128"/>
              </a:rPr>
              <a:t>Cause an LOA to be submitted</a:t>
            </a:r>
          </a:p>
        </p:txBody>
      </p:sp>
      <p:sp>
        <p:nvSpPr>
          <p:cNvPr id="9" name="Rectangle 2"/>
          <p:cNvSpPr>
            <a:spLocks noGrp="1" noChangeArrowheads="1"/>
          </p:cNvSpPr>
          <p:nvPr>
            <p:ph type="title"/>
          </p:nvPr>
        </p:nvSpPr>
        <p:spPr>
          <a:xfrm>
            <a:off x="362272" y="620688"/>
            <a:ext cx="8458200" cy="609600"/>
          </a:xfrm>
        </p:spPr>
        <p:txBody>
          <a:bodyPr/>
          <a:lstStyle/>
          <a:p>
            <a:r>
              <a:rPr lang="en-US" altLang="ja-JP" sz="3200" b="1" u="sng" dirty="0"/>
              <a:t>Call for Potentially Essential Patents</a:t>
            </a:r>
            <a:endParaRPr lang="en-US" altLang="ja-JP" sz="3200" b="1" u="sng" dirty="0">
              <a:ea typeface="ＭＳ Ｐゴシック" charset="-128"/>
            </a:endParaRPr>
          </a:p>
        </p:txBody>
      </p:sp>
      <p:sp>
        <p:nvSpPr>
          <p:cNvPr id="7" name="Rectangle 4">
            <a:extLst>
              <a:ext uri="{FF2B5EF4-FFF2-40B4-BE49-F238E27FC236}">
                <a16:creationId xmlns:a16="http://schemas.microsoft.com/office/drawing/2014/main" id="{0BB87608-B3AB-46A3-B3CE-737A2B1CD047}"/>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2022</a:t>
            </a:r>
            <a:endParaRPr lang="en-US" altLang="ja-JP" dirty="0"/>
          </a:p>
        </p:txBody>
      </p:sp>
    </p:spTree>
    <p:extLst>
      <p:ext uri="{BB962C8B-B14F-4D97-AF65-F5344CB8AC3E}">
        <p14:creationId xmlns:p14="http://schemas.microsoft.com/office/powerpoint/2010/main" val="1840508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AF5BA22B-E1D3-025B-1078-D3F6F305C7D1}"/>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7170" name="Rectangle 2"/>
          <p:cNvSpPr>
            <a:spLocks noGrp="1" noChangeArrowheads="1"/>
          </p:cNvSpPr>
          <p:nvPr>
            <p:ph type="title"/>
          </p:nvPr>
        </p:nvSpPr>
        <p:spPr>
          <a:xfrm>
            <a:off x="362272" y="620688"/>
            <a:ext cx="8458200" cy="609600"/>
          </a:xfrm>
        </p:spPr>
        <p:txBody>
          <a:bodyPr/>
          <a:lstStyle/>
          <a:p>
            <a:r>
              <a:rPr lang="en-US" altLang="ja-JP" sz="3200" b="1" u="sng" dirty="0">
                <a:ea typeface="ＭＳ Ｐゴシック" charset="-128"/>
              </a:rPr>
              <a:t>Other Guidelines for IEEE WG Meetings</a:t>
            </a:r>
          </a:p>
        </p:txBody>
      </p:sp>
      <p:sp>
        <p:nvSpPr>
          <p:cNvPr id="7172" name="Rectangle 4"/>
          <p:cNvSpPr>
            <a:spLocks noChangeArrowheads="1"/>
          </p:cNvSpPr>
          <p:nvPr/>
        </p:nvSpPr>
        <p:spPr bwMode="auto">
          <a:xfrm>
            <a:off x="467544" y="148776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lnSpc>
                <a:spcPct val="80000"/>
              </a:lnSpc>
              <a:spcBef>
                <a:spcPct val="20000"/>
              </a:spcBef>
              <a:buClr>
                <a:srgbClr val="CC3300"/>
              </a:buClr>
              <a:buSzPct val="50000"/>
              <a:buFont typeface="Monotype Sorts" pitchFamily="2" charset="2"/>
              <a:buChar char="l"/>
            </a:pPr>
            <a:endParaRPr lang="en-US" altLang="ja-JP" sz="700" u="sng" dirty="0">
              <a:solidFill>
                <a:srgbClr val="FF0000"/>
              </a:solidFill>
              <a:latin typeface="Arial" charset="0"/>
              <a:ea typeface="ＭＳ Ｐゴシック" charset="-128"/>
            </a:endParaRPr>
          </a:p>
          <a:p>
            <a:pPr marL="230188" indent="-230188">
              <a:lnSpc>
                <a:spcPct val="80000"/>
              </a:lnSpc>
              <a:spcBef>
                <a:spcPct val="20000"/>
              </a:spcBef>
              <a:spcAft>
                <a:spcPct val="40000"/>
              </a:spcAft>
              <a:buClr>
                <a:srgbClr val="CC3300"/>
              </a:buClr>
              <a:buSzPct val="50000"/>
              <a:buFont typeface="Monotype Sorts" pitchFamily="2" charset="2"/>
              <a:buChar char="l"/>
            </a:pPr>
            <a:r>
              <a:rPr lang="en-US" altLang="ja-JP" sz="1800" b="1" dirty="0">
                <a:solidFill>
                  <a:srgbClr val="000099"/>
                </a:solidFill>
                <a:latin typeface="Arial" charset="0"/>
                <a:ea typeface="ＭＳ Ｐゴシック" charset="-128"/>
              </a:rPr>
              <a:t>All IEEE-SA standards meetings shall be conducted in compliance with all applicable laws, including antitrust and competition laws. </a:t>
            </a: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discuss the interpretation, validity, or essentiality of patents/patent claims. </a:t>
            </a: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discuss specific license rates, terms, or conditions.</a:t>
            </a:r>
          </a:p>
          <a:p>
            <a:pPr marL="1143000" lvl="2" indent="-228600">
              <a:lnSpc>
                <a:spcPct val="80000"/>
              </a:lnSpc>
              <a:spcBef>
                <a:spcPct val="20000"/>
              </a:spcBef>
              <a:spcAft>
                <a:spcPct val="40000"/>
              </a:spcAft>
              <a:buClr>
                <a:srgbClr val="CC3300"/>
              </a:buClr>
              <a:buSzPct val="50000"/>
              <a:buFont typeface="Monotype Sorts" pitchFamily="2" charset="2"/>
              <a:buChar char="l"/>
            </a:pPr>
            <a:r>
              <a:rPr lang="en-US" altLang="ja-JP" sz="1400" dirty="0">
                <a:solidFill>
                  <a:srgbClr val="000099"/>
                </a:solidFill>
                <a:latin typeface="Arial" charset="0"/>
                <a:ea typeface="ＭＳ Ｐゴシック" charset="-128"/>
              </a:rPr>
              <a:t>Relative costs, including licensing costs of essential patent claims, of different technical approaches may be discussed in standards development meetings. </a:t>
            </a:r>
          </a:p>
          <a:p>
            <a:pPr marL="1600200" lvl="3" indent="-228600">
              <a:lnSpc>
                <a:spcPct val="80000"/>
              </a:lnSpc>
              <a:spcBef>
                <a:spcPct val="20000"/>
              </a:spcBef>
              <a:spcAft>
                <a:spcPct val="40000"/>
              </a:spcAft>
              <a:buClr>
                <a:srgbClr val="CC3300"/>
              </a:buClr>
              <a:buSzPct val="50000"/>
              <a:buFont typeface="Monotype Sorts" pitchFamily="2" charset="2"/>
              <a:buChar char="l"/>
            </a:pPr>
            <a:r>
              <a:rPr lang="en-GB" sz="1400" dirty="0">
                <a:solidFill>
                  <a:srgbClr val="000099"/>
                </a:solidFill>
                <a:latin typeface="Arial" charset="0"/>
              </a:rPr>
              <a:t>Technical considerations remain primary focus</a:t>
            </a:r>
            <a:endParaRPr lang="en-US" altLang="ja-JP" sz="1400" dirty="0">
              <a:solidFill>
                <a:srgbClr val="000099"/>
              </a:solidFill>
              <a:latin typeface="Arial" charset="0"/>
              <a:ea typeface="ＭＳ Ｐゴシック" charset="-128"/>
            </a:endParaRP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discuss or engage in the fixing of product prices, allocation of customers, or division of sales markets.</a:t>
            </a: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discuss the status or substance of ongoing or threatened litigation.</a:t>
            </a: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be silent if inappropriate topics are discussed … do formally object.</a:t>
            </a:r>
          </a:p>
          <a:p>
            <a:pPr marL="230188" indent="-230188" algn="ctr">
              <a:lnSpc>
                <a:spcPct val="80000"/>
              </a:lnSpc>
              <a:spcBef>
                <a:spcPct val="20000"/>
              </a:spcBef>
              <a:buClr>
                <a:srgbClr val="CC3300"/>
              </a:buClr>
              <a:buSzPct val="50000"/>
              <a:buFont typeface="Monotype Sorts" pitchFamily="2" charset="2"/>
              <a:buNone/>
            </a:pPr>
            <a:r>
              <a:rPr lang="en-US" altLang="ja-JP" sz="1000" b="1" dirty="0">
                <a:solidFill>
                  <a:srgbClr val="000099"/>
                </a:solidFill>
                <a:latin typeface="Arial" charset="0"/>
                <a:ea typeface="ＭＳ Ｐゴシック" charset="-128"/>
              </a:rPr>
              <a:t>---------------------------------------------------------------   </a:t>
            </a:r>
            <a:endParaRPr lang="en-US" altLang="ja-JP" b="1" dirty="0">
              <a:solidFill>
                <a:srgbClr val="000099"/>
              </a:solidFill>
              <a:latin typeface="Arial" charset="0"/>
              <a:ea typeface="ＭＳ Ｐゴシック" charset="-128"/>
            </a:endParaRPr>
          </a:p>
          <a:p>
            <a:pPr marL="230188" indent="-230188" algn="ctr">
              <a:lnSpc>
                <a:spcPct val="80000"/>
              </a:lnSpc>
              <a:spcBef>
                <a:spcPct val="20000"/>
              </a:spcBef>
              <a:buClr>
                <a:srgbClr val="CC3300"/>
              </a:buClr>
              <a:buSzPct val="50000"/>
              <a:buFont typeface="Monotype Sorts" pitchFamily="2" charset="2"/>
              <a:buNone/>
            </a:pPr>
            <a:r>
              <a:rPr lang="en-US" altLang="ja-JP" b="1" dirty="0">
                <a:solidFill>
                  <a:srgbClr val="000099"/>
                </a:solidFill>
                <a:latin typeface="Arial" charset="0"/>
                <a:ea typeface="ＭＳ Ｐゴシック" charset="-128"/>
              </a:rPr>
              <a:t>See </a:t>
            </a:r>
            <a:r>
              <a:rPr lang="en-US" altLang="ja-JP" b="1" i="1" dirty="0">
                <a:solidFill>
                  <a:srgbClr val="000099"/>
                </a:solidFill>
                <a:latin typeface="Arial" charset="0"/>
                <a:ea typeface="ＭＳ Ｐゴシック" charset="-128"/>
              </a:rPr>
              <a:t>IEEE-SA Standards Board Operations Manual</a:t>
            </a:r>
            <a:r>
              <a:rPr lang="en-US" altLang="ja-JP" b="1" dirty="0">
                <a:solidFill>
                  <a:srgbClr val="000099"/>
                </a:solidFill>
                <a:latin typeface="Arial" charset="0"/>
                <a:ea typeface="ＭＳ Ｐゴシック" charset="-128"/>
              </a:rPr>
              <a:t>, clause 5.3.10 and </a:t>
            </a:r>
            <a:r>
              <a:rPr lang="en-GB" b="1" dirty="0">
                <a:solidFill>
                  <a:srgbClr val="000099"/>
                </a:solidFill>
                <a:latin typeface="Arial" charset="0"/>
              </a:rPr>
              <a:t>“Promoting Competition and Innovation: What You Need to Know about the IEEE Standards Association's Antitrust and Competition Policy”</a:t>
            </a:r>
            <a:r>
              <a:rPr lang="en-US" altLang="ja-JP" b="1" dirty="0">
                <a:solidFill>
                  <a:srgbClr val="000099"/>
                </a:solidFill>
                <a:latin typeface="Arial" charset="0"/>
                <a:ea typeface="ＭＳ Ｐゴシック" charset="-128"/>
              </a:rPr>
              <a:t> for more details.</a:t>
            </a:r>
          </a:p>
        </p:txBody>
      </p:sp>
      <p:sp>
        <p:nvSpPr>
          <p:cNvPr id="4" name="スライド番号プレースホルダー 3"/>
          <p:cNvSpPr>
            <a:spLocks noGrp="1"/>
          </p:cNvSpPr>
          <p:nvPr>
            <p:ph type="sldNum" sz="quarter" idx="12"/>
          </p:nvPr>
        </p:nvSpPr>
        <p:spPr/>
        <p:txBody>
          <a:bodyPr/>
          <a:lstStyle/>
          <a:p>
            <a:r>
              <a:rPr lang="en-US" altLang="ja-JP" dirty="0"/>
              <a:t>Slide </a:t>
            </a:r>
            <a:fld id="{17C47D4F-CAA3-4307-B0EF-8C4B3E0CF21D}" type="slidenum">
              <a:rPr lang="en-US" altLang="ja-JP" smtClean="0"/>
              <a:pPr/>
              <a:t>11</a:t>
            </a:fld>
            <a:endParaRPr lang="en-US" altLang="ja-JP" dirty="0"/>
          </a:p>
        </p:txBody>
      </p:sp>
      <p:sp>
        <p:nvSpPr>
          <p:cNvPr id="7" name="Rectangle 4">
            <a:extLst>
              <a:ext uri="{FF2B5EF4-FFF2-40B4-BE49-F238E27FC236}">
                <a16:creationId xmlns:a16="http://schemas.microsoft.com/office/drawing/2014/main" id="{05ABE5DA-3D37-4FE8-AD27-E6A3049C9B2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2022</a:t>
            </a:r>
            <a:endParaRPr lang="en-US" altLang="ja-JP" dirty="0"/>
          </a:p>
        </p:txBody>
      </p:sp>
    </p:spTree>
    <p:extLst>
      <p:ext uri="{BB962C8B-B14F-4D97-AF65-F5344CB8AC3E}">
        <p14:creationId xmlns:p14="http://schemas.microsoft.com/office/powerpoint/2010/main" val="139940451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1788139A-1E9B-E591-0458-8C1D8CC3993F}"/>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157" name="CustomShape 1"/>
          <p:cNvSpPr/>
          <p:nvPr/>
        </p:nvSpPr>
        <p:spPr>
          <a:xfrm>
            <a:off x="324000" y="630360"/>
            <a:ext cx="8680320" cy="113652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ctr">
              <a:lnSpc>
                <a:spcPct val="100000"/>
              </a:lnSpc>
            </a:pPr>
            <a:r>
              <a:rPr lang="en-IE" sz="2600" b="1" u="sng" strike="noStrike" cap="all" spc="-1" dirty="0">
                <a:solidFill>
                  <a:srgbClr val="000000"/>
                </a:solidFill>
                <a:latin typeface="+mj-lt"/>
                <a:ea typeface="MS PGothic"/>
              </a:rPr>
              <a:t>Instructions for Chairs of </a:t>
            </a:r>
            <a:br>
              <a:rPr u="sng" dirty="0">
                <a:latin typeface="+mj-lt"/>
              </a:rPr>
            </a:br>
            <a:r>
              <a:rPr lang="en-IE" sz="2600" b="1" u="sng" strike="noStrike" cap="all" spc="-1" dirty="0">
                <a:solidFill>
                  <a:srgbClr val="000000"/>
                </a:solidFill>
                <a:latin typeface="+mj-lt"/>
                <a:ea typeface="MS PGothic"/>
              </a:rPr>
              <a:t>standards development activities</a:t>
            </a:r>
            <a:endParaRPr lang="en-IE" sz="2600" b="0" u="sng" strike="noStrike" spc="-1" dirty="0">
              <a:latin typeface="+mj-lt"/>
            </a:endParaRPr>
          </a:p>
        </p:txBody>
      </p:sp>
      <p:sp>
        <p:nvSpPr>
          <p:cNvPr id="158" name="CustomShape 2"/>
          <p:cNvSpPr/>
          <p:nvPr/>
        </p:nvSpPr>
        <p:spPr>
          <a:xfrm>
            <a:off x="955469" y="1766880"/>
            <a:ext cx="7758000" cy="4460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16000" indent="-213840">
              <a:lnSpc>
                <a:spcPct val="90000"/>
              </a:lnSpc>
              <a:buClr>
                <a:srgbClr val="000000"/>
              </a:buClr>
              <a:buSzPct val="45000"/>
              <a:buFont typeface="Wingdings" charset="2"/>
              <a:buChar char=""/>
            </a:pPr>
            <a:r>
              <a:rPr lang="en-IE" sz="2400" b="1" strike="noStrike" spc="-1" dirty="0">
                <a:solidFill>
                  <a:srgbClr val="000000"/>
                </a:solidFill>
                <a:latin typeface="Montserrat"/>
                <a:ea typeface="MS PGothic"/>
              </a:rPr>
              <a:t>At the beginning of each standards development meeting the chair or a designee is to:</a:t>
            </a:r>
            <a:endParaRPr lang="en-IE" sz="2400" b="0" strike="noStrike" spc="-1" dirty="0">
              <a:latin typeface="Arial"/>
            </a:endParaRPr>
          </a:p>
          <a:p>
            <a:pPr>
              <a:lnSpc>
                <a:spcPct val="90000"/>
              </a:lnSpc>
            </a:pPr>
            <a:endParaRPr lang="en-IE" sz="2400"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Show the following slides (or provide them beforehand)</a:t>
            </a:r>
            <a:endParaRPr lang="en-IE"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Advise the standards development group participants that: </a:t>
            </a:r>
            <a:endParaRPr lang="en-IE"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IEEE SA’s copyright policy is described in Clause 7 of the IEEE SA Standards Board Bylaws and Clause 6.1 of the IEEE SA Standards Board Operations Manual;</a:t>
            </a:r>
            <a:endParaRPr lang="en-IE"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Any material submitted during standards development, whether verbal, recorded, or in written form, is a Contribution and shall comply with the IEEE SA Copyright Policy; </a:t>
            </a:r>
            <a:endParaRPr lang="en-IE"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Instruct the Secretary to record in the minutes of the relevant meeting: </a:t>
            </a:r>
            <a:endParaRPr lang="en-IE" b="0" strike="noStrike" spc="-1" dirty="0">
              <a:latin typeface="Arial"/>
            </a:endParaRPr>
          </a:p>
          <a:p>
            <a:pPr marL="432000" lvl="1" indent="-213840">
              <a:lnSpc>
                <a:spcPct val="80000"/>
              </a:lnSpc>
              <a:spcBef>
                <a:spcPts val="173"/>
              </a:spcBef>
              <a:buClr>
                <a:srgbClr val="000000"/>
              </a:buClr>
              <a:buSzPct val="45000"/>
              <a:buFont typeface="Wingdings" charset="2"/>
              <a:buChar char=""/>
            </a:pPr>
            <a:r>
              <a:rPr lang="en-IE" b="0" strike="noStrike" spc="-1" dirty="0">
                <a:solidFill>
                  <a:srgbClr val="000000"/>
                </a:solidFill>
                <a:latin typeface="Calibri"/>
                <a:ea typeface="MS PGothic"/>
              </a:rPr>
              <a:t>That the foregoing information was provided and that the copyright slides were shown (or provided beforehand). </a:t>
            </a:r>
            <a:endParaRPr lang="en-IE" b="0" strike="noStrike" spc="-1" dirty="0">
              <a:latin typeface="Arial"/>
            </a:endParaRPr>
          </a:p>
        </p:txBody>
      </p:sp>
      <p:sp>
        <p:nvSpPr>
          <p:cNvPr id="2" name="日付プレースホルダー 1">
            <a:extLst>
              <a:ext uri="{FF2B5EF4-FFF2-40B4-BE49-F238E27FC236}">
                <a16:creationId xmlns:a16="http://schemas.microsoft.com/office/drawing/2014/main" id="{4DC265A7-DBF7-4F14-A422-0CD6415477A1}"/>
              </a:ext>
            </a:extLst>
          </p:cNvPr>
          <p:cNvSpPr>
            <a:spLocks noGrp="1"/>
          </p:cNvSpPr>
          <p:nvPr>
            <p:ph type="dt" sz="half" idx="2"/>
          </p:nvPr>
        </p:nvSpPr>
        <p:spPr/>
        <p:txBody>
          <a:bodyPr/>
          <a:lstStyle/>
          <a:p>
            <a:r>
              <a:rPr lang="en-US" altLang="ja-JP"/>
              <a:t>September 2022</a:t>
            </a:r>
            <a:endParaRPr lang="en-US" altLang="ja-JP" dirty="0"/>
          </a:p>
        </p:txBody>
      </p:sp>
      <p:sp>
        <p:nvSpPr>
          <p:cNvPr id="3" name="スライド番号プレースホルダー 2">
            <a:extLst>
              <a:ext uri="{FF2B5EF4-FFF2-40B4-BE49-F238E27FC236}">
                <a16:creationId xmlns:a16="http://schemas.microsoft.com/office/drawing/2014/main" id="{F62D58AF-B8E8-47A5-8C5F-2AD173779417}"/>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12</a:t>
            </a:fld>
            <a:endParaRPr lang="en-US" altLang="ja-JP"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FB584997-39A2-62E3-A1EA-753FC6982EA0}"/>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159" name="CustomShape 1"/>
          <p:cNvSpPr/>
          <p:nvPr/>
        </p:nvSpPr>
        <p:spPr>
          <a:xfrm>
            <a:off x="324000" y="630360"/>
            <a:ext cx="8680320" cy="113652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ctr">
              <a:lnSpc>
                <a:spcPct val="100000"/>
              </a:lnSpc>
            </a:pPr>
            <a:r>
              <a:rPr lang="en-IE" sz="2600" b="1" u="sng" strike="noStrike" cap="all" spc="-1" dirty="0">
                <a:solidFill>
                  <a:srgbClr val="000000"/>
                </a:solidFill>
                <a:latin typeface="+mj-lt"/>
                <a:ea typeface="MS PGothic"/>
              </a:rPr>
              <a:t>IEEE SA Copyright Policy</a:t>
            </a:r>
            <a:endParaRPr lang="en-IE" sz="2600" b="0" u="sng" strike="noStrike" spc="-1" dirty="0">
              <a:latin typeface="+mj-lt"/>
            </a:endParaRPr>
          </a:p>
        </p:txBody>
      </p:sp>
      <p:sp>
        <p:nvSpPr>
          <p:cNvPr id="160" name="CustomShape 2"/>
          <p:cNvSpPr/>
          <p:nvPr/>
        </p:nvSpPr>
        <p:spPr>
          <a:xfrm>
            <a:off x="609480" y="1773360"/>
            <a:ext cx="7758000" cy="4460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16000" indent="-213840">
              <a:lnSpc>
                <a:spcPct val="90000"/>
              </a:lnSpc>
              <a:spcBef>
                <a:spcPts val="564"/>
              </a:spcBef>
              <a:buClr>
                <a:srgbClr val="000000"/>
              </a:buClr>
              <a:buSzPct val="45000"/>
              <a:buFont typeface="Wingdings" charset="2"/>
              <a:buChar char=""/>
            </a:pPr>
            <a:r>
              <a:rPr lang="en-IE" sz="2000" b="1" strike="noStrike" spc="-1" dirty="0">
                <a:solidFill>
                  <a:srgbClr val="000000"/>
                </a:solidFill>
                <a:latin typeface="Montserrat"/>
                <a:ea typeface="MS PGothic"/>
              </a:rPr>
              <a:t>By participating in this activity, you agree to comply with the IEEE Code of Ethics, all applicable laws, and all IEEE policies and procedures including, but not limited to, the IEEE SA Copyright Policy. </a:t>
            </a:r>
            <a:endParaRPr lang="en-IE" sz="2000" b="0" strike="noStrike" spc="-1" dirty="0">
              <a:latin typeface="Arial"/>
            </a:endParaRPr>
          </a:p>
          <a:p>
            <a:pPr>
              <a:lnSpc>
                <a:spcPct val="90000"/>
              </a:lnSpc>
            </a:pPr>
            <a:endParaRPr lang="en-IE" sz="2000"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sz="2000" b="0" strike="noStrike" spc="-1" dirty="0">
                <a:solidFill>
                  <a:srgbClr val="000000"/>
                </a:solidFill>
                <a:latin typeface="Calibri"/>
                <a:ea typeface="MS PGothic"/>
              </a:rPr>
              <a:t>Previously Published material (copyright assertion indicated) shall not be presented/submitted to the Working Group nor incorporated into a Working Group draft unless permission is granted. </a:t>
            </a:r>
            <a:endParaRPr lang="en-IE" sz="2000"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sz="2000" b="0" strike="noStrike" spc="-1" dirty="0">
                <a:solidFill>
                  <a:srgbClr val="000000"/>
                </a:solidFill>
                <a:latin typeface="Calibri"/>
                <a:ea typeface="MS PGothic"/>
              </a:rPr>
              <a:t>Prior to presentation or submission, you shall notify the Working Group Chair of previously Published material and should assist the Chair in obtaining copyright permission acceptable to IEEE SA.</a:t>
            </a:r>
            <a:endParaRPr lang="en-IE" sz="2000"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sz="2000" b="0" strike="noStrike" spc="-1" dirty="0">
                <a:solidFill>
                  <a:srgbClr val="000000"/>
                </a:solidFill>
                <a:latin typeface="Calibri"/>
                <a:ea typeface="MS PGothic"/>
              </a:rPr>
              <a:t>For material that is not previously Published, IEEE is automatically granted a license to use any material that is presented or submitted.</a:t>
            </a:r>
            <a:endParaRPr lang="en-IE" sz="2000" b="0" strike="noStrike" spc="-1" dirty="0">
              <a:latin typeface="Arial"/>
            </a:endParaRPr>
          </a:p>
        </p:txBody>
      </p:sp>
      <p:sp>
        <p:nvSpPr>
          <p:cNvPr id="2" name="日付プレースホルダー 1">
            <a:extLst>
              <a:ext uri="{FF2B5EF4-FFF2-40B4-BE49-F238E27FC236}">
                <a16:creationId xmlns:a16="http://schemas.microsoft.com/office/drawing/2014/main" id="{7A012C68-2903-4575-A6DD-AC121D0F7F13}"/>
              </a:ext>
            </a:extLst>
          </p:cNvPr>
          <p:cNvSpPr>
            <a:spLocks noGrp="1"/>
          </p:cNvSpPr>
          <p:nvPr>
            <p:ph type="dt" sz="half" idx="2"/>
          </p:nvPr>
        </p:nvSpPr>
        <p:spPr/>
        <p:txBody>
          <a:bodyPr/>
          <a:lstStyle/>
          <a:p>
            <a:r>
              <a:rPr lang="en-US" altLang="ja-JP"/>
              <a:t>September 2022</a:t>
            </a:r>
            <a:endParaRPr lang="en-US" altLang="ja-JP" dirty="0"/>
          </a:p>
        </p:txBody>
      </p:sp>
      <p:sp>
        <p:nvSpPr>
          <p:cNvPr id="3" name="スライド番号プレースホルダー 2">
            <a:extLst>
              <a:ext uri="{FF2B5EF4-FFF2-40B4-BE49-F238E27FC236}">
                <a16:creationId xmlns:a16="http://schemas.microsoft.com/office/drawing/2014/main" id="{C5FE8A96-B00A-413E-944D-C3C1FF50C8AF}"/>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13</a:t>
            </a:fld>
            <a:endParaRPr lang="en-US" altLang="ja-JP"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D3FAF88-AA8E-0656-6BAF-6C5C70A610CC}"/>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161" name="CustomShape 1"/>
          <p:cNvSpPr/>
          <p:nvPr/>
        </p:nvSpPr>
        <p:spPr>
          <a:xfrm>
            <a:off x="324000" y="630360"/>
            <a:ext cx="8680320" cy="704169"/>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ctr">
              <a:lnSpc>
                <a:spcPct val="100000"/>
              </a:lnSpc>
            </a:pPr>
            <a:r>
              <a:rPr lang="en-IE" sz="2600" b="1" u="sng" strike="noStrike" cap="all" spc="-1" dirty="0">
                <a:solidFill>
                  <a:srgbClr val="000000"/>
                </a:solidFill>
                <a:latin typeface="+mj-lt"/>
                <a:ea typeface="MS PGothic"/>
              </a:rPr>
              <a:t>IEEE SA Copyright Policy</a:t>
            </a:r>
            <a:endParaRPr lang="en-IE" sz="2600" b="0" u="sng" strike="noStrike" spc="-1" dirty="0">
              <a:latin typeface="+mj-lt"/>
            </a:endParaRPr>
          </a:p>
        </p:txBody>
      </p:sp>
      <p:sp>
        <p:nvSpPr>
          <p:cNvPr id="162" name="CustomShape 2"/>
          <p:cNvSpPr/>
          <p:nvPr/>
        </p:nvSpPr>
        <p:spPr>
          <a:xfrm>
            <a:off x="428760" y="1334529"/>
            <a:ext cx="8715240" cy="4460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The IEEE SA Copyright Policy is described in the IEEE SA Standards Board Bylaws and IEEE SA Standards Board Operations Manual</a:t>
            </a:r>
            <a:br>
              <a:rPr sz="2400" dirty="0"/>
            </a:br>
            <a:r>
              <a:rPr lang="en-IE" b="0" strike="noStrike" spc="-1" dirty="0">
                <a:solidFill>
                  <a:srgbClr val="000000"/>
                </a:solidFill>
                <a:latin typeface="Calibri"/>
                <a:ea typeface="DejaVu Sans"/>
              </a:rPr>
              <a:t> </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b="0" strike="noStrike" spc="-1" dirty="0">
                <a:solidFill>
                  <a:srgbClr val="000000"/>
                </a:solidFill>
                <a:latin typeface="Calibri"/>
                <a:ea typeface="MS PGothic"/>
              </a:rPr>
              <a:t>IEEE SA Copyright Policy, see </a:t>
            </a:r>
            <a:br>
              <a:rPr sz="2400" dirty="0"/>
            </a:br>
            <a:r>
              <a:rPr lang="en-IE" b="0" strike="noStrike" spc="-1" dirty="0">
                <a:solidFill>
                  <a:srgbClr val="000000"/>
                </a:solidFill>
                <a:latin typeface="Calibri"/>
                <a:ea typeface="MS PGothic"/>
              </a:rPr>
              <a:t>	Clause 7 of the IEEE SA Standards Board Bylaws</a:t>
            </a:r>
            <a:br>
              <a:rPr sz="2400" dirty="0"/>
            </a:br>
            <a:r>
              <a:rPr lang="en-IE" b="0" strike="noStrike" spc="-1" dirty="0">
                <a:solidFill>
                  <a:srgbClr val="000000"/>
                </a:solidFill>
                <a:latin typeface="Calibri"/>
                <a:ea typeface="MS PGothic"/>
              </a:rPr>
              <a:t> 	</a:t>
            </a:r>
            <a:r>
              <a:rPr lang="en-IE" sz="1600" b="0" u="sng" strike="noStrike" spc="-1" dirty="0">
                <a:solidFill>
                  <a:srgbClr val="0000FF"/>
                </a:solidFill>
                <a:uFillTx/>
                <a:latin typeface="Calibri"/>
                <a:ea typeface="MS PGothic"/>
                <a:hlinkClick r:id="rId3"/>
              </a:rPr>
              <a:t>https://standards.ieee.org/about/policies/bylaws/sect6-7.html#7</a:t>
            </a:r>
            <a:br>
              <a:rPr sz="2400" dirty="0"/>
            </a:br>
            <a:r>
              <a:rPr lang="en-IE" b="0" strike="noStrike" spc="-1" dirty="0">
                <a:solidFill>
                  <a:srgbClr val="000000"/>
                </a:solidFill>
                <a:latin typeface="Calibri"/>
                <a:ea typeface="MS PGothic"/>
              </a:rPr>
              <a:t>	Clause 6.1 of the IEEE SA Standards Board Operations Manual</a:t>
            </a:r>
            <a:br>
              <a:rPr sz="2400" dirty="0"/>
            </a:br>
            <a:r>
              <a:rPr lang="en-IE" b="0" strike="noStrike" spc="-1" dirty="0">
                <a:solidFill>
                  <a:srgbClr val="000000"/>
                </a:solidFill>
                <a:latin typeface="Calibri"/>
                <a:ea typeface="MS PGothic"/>
              </a:rPr>
              <a:t>	</a:t>
            </a:r>
            <a:r>
              <a:rPr lang="en-IE" sz="1600" b="0" u="sng" strike="noStrike" spc="-1" dirty="0">
                <a:solidFill>
                  <a:srgbClr val="0000FF"/>
                </a:solidFill>
                <a:uFillTx/>
                <a:latin typeface="Calibri"/>
                <a:ea typeface="MS PGothic"/>
                <a:hlinkClick r:id="rId4"/>
              </a:rPr>
              <a:t>https://standards.ieee.org/about/policies/opman/sect6.html</a:t>
            </a:r>
            <a:endParaRPr lang="en-IE" sz="1600" b="0" strike="noStrike" spc="-1" dirty="0">
              <a:latin typeface="Arial"/>
            </a:endParaRPr>
          </a:p>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IEEE SA Copyright Permission</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sz="1600" b="0" u="sng" strike="noStrike" spc="-1" dirty="0">
                <a:solidFill>
                  <a:srgbClr val="0000FF"/>
                </a:solidFill>
                <a:uFillTx/>
                <a:latin typeface="Calibri"/>
                <a:ea typeface="MS PGothic"/>
                <a:hlinkClick r:id="rId5"/>
              </a:rPr>
              <a:t>https://standards.ieee.org/content/dam/ieee-standards/standards/web/documents/other/permissionltrs.zip</a:t>
            </a:r>
            <a:endParaRPr lang="en-IE" sz="1600" b="0" strike="noStrike" spc="-1" dirty="0">
              <a:latin typeface="Arial"/>
            </a:endParaRPr>
          </a:p>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IEEE SA Copyright FAQs</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sz="1600" b="0" u="sng" strike="noStrike" spc="-1" dirty="0">
                <a:solidFill>
                  <a:srgbClr val="0000FF"/>
                </a:solidFill>
                <a:uFillTx/>
                <a:latin typeface="Calibri"/>
                <a:ea typeface="MS PGothic"/>
                <a:hlinkClick r:id="rId6"/>
              </a:rPr>
              <a:t>http://standards.ieee.org/faqs/copyrights.html/</a:t>
            </a:r>
            <a:endParaRPr lang="en-IE" sz="1600" b="0" strike="noStrike" spc="-1" dirty="0">
              <a:latin typeface="Arial"/>
            </a:endParaRPr>
          </a:p>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IEEE SA Best Practices for IEEE Standards Development </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sz="1600" b="0" u="sng" strike="noStrike" spc="-1" dirty="0">
                <a:solidFill>
                  <a:srgbClr val="0000FF"/>
                </a:solidFill>
                <a:uFillTx/>
                <a:latin typeface="Calibri"/>
                <a:ea typeface="MS PGothic"/>
                <a:hlinkClick r:id="rId7"/>
              </a:rPr>
              <a:t>https://standards.ieee.org/develop/policies/best_practices_for_ieee_standards_development_051215.pdf</a:t>
            </a:r>
            <a:endParaRPr lang="en-IE" sz="1600" b="0" strike="noStrike" spc="-1" dirty="0">
              <a:latin typeface="Arial"/>
            </a:endParaRPr>
          </a:p>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Distribution of Draft Standards (see 6.1.3 of the SASB Operations Manual)</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sz="1600" b="0" u="sng" strike="noStrike" spc="-1" dirty="0">
                <a:solidFill>
                  <a:srgbClr val="0000FF"/>
                </a:solidFill>
                <a:uFillTx/>
                <a:latin typeface="Calibri"/>
                <a:ea typeface="MS PGothic"/>
                <a:hlinkClick r:id="rId4"/>
              </a:rPr>
              <a:t>https://standards.ieee.org/about/policies/opman/sect6.html</a:t>
            </a:r>
            <a:endParaRPr lang="en-IE" sz="1600" b="0" strike="noStrike" spc="-1" dirty="0">
              <a:latin typeface="Arial"/>
            </a:endParaRPr>
          </a:p>
          <a:p>
            <a:pPr>
              <a:lnSpc>
                <a:spcPct val="90000"/>
              </a:lnSpc>
              <a:spcBef>
                <a:spcPts val="564"/>
              </a:spcBef>
            </a:pPr>
            <a:endParaRPr lang="en-IE" sz="1600" b="0" strike="noStrike" spc="-1" dirty="0">
              <a:latin typeface="Arial"/>
            </a:endParaRPr>
          </a:p>
        </p:txBody>
      </p:sp>
      <p:sp>
        <p:nvSpPr>
          <p:cNvPr id="2" name="日付プレースホルダー 1">
            <a:extLst>
              <a:ext uri="{FF2B5EF4-FFF2-40B4-BE49-F238E27FC236}">
                <a16:creationId xmlns:a16="http://schemas.microsoft.com/office/drawing/2014/main" id="{EB189FE5-A484-49E7-8DB8-6663A1685FC6}"/>
              </a:ext>
            </a:extLst>
          </p:cNvPr>
          <p:cNvSpPr>
            <a:spLocks noGrp="1"/>
          </p:cNvSpPr>
          <p:nvPr>
            <p:ph type="dt" sz="half" idx="2"/>
          </p:nvPr>
        </p:nvSpPr>
        <p:spPr/>
        <p:txBody>
          <a:bodyPr/>
          <a:lstStyle/>
          <a:p>
            <a:r>
              <a:rPr lang="en-US" altLang="ja-JP"/>
              <a:t>September 2022</a:t>
            </a:r>
            <a:endParaRPr lang="en-US" altLang="ja-JP" dirty="0"/>
          </a:p>
        </p:txBody>
      </p:sp>
      <p:sp>
        <p:nvSpPr>
          <p:cNvPr id="3" name="スライド番号プレースホルダー 2">
            <a:extLst>
              <a:ext uri="{FF2B5EF4-FFF2-40B4-BE49-F238E27FC236}">
                <a16:creationId xmlns:a16="http://schemas.microsoft.com/office/drawing/2014/main" id="{759BB984-5C01-428D-AAFD-0EB1C3F8FC35}"/>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14</a:t>
            </a:fld>
            <a:endParaRPr lang="en-US" altLang="ja-JP"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132F9B2E-60B7-DA29-2DF9-FE679ABACB08}"/>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スライド番号プレースホルダー 1">
            <a:extLst>
              <a:ext uri="{FF2B5EF4-FFF2-40B4-BE49-F238E27FC236}">
                <a16:creationId xmlns:a16="http://schemas.microsoft.com/office/drawing/2014/main" id="{49280275-19D4-4F70-B74A-EB932602EF81}"/>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15</a:t>
            </a:fld>
            <a:endParaRPr lang="en-US" altLang="ja-JP" dirty="0"/>
          </a:p>
        </p:txBody>
      </p:sp>
      <p:sp>
        <p:nvSpPr>
          <p:cNvPr id="3" name="日付プレースホルダー 2">
            <a:extLst>
              <a:ext uri="{FF2B5EF4-FFF2-40B4-BE49-F238E27FC236}">
                <a16:creationId xmlns:a16="http://schemas.microsoft.com/office/drawing/2014/main" id="{2D1C3900-1182-4976-8C7C-2372D1B06C42}"/>
              </a:ext>
            </a:extLst>
          </p:cNvPr>
          <p:cNvSpPr>
            <a:spLocks noGrp="1"/>
          </p:cNvSpPr>
          <p:nvPr>
            <p:ph type="dt" sz="half" idx="2"/>
          </p:nvPr>
        </p:nvSpPr>
        <p:spPr/>
        <p:txBody>
          <a:bodyPr/>
          <a:lstStyle/>
          <a:p>
            <a:r>
              <a:rPr lang="en-US" altLang="ja-JP"/>
              <a:t>September 2022</a:t>
            </a:r>
            <a:endParaRPr lang="en-US" altLang="ja-JP" dirty="0"/>
          </a:p>
        </p:txBody>
      </p:sp>
      <p:sp>
        <p:nvSpPr>
          <p:cNvPr id="5" name="テキスト ボックス 4">
            <a:extLst>
              <a:ext uri="{FF2B5EF4-FFF2-40B4-BE49-F238E27FC236}">
                <a16:creationId xmlns:a16="http://schemas.microsoft.com/office/drawing/2014/main" id="{BB5BEC9D-C36E-4606-90DA-B7E78378D506}"/>
              </a:ext>
            </a:extLst>
          </p:cNvPr>
          <p:cNvSpPr txBox="1"/>
          <p:nvPr/>
        </p:nvSpPr>
        <p:spPr>
          <a:xfrm>
            <a:off x="684483" y="1146409"/>
            <a:ext cx="8152450" cy="461665"/>
          </a:xfrm>
          <a:prstGeom prst="rect">
            <a:avLst/>
          </a:prstGeom>
          <a:noFill/>
        </p:spPr>
        <p:txBody>
          <a:bodyPr wrap="square">
            <a:spAutoFit/>
          </a:bodyPr>
          <a:lstStyle/>
          <a:p>
            <a:r>
              <a:rPr lang="en-US" altLang="ja-JP" sz="2400" b="1" dirty="0"/>
              <a:t>Registration for the September 802.15 Interim session</a:t>
            </a:r>
            <a:endParaRPr lang="ja-JP" altLang="en-US" sz="2400" b="1" dirty="0"/>
          </a:p>
        </p:txBody>
      </p:sp>
      <p:graphicFrame>
        <p:nvGraphicFramePr>
          <p:cNvPr id="6" name="表 5">
            <a:extLst>
              <a:ext uri="{FF2B5EF4-FFF2-40B4-BE49-F238E27FC236}">
                <a16:creationId xmlns:a16="http://schemas.microsoft.com/office/drawing/2014/main" id="{4117EDEC-426A-4133-8C06-7A760D0B3F01}"/>
              </a:ext>
            </a:extLst>
          </p:cNvPr>
          <p:cNvGraphicFramePr>
            <a:graphicFrameLocks noGrp="1"/>
          </p:cNvGraphicFramePr>
          <p:nvPr>
            <p:extLst>
              <p:ext uri="{D42A27DB-BD31-4B8C-83A1-F6EECF244321}">
                <p14:modId xmlns:p14="http://schemas.microsoft.com/office/powerpoint/2010/main" val="3703400371"/>
              </p:ext>
            </p:extLst>
          </p:nvPr>
        </p:nvGraphicFramePr>
        <p:xfrm>
          <a:off x="685800" y="1931498"/>
          <a:ext cx="7772400" cy="3758826"/>
        </p:xfrm>
        <a:graphic>
          <a:graphicData uri="http://schemas.openxmlformats.org/drawingml/2006/table">
            <a:tbl>
              <a:tblPr>
                <a:tableStyleId>{5C22544A-7EE6-4342-B048-85BDC9FD1C3A}</a:tableStyleId>
              </a:tblPr>
              <a:tblGrid>
                <a:gridCol w="7772400">
                  <a:extLst>
                    <a:ext uri="{9D8B030D-6E8A-4147-A177-3AD203B41FA5}">
                      <a16:colId xmlns:a16="http://schemas.microsoft.com/office/drawing/2014/main" val="4244184157"/>
                    </a:ext>
                  </a:extLst>
                </a:gridCol>
              </a:tblGrid>
              <a:tr h="469853">
                <a:tc>
                  <a:txBody>
                    <a:bodyPr/>
                    <a:lstStyle/>
                    <a:p>
                      <a:pPr algn="l" rtl="0" fontAlgn="ctr"/>
                      <a:r>
                        <a:rPr lang="en-US" sz="1600" u="none" strike="noStrike" dirty="0">
                          <a:effectLst/>
                        </a:rPr>
                        <a:t>This meeting is part of the July IEEE 802 wireless session</a:t>
                      </a:r>
                      <a:endParaRPr lang="en-US" sz="1600" b="1" i="0" u="none" strike="noStrike" dirty="0">
                        <a:solidFill>
                          <a:srgbClr val="000000"/>
                        </a:solidFill>
                        <a:effectLst/>
                        <a:latin typeface="Times New Roman" panose="02020603050405020304" pitchFamily="18" charset="0"/>
                      </a:endParaRPr>
                    </a:p>
                  </a:txBody>
                  <a:tcPr marL="155275" marR="4313" marT="4313" marB="0" anchor="ctr"/>
                </a:tc>
                <a:extLst>
                  <a:ext uri="{0D108BD9-81ED-4DB2-BD59-A6C34878D82A}">
                    <a16:rowId xmlns:a16="http://schemas.microsoft.com/office/drawing/2014/main" val="1842453719"/>
                  </a:ext>
                </a:extLst>
              </a:tr>
              <a:tr h="469853">
                <a:tc>
                  <a:txBody>
                    <a:bodyPr/>
                    <a:lstStyle/>
                    <a:p>
                      <a:pPr algn="l" rtl="0" fontAlgn="ctr"/>
                      <a:r>
                        <a:rPr lang="en-US" sz="1600" u="none" strike="noStrike">
                          <a:effectLst/>
                        </a:rPr>
                        <a:t>You must pay the registration fee in order to attend</a:t>
                      </a:r>
                      <a:endParaRPr lang="en-US" sz="1600" b="1" i="0" u="none" strike="noStrike">
                        <a:solidFill>
                          <a:srgbClr val="000000"/>
                        </a:solidFill>
                        <a:effectLst/>
                        <a:latin typeface="Times New Roman" panose="02020603050405020304" pitchFamily="18" charset="0"/>
                      </a:endParaRPr>
                    </a:p>
                  </a:txBody>
                  <a:tcPr marL="155275" marR="4313" marT="4313" marB="0" anchor="ctr"/>
                </a:tc>
                <a:extLst>
                  <a:ext uri="{0D108BD9-81ED-4DB2-BD59-A6C34878D82A}">
                    <a16:rowId xmlns:a16="http://schemas.microsoft.com/office/drawing/2014/main" val="446269888"/>
                  </a:ext>
                </a:extLst>
              </a:tr>
              <a:tr h="1409560">
                <a:tc>
                  <a:txBody>
                    <a:bodyPr/>
                    <a:lstStyle/>
                    <a:p>
                      <a:pPr algn="l" rtl="0" fontAlgn="ctr"/>
                      <a:r>
                        <a:rPr lang="en-US" sz="1600" u="none" strike="noStrike">
                          <a:effectLst/>
                        </a:rPr>
                        <a:t>If you have not already done so, you can register here or follow the registration link -  https://touchpoint.eventsair.com/ieee-802-wireless-interim-session-jan-2022/registration/Site/Register</a:t>
                      </a:r>
                      <a:endParaRPr lang="en-US" sz="1600" b="1" i="0" u="none" strike="noStrike">
                        <a:solidFill>
                          <a:srgbClr val="000000"/>
                        </a:solidFill>
                        <a:effectLst/>
                        <a:latin typeface="Times New Roman" panose="02020603050405020304" pitchFamily="18" charset="0"/>
                      </a:endParaRPr>
                    </a:p>
                  </a:txBody>
                  <a:tcPr marL="155275" marR="4313" marT="4313" marB="0" anchor="ctr"/>
                </a:tc>
                <a:extLst>
                  <a:ext uri="{0D108BD9-81ED-4DB2-BD59-A6C34878D82A}">
                    <a16:rowId xmlns:a16="http://schemas.microsoft.com/office/drawing/2014/main" val="150169520"/>
                  </a:ext>
                </a:extLst>
              </a:tr>
              <a:tr h="1409560">
                <a:tc>
                  <a:txBody>
                    <a:bodyPr/>
                    <a:lstStyle/>
                    <a:p>
                      <a:pPr algn="l" rtl="0" fontAlgn="ctr"/>
                      <a:r>
                        <a:rPr lang="en-US" sz="1600" u="none" strike="noStrike" dirty="0">
                          <a:effectLst/>
                        </a:rPr>
                        <a:t>If you do not intend to register for this session you must leave this meeting and, if you have logged attendance on IMAT, email the 802.15 chair or vice chairs to have your attendance cancelled</a:t>
                      </a:r>
                      <a:endParaRPr lang="en-US" sz="1600" b="1" i="0" u="none" strike="noStrike" dirty="0">
                        <a:solidFill>
                          <a:srgbClr val="000000"/>
                        </a:solidFill>
                        <a:effectLst/>
                        <a:latin typeface="Times New Roman" panose="02020603050405020304" pitchFamily="18" charset="0"/>
                      </a:endParaRPr>
                    </a:p>
                  </a:txBody>
                  <a:tcPr marL="155275" marR="4313" marT="4313" marB="0" anchor="ctr"/>
                </a:tc>
                <a:extLst>
                  <a:ext uri="{0D108BD9-81ED-4DB2-BD59-A6C34878D82A}">
                    <a16:rowId xmlns:a16="http://schemas.microsoft.com/office/drawing/2014/main" val="2501595499"/>
                  </a:ext>
                </a:extLst>
              </a:tr>
            </a:tbl>
          </a:graphicData>
        </a:graphic>
      </p:graphicFrame>
    </p:spTree>
    <p:extLst>
      <p:ext uri="{BB962C8B-B14F-4D97-AF65-F5344CB8AC3E}">
        <p14:creationId xmlns:p14="http://schemas.microsoft.com/office/powerpoint/2010/main" val="1226870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BD63B443-E47D-34EF-69C0-A8EF8841979A}"/>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コンテンツ プレースホルダー 1">
            <a:extLst>
              <a:ext uri="{FF2B5EF4-FFF2-40B4-BE49-F238E27FC236}">
                <a16:creationId xmlns:a16="http://schemas.microsoft.com/office/drawing/2014/main" id="{8BA1793D-5BD3-4403-95C9-9E3B555A15E0}"/>
              </a:ext>
            </a:extLst>
          </p:cNvPr>
          <p:cNvSpPr>
            <a:spLocks noGrp="1"/>
          </p:cNvSpPr>
          <p:nvPr>
            <p:ph idx="1"/>
          </p:nvPr>
        </p:nvSpPr>
        <p:spPr>
          <a:xfrm>
            <a:off x="255638" y="1440160"/>
            <a:ext cx="8824450" cy="5206793"/>
          </a:xfrm>
        </p:spPr>
        <p:txBody>
          <a:bodyPr/>
          <a:lstStyle/>
          <a:p>
            <a:pPr marL="0" indent="0">
              <a:lnSpc>
                <a:spcPts val="2100"/>
              </a:lnSpc>
              <a:buNone/>
            </a:pPr>
            <a:r>
              <a:rPr lang="en-US" altLang="ja-JP" sz="2000" b="1" dirty="0"/>
              <a:t>Objective</a:t>
            </a:r>
            <a:r>
              <a:rPr lang="en-US" altLang="ja-JP" sz="2000" dirty="0"/>
              <a:t>: E</a:t>
            </a:r>
            <a:r>
              <a:rPr kumimoji="1" lang="en-US" altLang="ja-JP" sz="2000" dirty="0"/>
              <a:t>nhancements to the BAN Ultra Wideband (UWB) physical layer (PHY) and media access control (MAC) to support enhanced dependability to a human BAN (</a:t>
            </a:r>
            <a:r>
              <a:rPr kumimoji="1" lang="en-US" altLang="ja-JP" sz="2000" dirty="0">
                <a:solidFill>
                  <a:srgbClr val="FF0000"/>
                </a:solidFill>
              </a:rPr>
              <a:t>HBAN</a:t>
            </a:r>
            <a:r>
              <a:rPr kumimoji="1" lang="en-US" altLang="ja-JP" sz="2000" dirty="0"/>
              <a:t>) and adds support for vehicle body area networks (</a:t>
            </a:r>
            <a:r>
              <a:rPr kumimoji="1" lang="en-US" altLang="ja-JP" sz="2000" dirty="0">
                <a:solidFill>
                  <a:srgbClr val="FF0000"/>
                </a:solidFill>
              </a:rPr>
              <a:t>VBAN</a:t>
            </a:r>
            <a:r>
              <a:rPr kumimoji="1" lang="en-US" altLang="ja-JP" sz="2000" dirty="0"/>
              <a:t>), a coordinator in a vehicle with devices around the vehicular cabin.</a:t>
            </a:r>
          </a:p>
          <a:p>
            <a:pPr marL="0" indent="0">
              <a:lnSpc>
                <a:spcPts val="2100"/>
              </a:lnSpc>
              <a:buNone/>
            </a:pPr>
            <a:r>
              <a:rPr lang="en-US" altLang="ja-JP" sz="2000" b="1" dirty="0"/>
              <a:t>Action:  </a:t>
            </a:r>
          </a:p>
          <a:p>
            <a:pPr>
              <a:lnSpc>
                <a:spcPts val="2100"/>
              </a:lnSpc>
              <a:buFont typeface="Arial" panose="020B0604020202020204" pitchFamily="34" charset="0"/>
              <a:buChar char="•"/>
            </a:pPr>
            <a:r>
              <a:rPr lang="en-US" altLang="ja-JP" sz="2000" dirty="0">
                <a:solidFill>
                  <a:srgbClr val="FF0000"/>
                </a:solidFill>
              </a:rPr>
              <a:t>Complete Channel Model Document(CMD) for revision</a:t>
            </a:r>
          </a:p>
          <a:p>
            <a:pPr>
              <a:lnSpc>
                <a:spcPts val="2100"/>
              </a:lnSpc>
              <a:buFont typeface="Arial" panose="020B0604020202020204" pitchFamily="34" charset="0"/>
              <a:buChar char="•"/>
            </a:pPr>
            <a:r>
              <a:rPr lang="en-US" altLang="ja-JP" sz="2000" dirty="0">
                <a:solidFill>
                  <a:srgbClr val="FF0000"/>
                </a:solidFill>
              </a:rPr>
              <a:t>Complete Document on MAC for enhanced dependability</a:t>
            </a:r>
          </a:p>
          <a:p>
            <a:pPr>
              <a:lnSpc>
                <a:spcPts val="2100"/>
              </a:lnSpc>
              <a:buFont typeface="Arial" panose="020B0604020202020204" pitchFamily="34" charset="0"/>
              <a:buChar char="•"/>
            </a:pPr>
            <a:r>
              <a:rPr lang="en-US" altLang="ja-JP" sz="2000" dirty="0">
                <a:solidFill>
                  <a:srgbClr val="FF0000"/>
                </a:solidFill>
              </a:rPr>
              <a:t>Complete Technical Requirement Document(TRD)</a:t>
            </a:r>
          </a:p>
          <a:p>
            <a:pPr>
              <a:lnSpc>
                <a:spcPts val="2100"/>
              </a:lnSpc>
              <a:buFont typeface="Arial" panose="020B0604020202020204" pitchFamily="34" charset="0"/>
              <a:buChar char="•"/>
            </a:pPr>
            <a:r>
              <a:rPr lang="en-US" altLang="ja-JP" sz="2000" dirty="0">
                <a:solidFill>
                  <a:srgbClr val="FF0000"/>
                </a:solidFill>
              </a:rPr>
              <a:t>Call for Proposals with Complete all Documentation</a:t>
            </a:r>
          </a:p>
          <a:p>
            <a:pPr>
              <a:lnSpc>
                <a:spcPts val="2100"/>
              </a:lnSpc>
              <a:buFont typeface="Arial" panose="020B0604020202020204" pitchFamily="34" charset="0"/>
              <a:buChar char="•"/>
            </a:pPr>
            <a:r>
              <a:rPr lang="en-US" altLang="ja-JP" sz="2000" dirty="0">
                <a:solidFill>
                  <a:srgbClr val="FF0000"/>
                </a:solidFill>
              </a:rPr>
              <a:t>Discussion on Feasibility and satisfaction in market of the TRD</a:t>
            </a:r>
          </a:p>
          <a:p>
            <a:pPr>
              <a:lnSpc>
                <a:spcPts val="2100"/>
              </a:lnSpc>
              <a:buFont typeface="Arial" panose="020B0604020202020204" pitchFamily="34" charset="0"/>
              <a:buChar char="•"/>
            </a:pPr>
            <a:r>
              <a:rPr lang="en-US" altLang="ja-JP" sz="2000" dirty="0">
                <a:solidFill>
                  <a:srgbClr val="FF0000"/>
                </a:solidFill>
              </a:rPr>
              <a:t>Discussion on Feasibility of TSN of 802.1 in MAC and interference mitigation in PHY and MAC</a:t>
            </a:r>
          </a:p>
          <a:p>
            <a:pPr>
              <a:lnSpc>
                <a:spcPts val="2100"/>
              </a:lnSpc>
              <a:buFont typeface="Arial" panose="020B0604020202020204" pitchFamily="34" charset="0"/>
              <a:buChar char="•"/>
            </a:pPr>
            <a:r>
              <a:rPr lang="en-US" altLang="ja-JP" sz="2000" dirty="0">
                <a:solidFill>
                  <a:srgbClr val="FF0000"/>
                </a:solidFill>
              </a:rPr>
              <a:t>Joint Meeting with other groups for harmonization to resolve common problems</a:t>
            </a:r>
          </a:p>
          <a:p>
            <a:pPr>
              <a:lnSpc>
                <a:spcPts val="2100"/>
              </a:lnSpc>
              <a:buFont typeface="Arial" panose="020B0604020202020204" pitchFamily="34" charset="0"/>
              <a:buChar char="•"/>
            </a:pPr>
            <a:r>
              <a:rPr lang="en-US" altLang="ja-JP" sz="2000" b="1" dirty="0"/>
              <a:t>Next Things to Do</a:t>
            </a:r>
            <a:r>
              <a:rPr lang="ja-JP" altLang="en-US" sz="2000" b="1" dirty="0"/>
              <a:t>：</a:t>
            </a:r>
            <a:endParaRPr lang="en-US" altLang="ja-JP" sz="2000" b="1" dirty="0"/>
          </a:p>
          <a:p>
            <a:pPr marL="0" indent="0">
              <a:lnSpc>
                <a:spcPts val="2100"/>
              </a:lnSpc>
              <a:buNone/>
            </a:pPr>
            <a:r>
              <a:rPr lang="en-US" altLang="ja-JP" sz="2000" dirty="0">
                <a:solidFill>
                  <a:srgbClr val="FF0000"/>
                </a:solidFill>
              </a:rPr>
              <a:t>     Accept Proposals to Satisfy Technical Requirements</a:t>
            </a:r>
          </a:p>
          <a:p>
            <a:pPr marL="0" indent="0">
              <a:lnSpc>
                <a:spcPts val="2100"/>
              </a:lnSpc>
              <a:buNone/>
            </a:pPr>
            <a:endParaRPr lang="en-US" altLang="ja-JP" sz="2000" dirty="0"/>
          </a:p>
          <a:p>
            <a:pPr marL="0" indent="0">
              <a:lnSpc>
                <a:spcPts val="2100"/>
              </a:lnSpc>
              <a:buNone/>
            </a:pPr>
            <a:endParaRPr kumimoji="1" lang="ja-JP" altLang="en-US" sz="2000" dirty="0"/>
          </a:p>
        </p:txBody>
      </p:sp>
      <p:sp>
        <p:nvSpPr>
          <p:cNvPr id="3" name="タイトル 2">
            <a:extLst>
              <a:ext uri="{FF2B5EF4-FFF2-40B4-BE49-F238E27FC236}">
                <a16:creationId xmlns:a16="http://schemas.microsoft.com/office/drawing/2014/main" id="{1BA2FB5A-48E5-4AD7-9ECE-FBB543BFA4A8}"/>
              </a:ext>
            </a:extLst>
          </p:cNvPr>
          <p:cNvSpPr>
            <a:spLocks noGrp="1"/>
          </p:cNvSpPr>
          <p:nvPr>
            <p:ph type="title"/>
          </p:nvPr>
        </p:nvSpPr>
        <p:spPr>
          <a:xfrm>
            <a:off x="494070" y="723311"/>
            <a:ext cx="8347587" cy="754576"/>
          </a:xfrm>
        </p:spPr>
        <p:txBody>
          <a:bodyPr/>
          <a:lstStyle/>
          <a:p>
            <a:pPr>
              <a:lnSpc>
                <a:spcPts val="2700"/>
              </a:lnSpc>
            </a:pPr>
            <a:r>
              <a:rPr kumimoji="1" lang="en-US" altLang="ja-JP" sz="3200" b="1" dirty="0"/>
              <a:t>Objectives of TG 6a – Enhanced Dependability Body Area Network (</a:t>
            </a:r>
            <a:r>
              <a:rPr kumimoji="1" lang="en-US" altLang="ja-JP" sz="3200" b="1" dirty="0">
                <a:solidFill>
                  <a:srgbClr val="FF0000"/>
                </a:solidFill>
              </a:rPr>
              <a:t>ED-BAN</a:t>
            </a:r>
            <a:r>
              <a:rPr kumimoji="1" lang="en-US" altLang="ja-JP" sz="3200" b="1" dirty="0"/>
              <a:t>)</a:t>
            </a:r>
            <a:endParaRPr kumimoji="1" lang="ja-JP" altLang="en-US" sz="3200" b="1" dirty="0"/>
          </a:p>
        </p:txBody>
      </p:sp>
      <p:sp>
        <p:nvSpPr>
          <p:cNvPr id="4" name="スライド番号プレースホルダー 3">
            <a:extLst>
              <a:ext uri="{FF2B5EF4-FFF2-40B4-BE49-F238E27FC236}">
                <a16:creationId xmlns:a16="http://schemas.microsoft.com/office/drawing/2014/main" id="{9311624E-D0E3-42BC-970C-737FCA18AA5B}"/>
              </a:ext>
            </a:extLst>
          </p:cNvPr>
          <p:cNvSpPr>
            <a:spLocks noGrp="1"/>
          </p:cNvSpPr>
          <p:nvPr>
            <p:ph type="sldNum" sz="quarter" idx="12"/>
          </p:nvPr>
        </p:nvSpPr>
        <p:spPr/>
        <p:txBody>
          <a:bodyPr/>
          <a:lstStyle/>
          <a:p>
            <a:r>
              <a:rPr lang="en-US" altLang="ja-JP" dirty="0"/>
              <a:t>Slide </a:t>
            </a:r>
            <a:fld id="{17C47D4F-CAA3-4307-B0EF-8C4B3E0CF21D}" type="slidenum">
              <a:rPr lang="en-US" altLang="ja-JP" smtClean="0"/>
              <a:pPr/>
              <a:t>16</a:t>
            </a:fld>
            <a:endParaRPr lang="en-US" altLang="ja-JP" dirty="0"/>
          </a:p>
        </p:txBody>
      </p:sp>
      <p:sp>
        <p:nvSpPr>
          <p:cNvPr id="5" name="日付プレースホルダー 4">
            <a:extLst>
              <a:ext uri="{FF2B5EF4-FFF2-40B4-BE49-F238E27FC236}">
                <a16:creationId xmlns:a16="http://schemas.microsoft.com/office/drawing/2014/main" id="{9F63DC78-98B1-408F-AB92-1A373B627C18}"/>
              </a:ext>
            </a:extLst>
          </p:cNvPr>
          <p:cNvSpPr>
            <a:spLocks noGrp="1"/>
          </p:cNvSpPr>
          <p:nvPr>
            <p:ph type="dt" sz="half" idx="2"/>
          </p:nvPr>
        </p:nvSpPr>
        <p:spPr/>
        <p:txBody>
          <a:bodyPr/>
          <a:lstStyle/>
          <a:p>
            <a:r>
              <a:rPr lang="en-US" altLang="ja-JP"/>
              <a:t>September 2022</a:t>
            </a:r>
            <a:endParaRPr lang="en-US" altLang="ja-JP" dirty="0"/>
          </a:p>
        </p:txBody>
      </p:sp>
    </p:spTree>
    <p:extLst>
      <p:ext uri="{BB962C8B-B14F-4D97-AF65-F5344CB8AC3E}">
        <p14:creationId xmlns:p14="http://schemas.microsoft.com/office/powerpoint/2010/main" val="1277321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BDED621C-01B2-4760-E9B4-265B16B2F7CF}"/>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4099" name="Rectangle 3"/>
          <p:cNvSpPr>
            <a:spLocks noGrp="1" noChangeArrowheads="1"/>
          </p:cNvSpPr>
          <p:nvPr>
            <p:ph idx="1"/>
          </p:nvPr>
        </p:nvSpPr>
        <p:spPr>
          <a:xfrm>
            <a:off x="107504" y="997455"/>
            <a:ext cx="8928992" cy="5517434"/>
          </a:xfrm>
          <a:ln/>
        </p:spPr>
        <p:txBody>
          <a:bodyPr>
            <a:noAutofit/>
          </a:bodyPr>
          <a:lstStyle/>
          <a:p>
            <a:pPr>
              <a:lnSpc>
                <a:spcPts val="1500"/>
              </a:lnSpc>
            </a:pPr>
            <a:r>
              <a:rPr lang="en-US" altLang="ja-JP" sz="1300" dirty="0"/>
              <a:t>TG15.6a meeting call to order</a:t>
            </a:r>
          </a:p>
          <a:p>
            <a:pPr>
              <a:lnSpc>
                <a:spcPts val="1500"/>
              </a:lnSpc>
            </a:pPr>
            <a:r>
              <a:rPr lang="en-US" altLang="ja-JP" sz="1300" dirty="0"/>
              <a:t>Call for essential patents and policies &amp; procedures reminder </a:t>
            </a:r>
          </a:p>
          <a:p>
            <a:pPr>
              <a:lnSpc>
                <a:spcPts val="1500"/>
              </a:lnSpc>
            </a:pPr>
            <a:r>
              <a:rPr lang="en-US" altLang="ja-JP" sz="1300" dirty="0"/>
              <a:t>Approve last meeting minutes: TG 15.6a Meeting Minutes for July 2022                          doc.#15-22-0417-00-06ma</a:t>
            </a:r>
          </a:p>
          <a:p>
            <a:pPr>
              <a:lnSpc>
                <a:spcPts val="1500"/>
              </a:lnSpc>
            </a:pPr>
            <a:r>
              <a:rPr lang="en-US" altLang="ja-JP" sz="1300" dirty="0"/>
              <a:t>Agenda of TG15.6ma September Meeting                                                                         doc.#15-22-0451-01-06ma   </a:t>
            </a:r>
          </a:p>
          <a:p>
            <a:pPr>
              <a:lnSpc>
                <a:spcPts val="1500"/>
              </a:lnSpc>
            </a:pPr>
            <a:r>
              <a:rPr lang="en-US" altLang="ja-JP" sz="1300" dirty="0"/>
              <a:t>Review and Summary</a:t>
            </a:r>
          </a:p>
          <a:p>
            <a:pPr marL="800100" marR="0" lvl="1" indent="-285750" algn="l" defTabSz="914400" rtl="0" eaLnBrk="1" fontAlgn="base" latinLnBrk="0" hangingPunct="1">
              <a:lnSpc>
                <a:spcPts val="1500"/>
              </a:lnSpc>
              <a:spcBef>
                <a:spcPts val="0"/>
              </a:spcBef>
              <a:spcAft>
                <a:spcPts val="0"/>
              </a:spcAft>
              <a:buClrTx/>
              <a:buSzTx/>
              <a:buFont typeface="+mj-lt"/>
              <a:buAutoNum type="arabicPeriod"/>
              <a:tabLst/>
              <a:defRPr/>
            </a:pPr>
            <a:r>
              <a:rPr lang="en-US" altLang="ja-JP" sz="1200" dirty="0">
                <a:solidFill>
                  <a:srgbClr val="000000"/>
                </a:solidFill>
                <a:latin typeface="Arial"/>
                <a:cs typeface="Times New Roman" pitchFamily="18" charset="0"/>
              </a:rPr>
              <a:t>IG DEP, SG &amp; TG15.6a Activity for Amendment of IEEE802.15.6 Wireless BAN with Enhanced Dependability                         </a:t>
            </a:r>
          </a:p>
          <a:p>
            <a:pPr marL="514350" marR="0" lvl="1" indent="0" algn="l" defTabSz="914400" rtl="0" eaLnBrk="1" fontAlgn="base" latinLnBrk="0" hangingPunct="1">
              <a:lnSpc>
                <a:spcPts val="1500"/>
              </a:lnSpc>
              <a:spcBef>
                <a:spcPts val="0"/>
              </a:spcBef>
              <a:spcAft>
                <a:spcPts val="0"/>
              </a:spcAft>
              <a:buClrTx/>
              <a:buSzTx/>
              <a:buNone/>
              <a:tabLst/>
              <a:defRPr/>
            </a:pPr>
            <a:r>
              <a:rPr lang="en-US" altLang="ja-JP" sz="1200" dirty="0">
                <a:solidFill>
                  <a:srgbClr val="000000"/>
                </a:solidFill>
                <a:latin typeface="Arial"/>
                <a:cs typeface="Times New Roman" pitchFamily="18" charset="0"/>
              </a:rPr>
              <a:t>                                                                                                                                                  doc.#15-21-0023-06-0dep</a:t>
            </a:r>
          </a:p>
          <a:p>
            <a:pPr marL="514350" marR="0" lvl="1" indent="0" algn="l" defTabSz="914400" rtl="0" eaLnBrk="1" fontAlgn="base" latinLnBrk="0" hangingPunct="1">
              <a:lnSpc>
                <a:spcPts val="1500"/>
              </a:lnSpc>
              <a:spcBef>
                <a:spcPts val="0"/>
              </a:spcBef>
              <a:spcAft>
                <a:spcPts val="0"/>
              </a:spcAft>
              <a:buClrTx/>
              <a:buSzTx/>
              <a:buNone/>
              <a:tabLst/>
              <a:defRPr/>
            </a:pPr>
            <a:r>
              <a:rPr lang="en-US" altLang="ja-JP" sz="1200" dirty="0">
                <a:solidFill>
                  <a:srgbClr val="000000"/>
                </a:solidFill>
                <a:latin typeface="Arial"/>
                <a:cs typeface="Times New Roman" pitchFamily="18" charset="0"/>
              </a:rPr>
              <a:t>2.  Summary of Channel and Environment Models                                                                    doc.#15-22-0091-04-06a </a:t>
            </a:r>
          </a:p>
          <a:p>
            <a:pPr marL="514350" marR="0" lvl="1" indent="0" algn="l" defTabSz="914400" rtl="0" eaLnBrk="1" fontAlgn="base" latinLnBrk="0" hangingPunct="1">
              <a:lnSpc>
                <a:spcPts val="1500"/>
              </a:lnSpc>
              <a:spcBef>
                <a:spcPts val="0"/>
              </a:spcBef>
              <a:spcAft>
                <a:spcPts val="0"/>
              </a:spcAft>
              <a:buClrTx/>
              <a:buSzTx/>
              <a:buNone/>
              <a:tabLst/>
              <a:defRPr/>
            </a:pPr>
            <a:r>
              <a:rPr lang="en-US" altLang="ja-JP" sz="1200" dirty="0">
                <a:solidFill>
                  <a:srgbClr val="000000"/>
                </a:solidFill>
                <a:latin typeface="Arial"/>
                <a:cs typeface="Times New Roman" pitchFamily="18" charset="0"/>
              </a:rPr>
              <a:t>3   Draft TG6ma Channel Model Document for Enhanced Dependability                                  doc.#15-22-0344-02-06ma</a:t>
            </a:r>
          </a:p>
          <a:p>
            <a:pPr marR="0" lvl="1" indent="-228600" algn="l" defTabSz="914400" rtl="0" eaLnBrk="1" fontAlgn="base" latinLnBrk="0" hangingPunct="1">
              <a:lnSpc>
                <a:spcPts val="1500"/>
              </a:lnSpc>
              <a:spcBef>
                <a:spcPts val="0"/>
              </a:spcBef>
              <a:spcAft>
                <a:spcPts val="0"/>
              </a:spcAft>
              <a:buClrTx/>
              <a:buSzTx/>
              <a:buAutoNum type="arabicPeriod" startAt="4"/>
              <a:tabLst/>
              <a:defRPr/>
            </a:pPr>
            <a:r>
              <a:rPr lang="en-US" altLang="ja-JP" sz="1200" dirty="0">
                <a:solidFill>
                  <a:srgbClr val="000000"/>
                </a:solidFill>
                <a:latin typeface="Arial"/>
                <a:cs typeface="Times New Roman" pitchFamily="18" charset="0"/>
              </a:rPr>
              <a:t>Summary of Channel Model for HBAN Wearable and Implant BAN in use cases of BMI and BCI</a:t>
            </a:r>
          </a:p>
          <a:p>
            <a:pPr marL="514350" marR="0" lvl="1" indent="0" algn="l" defTabSz="914400" rtl="0" eaLnBrk="1" fontAlgn="base" latinLnBrk="0" hangingPunct="1">
              <a:lnSpc>
                <a:spcPts val="1500"/>
              </a:lnSpc>
              <a:spcBef>
                <a:spcPts val="0"/>
              </a:spcBef>
              <a:spcAft>
                <a:spcPts val="0"/>
              </a:spcAft>
              <a:buClrTx/>
              <a:buSzTx/>
              <a:buNone/>
              <a:tabLst/>
              <a:defRPr/>
            </a:pPr>
            <a:r>
              <a:rPr lang="en-US" altLang="ja-JP" sz="1200" dirty="0">
                <a:solidFill>
                  <a:srgbClr val="000000"/>
                </a:solidFill>
                <a:latin typeface="Arial"/>
                <a:cs typeface="Times New Roman" pitchFamily="18" charset="0"/>
              </a:rPr>
              <a:t>                                                                                                                                                    doc.#15-22-0yyy-00-06ma          </a:t>
            </a:r>
          </a:p>
          <a:p>
            <a:pPr marL="171450" lvl="1" indent="-171450">
              <a:lnSpc>
                <a:spcPts val="1500"/>
              </a:lnSpc>
              <a:spcBef>
                <a:spcPts val="0"/>
              </a:spcBef>
              <a:spcAft>
                <a:spcPts val="0"/>
              </a:spcAft>
              <a:buFont typeface="Arial" panose="020B0604020202020204" pitchFamily="34" charset="0"/>
              <a:buChar char="•"/>
              <a:defRPr/>
            </a:pPr>
            <a:r>
              <a:rPr lang="en-US" altLang="ja-JP" sz="1200" dirty="0">
                <a:solidFill>
                  <a:srgbClr val="000000"/>
                </a:solidFill>
                <a:latin typeface="Arial"/>
                <a:cs typeface="Times New Roman" pitchFamily="18" charset="0"/>
              </a:rPr>
              <a:t>Presentation</a:t>
            </a:r>
          </a:p>
          <a:p>
            <a:pPr marL="800100" marR="0" lvl="1" indent="-285750" algn="l" defTabSz="914400" rtl="0" eaLnBrk="1" fontAlgn="base" latinLnBrk="0" hangingPunct="1">
              <a:lnSpc>
                <a:spcPts val="1500"/>
              </a:lnSpc>
              <a:spcBef>
                <a:spcPts val="0"/>
              </a:spcBef>
              <a:spcAft>
                <a:spcPts val="0"/>
              </a:spcAft>
              <a:buClrTx/>
              <a:buSzTx/>
              <a:buFont typeface="+mj-lt"/>
              <a:buAutoNum type="arabicPeriod"/>
              <a:tabLst/>
              <a:defRPr/>
            </a:pPr>
            <a:r>
              <a:rPr lang="en-US" altLang="ja-JP" sz="1200" dirty="0">
                <a:solidFill>
                  <a:srgbClr val="000000"/>
                </a:solidFill>
                <a:latin typeface="Arial"/>
                <a:cs typeface="Times New Roman" pitchFamily="18" charset="0"/>
              </a:rPr>
              <a:t>Propagation characteristics of UWB communication applications including medical implants, BCI and Passenger Bus                            </a:t>
            </a:r>
          </a:p>
          <a:p>
            <a:pPr marL="514350" marR="0" lvl="1" indent="0" algn="l" defTabSz="914400" rtl="0" eaLnBrk="1" fontAlgn="base" latinLnBrk="0" hangingPunct="1">
              <a:lnSpc>
                <a:spcPts val="1500"/>
              </a:lnSpc>
              <a:spcBef>
                <a:spcPts val="0"/>
              </a:spcBef>
              <a:spcAft>
                <a:spcPts val="0"/>
              </a:spcAft>
              <a:buClrTx/>
              <a:buSzTx/>
              <a:buNone/>
              <a:tabLst/>
              <a:defRPr/>
            </a:pPr>
            <a:r>
              <a:rPr lang="en-US" altLang="ja-JP" sz="1200" dirty="0">
                <a:solidFill>
                  <a:srgbClr val="000000"/>
                </a:solidFill>
                <a:latin typeface="Arial"/>
                <a:cs typeface="Times New Roman" pitchFamily="18" charset="0"/>
              </a:rPr>
              <a:t>                                                                                                                                                   doc.#15-22-0469-00-06ma </a:t>
            </a:r>
          </a:p>
          <a:p>
            <a:pPr marL="514350" marR="0" lvl="1" indent="0" algn="l" defTabSz="914400" rtl="0" eaLnBrk="1" fontAlgn="base" latinLnBrk="0" hangingPunct="1">
              <a:lnSpc>
                <a:spcPts val="1500"/>
              </a:lnSpc>
              <a:spcBef>
                <a:spcPts val="0"/>
              </a:spcBef>
              <a:spcAft>
                <a:spcPts val="0"/>
              </a:spcAft>
              <a:buClrTx/>
              <a:buSzTx/>
              <a:buNone/>
              <a:tabLst/>
              <a:defRPr/>
            </a:pPr>
            <a:r>
              <a:rPr lang="en-US" altLang="ja-JP" sz="1200" dirty="0">
                <a:solidFill>
                  <a:srgbClr val="000000"/>
                </a:solidFill>
                <a:latin typeface="Arial"/>
                <a:cs typeface="Times New Roman" pitchFamily="18" charset="0"/>
              </a:rPr>
              <a:t>2..  Channel Model for Wearable and Implant BAN in use case of BMI and BCI                        doc.#15-22-0269-04-06ma</a:t>
            </a:r>
          </a:p>
          <a:p>
            <a:pPr marL="514350" marR="0" lvl="1" indent="0" algn="l" defTabSz="914400" rtl="0" eaLnBrk="1" fontAlgn="base" latinLnBrk="0" hangingPunct="1">
              <a:lnSpc>
                <a:spcPts val="1500"/>
              </a:lnSpc>
              <a:spcBef>
                <a:spcPts val="0"/>
              </a:spcBef>
              <a:spcAft>
                <a:spcPts val="0"/>
              </a:spcAft>
              <a:buClrTx/>
              <a:buSzTx/>
              <a:buNone/>
              <a:tabLst/>
              <a:defRPr/>
            </a:pPr>
            <a:r>
              <a:rPr lang="en-US" altLang="ja-JP" sz="1200" dirty="0">
                <a:solidFill>
                  <a:srgbClr val="000000"/>
                </a:solidFill>
                <a:latin typeface="Arial"/>
                <a:cs typeface="Times New Roman" pitchFamily="18" charset="0"/>
              </a:rPr>
              <a:t>3.    Finalizing Channel Model Documentation, TRD, Call for Proposals                                    doc.#15-22-0577-04-06ma</a:t>
            </a:r>
          </a:p>
          <a:p>
            <a:pPr marR="0" lvl="1" indent="-228600" algn="l" defTabSz="914400" rtl="0" eaLnBrk="1" fontAlgn="base" latinLnBrk="0" hangingPunct="1">
              <a:lnSpc>
                <a:spcPts val="1500"/>
              </a:lnSpc>
              <a:spcBef>
                <a:spcPts val="0"/>
              </a:spcBef>
              <a:spcAft>
                <a:spcPts val="0"/>
              </a:spcAft>
              <a:buClrTx/>
              <a:buSzTx/>
              <a:buAutoNum type="arabicPeriod" startAt="4"/>
              <a:tabLst/>
              <a:defRPr/>
            </a:pPr>
            <a:r>
              <a:rPr lang="en-US" altLang="ja-JP" sz="1200" dirty="0">
                <a:solidFill>
                  <a:srgbClr val="000000"/>
                </a:solidFill>
                <a:latin typeface="Arial"/>
                <a:cs typeface="Times New Roman" pitchFamily="18" charset="0"/>
              </a:rPr>
              <a:t>MAC proposal for supporting dependable BAN service classes                                          doc.#15-22-0354-00-06ma</a:t>
            </a:r>
          </a:p>
          <a:p>
            <a:pPr marR="0" lvl="1" indent="-228600" algn="l" defTabSz="914400" rtl="0" eaLnBrk="1" fontAlgn="base" latinLnBrk="0" hangingPunct="1">
              <a:lnSpc>
                <a:spcPts val="1500"/>
              </a:lnSpc>
              <a:spcBef>
                <a:spcPts val="0"/>
              </a:spcBef>
              <a:spcAft>
                <a:spcPts val="0"/>
              </a:spcAft>
              <a:buClrTx/>
              <a:buSzTx/>
              <a:buAutoNum type="arabicPeriod" startAt="4"/>
              <a:tabLst/>
              <a:defRPr/>
            </a:pPr>
            <a:r>
              <a:rPr lang="en-US" altLang="ja-JP" sz="1200" dirty="0">
                <a:solidFill>
                  <a:srgbClr val="000000"/>
                </a:solidFill>
                <a:latin typeface="Arial"/>
                <a:cs typeface="Times New Roman" pitchFamily="18" charset="0"/>
              </a:rPr>
              <a:t>Harmonization to TSN                                                                                                         doc.#15-22-03388-01-06ma</a:t>
            </a:r>
          </a:p>
          <a:p>
            <a:pPr marR="0" lvl="1" indent="-228600" algn="l" defTabSz="914400" rtl="0" eaLnBrk="1" fontAlgn="base" latinLnBrk="0" hangingPunct="1">
              <a:lnSpc>
                <a:spcPts val="1500"/>
              </a:lnSpc>
              <a:spcBef>
                <a:spcPts val="0"/>
              </a:spcBef>
              <a:spcAft>
                <a:spcPts val="0"/>
              </a:spcAft>
              <a:buClrTx/>
              <a:buSzTx/>
              <a:buAutoNum type="arabicPeriod" startAt="4"/>
              <a:tabLst/>
              <a:defRPr/>
            </a:pPr>
            <a:r>
              <a:rPr lang="en-US" altLang="ja-JP" sz="1200" dirty="0">
                <a:solidFill>
                  <a:srgbClr val="000000"/>
                </a:solidFill>
                <a:latin typeface="Arial"/>
                <a:cs typeface="Times New Roman" pitchFamily="18" charset="0"/>
              </a:rPr>
              <a:t>MAC Harmonization                                                                                                             doc.#15-22-0www-00-06ma      </a:t>
            </a:r>
          </a:p>
          <a:p>
            <a:pPr marR="0" lvl="1" indent="-228600" algn="l" defTabSz="914400" rtl="0" eaLnBrk="1" fontAlgn="base" latinLnBrk="0" hangingPunct="1">
              <a:lnSpc>
                <a:spcPts val="1500"/>
              </a:lnSpc>
              <a:spcBef>
                <a:spcPts val="0"/>
              </a:spcBef>
              <a:spcAft>
                <a:spcPts val="0"/>
              </a:spcAft>
              <a:buClrTx/>
              <a:buSzTx/>
              <a:buAutoNum type="arabicPeriod" startAt="4"/>
              <a:tabLst/>
              <a:defRPr/>
            </a:pPr>
            <a:r>
              <a:rPr lang="en-US" altLang="ja-JP" sz="1200" dirty="0">
                <a:solidFill>
                  <a:srgbClr val="000000"/>
                </a:solidFill>
                <a:latin typeface="Arial"/>
                <a:cs typeface="Times New Roman" pitchFamily="18" charset="0"/>
              </a:rPr>
              <a:t>Hybrid ARQ Scheme Utilizing Decomposable Error Correcting Code for Dependable WBAN  .#15-22-0375-00-06ma</a:t>
            </a:r>
          </a:p>
          <a:p>
            <a:pPr marR="0" lvl="1" indent="-228600" algn="l" defTabSz="914400" rtl="0" eaLnBrk="1" fontAlgn="base" latinLnBrk="0" hangingPunct="1">
              <a:lnSpc>
                <a:spcPts val="1500"/>
              </a:lnSpc>
              <a:spcBef>
                <a:spcPts val="0"/>
              </a:spcBef>
              <a:spcAft>
                <a:spcPts val="0"/>
              </a:spcAft>
              <a:buClrTx/>
              <a:buSzTx/>
              <a:buAutoNum type="arabicPeriod" startAt="4"/>
              <a:tabLst/>
              <a:defRPr/>
            </a:pPr>
            <a:r>
              <a:rPr lang="en-US" altLang="ja-JP" sz="1200" dirty="0">
                <a:solidFill>
                  <a:srgbClr val="000000"/>
                </a:solidFill>
                <a:latin typeface="Arial"/>
                <a:cs typeface="Times New Roman" pitchFamily="18" charset="0"/>
              </a:rPr>
              <a:t>MAC Bridging for Time-Sensitive Networking of 802.15.6ma                                              doc.#15-22-0024-00-06a</a:t>
            </a:r>
          </a:p>
          <a:p>
            <a:pPr marR="0" lvl="1" indent="-228600" algn="l" defTabSz="914400" rtl="0" eaLnBrk="1" fontAlgn="base" latinLnBrk="0" hangingPunct="1">
              <a:lnSpc>
                <a:spcPts val="1500"/>
              </a:lnSpc>
              <a:spcBef>
                <a:spcPts val="0"/>
              </a:spcBef>
              <a:spcAft>
                <a:spcPts val="0"/>
              </a:spcAft>
              <a:buClrTx/>
              <a:buSzTx/>
              <a:buAutoNum type="arabicPeriod" startAt="4"/>
              <a:tabLst/>
              <a:defRPr/>
            </a:pPr>
            <a:r>
              <a:rPr lang="en-US" altLang="ja-JP" sz="1200" dirty="0">
                <a:solidFill>
                  <a:srgbClr val="000000"/>
                </a:solidFill>
                <a:latin typeface="Arial"/>
                <a:cs typeface="Times New Roman" pitchFamily="18" charset="0"/>
              </a:rPr>
              <a:t>Motion of approve Technical Requirement Document(TRD), channel model document and Call for Proposals for the Revision</a:t>
            </a:r>
            <a:r>
              <a:rPr lang="ja-JP" altLang="en-US" sz="1200" dirty="0">
                <a:solidFill>
                  <a:srgbClr val="000000"/>
                </a:solidFill>
                <a:latin typeface="Arial"/>
                <a:cs typeface="Times New Roman" pitchFamily="18" charset="0"/>
              </a:rPr>
              <a:t>　　　　　　　      　　　                                                                                    </a:t>
            </a:r>
            <a:r>
              <a:rPr lang="en-US" altLang="ja-JP" sz="1200" dirty="0">
                <a:solidFill>
                  <a:srgbClr val="000000"/>
                </a:solidFill>
                <a:latin typeface="Arial"/>
                <a:cs typeface="Times New Roman" pitchFamily="18" charset="0"/>
              </a:rPr>
              <a:t> doc.#15-22-0vvv-00-06ma </a:t>
            </a:r>
            <a:endPar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endParaRPr>
          </a:p>
          <a:p>
            <a:pPr>
              <a:lnSpc>
                <a:spcPts val="1500"/>
              </a:lnSpc>
            </a:pPr>
            <a:r>
              <a:rPr lang="en-US" altLang="ja-JP" sz="1300" dirty="0"/>
              <a:t>Discussion</a:t>
            </a:r>
          </a:p>
          <a:p>
            <a:pPr marL="0" indent="0">
              <a:lnSpc>
                <a:spcPts val="1500"/>
              </a:lnSpc>
              <a:buNone/>
            </a:pPr>
            <a:r>
              <a:rPr lang="en-US" altLang="ja-JP" sz="1300" dirty="0"/>
              <a:t>           1. .   Complete TRD of Enhanced Dependable BAN for Revision of IEEE802.15.6-2012</a:t>
            </a:r>
          </a:p>
          <a:p>
            <a:pPr marL="0" indent="0">
              <a:lnSpc>
                <a:spcPts val="1500"/>
              </a:lnSpc>
              <a:buNone/>
            </a:pPr>
            <a:r>
              <a:rPr lang="en-US" altLang="ja-JP" sz="1300" dirty="0"/>
              <a:t>           2.   Feasible Technologies for Satisfying the Technical Requirement</a:t>
            </a:r>
          </a:p>
          <a:p>
            <a:pPr marL="0" indent="0">
              <a:lnSpc>
                <a:spcPts val="1500"/>
              </a:lnSpc>
              <a:buNone/>
            </a:pPr>
            <a:r>
              <a:rPr lang="en-US" altLang="ja-JP" sz="1300" dirty="0"/>
              <a:t>           3.   Timeline for next July and September meetings and later  </a:t>
            </a:r>
          </a:p>
          <a:p>
            <a:pPr marL="0" indent="0">
              <a:lnSpc>
                <a:spcPts val="1500"/>
              </a:lnSpc>
              <a:buNone/>
            </a:pPr>
            <a:r>
              <a:rPr lang="en-US" altLang="ja-JP" sz="1300" dirty="0"/>
              <a:t>                                                                      </a:t>
            </a:r>
          </a:p>
          <a:p>
            <a:pPr marL="0" indent="0">
              <a:lnSpc>
                <a:spcPts val="1500"/>
              </a:lnSpc>
              <a:buNone/>
            </a:pPr>
            <a:endParaRPr lang="en-US" altLang="ja-JP" sz="1300" dirty="0"/>
          </a:p>
        </p:txBody>
      </p:sp>
      <p:sp>
        <p:nvSpPr>
          <p:cNvPr id="4098" name="Rectangle 2"/>
          <p:cNvSpPr>
            <a:spLocks noGrp="1" noChangeArrowheads="1"/>
          </p:cNvSpPr>
          <p:nvPr>
            <p:ph type="title"/>
          </p:nvPr>
        </p:nvSpPr>
        <p:spPr>
          <a:xfrm>
            <a:off x="684483" y="607276"/>
            <a:ext cx="7772400" cy="429655"/>
          </a:xfrm>
          <a:ln/>
        </p:spPr>
        <p:txBody>
          <a:bodyPr/>
          <a:lstStyle/>
          <a:p>
            <a:r>
              <a:rPr lang="en-US" altLang="ja-JP" sz="3200" b="1" dirty="0"/>
              <a:t>Agenda items for the week</a:t>
            </a:r>
            <a:endParaRPr lang="ja-JP" altLang="ja-JP" sz="3200" b="1" dirty="0"/>
          </a:p>
        </p:txBody>
      </p:sp>
      <p:sp>
        <p:nvSpPr>
          <p:cNvPr id="6" name="スライド番号プレースホルダー 5"/>
          <p:cNvSpPr>
            <a:spLocks noGrp="1"/>
          </p:cNvSpPr>
          <p:nvPr>
            <p:ph type="sldNum" sz="quarter" idx="12"/>
          </p:nvPr>
        </p:nvSpPr>
        <p:spPr/>
        <p:txBody>
          <a:bodyPr/>
          <a:lstStyle/>
          <a:p>
            <a:r>
              <a:rPr lang="en-US" altLang="ja-JP" dirty="0"/>
              <a:t>Slide </a:t>
            </a:r>
            <a:fld id="{38E6254A-D985-444C-BBE9-59789D09939F}" type="slidenum">
              <a:rPr lang="en-US" altLang="ja-JP"/>
              <a:pPr/>
              <a:t>17</a:t>
            </a:fld>
            <a:endParaRPr lang="en-US" altLang="ja-JP" dirty="0"/>
          </a:p>
        </p:txBody>
      </p:sp>
      <p:sp>
        <p:nvSpPr>
          <p:cNvPr id="7" name="Rectangle 4">
            <a:extLst>
              <a:ext uri="{FF2B5EF4-FFF2-40B4-BE49-F238E27FC236}">
                <a16:creationId xmlns:a16="http://schemas.microsoft.com/office/drawing/2014/main" id="{2ADAFEFA-111D-418C-BAD5-A243D868A95A}"/>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2022</a:t>
            </a:r>
            <a:endParaRPr lang="en-US" altLang="ja-JP"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CE19BFC-CAA3-98A5-8FBE-30A9912A09F6}"/>
              </a:ext>
            </a:extLst>
          </p:cNvPr>
          <p:cNvPicPr>
            <a:picLocks noChangeAspect="1"/>
          </p:cNvPicPr>
          <p:nvPr/>
        </p:nvPicPr>
        <p:blipFill>
          <a:blip r:embed="rId3"/>
          <a:stretch>
            <a:fillRect/>
          </a:stretch>
        </p:blipFill>
        <p:spPr>
          <a:xfrm>
            <a:off x="0" y="2134448"/>
            <a:ext cx="9144000" cy="4287836"/>
          </a:xfrm>
          <a:prstGeom prst="rect">
            <a:avLst/>
          </a:prstGeom>
        </p:spPr>
      </p:pic>
      <p:cxnSp>
        <p:nvCxnSpPr>
          <p:cNvPr id="3" name="直線コネクタ 2">
            <a:extLst>
              <a:ext uri="{FF2B5EF4-FFF2-40B4-BE49-F238E27FC236}">
                <a16:creationId xmlns:a16="http://schemas.microsoft.com/office/drawing/2014/main" id="{1D08CDC4-19F4-A245-6555-20785D021168}"/>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5" name="スライド番号プレースホルダー 4">
            <a:extLst>
              <a:ext uri="{FF2B5EF4-FFF2-40B4-BE49-F238E27FC236}">
                <a16:creationId xmlns:a16="http://schemas.microsoft.com/office/drawing/2014/main" id="{E5456A77-D18E-4404-92CD-EA78880BCBA2}"/>
              </a:ext>
            </a:extLst>
          </p:cNvPr>
          <p:cNvSpPr>
            <a:spLocks noGrp="1"/>
          </p:cNvSpPr>
          <p:nvPr>
            <p:ph type="sldNum" sz="quarter" idx="8"/>
          </p:nvPr>
        </p:nvSpPr>
        <p:spPr>
          <a:xfrm>
            <a:off x="2998057" y="6436020"/>
            <a:ext cx="2057400" cy="365129"/>
          </a:xfrm>
          <a:prstGeom prst="rect">
            <a:avLst/>
          </a:prstGeom>
          <a:noFill/>
          <a:ln>
            <a:noFill/>
          </a:ln>
        </p:spPr>
        <p:txBody>
          <a:bodyPr vert="horz" wrap="square" lIns="91440" tIns="45720" rIns="91440" bIns="45720" anchor="ctr" anchorCtr="0" compatLnSpc="1">
            <a:noAutofit/>
          </a:bodyPr>
          <a:lstStyle>
            <a:defPPr>
              <a:defRPr lang="en-US"/>
            </a:defPPr>
            <a:lvl1pPr marL="0" marR="0" lvl="0" indent="0" algn="r" defTabSz="457200" rtl="0" eaLnBrk="1" fontAlgn="auto" latinLnBrk="0" hangingPunct="1">
              <a:lnSpc>
                <a:spcPct val="100000"/>
              </a:lnSpc>
              <a:spcBef>
                <a:spcPts val="0"/>
              </a:spcBef>
              <a:spcAft>
                <a:spcPts val="0"/>
              </a:spcAft>
              <a:buNone/>
              <a:tabLst/>
              <a:defRPr lang="en-US" sz="1600" b="1" i="0" u="none" strike="noStrike" kern="1200" cap="none" spc="0" baseline="0">
                <a:solidFill>
                  <a:srgbClr val="898989"/>
                </a:solidFill>
                <a:uFillTx/>
                <a:latin typeface="Calibri"/>
                <a:ea typeface="游ゴシック" pitchFamily="5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A5A392A-0F9E-4C3B-B6D1-4919BF158736}" type="slidenum">
              <a:rPr kumimoji="0" lang="en-US" altLang="ja-JP" sz="1600" b="1" i="0" u="none" strike="noStrike" kern="1200" cap="none" spc="0" normalizeH="0" baseline="0" noProof="0" smtClean="0">
                <a:ln>
                  <a:noFill/>
                </a:ln>
                <a:solidFill>
                  <a:srgbClr val="898989"/>
                </a:solidFill>
                <a:effectLst/>
                <a:uLnTx/>
                <a:uFillTx/>
                <a:latin typeface="Calibri"/>
                <a:ea typeface="游ゴシック" pitchFamily="50"/>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1" lang="ja-JP" altLang="en-US" sz="1600" b="1" i="0" u="none" strike="noStrike" kern="1200" cap="none" spc="0" normalizeH="0" baseline="0" noProof="0" dirty="0">
              <a:ln>
                <a:noFill/>
              </a:ln>
              <a:solidFill>
                <a:srgbClr val="898989"/>
              </a:solidFill>
              <a:effectLst/>
              <a:uLnTx/>
              <a:uFillTx/>
              <a:latin typeface="Calibri"/>
              <a:ea typeface="游ゴシック" pitchFamily="50"/>
              <a:cs typeface="+mn-cs"/>
            </a:endParaRPr>
          </a:p>
        </p:txBody>
      </p:sp>
      <p:sp>
        <p:nvSpPr>
          <p:cNvPr id="7" name="テキスト ボックス 6">
            <a:extLst>
              <a:ext uri="{FF2B5EF4-FFF2-40B4-BE49-F238E27FC236}">
                <a16:creationId xmlns:a16="http://schemas.microsoft.com/office/drawing/2014/main" id="{B4C6DAAE-52BC-42AD-95F6-1BE672B93C93}"/>
              </a:ext>
            </a:extLst>
          </p:cNvPr>
          <p:cNvSpPr txBox="1"/>
          <p:nvPr/>
        </p:nvSpPr>
        <p:spPr>
          <a:xfrm>
            <a:off x="756821" y="1050595"/>
            <a:ext cx="746189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TG15.6ma has three own sessions and one joint session such as</a:t>
            </a:r>
          </a:p>
        </p:txBody>
      </p:sp>
      <p:sp>
        <p:nvSpPr>
          <p:cNvPr id="13" name="タイトル 2">
            <a:extLst>
              <a:ext uri="{FF2B5EF4-FFF2-40B4-BE49-F238E27FC236}">
                <a16:creationId xmlns:a16="http://schemas.microsoft.com/office/drawing/2014/main" id="{963D7075-59C3-4D9E-81BA-7C124D7DC49C}"/>
              </a:ext>
            </a:extLst>
          </p:cNvPr>
          <p:cNvSpPr>
            <a:spLocks noGrp="1"/>
          </p:cNvSpPr>
          <p:nvPr>
            <p:ph type="title"/>
          </p:nvPr>
        </p:nvSpPr>
        <p:spPr>
          <a:xfrm>
            <a:off x="273032" y="653143"/>
            <a:ext cx="8597935" cy="379608"/>
          </a:xfrm>
        </p:spPr>
        <p:txBody>
          <a:bodyPr>
            <a:noAutofit/>
          </a:bodyPr>
          <a:lstStyle/>
          <a:p>
            <a:r>
              <a:rPr lang="en-US" altLang="ja-JP" sz="2400" b="1" dirty="0">
                <a:latin typeface="ＭＳ Ｐゴシック" panose="020B0600070205080204" pitchFamily="50" charset="-128"/>
                <a:ea typeface="ＭＳ Ｐゴシック" panose="020B0600070205080204" pitchFamily="50" charset="-128"/>
              </a:rPr>
              <a:t>TG15.6ma Interim Session Schedule for 12-17</a:t>
            </a:r>
            <a:r>
              <a:rPr lang="en-US" altLang="ja-JP" sz="2400" b="1" baseline="30000" dirty="0">
                <a:latin typeface="ＭＳ Ｐゴシック" panose="020B0600070205080204" pitchFamily="50" charset="-128"/>
                <a:ea typeface="ＭＳ Ｐゴシック" panose="020B0600070205080204" pitchFamily="50" charset="-128"/>
              </a:rPr>
              <a:t>th</a:t>
            </a:r>
            <a:r>
              <a:rPr lang="en-US" altLang="ja-JP" sz="2400" b="1" dirty="0">
                <a:latin typeface="ＭＳ Ｐゴシック" panose="020B0600070205080204" pitchFamily="50" charset="-128"/>
                <a:ea typeface="ＭＳ Ｐゴシック" panose="020B0600070205080204" pitchFamily="50" charset="-128"/>
              </a:rPr>
              <a:t>, September 2022</a:t>
            </a:r>
            <a:endParaRPr kumimoji="1" lang="ja-JP" altLang="en-US" sz="2400" b="1" dirty="0">
              <a:latin typeface="ＭＳ Ｐゴシック" panose="020B0600070205080204" pitchFamily="50" charset="-128"/>
              <a:ea typeface="ＭＳ Ｐゴシック" panose="020B0600070205080204" pitchFamily="50" charset="-128"/>
            </a:endParaRPr>
          </a:p>
        </p:txBody>
      </p:sp>
      <p:sp>
        <p:nvSpPr>
          <p:cNvPr id="2" name="日付プレースホルダー 1">
            <a:extLst>
              <a:ext uri="{FF2B5EF4-FFF2-40B4-BE49-F238E27FC236}">
                <a16:creationId xmlns:a16="http://schemas.microsoft.com/office/drawing/2014/main" id="{AA04C23F-FED6-479D-9B6C-BD94E8DEFAE4}"/>
              </a:ext>
            </a:extLst>
          </p:cNvPr>
          <p:cNvSpPr>
            <a:spLocks noGrp="1"/>
          </p:cNvSpPr>
          <p:nvPr>
            <p:ph type="dt" sz="half" idx="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a:ln>
                  <a:noFill/>
                </a:ln>
                <a:solidFill>
                  <a:srgbClr val="000000"/>
                </a:solidFill>
                <a:effectLst/>
                <a:uLnTx/>
                <a:uFillTx/>
                <a:latin typeface="Arial"/>
                <a:ea typeface="ＭＳ Ｐゴシック" charset="-128"/>
                <a:cs typeface="+mn-cs"/>
              </a:rPr>
              <a:t>September 2022</a:t>
            </a:r>
            <a:endParaRPr kumimoji="0" lang="en-US" altLang="ja-JP" sz="1400" b="1"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11" name="正方形/長方形 10">
            <a:extLst>
              <a:ext uri="{FF2B5EF4-FFF2-40B4-BE49-F238E27FC236}">
                <a16:creationId xmlns:a16="http://schemas.microsoft.com/office/drawing/2014/main" id="{837C72FD-46B1-7970-9365-4230F24875CC}"/>
              </a:ext>
            </a:extLst>
          </p:cNvPr>
          <p:cNvSpPr/>
          <p:nvPr/>
        </p:nvSpPr>
        <p:spPr bwMode="auto">
          <a:xfrm>
            <a:off x="4081992" y="4935557"/>
            <a:ext cx="269671" cy="398766"/>
          </a:xfrm>
          <a:prstGeom prst="rect">
            <a:avLst/>
          </a:prstGeom>
          <a:noFill/>
          <a:ln w="38100" cap="flat" cmpd="sng" algn="ctr">
            <a:solidFill>
              <a:srgbClr val="FF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FF00FF"/>
              </a:solidFill>
              <a:effectLst/>
              <a:uLnTx/>
              <a:uFillTx/>
              <a:latin typeface="Times New Roman" pitchFamily="18" charset="0"/>
              <a:ea typeface="+mn-ea"/>
              <a:cs typeface="+mn-cs"/>
            </a:endParaRPr>
          </a:p>
        </p:txBody>
      </p:sp>
      <p:sp>
        <p:nvSpPr>
          <p:cNvPr id="18" name="正方形/長方形 17">
            <a:extLst>
              <a:ext uri="{FF2B5EF4-FFF2-40B4-BE49-F238E27FC236}">
                <a16:creationId xmlns:a16="http://schemas.microsoft.com/office/drawing/2014/main" id="{CE498819-ED66-39DD-E236-39F0D5335A83}"/>
              </a:ext>
            </a:extLst>
          </p:cNvPr>
          <p:cNvSpPr/>
          <p:nvPr/>
        </p:nvSpPr>
        <p:spPr bwMode="auto">
          <a:xfrm>
            <a:off x="3257694" y="3510378"/>
            <a:ext cx="1230073" cy="240467"/>
          </a:xfrm>
          <a:prstGeom prst="rect">
            <a:avLst/>
          </a:prstGeom>
          <a:noFill/>
          <a:ln w="38100" cap="flat" cmpd="sng" algn="ctr">
            <a:solidFill>
              <a:srgbClr val="FF00FF"/>
            </a:solidFill>
            <a:prstDash val="sys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 name="正方形/長方形 18">
            <a:extLst>
              <a:ext uri="{FF2B5EF4-FFF2-40B4-BE49-F238E27FC236}">
                <a16:creationId xmlns:a16="http://schemas.microsoft.com/office/drawing/2014/main" id="{DE4AB7C8-5491-1896-A28F-8551C3836EFE}"/>
              </a:ext>
            </a:extLst>
          </p:cNvPr>
          <p:cNvSpPr/>
          <p:nvPr/>
        </p:nvSpPr>
        <p:spPr bwMode="auto">
          <a:xfrm>
            <a:off x="6658886" y="5001657"/>
            <a:ext cx="1174108" cy="332665"/>
          </a:xfrm>
          <a:prstGeom prst="rect">
            <a:avLst/>
          </a:prstGeom>
          <a:noFill/>
          <a:ln w="38100" cap="flat" cmpd="sng" algn="ctr">
            <a:solidFill>
              <a:srgbClr val="FF00FF"/>
            </a:solidFill>
            <a:prstDash val="sys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0" name="正方形/長方形 19">
            <a:extLst>
              <a:ext uri="{FF2B5EF4-FFF2-40B4-BE49-F238E27FC236}">
                <a16:creationId xmlns:a16="http://schemas.microsoft.com/office/drawing/2014/main" id="{34918DBF-42C9-889A-F5C3-B5B13C2A3580}"/>
              </a:ext>
            </a:extLst>
          </p:cNvPr>
          <p:cNvSpPr/>
          <p:nvPr/>
        </p:nvSpPr>
        <p:spPr bwMode="auto">
          <a:xfrm>
            <a:off x="5519605" y="3750878"/>
            <a:ext cx="1174158" cy="453209"/>
          </a:xfrm>
          <a:prstGeom prst="rect">
            <a:avLst/>
          </a:prstGeom>
          <a:noFill/>
          <a:ln w="38100" cap="flat" cmpd="sng" algn="ctr">
            <a:solidFill>
              <a:srgbClr val="FF00FF"/>
            </a:solidFill>
            <a:prstDash val="sys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2" name="正方形/長方形 21">
            <a:extLst>
              <a:ext uri="{FF2B5EF4-FFF2-40B4-BE49-F238E27FC236}">
                <a16:creationId xmlns:a16="http://schemas.microsoft.com/office/drawing/2014/main" id="{8C067CEA-BB4D-44B9-E02D-FF5CB6AFFECF}"/>
              </a:ext>
            </a:extLst>
          </p:cNvPr>
          <p:cNvSpPr/>
          <p:nvPr/>
        </p:nvSpPr>
        <p:spPr bwMode="auto">
          <a:xfrm>
            <a:off x="5214818" y="4936198"/>
            <a:ext cx="304787" cy="453209"/>
          </a:xfrm>
          <a:prstGeom prst="rect">
            <a:avLst/>
          </a:prstGeom>
          <a:noFill/>
          <a:ln w="38100" cap="flat" cmpd="sng" algn="ctr">
            <a:solidFill>
              <a:srgbClr val="FF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FF00FF"/>
              </a:solidFill>
              <a:effectLst/>
              <a:uLnTx/>
              <a:uFillTx/>
              <a:latin typeface="Times New Roman" pitchFamily="18" charset="0"/>
              <a:ea typeface="+mn-ea"/>
              <a:cs typeface="+mn-cs"/>
            </a:endParaRPr>
          </a:p>
        </p:txBody>
      </p:sp>
      <p:sp>
        <p:nvSpPr>
          <p:cNvPr id="23" name="正方形/長方形 22">
            <a:extLst>
              <a:ext uri="{FF2B5EF4-FFF2-40B4-BE49-F238E27FC236}">
                <a16:creationId xmlns:a16="http://schemas.microsoft.com/office/drawing/2014/main" id="{9AE5358A-28B8-C438-20D4-0729DB8CD91D}"/>
              </a:ext>
            </a:extLst>
          </p:cNvPr>
          <p:cNvSpPr/>
          <p:nvPr/>
        </p:nvSpPr>
        <p:spPr bwMode="auto">
          <a:xfrm>
            <a:off x="6347643" y="4936198"/>
            <a:ext cx="304787" cy="453209"/>
          </a:xfrm>
          <a:prstGeom prst="rect">
            <a:avLst/>
          </a:prstGeom>
          <a:noFill/>
          <a:ln w="38100" cap="flat" cmpd="sng" algn="ctr">
            <a:solidFill>
              <a:srgbClr val="FF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FF00FF"/>
              </a:solidFill>
              <a:effectLst/>
              <a:uLnTx/>
              <a:uFillTx/>
              <a:latin typeface="Times New Roman" pitchFamily="18" charset="0"/>
              <a:ea typeface="+mn-ea"/>
              <a:cs typeface="+mn-cs"/>
            </a:endParaRPr>
          </a:p>
        </p:txBody>
      </p:sp>
      <p:graphicFrame>
        <p:nvGraphicFramePr>
          <p:cNvPr id="9" name="表 8">
            <a:extLst>
              <a:ext uri="{FF2B5EF4-FFF2-40B4-BE49-F238E27FC236}">
                <a16:creationId xmlns:a16="http://schemas.microsoft.com/office/drawing/2014/main" id="{46531581-DB7D-3A8E-A270-DA7F9F93DEE8}"/>
              </a:ext>
            </a:extLst>
          </p:cNvPr>
          <p:cNvGraphicFramePr>
            <a:graphicFrameLocks noGrp="1"/>
          </p:cNvGraphicFramePr>
          <p:nvPr/>
        </p:nvGraphicFramePr>
        <p:xfrm>
          <a:off x="277848" y="1354871"/>
          <a:ext cx="8899441" cy="626523"/>
        </p:xfrm>
        <a:graphic>
          <a:graphicData uri="http://schemas.openxmlformats.org/drawingml/2006/table">
            <a:tbl>
              <a:tblPr>
                <a:tableStyleId>{5C22544A-7EE6-4342-B048-85BDC9FD1C3A}</a:tableStyleId>
              </a:tblPr>
              <a:tblGrid>
                <a:gridCol w="8276767">
                  <a:extLst>
                    <a:ext uri="{9D8B030D-6E8A-4147-A177-3AD203B41FA5}">
                      <a16:colId xmlns:a16="http://schemas.microsoft.com/office/drawing/2014/main" val="2618194811"/>
                    </a:ext>
                  </a:extLst>
                </a:gridCol>
                <a:gridCol w="622674">
                  <a:extLst>
                    <a:ext uri="{9D8B030D-6E8A-4147-A177-3AD203B41FA5}">
                      <a16:colId xmlns:a16="http://schemas.microsoft.com/office/drawing/2014/main" val="765888186"/>
                    </a:ext>
                  </a:extLst>
                </a:gridCol>
              </a:tblGrid>
              <a:tr h="165528">
                <a:tc>
                  <a:txBody>
                    <a:bodyPr/>
                    <a:lstStyle/>
                    <a:p>
                      <a:pPr algn="l" fontAlgn="b"/>
                      <a:r>
                        <a:rPr lang="en-US" sz="1200" u="none" strike="noStrike" dirty="0">
                          <a:effectLst/>
                        </a:rPr>
                        <a:t>Session1:  PM2  16:00-18:00 Local Hawaii Time, 22:00-24:00 EDT on Sept. 12(MON) </a:t>
                      </a:r>
                      <a:r>
                        <a:rPr lang="en-US" sz="1200" b="1" u="none" strike="noStrike" dirty="0">
                          <a:solidFill>
                            <a:srgbClr val="FF0000"/>
                          </a:solidFill>
                          <a:effectLst/>
                        </a:rPr>
                        <a:t>11:00-13:00 JST on Sept. 13(TUE)</a:t>
                      </a:r>
                      <a:endParaRPr lang="en-US" sz="1200" b="1" i="0" u="none" strike="noStrike" dirty="0">
                        <a:solidFill>
                          <a:srgbClr val="FF0000"/>
                        </a:solidFill>
                        <a:effectLst/>
                        <a:latin typeface="Arial" panose="020B0604020202020204" pitchFamily="34" charset="0"/>
                      </a:endParaRPr>
                    </a:p>
                  </a:txBody>
                  <a:tcPr marL="2843" marR="2843" marT="2843" marB="0" anchor="b"/>
                </a:tc>
                <a:tc>
                  <a:txBody>
                    <a:bodyPr/>
                    <a:lstStyle/>
                    <a:p>
                      <a:pPr algn="l" fontAlgn="b"/>
                      <a:endParaRPr lang="ja-JP" altLang="en-US" sz="600" b="0" i="0" u="none" strike="noStrike">
                        <a:effectLst/>
                        <a:latin typeface="Arial" panose="020B0604020202020204" pitchFamily="34" charset="0"/>
                      </a:endParaRPr>
                    </a:p>
                  </a:txBody>
                  <a:tcPr marL="2843" marR="2843" marT="2843" marB="0" anchor="b"/>
                </a:tc>
                <a:extLst>
                  <a:ext uri="{0D108BD9-81ED-4DB2-BD59-A6C34878D82A}">
                    <a16:rowId xmlns:a16="http://schemas.microsoft.com/office/drawing/2014/main" val="248350493"/>
                  </a:ext>
                </a:extLst>
              </a:tr>
              <a:tr h="220400">
                <a:tc>
                  <a:txBody>
                    <a:bodyPr/>
                    <a:lstStyle/>
                    <a:p>
                      <a:pPr algn="l" fontAlgn="b"/>
                      <a:r>
                        <a:rPr lang="en-US" sz="1200" u="none" strike="noStrike" dirty="0">
                          <a:effectLst/>
                        </a:rPr>
                        <a:t>Session2:  PM2  16:00-18:00 Local Hawaii Time, 22:00-24:00 EDT on Sept. 13(TUE) </a:t>
                      </a:r>
                      <a:r>
                        <a:rPr lang="en-US" sz="1200" b="1" u="none" strike="noStrike" dirty="0">
                          <a:solidFill>
                            <a:srgbClr val="FF0000"/>
                          </a:solidFill>
                          <a:effectLst/>
                        </a:rPr>
                        <a:t>11:00-13:00 JST on Sept. 14(WED)</a:t>
                      </a:r>
                      <a:endParaRPr lang="en-US" sz="1200" b="1" i="0" u="none" strike="noStrike" dirty="0">
                        <a:solidFill>
                          <a:srgbClr val="FF0000"/>
                        </a:solidFill>
                        <a:effectLst/>
                        <a:latin typeface="Arial" panose="020B0604020202020204" pitchFamily="34" charset="0"/>
                      </a:endParaRPr>
                    </a:p>
                  </a:txBody>
                  <a:tcPr marL="2843" marR="2843" marT="2843" marB="0" anchor="b"/>
                </a:tc>
                <a:tc>
                  <a:txBody>
                    <a:bodyPr/>
                    <a:lstStyle/>
                    <a:p>
                      <a:pPr algn="l" fontAlgn="b"/>
                      <a:endParaRPr lang="ja-JP" altLang="en-US" sz="600" b="0" i="0" u="none" strike="noStrike">
                        <a:effectLst/>
                        <a:latin typeface="Arial" panose="020B0604020202020204" pitchFamily="34" charset="0"/>
                      </a:endParaRPr>
                    </a:p>
                  </a:txBody>
                  <a:tcPr marL="2843" marR="2843" marT="2843" marB="0" anchor="b"/>
                </a:tc>
                <a:extLst>
                  <a:ext uri="{0D108BD9-81ED-4DB2-BD59-A6C34878D82A}">
                    <a16:rowId xmlns:a16="http://schemas.microsoft.com/office/drawing/2014/main" val="1456517015"/>
                  </a:ext>
                </a:extLst>
              </a:tr>
              <a:tr h="220400">
                <a:tc>
                  <a:txBody>
                    <a:bodyPr/>
                    <a:lstStyle/>
                    <a:p>
                      <a:pPr algn="l" fontAlgn="b"/>
                      <a:r>
                        <a:rPr lang="en-US" sz="1200" u="none" strike="noStrike" dirty="0">
                          <a:effectLst/>
                        </a:rPr>
                        <a:t>Session3:  PM2  16:00-18:00 Local Hawaii Time, 22:00-24:00 EDT on Sept. 14(WED) </a:t>
                      </a:r>
                      <a:r>
                        <a:rPr lang="en-US" sz="1200" b="1" u="none" strike="noStrike" dirty="0">
                          <a:solidFill>
                            <a:srgbClr val="FF0000"/>
                          </a:solidFill>
                          <a:effectLst/>
                        </a:rPr>
                        <a:t>11:00-13:00 JST on Sept. 15(THU)</a:t>
                      </a:r>
                      <a:endParaRPr lang="en-US" sz="1200" b="1" i="0" u="none" strike="noStrike" dirty="0">
                        <a:solidFill>
                          <a:srgbClr val="FF0000"/>
                        </a:solidFill>
                        <a:effectLst/>
                        <a:latin typeface="Arial" panose="020B0604020202020204" pitchFamily="34" charset="0"/>
                      </a:endParaRPr>
                    </a:p>
                  </a:txBody>
                  <a:tcPr marL="2843" marR="2843" marT="2843" marB="0" anchor="b"/>
                </a:tc>
                <a:tc>
                  <a:txBody>
                    <a:bodyPr/>
                    <a:lstStyle/>
                    <a:p>
                      <a:pPr algn="l" fontAlgn="b"/>
                      <a:endParaRPr lang="ja-JP" altLang="en-US" sz="600" b="0" i="0" u="none" strike="noStrike" dirty="0">
                        <a:effectLst/>
                        <a:latin typeface="Arial" panose="020B0604020202020204" pitchFamily="34" charset="0"/>
                      </a:endParaRPr>
                    </a:p>
                  </a:txBody>
                  <a:tcPr marL="2843" marR="2843" marT="2843" marB="0" anchor="b"/>
                </a:tc>
                <a:extLst>
                  <a:ext uri="{0D108BD9-81ED-4DB2-BD59-A6C34878D82A}">
                    <a16:rowId xmlns:a16="http://schemas.microsoft.com/office/drawing/2014/main" val="1400848111"/>
                  </a:ext>
                </a:extLst>
              </a:tr>
            </a:tbl>
          </a:graphicData>
        </a:graphic>
      </p:graphicFrame>
    </p:spTree>
    <p:extLst>
      <p:ext uri="{BB962C8B-B14F-4D97-AF65-F5344CB8AC3E}">
        <p14:creationId xmlns:p14="http://schemas.microsoft.com/office/powerpoint/2010/main" val="36985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5000" fill="hold" grpId="0" nodeType="withEffect">
                                  <p:stCondLst>
                                    <p:cond delay="0"/>
                                  </p:stCondLst>
                                  <p:childTnLst>
                                    <p:animEffect transition="out" filter="fade">
                                      <p:cBhvr>
                                        <p:cTn id="6" dur="500" tmFilter="0, 0; .2, .5; .8, .5; 1, 0"/>
                                        <p:tgtEl>
                                          <p:spTgt spid="22"/>
                                        </p:tgtEl>
                                      </p:cBhvr>
                                    </p:animEffect>
                                    <p:animScale>
                                      <p:cBhvr>
                                        <p:cTn id="7" dur="250" autoRev="1" fill="hold"/>
                                        <p:tgtEl>
                                          <p:spTgt spid="22"/>
                                        </p:tgtEl>
                                      </p:cBhvr>
                                      <p:by x="105000" y="105000"/>
                                    </p:animScale>
                                  </p:childTnLst>
                                </p:cTn>
                              </p:par>
                              <p:par>
                                <p:cTn id="8" presetID="26" presetClass="emph" presetSubtype="0" repeatCount="5000" fill="hold" grpId="0" nodeType="withEffect">
                                  <p:stCondLst>
                                    <p:cond delay="0"/>
                                  </p:stCondLst>
                                  <p:childTnLst>
                                    <p:animEffect transition="out" filter="fade">
                                      <p:cBhvr>
                                        <p:cTn id="9" dur="500" tmFilter="0, 0; .2, .5; .8, .5; 1, 0"/>
                                        <p:tgtEl>
                                          <p:spTgt spid="23"/>
                                        </p:tgtEl>
                                      </p:cBhvr>
                                    </p:animEffect>
                                    <p:animScale>
                                      <p:cBhvr>
                                        <p:cTn id="10" dur="250" autoRev="1" fill="hold"/>
                                        <p:tgtEl>
                                          <p:spTgt spid="23"/>
                                        </p:tgtEl>
                                      </p:cBhvr>
                                      <p:by x="105000" y="105000"/>
                                    </p:animScale>
                                  </p:childTnLst>
                                </p:cTn>
                              </p:par>
                              <p:par>
                                <p:cTn id="11" presetID="26" presetClass="emph" presetSubtype="0" repeatCount="5000" fill="hold" grpId="0" nodeType="withEffect">
                                  <p:stCondLst>
                                    <p:cond delay="0"/>
                                  </p:stCondLst>
                                  <p:childTnLst>
                                    <p:animEffect transition="out" filter="fade">
                                      <p:cBhvr>
                                        <p:cTn id="12" dur="500" tmFilter="0, 0; .2, .5; .8, .5; 1, 0"/>
                                        <p:tgtEl>
                                          <p:spTgt spid="11"/>
                                        </p:tgtEl>
                                      </p:cBhvr>
                                    </p:animEffect>
                                    <p:animScale>
                                      <p:cBhvr>
                                        <p:cTn id="13" dur="250" autoRev="1" fill="hold"/>
                                        <p:tgtEl>
                                          <p:spTgt spid="11"/>
                                        </p:tgtEl>
                                      </p:cBhvr>
                                      <p:by x="105000" y="105000"/>
                                    </p:animScale>
                                  </p:childTnLst>
                                </p:cTn>
                              </p:par>
                              <p:par>
                                <p:cTn id="14" presetID="26" presetClass="emph" presetSubtype="0" repeatCount="5000" fill="hold" grpId="0" nodeType="withEffect">
                                  <p:stCondLst>
                                    <p:cond delay="0"/>
                                  </p:stCondLst>
                                  <p:childTnLst>
                                    <p:animEffect transition="out" filter="fade">
                                      <p:cBhvr>
                                        <p:cTn id="15" dur="500" tmFilter="0, 0; .2, .5; .8, .5; 1, 0"/>
                                        <p:tgtEl>
                                          <p:spTgt spid="20"/>
                                        </p:tgtEl>
                                      </p:cBhvr>
                                    </p:animEffect>
                                    <p:animScale>
                                      <p:cBhvr>
                                        <p:cTn id="16" dur="250" autoRev="1" fill="hold"/>
                                        <p:tgtEl>
                                          <p:spTgt spid="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0" grpId="0" animBg="1"/>
      <p:bldP spid="22" grpId="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581E9D3F-75A5-E740-D662-6AB22AF49FCD}"/>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5" name="スライド番号プレースホルダー 4">
            <a:extLst>
              <a:ext uri="{FF2B5EF4-FFF2-40B4-BE49-F238E27FC236}">
                <a16:creationId xmlns:a16="http://schemas.microsoft.com/office/drawing/2014/main" id="{E5456A77-D18E-4404-92CD-EA78880BCBA2}"/>
              </a:ext>
            </a:extLst>
          </p:cNvPr>
          <p:cNvSpPr>
            <a:spLocks noGrp="1"/>
          </p:cNvSpPr>
          <p:nvPr>
            <p:ph type="sldNum" sz="quarter" idx="8"/>
          </p:nvPr>
        </p:nvSpPr>
        <p:spPr>
          <a:xfrm>
            <a:off x="2998057" y="6436020"/>
            <a:ext cx="2057400" cy="365129"/>
          </a:xfrm>
          <a:prstGeom prst="rect">
            <a:avLst/>
          </a:prstGeom>
          <a:noFill/>
          <a:ln>
            <a:noFill/>
          </a:ln>
        </p:spPr>
        <p:txBody>
          <a:bodyPr vert="horz" wrap="square" lIns="91440" tIns="45720" rIns="91440" bIns="45720" anchor="ctr" anchorCtr="0" compatLnSpc="1">
            <a:noAutofit/>
          </a:bodyPr>
          <a:lstStyle>
            <a:defPPr>
              <a:defRPr lang="en-US"/>
            </a:defPPr>
            <a:lvl1pPr marL="0" marR="0" lvl="0" indent="0" algn="r" defTabSz="457200" rtl="0" eaLnBrk="1" fontAlgn="auto" latinLnBrk="0" hangingPunct="1">
              <a:lnSpc>
                <a:spcPct val="100000"/>
              </a:lnSpc>
              <a:spcBef>
                <a:spcPts val="0"/>
              </a:spcBef>
              <a:spcAft>
                <a:spcPts val="0"/>
              </a:spcAft>
              <a:buNone/>
              <a:tabLst/>
              <a:defRPr lang="en-US" sz="1600" b="1" i="0" u="none" strike="noStrike" kern="1200" cap="none" spc="0" baseline="0">
                <a:solidFill>
                  <a:srgbClr val="898989"/>
                </a:solidFill>
                <a:uFillTx/>
                <a:latin typeface="Calibri"/>
                <a:ea typeface="游ゴシック" pitchFamily="5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A5A392A-0F9E-4C3B-B6D1-4919BF158736}" type="slidenum">
              <a:rPr lang="en-US" altLang="ja-JP" smtClean="0"/>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1" lang="ja-JP" altLang="en-US" sz="1600" b="1" i="0" u="none" strike="noStrike" kern="1200" cap="none" spc="0" normalizeH="0" baseline="0" noProof="0" dirty="0">
              <a:ln>
                <a:noFill/>
              </a:ln>
              <a:solidFill>
                <a:srgbClr val="898989"/>
              </a:solidFill>
              <a:effectLst/>
              <a:uLnTx/>
              <a:uFillTx/>
              <a:latin typeface="Calibri"/>
              <a:ea typeface="游ゴシック" pitchFamily="50"/>
              <a:cs typeface="+mn-cs"/>
            </a:endParaRPr>
          </a:p>
        </p:txBody>
      </p:sp>
      <p:sp>
        <p:nvSpPr>
          <p:cNvPr id="13" name="タイトル 2">
            <a:extLst>
              <a:ext uri="{FF2B5EF4-FFF2-40B4-BE49-F238E27FC236}">
                <a16:creationId xmlns:a16="http://schemas.microsoft.com/office/drawing/2014/main" id="{963D7075-59C3-4D9E-81BA-7C124D7DC49C}"/>
              </a:ext>
            </a:extLst>
          </p:cNvPr>
          <p:cNvSpPr>
            <a:spLocks noGrp="1"/>
          </p:cNvSpPr>
          <p:nvPr>
            <p:ph type="title"/>
          </p:nvPr>
        </p:nvSpPr>
        <p:spPr>
          <a:xfrm>
            <a:off x="218602" y="609600"/>
            <a:ext cx="8706796" cy="435329"/>
          </a:xfrm>
        </p:spPr>
        <p:txBody>
          <a:bodyPr>
            <a:noAutofit/>
          </a:bodyPr>
          <a:lstStyle/>
          <a:p>
            <a:r>
              <a:rPr kumimoji="1" lang="en-US" altLang="ja-JP" sz="24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TG15.6ma Interim Session Schedule for 12-17th, September 2022</a:t>
            </a:r>
            <a:endParaRPr kumimoji="1" lang="ja-JP" altLang="en-US" sz="2400" b="1" dirty="0">
              <a:latin typeface="ＭＳ Ｐゴシック" panose="020B0600070205080204" pitchFamily="50" charset="-128"/>
              <a:ea typeface="ＭＳ Ｐゴシック" panose="020B0600070205080204" pitchFamily="50" charset="-128"/>
            </a:endParaRPr>
          </a:p>
        </p:txBody>
      </p:sp>
      <p:sp>
        <p:nvSpPr>
          <p:cNvPr id="2" name="日付プレースホルダー 1">
            <a:extLst>
              <a:ext uri="{FF2B5EF4-FFF2-40B4-BE49-F238E27FC236}">
                <a16:creationId xmlns:a16="http://schemas.microsoft.com/office/drawing/2014/main" id="{AA04C23F-FED6-479D-9B6C-BD94E8DEFAE4}"/>
              </a:ext>
            </a:extLst>
          </p:cNvPr>
          <p:cNvSpPr>
            <a:spLocks noGrp="1"/>
          </p:cNvSpPr>
          <p:nvPr>
            <p:ph type="dt" sz="half" idx="2"/>
          </p:nvPr>
        </p:nvSpPr>
        <p:spPr/>
        <p:txBody>
          <a:bodyPr/>
          <a:lstStyle/>
          <a:p>
            <a:r>
              <a:rPr lang="en-US" altLang="ja-JP"/>
              <a:t>September 2022</a:t>
            </a:r>
            <a:endParaRPr lang="en-US" altLang="ja-JP" dirty="0"/>
          </a:p>
        </p:txBody>
      </p:sp>
      <p:graphicFrame>
        <p:nvGraphicFramePr>
          <p:cNvPr id="8" name="コンテンツ プレースホルダー 8">
            <a:extLst>
              <a:ext uri="{FF2B5EF4-FFF2-40B4-BE49-F238E27FC236}">
                <a16:creationId xmlns:a16="http://schemas.microsoft.com/office/drawing/2014/main" id="{FEF2E889-EDAD-445E-8EE3-7AC2F13064F9}"/>
              </a:ext>
            </a:extLst>
          </p:cNvPr>
          <p:cNvGraphicFramePr>
            <a:graphicFrameLocks/>
          </p:cNvGraphicFramePr>
          <p:nvPr>
            <p:extLst>
              <p:ext uri="{D42A27DB-BD31-4B8C-83A1-F6EECF244321}">
                <p14:modId xmlns:p14="http://schemas.microsoft.com/office/powerpoint/2010/main" val="1884520500"/>
              </p:ext>
            </p:extLst>
          </p:nvPr>
        </p:nvGraphicFramePr>
        <p:xfrm>
          <a:off x="239486" y="1003755"/>
          <a:ext cx="8706796" cy="1661160"/>
        </p:xfrm>
        <a:graphic>
          <a:graphicData uri="http://schemas.openxmlformats.org/drawingml/2006/table">
            <a:tbl>
              <a:tblPr firstRow="1" bandRow="1">
                <a:tableStyleId>{93296810-A885-4BE3-A3E7-6D5BEEA58F35}</a:tableStyleId>
              </a:tblPr>
              <a:tblGrid>
                <a:gridCol w="2240970">
                  <a:extLst>
                    <a:ext uri="{9D8B030D-6E8A-4147-A177-3AD203B41FA5}">
                      <a16:colId xmlns:a16="http://schemas.microsoft.com/office/drawing/2014/main" val="20000"/>
                    </a:ext>
                  </a:extLst>
                </a:gridCol>
                <a:gridCol w="1636261">
                  <a:extLst>
                    <a:ext uri="{9D8B030D-6E8A-4147-A177-3AD203B41FA5}">
                      <a16:colId xmlns:a16="http://schemas.microsoft.com/office/drawing/2014/main" val="20001"/>
                    </a:ext>
                  </a:extLst>
                </a:gridCol>
                <a:gridCol w="1516891">
                  <a:extLst>
                    <a:ext uri="{9D8B030D-6E8A-4147-A177-3AD203B41FA5}">
                      <a16:colId xmlns:a16="http://schemas.microsoft.com/office/drawing/2014/main" val="20002"/>
                    </a:ext>
                  </a:extLst>
                </a:gridCol>
                <a:gridCol w="1960987">
                  <a:extLst>
                    <a:ext uri="{9D8B030D-6E8A-4147-A177-3AD203B41FA5}">
                      <a16:colId xmlns:a16="http://schemas.microsoft.com/office/drawing/2014/main" val="2295029801"/>
                    </a:ext>
                  </a:extLst>
                </a:gridCol>
                <a:gridCol w="1351687">
                  <a:extLst>
                    <a:ext uri="{9D8B030D-6E8A-4147-A177-3AD203B41FA5}">
                      <a16:colId xmlns:a16="http://schemas.microsoft.com/office/drawing/2014/main" val="20004"/>
                    </a:ext>
                  </a:extLst>
                </a:gridCol>
              </a:tblGrid>
              <a:tr h="397541">
                <a:tc>
                  <a:txBody>
                    <a:bodyPr/>
                    <a:lstStyle/>
                    <a:p>
                      <a:endParaRPr kumimoji="1" lang="ja-JP" altLang="en-US" dirty="0"/>
                    </a:p>
                  </a:txBody>
                  <a:tcPr>
                    <a:solidFill>
                      <a:srgbClr val="0070C0"/>
                    </a:solidFill>
                  </a:tcPr>
                </a:tc>
                <a:tc>
                  <a:txBody>
                    <a:bodyPr/>
                    <a:lstStyle/>
                    <a:p>
                      <a:pPr algn="ctr"/>
                      <a:r>
                        <a:rPr kumimoji="1" lang="en-US" altLang="ja-JP" sz="1100" dirty="0"/>
                        <a:t>Sept. 12</a:t>
                      </a:r>
                      <a:r>
                        <a:rPr kumimoji="1" lang="en-US" altLang="ja-JP" sz="1100" baseline="30000" dirty="0"/>
                        <a:t>th</a:t>
                      </a:r>
                    </a:p>
                    <a:p>
                      <a:pPr algn="ctr"/>
                      <a:r>
                        <a:rPr kumimoji="1" lang="en-US" altLang="ja-JP" sz="1100" dirty="0"/>
                        <a:t>Monday</a:t>
                      </a:r>
                      <a:endParaRPr kumimoji="1" lang="ja-JP" altLang="en-US" sz="1100" dirty="0"/>
                    </a:p>
                  </a:txBody>
                  <a:tcPr anchor="ctr">
                    <a:solidFill>
                      <a:srgbClr val="0070C0"/>
                    </a:solidFill>
                  </a:tcPr>
                </a:tc>
                <a:tc>
                  <a:txBody>
                    <a:bodyPr/>
                    <a:lstStyle/>
                    <a:p>
                      <a:pPr algn="ctr"/>
                      <a:r>
                        <a:rPr kumimoji="1" lang="en-US" altLang="ja-JP" sz="1100" dirty="0"/>
                        <a:t>Sept. 13</a:t>
                      </a:r>
                      <a:r>
                        <a:rPr kumimoji="1" lang="en-US" altLang="ja-JP" sz="1100" baseline="30000" dirty="0"/>
                        <a:t>th</a:t>
                      </a:r>
                      <a:endParaRPr kumimoji="1" lang="en-US" altLang="ja-JP" sz="1100" dirty="0"/>
                    </a:p>
                    <a:p>
                      <a:pPr algn="ctr"/>
                      <a:r>
                        <a:rPr kumimoji="1" lang="en-US" altLang="ja-JP" sz="1100" dirty="0"/>
                        <a:t>Tuesday</a:t>
                      </a:r>
                      <a:endParaRPr kumimoji="1" lang="ja-JP" altLang="en-US" sz="1100" dirty="0"/>
                    </a:p>
                  </a:txBody>
                  <a:tcPr anchor="ctr">
                    <a:solidFill>
                      <a:srgbClr val="0070C0"/>
                    </a:solidFill>
                  </a:tcPr>
                </a:tc>
                <a:tc>
                  <a:txBody>
                    <a:bodyPr/>
                    <a:lstStyle/>
                    <a:p>
                      <a:pPr algn="ctr"/>
                      <a:r>
                        <a:rPr kumimoji="1" lang="en-US" altLang="ja-JP" sz="1100" dirty="0"/>
                        <a:t>Sept. 14</a:t>
                      </a:r>
                      <a:r>
                        <a:rPr kumimoji="1" lang="en-US" altLang="ja-JP" sz="1100" baseline="30000" dirty="0"/>
                        <a:t>th</a:t>
                      </a:r>
                      <a:endParaRPr kumimoji="1" lang="en-US" altLang="ja-JP" sz="1100" dirty="0"/>
                    </a:p>
                    <a:p>
                      <a:pPr algn="ctr"/>
                      <a:r>
                        <a:rPr kumimoji="1" lang="en-US" altLang="ja-JP" sz="1100" dirty="0"/>
                        <a:t>Wednesday</a:t>
                      </a:r>
                      <a:endParaRPr kumimoji="1" lang="ja-JP" altLang="en-US" sz="1100" dirty="0"/>
                    </a:p>
                  </a:txBody>
                  <a:tcPr anchor="ctr">
                    <a:solidFill>
                      <a:srgbClr val="0070C0"/>
                    </a:solidFill>
                  </a:tcPr>
                </a:tc>
                <a:tc>
                  <a:txBody>
                    <a:bodyPr/>
                    <a:lstStyle/>
                    <a:p>
                      <a:pPr algn="ctr"/>
                      <a:r>
                        <a:rPr kumimoji="1" lang="en-US" altLang="ja-JP" sz="1100" dirty="0"/>
                        <a:t>Sept. 15</a:t>
                      </a:r>
                      <a:r>
                        <a:rPr kumimoji="1" lang="en-US" altLang="ja-JP" sz="1100" baseline="30000" dirty="0"/>
                        <a:t>th</a:t>
                      </a:r>
                      <a:endParaRPr kumimoji="1" lang="en-US" altLang="ja-JP" sz="1100" dirty="0"/>
                    </a:p>
                    <a:p>
                      <a:pPr algn="ctr"/>
                      <a:r>
                        <a:rPr kumimoji="1" lang="en-US" altLang="ja-JP" sz="1100" dirty="0"/>
                        <a:t>Thursday</a:t>
                      </a:r>
                      <a:endParaRPr kumimoji="1" lang="ja-JP" altLang="en-US" sz="1100" dirty="0"/>
                    </a:p>
                  </a:txBody>
                  <a:tcPr anchor="ctr">
                    <a:solidFill>
                      <a:srgbClr val="0070C0"/>
                    </a:solidFill>
                  </a:tcPr>
                </a:tc>
                <a:extLst>
                  <a:ext uri="{0D108BD9-81ED-4DB2-BD59-A6C34878D82A}">
                    <a16:rowId xmlns:a16="http://schemas.microsoft.com/office/drawing/2014/main" val="10000"/>
                  </a:ext>
                </a:extLst>
              </a:tr>
              <a:tr h="383343">
                <a:tc>
                  <a:txBody>
                    <a:bodyPr/>
                    <a:lstStyle/>
                    <a:p>
                      <a:pPr algn="ctr"/>
                      <a:r>
                        <a:rPr kumimoji="1" lang="en-US" altLang="ja-JP" sz="1000" b="1" dirty="0"/>
                        <a:t>EDT 3:00PM-05:00PM</a:t>
                      </a:r>
                    </a:p>
                    <a:p>
                      <a:pPr algn="ctr"/>
                      <a:r>
                        <a:rPr kumimoji="1" lang="en-US" altLang="ja-JP" sz="1000" b="1" dirty="0"/>
                        <a:t>JST: 4:00AM-6:00PM</a:t>
                      </a:r>
                      <a:r>
                        <a:rPr kumimoji="1" lang="en-US" altLang="ja-JP" sz="1000" b="1" dirty="0">
                          <a:solidFill>
                            <a:srgbClr val="FF0000"/>
                          </a:solidFill>
                        </a:rPr>
                        <a:t>+1 day</a:t>
                      </a:r>
                      <a:endParaRPr kumimoji="1" lang="ja-JP" altLang="en-US" sz="1000" b="1" dirty="0">
                        <a:solidFill>
                          <a:srgbClr val="FF0000"/>
                        </a:solidFill>
                      </a:endParaRP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000000"/>
                          </a:solidFill>
                          <a:effectLst/>
                          <a:uLnTx/>
                          <a:uFillTx/>
                          <a:latin typeface="+mn-lt"/>
                          <a:ea typeface="+mn-ea"/>
                          <a:cs typeface="+mn-cs"/>
                        </a:rPr>
                        <a:t>IEEE802.15 Opening Plenary</a:t>
                      </a: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dirty="0">
                        <a:solidFill>
                          <a:srgbClr val="FF0000"/>
                        </a:solidFill>
                      </a:endParaRP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dirty="0">
                        <a:solidFill>
                          <a:srgbClr val="FF0000"/>
                        </a:solidFill>
                      </a:endParaRPr>
                    </a:p>
                  </a:txBody>
                  <a:tcPr anchor="c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u="none" dirty="0">
                        <a:solidFill>
                          <a:srgbClr val="FF0000"/>
                        </a:solidFill>
                      </a:endParaRPr>
                    </a:p>
                  </a:txBody>
                  <a:tcPr anchor="ctr">
                    <a:solidFill>
                      <a:schemeClr val="accent1">
                        <a:lumMod val="20000"/>
                        <a:lumOff val="80000"/>
                      </a:schemeClr>
                    </a:solidFill>
                  </a:tcPr>
                </a:tc>
                <a:extLst>
                  <a:ext uri="{0D108BD9-81ED-4DB2-BD59-A6C34878D82A}">
                    <a16:rowId xmlns:a16="http://schemas.microsoft.com/office/drawing/2014/main" val="10001"/>
                  </a:ext>
                </a:extLst>
              </a:tr>
              <a:tr h="3833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mn-lt"/>
                          <a:ea typeface="+mn-ea"/>
                          <a:cs typeface="+mn-cs"/>
                        </a:rPr>
                        <a:t>EDT 4:30PM-6:30PM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mn-lt"/>
                          <a:ea typeface="+mn-ea"/>
                          <a:cs typeface="+mn-cs"/>
                        </a:rPr>
                        <a:t>JST: 5:30AM-7:30AM</a:t>
                      </a:r>
                      <a:r>
                        <a:rPr kumimoji="1" lang="en-US" altLang="ja-JP" sz="1000" b="1" i="0" u="none" strike="noStrike" kern="1200" cap="none" spc="0" normalizeH="0" baseline="0" noProof="0" dirty="0">
                          <a:ln>
                            <a:noFill/>
                          </a:ln>
                          <a:solidFill>
                            <a:srgbClr val="FF0000"/>
                          </a:solidFill>
                          <a:effectLst/>
                          <a:uLnTx/>
                          <a:uFillTx/>
                          <a:latin typeface="+mn-lt"/>
                          <a:ea typeface="+mn-ea"/>
                          <a:cs typeface="+mn-cs"/>
                        </a:rPr>
                        <a:t>+1 day</a:t>
                      </a:r>
                      <a:endParaRPr kumimoji="1" lang="ja-JP" altLang="en-US" sz="1000" b="1" i="0" u="none" strike="noStrike" kern="1200" cap="none" spc="0" normalizeH="0" baseline="0" noProof="0" dirty="0">
                        <a:ln>
                          <a:noFill/>
                        </a:ln>
                        <a:solidFill>
                          <a:srgbClr val="FF0000"/>
                        </a:solidFill>
                        <a:effectLst/>
                        <a:uLnTx/>
                        <a:uFillTx/>
                        <a:latin typeface="+mn-lt"/>
                        <a:ea typeface="+mn-ea"/>
                        <a:cs typeface="+mn-cs"/>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dirty="0">
                        <a:solidFill>
                          <a:schemeClr val="tx1"/>
                        </a:solidFill>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dirty="0">
                        <a:solidFill>
                          <a:srgbClr val="FF0000"/>
                        </a:solidFill>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chemeClr val="tx1"/>
                          </a:solidFill>
                          <a:effectLst/>
                          <a:uLnTx/>
                          <a:uFillTx/>
                          <a:latin typeface="+mn-lt"/>
                          <a:ea typeface="+mn-ea"/>
                          <a:cs typeface="+mn-cs"/>
                        </a:rPr>
                        <a:t>Mid Plenary &amp;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chemeClr val="tx1"/>
                          </a:solidFill>
                          <a:effectLst/>
                          <a:uLnTx/>
                          <a:uFillTx/>
                          <a:latin typeface="+mn-lt"/>
                          <a:ea typeface="+mn-ea"/>
                          <a:cs typeface="+mn-cs"/>
                        </a:rPr>
                        <a:t>WNG Session</a:t>
                      </a:r>
                    </a:p>
                  </a:txBody>
                  <a:tcPr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u="none" dirty="0">
                        <a:solidFill>
                          <a:srgbClr val="FF0000"/>
                        </a:solidFill>
                      </a:endParaRPr>
                    </a:p>
                  </a:txBody>
                  <a:tcPr anchor="ctr">
                    <a:solidFill>
                      <a:schemeClr val="accent1">
                        <a:lumMod val="40000"/>
                        <a:lumOff val="60000"/>
                      </a:schemeClr>
                    </a:solidFill>
                  </a:tcPr>
                </a:tc>
                <a:extLst>
                  <a:ext uri="{0D108BD9-81ED-4DB2-BD59-A6C34878D82A}">
                    <a16:rowId xmlns:a16="http://schemas.microsoft.com/office/drawing/2014/main" val="186286474"/>
                  </a:ext>
                </a:extLst>
              </a:tr>
              <a:tr h="3833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mn-lt"/>
                          <a:ea typeface="+mn-ea"/>
                          <a:cs typeface="+mn-cs"/>
                        </a:rPr>
                        <a:t>EDT 10:00PM-0:00AM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mn-lt"/>
                          <a:ea typeface="+mn-ea"/>
                          <a:cs typeface="+mn-cs"/>
                        </a:rPr>
                        <a:t>JST: 11:00AM-1:00PM</a:t>
                      </a:r>
                      <a:r>
                        <a:rPr kumimoji="1" lang="en-US" altLang="ja-JP" sz="1000" b="1" i="0" u="none" strike="noStrike" kern="1200" cap="none" spc="0" normalizeH="0" baseline="0" noProof="0" dirty="0">
                          <a:ln>
                            <a:noFill/>
                          </a:ln>
                          <a:solidFill>
                            <a:srgbClr val="FF0000"/>
                          </a:solidFill>
                          <a:effectLst/>
                          <a:uLnTx/>
                          <a:uFillTx/>
                          <a:latin typeface="+mn-lt"/>
                          <a:ea typeface="+mn-ea"/>
                          <a:cs typeface="+mn-cs"/>
                        </a:rPr>
                        <a:t>+1 day</a:t>
                      </a:r>
                      <a:endParaRPr kumimoji="1" lang="ja-JP" altLang="en-US" sz="1000" b="1" i="0" u="none" strike="noStrike" kern="1200" cap="none" spc="0" normalizeH="0" baseline="0" noProof="0" dirty="0">
                        <a:ln>
                          <a:noFill/>
                        </a:ln>
                        <a:solidFill>
                          <a:srgbClr val="FF0000"/>
                        </a:solidFill>
                        <a:effectLst/>
                        <a:uLnTx/>
                        <a:uFillTx/>
                        <a:latin typeface="+mn-lt"/>
                        <a:ea typeface="+mn-ea"/>
                        <a:cs typeface="+mn-cs"/>
                      </a:endParaRP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FF0000"/>
                          </a:solidFill>
                          <a:effectLst/>
                          <a:uLnTx/>
                          <a:uFillTx/>
                          <a:latin typeface="+mn-lt"/>
                          <a:ea typeface="+mn-ea"/>
                          <a:cs typeface="+mn-cs"/>
                        </a:rPr>
                        <a:t>PM2 TG15.6ma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FF0000"/>
                          </a:solidFill>
                          <a:effectLst/>
                          <a:uLnTx/>
                          <a:uFillTx/>
                          <a:latin typeface="+mn-lt"/>
                          <a:ea typeface="+mn-ea"/>
                          <a:cs typeface="+mn-cs"/>
                        </a:rPr>
                        <a:t>Session 1</a:t>
                      </a: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FF0000"/>
                          </a:solidFill>
                          <a:effectLst/>
                          <a:uLnTx/>
                          <a:uFillTx/>
                          <a:latin typeface="+mn-lt"/>
                          <a:ea typeface="+mn-ea"/>
                          <a:cs typeface="+mn-cs"/>
                        </a:rPr>
                        <a:t>PM2 TG15.6ma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FF0000"/>
                          </a:solidFill>
                          <a:effectLst/>
                          <a:uLnTx/>
                          <a:uFillTx/>
                          <a:latin typeface="+mn-lt"/>
                          <a:ea typeface="+mn-ea"/>
                          <a:cs typeface="+mn-cs"/>
                        </a:rPr>
                        <a:t>Session 2</a:t>
                      </a:r>
                      <a:endParaRPr kumimoji="1" lang="en-US" altLang="ja-JP" sz="1050" b="1" dirty="0">
                        <a:solidFill>
                          <a:srgbClr val="FF0000"/>
                        </a:solidFill>
                      </a:endParaRP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FF0000"/>
                          </a:solidFill>
                          <a:effectLst/>
                          <a:uLnTx/>
                          <a:uFillTx/>
                          <a:latin typeface="+mn-lt"/>
                          <a:ea typeface="+mn-ea"/>
                          <a:cs typeface="+mn-cs"/>
                        </a:rPr>
                        <a:t>PM2 TG15.6ma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FF0000"/>
                          </a:solidFill>
                          <a:effectLst/>
                          <a:uLnTx/>
                          <a:uFillTx/>
                          <a:latin typeface="+mn-lt"/>
                          <a:ea typeface="+mn-ea"/>
                          <a:cs typeface="+mn-cs"/>
                        </a:rPr>
                        <a:t>Session 3</a:t>
                      </a:r>
                      <a:endParaRPr kumimoji="1" lang="en-US" altLang="ja-JP" sz="1050" b="1" dirty="0">
                        <a:solidFill>
                          <a:srgbClr val="FF0000"/>
                        </a:solidFill>
                      </a:endParaRPr>
                    </a:p>
                  </a:txBody>
                  <a:tcPr anchor="c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u="none" dirty="0">
                          <a:solidFill>
                            <a:schemeClr val="tx1"/>
                          </a:solidFill>
                        </a:rPr>
                        <a:t>IEEE802.15 Closing Plenary</a:t>
                      </a:r>
                      <a:endParaRPr kumimoji="1" lang="en-US" altLang="ja-JP" sz="1050" b="1" u="none" dirty="0">
                        <a:solidFill>
                          <a:srgbClr val="FF0000"/>
                        </a:solidFill>
                      </a:endParaRPr>
                    </a:p>
                  </a:txBody>
                  <a:tcPr anchor="ctr">
                    <a:solidFill>
                      <a:schemeClr val="accent1">
                        <a:lumMod val="20000"/>
                        <a:lumOff val="80000"/>
                      </a:schemeClr>
                    </a:solidFill>
                  </a:tcPr>
                </a:tc>
                <a:extLst>
                  <a:ext uri="{0D108BD9-81ED-4DB2-BD59-A6C34878D82A}">
                    <a16:rowId xmlns:a16="http://schemas.microsoft.com/office/drawing/2014/main" val="3997949460"/>
                  </a:ext>
                </a:extLst>
              </a:tr>
            </a:tbl>
          </a:graphicData>
        </a:graphic>
      </p:graphicFrame>
      <p:sp>
        <p:nvSpPr>
          <p:cNvPr id="10" name="テキスト ボックス 9">
            <a:extLst>
              <a:ext uri="{FF2B5EF4-FFF2-40B4-BE49-F238E27FC236}">
                <a16:creationId xmlns:a16="http://schemas.microsoft.com/office/drawing/2014/main" id="{5273EFF9-103B-B17F-28B3-64AF22919207}"/>
              </a:ext>
            </a:extLst>
          </p:cNvPr>
          <p:cNvSpPr txBox="1"/>
          <p:nvPr/>
        </p:nvSpPr>
        <p:spPr>
          <a:xfrm>
            <a:off x="359228" y="2664915"/>
            <a:ext cx="8425543" cy="4308872"/>
          </a:xfrm>
          <a:prstGeom prst="rect">
            <a:avLst/>
          </a:prstGeom>
          <a:noFill/>
        </p:spPr>
        <p:txBody>
          <a:bodyPr wrap="square">
            <a:spAutoFit/>
          </a:bodyPr>
          <a:lstStyle/>
          <a:p>
            <a:pPr marL="0" algn="l" rtl="0" eaLnBrk="1" fontAlgn="ctr" latinLnBrk="0" hangingPunct="1">
              <a:spcBef>
                <a:spcPts val="0"/>
              </a:spcBef>
              <a:spcAft>
                <a:spcPts val="0"/>
              </a:spcAft>
            </a:pPr>
            <a:r>
              <a:rPr kumimoji="1" lang="en-US" altLang="ja-JP" sz="1400" b="1" i="0" u="none" strike="noStrike" kern="1200" dirty="0">
                <a:solidFill>
                  <a:srgbClr val="000000"/>
                </a:solidFill>
                <a:effectLst/>
                <a:latin typeface="Arial" panose="020B0604020202020204" pitchFamily="34" charset="0"/>
              </a:rPr>
              <a:t> 1. TG 15.6ma</a:t>
            </a:r>
            <a:r>
              <a:rPr kumimoji="1" lang="en-US" altLang="ja-JP" sz="1400" b="1" i="0" u="none" strike="noStrike" kern="1200" dirty="0">
                <a:solidFill>
                  <a:srgbClr val="000000"/>
                </a:solidFill>
                <a:effectLst/>
                <a:latin typeface="ＭＳ ゴシック" panose="020B0609070205080204" pitchFamily="49" charset="-128"/>
                <a:ea typeface="ＭＳ ゴシック" panose="020B0609070205080204" pitchFamily="49" charset="-128"/>
              </a:rPr>
              <a:t>　</a:t>
            </a:r>
            <a:r>
              <a:rPr kumimoji="1" lang="en-US" altLang="ja-JP" sz="1400" b="1" i="0" u="none" strike="noStrike" kern="1200" dirty="0">
                <a:solidFill>
                  <a:srgbClr val="000000"/>
                </a:solidFill>
                <a:effectLst/>
                <a:latin typeface="Arial" panose="020B0604020202020204" pitchFamily="34" charset="0"/>
              </a:rPr>
              <a:t>  Session1,2,3,    Tue PM2  (Virtual Room #4)</a:t>
            </a:r>
            <a:endParaRPr lang="ja-JP" altLang="ja-JP" sz="1400" b="0" i="0" u="none" strike="noStrike" dirty="0">
              <a:effectLst/>
              <a:latin typeface="Arial" panose="020B0604020202020204" pitchFamily="34" charset="0"/>
            </a:endParaRPr>
          </a:p>
          <a:p>
            <a:pPr marL="0" algn="l" rtl="0" eaLnBrk="1" fontAlgn="b" latinLnBrk="0" hangingPunct="1">
              <a:spcBef>
                <a:spcPts val="0"/>
              </a:spcBef>
              <a:spcAft>
                <a:spcPts val="0"/>
              </a:spcAft>
            </a:pPr>
            <a:r>
              <a:rPr kumimoji="1" lang="en-US" altLang="ja-JP" sz="1200" b="0" i="0" u="none" strike="noStrike" kern="1200" dirty="0">
                <a:solidFill>
                  <a:srgbClr val="000000"/>
                </a:solidFill>
                <a:effectLst/>
                <a:latin typeface="Arial" panose="020B0604020202020204" pitchFamily="34" charset="0"/>
              </a:rPr>
              <a:t>Session1:  PM2  16:00-18:00 Local Hawaii Time, 22:00-24:00 EDT on Sept. 12(MON) </a:t>
            </a:r>
            <a:r>
              <a:rPr kumimoji="1" lang="en-US" altLang="ja-JP" sz="1200" b="1" i="0" u="none" strike="noStrike" kern="1200" dirty="0">
                <a:solidFill>
                  <a:srgbClr val="FF0000"/>
                </a:solidFill>
                <a:effectLst/>
                <a:latin typeface="Arial" panose="020B0604020202020204" pitchFamily="34" charset="0"/>
              </a:rPr>
              <a:t>11:00-13:00 JST on Sept. 13(TUE)</a:t>
            </a:r>
            <a:endParaRPr lang="ja-JP" altLang="ja-JP" sz="1200" b="0" i="0" u="none" strike="noStrike" dirty="0">
              <a:effectLst/>
              <a:latin typeface="Arial" panose="020B0604020202020204" pitchFamily="34" charset="0"/>
            </a:endParaRPr>
          </a:p>
          <a:p>
            <a:pPr marL="0" algn="l" rtl="0" eaLnBrk="1" fontAlgn="b" latinLnBrk="0" hangingPunct="1">
              <a:spcBef>
                <a:spcPts val="0"/>
              </a:spcBef>
              <a:spcAft>
                <a:spcPts val="0"/>
              </a:spcAft>
            </a:pPr>
            <a:r>
              <a:rPr kumimoji="1" lang="en-US" altLang="ja-JP" sz="1200" b="0" i="0" u="none" strike="noStrike" kern="1200" dirty="0">
                <a:solidFill>
                  <a:srgbClr val="000000"/>
                </a:solidFill>
                <a:effectLst/>
                <a:latin typeface="Arial" panose="020B0604020202020204" pitchFamily="34" charset="0"/>
              </a:rPr>
              <a:t>Session2:  PM2  16:00-18:00 Local Hawaii Time, 22:00-24:00 EDT on Sept. 13(TUE) </a:t>
            </a:r>
            <a:r>
              <a:rPr kumimoji="1" lang="en-US" altLang="ja-JP" sz="1200" b="1" i="0" u="none" strike="noStrike" kern="1200" dirty="0">
                <a:solidFill>
                  <a:srgbClr val="FF0000"/>
                </a:solidFill>
                <a:effectLst/>
                <a:latin typeface="Arial" panose="020B0604020202020204" pitchFamily="34" charset="0"/>
              </a:rPr>
              <a:t>11:00-13:00 JST on Sept. 14(WED)</a:t>
            </a:r>
            <a:endParaRPr lang="ja-JP" altLang="ja-JP" sz="1200" b="0" i="0" u="none" strike="noStrike" dirty="0">
              <a:effectLst/>
              <a:latin typeface="Arial" panose="020B0604020202020204" pitchFamily="34" charset="0"/>
            </a:endParaRPr>
          </a:p>
          <a:p>
            <a:pPr marL="0" algn="l" rtl="0" eaLnBrk="1" fontAlgn="b" latinLnBrk="0" hangingPunct="1">
              <a:spcBef>
                <a:spcPts val="0"/>
              </a:spcBef>
              <a:spcAft>
                <a:spcPts val="0"/>
              </a:spcAft>
            </a:pPr>
            <a:r>
              <a:rPr kumimoji="1" lang="en-US" altLang="ja-JP" sz="1200" b="0" i="0" u="none" strike="noStrike" kern="1200" dirty="0">
                <a:solidFill>
                  <a:srgbClr val="000000"/>
                </a:solidFill>
                <a:effectLst/>
                <a:latin typeface="Arial" panose="020B0604020202020204" pitchFamily="34" charset="0"/>
              </a:rPr>
              <a:t>Session3:  PM2  16:00-18:00 Local Hawaii Time, 22:00-24:00 EDT on Sept. 14(WED) </a:t>
            </a:r>
            <a:r>
              <a:rPr kumimoji="1" lang="en-US" altLang="ja-JP" sz="1200" b="1" i="0" u="none" strike="noStrike" kern="1200" dirty="0">
                <a:solidFill>
                  <a:srgbClr val="FF0000"/>
                </a:solidFill>
                <a:effectLst/>
                <a:latin typeface="Arial" panose="020B0604020202020204" pitchFamily="34" charset="0"/>
              </a:rPr>
              <a:t>11:00-13:00 JST on Sept. 15(THU)</a:t>
            </a:r>
            <a:endParaRPr lang="ja-JP" altLang="ja-JP" sz="1200" b="0" i="0" u="none" strike="noStrike" dirty="0">
              <a:effectLst/>
              <a:latin typeface="Arial" panose="020B0604020202020204" pitchFamily="34" charset="0"/>
            </a:endParaRPr>
          </a:p>
          <a:p>
            <a:pPr algn="l" rtl="0" fontAlgn="ctr"/>
            <a:endParaRPr lang="en-US" altLang="ja-JP" sz="1400" b="1" dirty="0">
              <a:solidFill>
                <a:srgbClr val="000000"/>
              </a:solidFill>
              <a:latin typeface="Arial" panose="020B0604020202020204" pitchFamily="34" charset="0"/>
              <a:hlinkClick r:id="rId3"/>
            </a:endParaRPr>
          </a:p>
          <a:p>
            <a:pPr algn="l" rtl="0" fontAlgn="ctr"/>
            <a:r>
              <a:rPr lang="en-US" altLang="ja-JP" sz="1400" b="1" dirty="0">
                <a:solidFill>
                  <a:srgbClr val="000000"/>
                </a:solidFill>
                <a:latin typeface="Arial" panose="020B0604020202020204" pitchFamily="34" charset="0"/>
                <a:hlinkClick r:id="rId4"/>
              </a:rPr>
              <a:t>https://ieeesa.webex.com/ieeesa/j.php?MTID=med8f9216fb4125e4c5f1785e1066136d</a:t>
            </a:r>
            <a:endParaRPr lang="en-US" altLang="ja-JP" sz="1400" b="1" dirty="0">
              <a:solidFill>
                <a:srgbClr val="000000"/>
              </a:solidFill>
              <a:latin typeface="Arial" panose="020B0604020202020204" pitchFamily="34" charset="0"/>
            </a:endParaRPr>
          </a:p>
          <a:p>
            <a:pPr algn="l" rtl="0" fontAlgn="ctr"/>
            <a:r>
              <a:rPr lang="en-US" altLang="ja-JP" sz="1400" b="1" dirty="0">
                <a:solidFill>
                  <a:srgbClr val="000000"/>
                </a:solidFill>
                <a:latin typeface="Arial" panose="020B0604020202020204" pitchFamily="34" charset="0"/>
              </a:rPr>
              <a:t>Meeting number: 2333 367 1149</a:t>
            </a:r>
          </a:p>
          <a:p>
            <a:pPr algn="l" rtl="0" fontAlgn="ctr"/>
            <a:r>
              <a:rPr lang="en-US" altLang="ja-JP" sz="1400" b="1" dirty="0">
                <a:solidFill>
                  <a:srgbClr val="000000"/>
                </a:solidFill>
                <a:latin typeface="Arial" panose="020B0604020202020204" pitchFamily="34" charset="0"/>
              </a:rPr>
              <a:t>Password: 80215mtgrm4</a:t>
            </a:r>
          </a:p>
          <a:p>
            <a:pPr algn="l" rtl="0" fontAlgn="ctr"/>
            <a:endParaRPr lang="en-US" altLang="ja-JP" sz="1400" b="1" dirty="0">
              <a:solidFill>
                <a:srgbClr val="000000"/>
              </a:solidFill>
              <a:latin typeface="Arial" panose="020B0604020202020204" pitchFamily="34" charset="0"/>
            </a:endParaRPr>
          </a:p>
          <a:p>
            <a:pPr marL="342900" indent="-342900" algn="l" rtl="0" fontAlgn="ctr">
              <a:buAutoNum type="arabicPeriod" startAt="2"/>
            </a:pPr>
            <a:r>
              <a:rPr lang="en-US" altLang="ja-JP" sz="1400" b="1" i="0" u="none" strike="noStrike" dirty="0">
                <a:solidFill>
                  <a:srgbClr val="000000"/>
                </a:solidFill>
                <a:effectLst/>
                <a:latin typeface="Arial" panose="020B0604020202020204" pitchFamily="34" charset="0"/>
              </a:rPr>
              <a:t>Opening Plenary Session</a:t>
            </a:r>
          </a:p>
          <a:p>
            <a:pPr algn="l" rtl="0" fontAlgn="ctr"/>
            <a:r>
              <a:rPr lang="en-US" altLang="ja-JP" sz="1400" b="1" dirty="0">
                <a:solidFill>
                  <a:srgbClr val="000000"/>
                </a:solidFill>
                <a:latin typeface="Arial" panose="020B0604020202020204" pitchFamily="34" charset="0"/>
                <a:hlinkClick r:id="rId5"/>
              </a:rPr>
              <a:t>https://ieeesa.webex.com/ieeesa/j.php?MTID=me41ba543dee2942d53225c6c762c9e15</a:t>
            </a:r>
            <a:endParaRPr lang="en-US" altLang="ja-JP" sz="1400" b="1" dirty="0">
              <a:solidFill>
                <a:srgbClr val="000000"/>
              </a:solidFill>
              <a:latin typeface="Arial" panose="020B0604020202020204" pitchFamily="34" charset="0"/>
            </a:endParaRPr>
          </a:p>
          <a:p>
            <a:pPr algn="l" rtl="0" fontAlgn="ctr"/>
            <a:r>
              <a:rPr lang="en-US" altLang="ja-JP" sz="1400" b="1" dirty="0">
                <a:solidFill>
                  <a:srgbClr val="000000"/>
                </a:solidFill>
                <a:latin typeface="Arial" panose="020B0604020202020204" pitchFamily="34" charset="0"/>
              </a:rPr>
              <a:t>Meeting number (access code): 2341 182 9640</a:t>
            </a:r>
          </a:p>
          <a:p>
            <a:pPr algn="l" rtl="0" fontAlgn="ctr"/>
            <a:r>
              <a:rPr lang="en-US" altLang="ja-JP" sz="1400" b="1" dirty="0">
                <a:solidFill>
                  <a:srgbClr val="000000"/>
                </a:solidFill>
                <a:latin typeface="Arial" panose="020B0604020202020204" pitchFamily="34" charset="0"/>
              </a:rPr>
              <a:t>Meeting password: 80215mtgrm1</a:t>
            </a:r>
          </a:p>
          <a:p>
            <a:pPr algn="l" rtl="0" fontAlgn="ctr"/>
            <a:endParaRPr lang="en-US" altLang="ja-JP" sz="1400" b="1" i="0" u="none" strike="noStrike" dirty="0">
              <a:solidFill>
                <a:srgbClr val="000000"/>
              </a:solidFill>
              <a:effectLst/>
              <a:latin typeface="Arial" panose="020B0604020202020204" pitchFamily="34" charset="0"/>
            </a:endParaRPr>
          </a:p>
          <a:p>
            <a:pPr marL="342900" indent="-342900" algn="l" rtl="0" fontAlgn="ctr">
              <a:buAutoNum type="arabicPeriod" startAt="3"/>
            </a:pPr>
            <a:r>
              <a:rPr lang="en-US" altLang="ja-JP" sz="1400" b="1" i="0" u="none" strike="noStrike" dirty="0">
                <a:solidFill>
                  <a:srgbClr val="000000"/>
                </a:solidFill>
                <a:effectLst/>
                <a:latin typeface="Arial" panose="020B0604020202020204" pitchFamily="34" charset="0"/>
              </a:rPr>
              <a:t>Closing Plenary Session</a:t>
            </a:r>
          </a:p>
          <a:p>
            <a:pPr algn="l" rtl="0" fontAlgn="ctr"/>
            <a:r>
              <a:rPr lang="en-US" altLang="ja-JP" sz="1400" b="1" i="0" u="none" strike="noStrike" dirty="0">
                <a:solidFill>
                  <a:srgbClr val="000000"/>
                </a:solidFill>
                <a:effectLst/>
                <a:latin typeface="Arial" panose="020B0604020202020204" pitchFamily="34" charset="0"/>
                <a:hlinkClick r:id="rId5"/>
              </a:rPr>
              <a:t>https://ieeesa.webex.com/ieeesa/j.php?MTID=me41ba543dee2942d53225c6c762c9e15</a:t>
            </a:r>
            <a:endParaRPr lang="en-US" altLang="ja-JP" sz="1400" b="1" i="0" u="none" strike="noStrike" dirty="0">
              <a:solidFill>
                <a:srgbClr val="000000"/>
              </a:solidFill>
              <a:effectLst/>
              <a:latin typeface="Arial" panose="020B0604020202020204" pitchFamily="34" charset="0"/>
            </a:endParaRPr>
          </a:p>
          <a:p>
            <a:pPr algn="l" rtl="0" fontAlgn="ctr"/>
            <a:r>
              <a:rPr lang="en-US" altLang="ja-JP" sz="1400" b="1" i="0" u="none" strike="noStrike" dirty="0">
                <a:solidFill>
                  <a:srgbClr val="000000"/>
                </a:solidFill>
                <a:effectLst/>
                <a:latin typeface="Arial" panose="020B0604020202020204" pitchFamily="34" charset="0"/>
              </a:rPr>
              <a:t>Meeting number: 2341 182 9640</a:t>
            </a:r>
          </a:p>
          <a:p>
            <a:pPr algn="l" rtl="0" fontAlgn="ctr"/>
            <a:r>
              <a:rPr lang="en-US" altLang="ja-JP" sz="1400" b="1" i="0" u="none" strike="noStrike" dirty="0">
                <a:solidFill>
                  <a:srgbClr val="000000"/>
                </a:solidFill>
                <a:effectLst/>
                <a:latin typeface="Arial" panose="020B0604020202020204" pitchFamily="34" charset="0"/>
              </a:rPr>
              <a:t>Password: 80215mtgrm1</a:t>
            </a:r>
          </a:p>
          <a:p>
            <a:pPr marL="342900" indent="-342900" algn="l" rtl="0" fontAlgn="ctr">
              <a:buAutoNum type="arabicPeriod" startAt="2"/>
            </a:pPr>
            <a:endParaRPr lang="en-US" altLang="ja-JP" sz="1400" b="1" dirty="0">
              <a:solidFill>
                <a:srgbClr val="000000"/>
              </a:solidFill>
              <a:latin typeface="Arial" panose="020B0604020202020204" pitchFamily="34" charset="0"/>
            </a:endParaRPr>
          </a:p>
          <a:p>
            <a:pPr marL="342900" indent="-342900" algn="l" rtl="0" fontAlgn="ctr">
              <a:buAutoNum type="arabicPeriod" startAt="2"/>
            </a:pPr>
            <a:endParaRPr lang="en-US" altLang="ja-JP" sz="1400" b="1"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154604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B78F5AB9-524A-146E-2821-1D409BB4D58E}"/>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6" name="スライド番号プレースホルダー 5"/>
          <p:cNvSpPr>
            <a:spLocks noGrp="1"/>
          </p:cNvSpPr>
          <p:nvPr>
            <p:ph type="sldNum" sz="quarter" idx="12"/>
          </p:nvPr>
        </p:nvSpPr>
        <p:spPr>
          <a:xfrm>
            <a:off x="4342756" y="6475413"/>
            <a:ext cx="530225" cy="182562"/>
          </a:xfrm>
        </p:spPr>
        <p:txBody>
          <a:bodyPr/>
          <a:lstStyle/>
          <a:p>
            <a:r>
              <a:rPr lang="en-US" altLang="ja-JP" dirty="0"/>
              <a:t>Slide </a:t>
            </a:r>
            <a:fld id="{E1A173A1-C39B-41EB-BCF2-B522BCC141FC}" type="slidenum">
              <a:rPr lang="en-US" altLang="ja-JP"/>
              <a:pPr/>
              <a:t>2</a:t>
            </a:fld>
            <a:endParaRPr lang="en-US" altLang="ja-JP" dirty="0"/>
          </a:p>
        </p:txBody>
      </p:sp>
      <p:sp>
        <p:nvSpPr>
          <p:cNvPr id="26626" name="Rectangle 2"/>
          <p:cNvSpPr>
            <a:spLocks noGrp="1" noChangeArrowheads="1"/>
          </p:cNvSpPr>
          <p:nvPr>
            <p:ph type="ctrTitle"/>
          </p:nvPr>
        </p:nvSpPr>
        <p:spPr>
          <a:xfrm>
            <a:off x="792696" y="620688"/>
            <a:ext cx="7558608" cy="5832068"/>
          </a:xfrm>
        </p:spPr>
        <p:txBody>
          <a:bodyPr/>
          <a:lstStyle/>
          <a:p>
            <a:r>
              <a:rPr lang="en-US" altLang="ja-JP" b="1" dirty="0">
                <a:ea typeface="ＭＳ Ｐゴシック" pitchFamily="50" charset="-128"/>
              </a:rPr>
              <a:t>IEEE 802.15 TG15.6ma </a:t>
            </a:r>
            <a:br>
              <a:rPr lang="en-US" altLang="ja-JP" b="1" dirty="0">
                <a:ea typeface="ＭＳ Ｐゴシック" pitchFamily="50" charset="-128"/>
              </a:rPr>
            </a:br>
            <a:r>
              <a:rPr lang="en-US" altLang="ja-JP" sz="3600" dirty="0">
                <a:ea typeface="ＭＳ Ｐゴシック" charset="-128"/>
              </a:rPr>
              <a:t>(Revision of IEEE802.15.6-2012) </a:t>
            </a:r>
            <a:br>
              <a:rPr lang="en-US" altLang="ja-JP" b="1" dirty="0">
                <a:ea typeface="ＭＳ Ｐゴシック" pitchFamily="50" charset="-128"/>
              </a:rPr>
            </a:br>
            <a:br>
              <a:rPr lang="en-US" altLang="ja-JP" b="1" dirty="0">
                <a:ea typeface="ＭＳ Ｐゴシック" pitchFamily="50" charset="-128"/>
              </a:rPr>
            </a:br>
            <a:r>
              <a:rPr lang="en-US" altLang="ja-JP" dirty="0">
                <a:ea typeface="ＭＳ Ｐゴシック" pitchFamily="50" charset="-128"/>
              </a:rPr>
              <a:t>Opening Information</a:t>
            </a:r>
            <a:br>
              <a:rPr lang="en-US" altLang="ja-JP" dirty="0">
                <a:ea typeface="ＭＳ Ｐゴシック" pitchFamily="50" charset="-128"/>
              </a:rPr>
            </a:br>
            <a:br>
              <a:rPr lang="en-US" altLang="ja-JP" dirty="0">
                <a:ea typeface="ＭＳ Ｐゴシック" pitchFamily="50" charset="-128"/>
              </a:rPr>
            </a:br>
            <a:r>
              <a:rPr lang="en-US" altLang="ja-JP" sz="2800" dirty="0">
                <a:ea typeface="ＭＳ Ｐゴシック" pitchFamily="50" charset="-128"/>
              </a:rPr>
              <a:t>In Personal and Virtual Hybrid Interim Session</a:t>
            </a:r>
            <a:br>
              <a:rPr lang="en-US" altLang="ja-JP" sz="2800" dirty="0">
                <a:ea typeface="ＭＳ Ｐゴシック" pitchFamily="50" charset="-128"/>
              </a:rPr>
            </a:br>
            <a:r>
              <a:rPr lang="en-US" altLang="ja-JP" sz="2800" dirty="0">
                <a:ea typeface="ＭＳ Ｐゴシック" pitchFamily="50" charset="-128"/>
              </a:rPr>
              <a:t>September 12</a:t>
            </a:r>
            <a:r>
              <a:rPr lang="en-US" altLang="ja-JP" sz="2800" baseline="30000" dirty="0">
                <a:ea typeface="ＭＳ Ｐゴシック" pitchFamily="50" charset="-128"/>
              </a:rPr>
              <a:t>th</a:t>
            </a:r>
            <a:r>
              <a:rPr lang="en-US" altLang="ja-JP" sz="2800" dirty="0">
                <a:ea typeface="ＭＳ Ｐゴシック" pitchFamily="50" charset="-128"/>
              </a:rPr>
              <a:t>, 2022</a:t>
            </a:r>
            <a:br>
              <a:rPr lang="en-US" altLang="ja-JP" sz="2800" dirty="0">
                <a:ea typeface="ＭＳ Ｐゴシック" pitchFamily="50" charset="-128"/>
              </a:rPr>
            </a:br>
            <a:br>
              <a:rPr lang="en-US" altLang="ja-JP" sz="2800" dirty="0">
                <a:ea typeface="ＭＳ Ｐゴシック" pitchFamily="50" charset="-128"/>
              </a:rPr>
            </a:br>
            <a:r>
              <a:rPr lang="en-US" altLang="ja-JP" sz="3200" dirty="0">
                <a:ea typeface="ＭＳ Ｐゴシック" pitchFamily="50" charset="-128"/>
              </a:rPr>
              <a:t>Ryuji Kohno</a:t>
            </a:r>
            <a:br>
              <a:rPr lang="en-US" altLang="ja-JP" sz="3200" dirty="0">
                <a:ea typeface="ＭＳ Ｐゴシック" pitchFamily="50" charset="-128"/>
              </a:rPr>
            </a:br>
            <a:r>
              <a:rPr lang="en-US" altLang="ja-JP" sz="2400" dirty="0">
                <a:ea typeface="ＭＳ Ｐゴシック" pitchFamily="50" charset="-128"/>
              </a:rPr>
              <a:t>Yokohama National University(YNU),</a:t>
            </a:r>
            <a:br>
              <a:rPr lang="en-US" altLang="ja-JP" sz="2400" dirty="0">
                <a:ea typeface="ＭＳ Ｐゴシック" pitchFamily="50" charset="-128"/>
              </a:rPr>
            </a:br>
            <a:r>
              <a:rPr lang="en-US" altLang="ja-JP" sz="2400" dirty="0">
                <a:ea typeface="ＭＳ Ｐゴシック" pitchFamily="50" charset="-128"/>
              </a:rPr>
              <a:t>YRP International Alliance Institute(YRP-IAI)</a:t>
            </a:r>
            <a:endParaRPr lang="ja-JP" altLang="ja-JP" dirty="0"/>
          </a:p>
        </p:txBody>
      </p:sp>
      <p:sp>
        <p:nvSpPr>
          <p:cNvPr id="8" name="Rectangle 4">
            <a:extLst>
              <a:ext uri="{FF2B5EF4-FFF2-40B4-BE49-F238E27FC236}">
                <a16:creationId xmlns:a16="http://schemas.microsoft.com/office/drawing/2014/main" id="{7452B46E-22D1-4A52-AD68-016DFFC763DA}"/>
              </a:ext>
            </a:extLst>
          </p:cNvPr>
          <p:cNvSpPr>
            <a:spLocks noGrp="1" noChangeArrowheads="1"/>
          </p:cNvSpPr>
          <p:nvPr>
            <p:ph type="dt" sz="half" idx="2"/>
          </p:nvPr>
        </p:nvSpPr>
        <p:spPr bwMode="auto">
          <a:xfrm>
            <a:off x="684483" y="405244"/>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2022</a:t>
            </a:r>
            <a:endParaRPr lang="en-US" altLang="ja-JP"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170CCB07-48E5-77B2-EB90-27AF02009E6C}"/>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コンテンツ プレースホルダー 1"/>
          <p:cNvSpPr>
            <a:spLocks noGrp="1"/>
          </p:cNvSpPr>
          <p:nvPr>
            <p:ph idx="1"/>
          </p:nvPr>
        </p:nvSpPr>
        <p:spPr>
          <a:xfrm>
            <a:off x="529389" y="1934678"/>
            <a:ext cx="8435100" cy="4389120"/>
          </a:xfrm>
        </p:spPr>
        <p:txBody>
          <a:bodyPr/>
          <a:lstStyle/>
          <a:p>
            <a:pPr marL="514350" indent="-514350">
              <a:buFont typeface="+mj-lt"/>
              <a:buAutoNum type="arabicPeriod"/>
            </a:pPr>
            <a:r>
              <a:rPr kumimoji="1" lang="en-US" altLang="ja-JP" sz="2400" dirty="0"/>
              <a:t>Chair;           Ryuji Kohno, YNU/YRP-IAI</a:t>
            </a:r>
          </a:p>
          <a:p>
            <a:pPr marL="0" indent="0">
              <a:buNone/>
            </a:pPr>
            <a:r>
              <a:rPr lang="en-US" altLang="ja-JP" sz="2400" dirty="0"/>
              <a:t>      kohno@ynu.ac.jp, kohno@yrp-iai.jp</a:t>
            </a:r>
            <a:endParaRPr kumimoji="1" lang="en-US" altLang="ja-JP" sz="2400" dirty="0"/>
          </a:p>
          <a:p>
            <a:pPr marL="514350" indent="-514350">
              <a:buAutoNum type="arabicPeriod" startAt="2"/>
            </a:pPr>
            <a:r>
              <a:rPr lang="en-US" altLang="ja-JP" sz="2400" dirty="0"/>
              <a:t>Vice-Chair;   Marco Hernandez, YRP-IAI/CWC</a:t>
            </a:r>
          </a:p>
          <a:p>
            <a:pPr marL="0" indent="0">
              <a:buNone/>
            </a:pPr>
            <a:r>
              <a:rPr lang="en-US" altLang="ja-JP" sz="2400" dirty="0"/>
              <a:t>      Marco.Hernandez@ieee.org</a:t>
            </a:r>
          </a:p>
          <a:p>
            <a:pPr marL="0" indent="0">
              <a:buNone/>
            </a:pPr>
            <a:r>
              <a:rPr lang="en-US" altLang="ja-JP" sz="2400" dirty="0"/>
              <a:t>3.   Secretary;      Takumi Kobayashi, YNU/TCU</a:t>
            </a:r>
          </a:p>
          <a:p>
            <a:pPr marL="0" indent="0">
              <a:buNone/>
            </a:pPr>
            <a:r>
              <a:rPr kumimoji="1" lang="en-US" altLang="ja-JP" sz="2400" dirty="0"/>
              <a:t> </a:t>
            </a:r>
            <a:r>
              <a:rPr lang="en-US" altLang="ja-JP" sz="2400" dirty="0"/>
              <a:t>     kobayashi-takumi-ch@ynu.ac.jp</a:t>
            </a:r>
          </a:p>
          <a:p>
            <a:pPr marL="514350" indent="-514350">
              <a:buAutoNum type="arabicPeriod" startAt="4"/>
            </a:pPr>
            <a:r>
              <a:rPr kumimoji="1" lang="en-US" altLang="ja-JP" sz="2400" dirty="0"/>
              <a:t>Technical Editor;  </a:t>
            </a:r>
            <a:r>
              <a:rPr lang="en-US" altLang="ja-JP" sz="2400" dirty="0"/>
              <a:t>   Minsoo Kim, YRP-IAI</a:t>
            </a:r>
          </a:p>
          <a:p>
            <a:pPr marL="0" indent="0">
              <a:buNone/>
            </a:pPr>
            <a:r>
              <a:rPr kumimoji="1" lang="en-US" altLang="ja-JP" sz="2400" dirty="0"/>
              <a:t>      minsoo@minsookim.com</a:t>
            </a:r>
            <a:endParaRPr kumimoji="1" lang="ja-JP" altLang="en-US" sz="2400" dirty="0"/>
          </a:p>
        </p:txBody>
      </p:sp>
      <p:sp>
        <p:nvSpPr>
          <p:cNvPr id="3" name="タイトル 2"/>
          <p:cNvSpPr>
            <a:spLocks noGrp="1"/>
          </p:cNvSpPr>
          <p:nvPr>
            <p:ph type="title"/>
          </p:nvPr>
        </p:nvSpPr>
        <p:spPr>
          <a:xfrm>
            <a:off x="685800" y="849430"/>
            <a:ext cx="7772400" cy="595929"/>
          </a:xfrm>
        </p:spPr>
        <p:txBody>
          <a:bodyPr/>
          <a:lstStyle/>
          <a:p>
            <a:r>
              <a:rPr lang="en-US" altLang="ja-JP" b="1" dirty="0">
                <a:solidFill>
                  <a:schemeClr val="tx1"/>
                </a:solidFill>
              </a:rPr>
              <a:t>Contacts and Conference call</a:t>
            </a:r>
            <a:endParaRPr kumimoji="1" lang="ja-JP" altLang="en-US" b="1" dirty="0">
              <a:solidFill>
                <a:schemeClr val="tx1"/>
              </a:solidFill>
            </a:endParaRPr>
          </a:p>
        </p:txBody>
      </p:sp>
      <p:sp>
        <p:nvSpPr>
          <p:cNvPr id="5" name="スライド番号プレースホルダー 4"/>
          <p:cNvSpPr>
            <a:spLocks noGrp="1"/>
          </p:cNvSpPr>
          <p:nvPr>
            <p:ph type="sldNum" sz="quarter" idx="12"/>
          </p:nvPr>
        </p:nvSpPr>
        <p:spPr/>
        <p:txBody>
          <a:bodyPr/>
          <a:lstStyle/>
          <a:p>
            <a:r>
              <a:rPr lang="en-US" altLang="ja-JP" dirty="0"/>
              <a:t>Slide </a:t>
            </a:r>
            <a:fld id="{17C47D4F-CAA3-4307-B0EF-8C4B3E0CF21D}" type="slidenum">
              <a:rPr lang="en-US" altLang="ja-JP" smtClean="0"/>
              <a:pPr/>
              <a:t>20</a:t>
            </a:fld>
            <a:endParaRPr lang="en-US" altLang="ja-JP" dirty="0"/>
          </a:p>
        </p:txBody>
      </p:sp>
      <p:sp>
        <p:nvSpPr>
          <p:cNvPr id="8" name="Rectangle 4">
            <a:extLst>
              <a:ext uri="{FF2B5EF4-FFF2-40B4-BE49-F238E27FC236}">
                <a16:creationId xmlns:a16="http://schemas.microsoft.com/office/drawing/2014/main" id="{2086157E-EBA1-4CFB-991F-945855B0B2E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2022</a:t>
            </a:r>
            <a:endParaRPr lang="en-US" altLang="ja-JP" dirty="0"/>
          </a:p>
        </p:txBody>
      </p:sp>
    </p:spTree>
    <p:extLst>
      <p:ext uri="{BB962C8B-B14F-4D97-AF65-F5344CB8AC3E}">
        <p14:creationId xmlns:p14="http://schemas.microsoft.com/office/powerpoint/2010/main" val="1968419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82E678E9-84A8-7934-8532-E6FD14954E2D}"/>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3" name="タイトル 2">
            <a:extLst>
              <a:ext uri="{FF2B5EF4-FFF2-40B4-BE49-F238E27FC236}">
                <a16:creationId xmlns:a16="http://schemas.microsoft.com/office/drawing/2014/main" id="{3B162FDF-7E9B-4313-83F4-8AACB032773C}"/>
              </a:ext>
            </a:extLst>
          </p:cNvPr>
          <p:cNvSpPr>
            <a:spLocks noGrp="1"/>
          </p:cNvSpPr>
          <p:nvPr>
            <p:ph type="title"/>
          </p:nvPr>
        </p:nvSpPr>
        <p:spPr>
          <a:xfrm>
            <a:off x="723900" y="2631142"/>
            <a:ext cx="7772400" cy="1066800"/>
          </a:xfrm>
        </p:spPr>
        <p:txBody>
          <a:bodyPr/>
          <a:lstStyle/>
          <a:p>
            <a:r>
              <a:rPr kumimoji="1" lang="en-US" altLang="ja-JP" dirty="0"/>
              <a:t>Thank you for your attention</a:t>
            </a:r>
            <a:endParaRPr kumimoji="1" lang="ja-JP" altLang="en-US" dirty="0"/>
          </a:p>
        </p:txBody>
      </p:sp>
      <p:sp>
        <p:nvSpPr>
          <p:cNvPr id="4" name="スライド番号プレースホルダー 3">
            <a:extLst>
              <a:ext uri="{FF2B5EF4-FFF2-40B4-BE49-F238E27FC236}">
                <a16:creationId xmlns:a16="http://schemas.microsoft.com/office/drawing/2014/main" id="{DE44AEAA-083E-40D4-A8DF-A847B4F323C0}"/>
              </a:ext>
            </a:extLst>
          </p:cNvPr>
          <p:cNvSpPr>
            <a:spLocks noGrp="1"/>
          </p:cNvSpPr>
          <p:nvPr>
            <p:ph type="sldNum" sz="quarter" idx="12"/>
          </p:nvPr>
        </p:nvSpPr>
        <p:spPr/>
        <p:txBody>
          <a:bodyPr/>
          <a:lstStyle/>
          <a:p>
            <a:r>
              <a:rPr lang="en-US" altLang="ja-JP"/>
              <a:t>Slide </a:t>
            </a:r>
            <a:fld id="{17C47D4F-CAA3-4307-B0EF-8C4B3E0CF21D}" type="slidenum">
              <a:rPr lang="en-US" altLang="ja-JP" smtClean="0"/>
              <a:pPr/>
              <a:t>21</a:t>
            </a:fld>
            <a:endParaRPr lang="en-US" altLang="ja-JP" dirty="0"/>
          </a:p>
        </p:txBody>
      </p:sp>
      <p:sp>
        <p:nvSpPr>
          <p:cNvPr id="5" name="日付プレースホルダー 4">
            <a:extLst>
              <a:ext uri="{FF2B5EF4-FFF2-40B4-BE49-F238E27FC236}">
                <a16:creationId xmlns:a16="http://schemas.microsoft.com/office/drawing/2014/main" id="{14BBBAB9-C313-4FCA-99FA-C38D74D52824}"/>
              </a:ext>
            </a:extLst>
          </p:cNvPr>
          <p:cNvSpPr>
            <a:spLocks noGrp="1"/>
          </p:cNvSpPr>
          <p:nvPr>
            <p:ph type="dt" sz="half" idx="2"/>
          </p:nvPr>
        </p:nvSpPr>
        <p:spPr/>
        <p:txBody>
          <a:bodyPr/>
          <a:lstStyle/>
          <a:p>
            <a:r>
              <a:rPr lang="en-US" altLang="ja-JP"/>
              <a:t>September 2022</a:t>
            </a:r>
            <a:endParaRPr lang="en-US" altLang="ja-JP" dirty="0"/>
          </a:p>
        </p:txBody>
      </p:sp>
    </p:spTree>
    <p:extLst>
      <p:ext uri="{BB962C8B-B14F-4D97-AF65-F5344CB8AC3E}">
        <p14:creationId xmlns:p14="http://schemas.microsoft.com/office/powerpoint/2010/main" val="1844142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A7CAD3CE-0A87-996E-FA85-7586DABFD473}"/>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5" name="スライド番号プレースホルダー 4">
            <a:extLst>
              <a:ext uri="{FF2B5EF4-FFF2-40B4-BE49-F238E27FC236}">
                <a16:creationId xmlns:a16="http://schemas.microsoft.com/office/drawing/2014/main" id="{0242ADD6-A1DE-4D47-8739-A086EE1F83D1}"/>
              </a:ext>
            </a:extLst>
          </p:cNvPr>
          <p:cNvSpPr>
            <a:spLocks noGrp="1"/>
          </p:cNvSpPr>
          <p:nvPr>
            <p:ph type="sldNum" sz="quarter" idx="12"/>
          </p:nvPr>
        </p:nvSpPr>
        <p:spPr/>
        <p:txBody>
          <a:bodyPr/>
          <a:lstStyle/>
          <a:p>
            <a:r>
              <a:rPr lang="en-US" altLang="ja-JP"/>
              <a:t>Slide </a:t>
            </a:r>
            <a:fld id="{018E0977-DC1B-42DD-B45E-59C02A783531}" type="slidenum">
              <a:rPr lang="en-US" altLang="ja-JP" smtClean="0"/>
              <a:pPr/>
              <a:t>3</a:t>
            </a:fld>
            <a:endParaRPr lang="en-US" altLang="ja-JP" dirty="0"/>
          </a:p>
        </p:txBody>
      </p:sp>
      <p:sp>
        <p:nvSpPr>
          <p:cNvPr id="6" name="日付プレースホルダー 5">
            <a:extLst>
              <a:ext uri="{FF2B5EF4-FFF2-40B4-BE49-F238E27FC236}">
                <a16:creationId xmlns:a16="http://schemas.microsoft.com/office/drawing/2014/main" id="{E75636CB-5425-4DE6-99F5-459979682C95}"/>
              </a:ext>
            </a:extLst>
          </p:cNvPr>
          <p:cNvSpPr>
            <a:spLocks noGrp="1"/>
          </p:cNvSpPr>
          <p:nvPr>
            <p:ph type="dt" sz="half" idx="2"/>
          </p:nvPr>
        </p:nvSpPr>
        <p:spPr/>
        <p:txBody>
          <a:bodyPr/>
          <a:lstStyle/>
          <a:p>
            <a:r>
              <a:rPr lang="en-US" altLang="ja-JP"/>
              <a:t>September 2022</a:t>
            </a:r>
            <a:endParaRPr lang="en-US" altLang="ja-JP" dirty="0"/>
          </a:p>
        </p:txBody>
      </p:sp>
      <p:sp>
        <p:nvSpPr>
          <p:cNvPr id="7" name="Content Placeholder 2">
            <a:extLst>
              <a:ext uri="{FF2B5EF4-FFF2-40B4-BE49-F238E27FC236}">
                <a16:creationId xmlns:a16="http://schemas.microsoft.com/office/drawing/2014/main" id="{9C4536F2-A540-4FF0-B3E5-A7765E342ED9}"/>
              </a:ext>
            </a:extLst>
          </p:cNvPr>
          <p:cNvSpPr txBox="1">
            <a:spLocks/>
          </p:cNvSpPr>
          <p:nvPr/>
        </p:nvSpPr>
        <p:spPr bwMode="auto">
          <a:xfrm>
            <a:off x="523783" y="1830732"/>
            <a:ext cx="8140823" cy="4028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Opening Session</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Attendance Check</a:t>
            </a:r>
          </a:p>
          <a:p>
            <a:pPr lvl="1"/>
            <a:r>
              <a:rPr lang="en-US" sz="2400" dirty="0">
                <a:solidFill>
                  <a:srgbClr val="000000"/>
                </a:solidFill>
              </a:rPr>
              <a:t>Administrative Items</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Call for Patents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Session </a:t>
            </a:r>
            <a:r>
              <a:rPr lang="en-US" sz="2400" dirty="0">
                <a:solidFill>
                  <a:srgbClr val="000000"/>
                </a:solidFill>
                <a:latin typeface="Arial"/>
              </a:rPr>
              <a:t>Schedule of This and Next Weeks</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Review minutes and approve minutes from last virtual meeting in July 2022. Doc.# </a:t>
            </a:r>
            <a:r>
              <a:rPr kumimoji="0" lang="en-US" sz="2400" b="0" i="0" u="none" strike="noStrike" kern="1200" cap="none" spc="0" normalizeH="0" baseline="0" noProof="0" dirty="0">
                <a:ln>
                  <a:noFill/>
                </a:ln>
                <a:solidFill>
                  <a:srgbClr val="000000"/>
                </a:solidFill>
                <a:effectLst/>
                <a:highlight>
                  <a:srgbClr val="FFFF00"/>
                </a:highlight>
                <a:uLnTx/>
                <a:uFillTx/>
                <a:latin typeface="Arial"/>
                <a:ea typeface="+mn-ea"/>
                <a:cs typeface="+mn-cs"/>
              </a:rPr>
              <a:t>15-22-0417-00-06ma</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Current </a:t>
            </a:r>
            <a:r>
              <a:rPr lang="en-US" sz="2400" dirty="0">
                <a:solidFill>
                  <a:srgbClr val="000000"/>
                </a:solidFill>
              </a:rPr>
              <a:t>Meeting Agenda Doc.# </a:t>
            </a:r>
            <a:r>
              <a:rPr lang="en-US" sz="2400" dirty="0">
                <a:solidFill>
                  <a:srgbClr val="000000"/>
                </a:solidFill>
                <a:highlight>
                  <a:srgbClr val="FFFF00"/>
                </a:highlight>
              </a:rPr>
              <a:t>15-22-0451-01-06ma</a:t>
            </a:r>
            <a:endParaRPr kumimoji="0" lang="en-US" sz="2400" b="0" i="0" u="none" strike="noStrike" kern="1200" cap="none" spc="0" normalizeH="0" baseline="0" noProof="0" dirty="0">
              <a:ln>
                <a:noFill/>
              </a:ln>
              <a:solidFill>
                <a:srgbClr val="000000"/>
              </a:solidFill>
              <a:effectLst/>
              <a:highlight>
                <a:srgbClr val="FFFF00"/>
              </a:highlight>
              <a:uLnTx/>
              <a:uFillTx/>
              <a:latin typeface="Arial"/>
              <a:ea typeface="+mn-ea"/>
              <a:cs typeface="+mn-cs"/>
            </a:endParaRPr>
          </a:p>
          <a:p>
            <a:pPr marL="857250" marR="0" lvl="2" indent="0" algn="l"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テキスト ボックス 1">
            <a:extLst>
              <a:ext uri="{FF2B5EF4-FFF2-40B4-BE49-F238E27FC236}">
                <a16:creationId xmlns:a16="http://schemas.microsoft.com/office/drawing/2014/main" id="{44202B8D-F202-4780-8D82-DCC4CEB1354D}"/>
              </a:ext>
            </a:extLst>
          </p:cNvPr>
          <p:cNvSpPr txBox="1"/>
          <p:nvPr/>
        </p:nvSpPr>
        <p:spPr>
          <a:xfrm>
            <a:off x="3578188" y="836712"/>
            <a:ext cx="3816424" cy="646331"/>
          </a:xfrm>
          <a:prstGeom prst="rect">
            <a:avLst/>
          </a:prstGeom>
          <a:noFill/>
        </p:spPr>
        <p:txBody>
          <a:bodyPr wrap="square" rtlCol="0">
            <a:spAutoFit/>
          </a:bodyPr>
          <a:lstStyle/>
          <a:p>
            <a:r>
              <a:rPr kumimoji="1" lang="en-US" altLang="ja-JP" sz="3600" b="1" dirty="0"/>
              <a:t>Agenda</a:t>
            </a:r>
            <a:endParaRPr kumimoji="1" lang="ja-JP" altLang="en-US" sz="3600" b="1" dirty="0"/>
          </a:p>
        </p:txBody>
      </p:sp>
    </p:spTree>
    <p:extLst>
      <p:ext uri="{BB962C8B-B14F-4D97-AF65-F5344CB8AC3E}">
        <p14:creationId xmlns:p14="http://schemas.microsoft.com/office/powerpoint/2010/main" val="3944109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34DA7F1-15B3-CF95-0BEF-873CD42367C6}"/>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4</a:t>
            </a:fld>
            <a:endParaRPr lang="en-US" altLang="ja-JP" dirty="0"/>
          </a:p>
        </p:txBody>
      </p:sp>
      <p:sp>
        <p:nvSpPr>
          <p:cNvPr id="3" name="日付プレースホルダー 2">
            <a:extLst>
              <a:ext uri="{FF2B5EF4-FFF2-40B4-BE49-F238E27FC236}">
                <a16:creationId xmlns:a16="http://schemas.microsoft.com/office/drawing/2014/main" id="{514F5116-E768-3755-A0F7-391704D43F31}"/>
              </a:ext>
            </a:extLst>
          </p:cNvPr>
          <p:cNvSpPr>
            <a:spLocks noGrp="1"/>
          </p:cNvSpPr>
          <p:nvPr>
            <p:ph type="dt" sz="half" idx="2"/>
          </p:nvPr>
        </p:nvSpPr>
        <p:spPr/>
        <p:txBody>
          <a:bodyPr/>
          <a:lstStyle/>
          <a:p>
            <a:r>
              <a:rPr lang="en-US" altLang="ja-JP"/>
              <a:t>September 2022</a:t>
            </a:r>
            <a:endParaRPr lang="en-US" altLang="ja-JP" dirty="0"/>
          </a:p>
        </p:txBody>
      </p:sp>
      <p:sp>
        <p:nvSpPr>
          <p:cNvPr id="5" name="テキスト ボックス 4">
            <a:extLst>
              <a:ext uri="{FF2B5EF4-FFF2-40B4-BE49-F238E27FC236}">
                <a16:creationId xmlns:a16="http://schemas.microsoft.com/office/drawing/2014/main" id="{4D1291A2-EAE4-4D36-8479-8186D4D0A212}"/>
              </a:ext>
            </a:extLst>
          </p:cNvPr>
          <p:cNvSpPr txBox="1"/>
          <p:nvPr/>
        </p:nvSpPr>
        <p:spPr>
          <a:xfrm>
            <a:off x="301841" y="675572"/>
            <a:ext cx="8407154" cy="646331"/>
          </a:xfrm>
          <a:prstGeom prst="rect">
            <a:avLst/>
          </a:prstGeom>
          <a:noFill/>
        </p:spPr>
        <p:txBody>
          <a:bodyPr wrap="square">
            <a:spAutoFit/>
          </a:bodyPr>
          <a:lstStyle/>
          <a:p>
            <a:r>
              <a:rPr lang="en-US" altLang="ja-JP" b="1" dirty="0"/>
              <a:t>[802.15-ALL] September 802.15 Mixed-Mode Plenary - Welcome and Ground Rules</a:t>
            </a:r>
          </a:p>
        </p:txBody>
      </p:sp>
      <p:sp>
        <p:nvSpPr>
          <p:cNvPr id="7" name="テキスト ボックス 6">
            <a:extLst>
              <a:ext uri="{FF2B5EF4-FFF2-40B4-BE49-F238E27FC236}">
                <a16:creationId xmlns:a16="http://schemas.microsoft.com/office/drawing/2014/main" id="{BEBD09BC-8827-7A8F-8DB4-EF59B561EB21}"/>
              </a:ext>
            </a:extLst>
          </p:cNvPr>
          <p:cNvSpPr txBox="1"/>
          <p:nvPr/>
        </p:nvSpPr>
        <p:spPr>
          <a:xfrm>
            <a:off x="189471" y="1104712"/>
            <a:ext cx="8841257" cy="5478423"/>
          </a:xfrm>
          <a:prstGeom prst="rect">
            <a:avLst/>
          </a:prstGeom>
          <a:noFill/>
        </p:spPr>
        <p:txBody>
          <a:bodyPr wrap="square">
            <a:spAutoFit/>
          </a:bodyPr>
          <a:lstStyle/>
          <a:p>
            <a:r>
              <a:rPr lang="en-GB" altLang="ja-JP" sz="1400" dirty="0">
                <a:effectLst/>
                <a:latin typeface="Calibri" panose="020F0502020204030204" pitchFamily="34" charset="0"/>
                <a:ea typeface="游ゴシック" panose="020B0400000000000000" pitchFamily="50" charset="-128"/>
              </a:rPr>
              <a:t>All,</a:t>
            </a:r>
            <a:endParaRPr lang="ja-JP" altLang="ja-JP" sz="1400" dirty="0">
              <a:effectLst/>
              <a:latin typeface="Calibri" panose="020F0502020204030204" pitchFamily="34" charset="0"/>
              <a:ea typeface="游ゴシック" panose="020B0400000000000000" pitchFamily="50" charset="-128"/>
            </a:endParaRPr>
          </a:p>
          <a:p>
            <a:r>
              <a:rPr lang="en-GB" altLang="ja-JP" sz="1400" dirty="0">
                <a:effectLst/>
                <a:latin typeface="Calibri" panose="020F0502020204030204" pitchFamily="34" charset="0"/>
                <a:ea typeface="游ゴシック" panose="020B0400000000000000" pitchFamily="50" charset="-128"/>
              </a:rPr>
              <a:t>Welcome in-person and virtually to the 138</a:t>
            </a:r>
            <a:r>
              <a:rPr lang="en-GB" altLang="ja-JP" sz="1400" baseline="30000" dirty="0">
                <a:effectLst/>
                <a:latin typeface="Calibri" panose="020F0502020204030204" pitchFamily="34" charset="0"/>
                <a:ea typeface="游ゴシック" panose="020B0400000000000000" pitchFamily="50" charset="-128"/>
              </a:rPr>
              <a:t>th</a:t>
            </a:r>
            <a:r>
              <a:rPr lang="en-GB" altLang="ja-JP" sz="1400" dirty="0">
                <a:effectLst/>
                <a:latin typeface="Calibri" panose="020F0502020204030204" pitchFamily="34" charset="0"/>
                <a:ea typeface="游ゴシック" panose="020B0400000000000000" pitchFamily="50" charset="-128"/>
              </a:rPr>
              <a:t> Meeting of IEEE 802.15 WG on Wireless Specialty Networks. Our WG meetings will start tomorrow (Mon.,  July 11</a:t>
            </a:r>
            <a:r>
              <a:rPr lang="en-GB" altLang="ja-JP" sz="1400" baseline="30000" dirty="0">
                <a:effectLst/>
                <a:latin typeface="Calibri" panose="020F0502020204030204" pitchFamily="34" charset="0"/>
                <a:ea typeface="游ゴシック" panose="020B0400000000000000" pitchFamily="50" charset="-128"/>
              </a:rPr>
              <a:t>th</a:t>
            </a:r>
            <a:r>
              <a:rPr lang="en-GB" altLang="ja-JP" sz="1400" dirty="0">
                <a:effectLst/>
                <a:latin typeface="Calibri" panose="020F0502020204030204" pitchFamily="34" charset="0"/>
                <a:ea typeface="游ゴシック" panose="020B0400000000000000" pitchFamily="50" charset="-128"/>
              </a:rPr>
              <a:t>) with the 802.15 WG Opening Plenary at 10:30 am Eastern. We have a busy week and are excited to be working in person again on our standards development work. Our WNG this week will include an invited guest speaker (virtually) whom will present on an exciting and relevant topic.</a:t>
            </a:r>
            <a:endParaRPr lang="ja-JP" altLang="ja-JP" sz="1400" dirty="0">
              <a:effectLst/>
              <a:latin typeface="Calibri" panose="020F0502020204030204" pitchFamily="34" charset="0"/>
              <a:ea typeface="游ゴシック" panose="020B0400000000000000" pitchFamily="50" charset="-128"/>
            </a:endParaRPr>
          </a:p>
          <a:p>
            <a:r>
              <a:rPr lang="en-GB" altLang="ja-JP" sz="1400" dirty="0">
                <a:effectLst/>
                <a:latin typeface="Calibri" panose="020F0502020204030204" pitchFamily="34" charset="0"/>
                <a:ea typeface="游ゴシック" panose="020B0400000000000000" pitchFamily="50" charset="-128"/>
              </a:rPr>
              <a:t>As this is our </a:t>
            </a:r>
            <a:r>
              <a:rPr lang="en-GB" altLang="ja-JP" sz="1400" dirty="0">
                <a:solidFill>
                  <a:srgbClr val="FF0000"/>
                </a:solidFill>
                <a:effectLst/>
                <a:latin typeface="Calibri" panose="020F0502020204030204" pitchFamily="34" charset="0"/>
                <a:ea typeface="游ゴシック" panose="020B0400000000000000" pitchFamily="50" charset="-128"/>
              </a:rPr>
              <a:t>1</a:t>
            </a:r>
            <a:r>
              <a:rPr lang="en-GB" altLang="ja-JP" sz="1400" baseline="30000" dirty="0">
                <a:solidFill>
                  <a:srgbClr val="FF0000"/>
                </a:solidFill>
                <a:effectLst/>
                <a:latin typeface="Calibri" panose="020F0502020204030204" pitchFamily="34" charset="0"/>
                <a:ea typeface="游ゴシック" panose="020B0400000000000000" pitchFamily="50" charset="-128"/>
              </a:rPr>
              <a:t>st</a:t>
            </a:r>
            <a:r>
              <a:rPr lang="en-GB" altLang="ja-JP" sz="1400" dirty="0">
                <a:solidFill>
                  <a:srgbClr val="FF0000"/>
                </a:solidFill>
                <a:effectLst/>
                <a:latin typeface="Calibri" panose="020F0502020204030204" pitchFamily="34" charset="0"/>
                <a:ea typeface="游ゴシック" panose="020B0400000000000000" pitchFamily="50" charset="-128"/>
              </a:rPr>
              <a:t> Mixed-Mode mtg. </a:t>
            </a:r>
            <a:r>
              <a:rPr lang="en-GB" altLang="ja-JP" sz="1400" dirty="0">
                <a:effectLst/>
                <a:latin typeface="Calibri" panose="020F0502020204030204" pitchFamily="34" charset="0"/>
                <a:ea typeface="游ゴシック" panose="020B0400000000000000" pitchFamily="50" charset="-128"/>
              </a:rPr>
              <a:t>and we are still all learning, it is almost guaranteed that there will be issues along the way. Please be patient with the 802 leadership, mtg. planners, network support, local hotel staff, and of course all our colleagues as we work through these issues in real time.</a:t>
            </a:r>
            <a:endParaRPr lang="ja-JP" altLang="ja-JP" sz="1400" dirty="0">
              <a:effectLst/>
              <a:latin typeface="Calibri" panose="020F0502020204030204" pitchFamily="34" charset="0"/>
              <a:ea typeface="游ゴシック" panose="020B0400000000000000" pitchFamily="50" charset="-128"/>
            </a:endParaRPr>
          </a:p>
          <a:p>
            <a:r>
              <a:rPr lang="en-GB" altLang="ja-JP" sz="1400" dirty="0">
                <a:effectLst/>
                <a:latin typeface="Calibri" panose="020F0502020204030204" pitchFamily="34" charset="0"/>
                <a:ea typeface="游ゴシック" panose="020B0400000000000000" pitchFamily="50" charset="-128"/>
              </a:rPr>
              <a:t>Since there are scheduled breaks we will be starting all meetings on time at </a:t>
            </a:r>
            <a:r>
              <a:rPr lang="en-GB" altLang="ja-JP" sz="1400" b="1" dirty="0">
                <a:solidFill>
                  <a:srgbClr val="FF0000"/>
                </a:solidFill>
                <a:effectLst/>
                <a:latin typeface="Calibri" panose="020F0502020204030204" pitchFamily="34" charset="0"/>
                <a:ea typeface="游ゴシック" panose="020B0400000000000000" pitchFamily="50" charset="-128"/>
              </a:rPr>
              <a:t>the start of the planned time slot (no 10min delay of the start of business from the mtg. start time</a:t>
            </a:r>
            <a:r>
              <a:rPr lang="en-GB" altLang="ja-JP" sz="1400" dirty="0">
                <a:effectLst/>
                <a:latin typeface="Calibri" panose="020F0502020204030204" pitchFamily="34" charset="0"/>
                <a:ea typeface="游ゴシック" panose="020B0400000000000000" pitchFamily="50" charset="-128"/>
              </a:rPr>
              <a:t>, as we were using for our prior virtual-only mtgs.). </a:t>
            </a:r>
            <a:r>
              <a:rPr lang="en-GB" altLang="ja-JP" sz="1400" dirty="0">
                <a:solidFill>
                  <a:srgbClr val="FF0000"/>
                </a:solidFill>
                <a:effectLst/>
                <a:latin typeface="Calibri" panose="020F0502020204030204" pitchFamily="34" charset="0"/>
                <a:ea typeface="游ゴシック" panose="020B0400000000000000" pitchFamily="50" charset="-128"/>
              </a:rPr>
              <a:t>Webex appointments for the 4 virtual rooms </a:t>
            </a:r>
            <a:r>
              <a:rPr lang="en-GB" altLang="ja-JP" sz="1400" dirty="0">
                <a:effectLst/>
                <a:latin typeface="Calibri" panose="020F0502020204030204" pitchFamily="34" charset="0"/>
                <a:ea typeface="游ゴシック" panose="020B0400000000000000" pitchFamily="50" charset="-128"/>
              </a:rPr>
              <a:t>being utilized by 802.15 this week have been posted to the 802.15 Calendar. The Webex links are also provided on the WG15 Graphic at the top of each day. Simply look at the 802.15 graphic and select the Webex link at the top of that column to join the meeting for that time slot.</a:t>
            </a:r>
            <a:endParaRPr lang="ja-JP" altLang="ja-JP" sz="1400" dirty="0">
              <a:effectLst/>
              <a:latin typeface="Calibri" panose="020F0502020204030204" pitchFamily="34" charset="0"/>
              <a:ea typeface="游ゴシック" panose="020B0400000000000000" pitchFamily="50" charset="-128"/>
            </a:endParaRPr>
          </a:p>
          <a:p>
            <a:r>
              <a:rPr lang="en-GB" altLang="ja-JP" sz="1400" dirty="0">
                <a:effectLst/>
                <a:latin typeface="Calibri" panose="020F0502020204030204" pitchFamily="34" charset="0"/>
                <a:ea typeface="游ゴシック" panose="020B0400000000000000" pitchFamily="50" charset="-128"/>
              </a:rPr>
              <a:t>To allow the mtgs. to run as smoothly as possible, we have set some ground rules for the week: </a:t>
            </a:r>
            <a:endParaRPr lang="ja-JP" altLang="ja-JP" sz="1400" dirty="0">
              <a:effectLst/>
              <a:latin typeface="Calibri" panose="020F0502020204030204" pitchFamily="34" charset="0"/>
              <a:ea typeface="游ゴシック" panose="020B0400000000000000" pitchFamily="50" charset="-128"/>
            </a:endParaRPr>
          </a:p>
          <a:p>
            <a:r>
              <a:rPr lang="en-GB" altLang="ja-JP" sz="1400" b="1" dirty="0">
                <a:solidFill>
                  <a:srgbClr val="FF0000"/>
                </a:solidFill>
                <a:effectLst/>
                <a:latin typeface="Symbol" panose="05050102010706020507" pitchFamily="18" charset="2"/>
                <a:ea typeface="游ゴシック" panose="020B0400000000000000" pitchFamily="50" charset="-128"/>
              </a:rPr>
              <a:t>·</a:t>
            </a:r>
            <a:r>
              <a:rPr lang="en-GB" altLang="ja-JP" sz="1400" b="1" dirty="0">
                <a:solidFill>
                  <a:srgbClr val="FF0000"/>
                </a:solidFill>
                <a:effectLst/>
                <a:latin typeface="Courier New" panose="02070309020205020404" pitchFamily="49" charset="0"/>
                <a:ea typeface="游ゴシック" panose="020B0400000000000000" pitchFamily="50" charset="-128"/>
              </a:rPr>
              <a:t>      </a:t>
            </a:r>
            <a:r>
              <a:rPr lang="en-GB" altLang="ja-JP" sz="1400" b="1" dirty="0">
                <a:solidFill>
                  <a:srgbClr val="FF0000"/>
                </a:solidFill>
                <a:effectLst/>
                <a:latin typeface="Calibri" panose="020F0502020204030204" pitchFamily="34" charset="0"/>
                <a:ea typeface="游ゴシック" panose="020B0400000000000000" pitchFamily="50" charset="-128"/>
              </a:rPr>
              <a:t> All in-person attendees are requested to use the mic in the room so that remote participants can hear you</a:t>
            </a:r>
            <a:endParaRPr lang="ja-JP" altLang="ja-JP" sz="1400" b="1" dirty="0">
              <a:solidFill>
                <a:srgbClr val="FF0000"/>
              </a:solidFill>
              <a:effectLst/>
              <a:latin typeface="Calibri" panose="020F0502020204030204" pitchFamily="34" charset="0"/>
              <a:ea typeface="游ゴシック" panose="020B0400000000000000" pitchFamily="50" charset="-128"/>
            </a:endParaRPr>
          </a:p>
          <a:p>
            <a:r>
              <a:rPr lang="en-GB" altLang="ja-JP" sz="1400" b="1" dirty="0">
                <a:solidFill>
                  <a:srgbClr val="FF0000"/>
                </a:solidFill>
                <a:effectLst/>
                <a:latin typeface="Symbol" panose="05050102010706020507" pitchFamily="18" charset="2"/>
                <a:ea typeface="游ゴシック" panose="020B0400000000000000" pitchFamily="50" charset="-128"/>
              </a:rPr>
              <a:t>·</a:t>
            </a:r>
            <a:r>
              <a:rPr lang="en-GB" altLang="ja-JP" sz="1400" b="1" dirty="0">
                <a:solidFill>
                  <a:srgbClr val="FF0000"/>
                </a:solidFill>
                <a:effectLst/>
                <a:latin typeface="Courier New" panose="02070309020205020404" pitchFamily="49" charset="0"/>
                <a:ea typeface="游ゴシック" panose="020B0400000000000000" pitchFamily="50" charset="-128"/>
              </a:rPr>
              <a:t>      </a:t>
            </a:r>
            <a:r>
              <a:rPr lang="en-GB" altLang="ja-JP" sz="1400" b="1" dirty="0">
                <a:solidFill>
                  <a:srgbClr val="FF0000"/>
                </a:solidFill>
                <a:effectLst/>
                <a:latin typeface="Calibri" panose="020F0502020204030204" pitchFamily="34" charset="0"/>
                <a:ea typeface="游ゴシック" panose="020B0400000000000000" pitchFamily="50" charset="-128"/>
              </a:rPr>
              <a:t> In-person attendees who join the Webex SHALL ensure that their audio is disabled</a:t>
            </a:r>
            <a:endParaRPr lang="ja-JP" altLang="ja-JP" sz="1400" b="1" dirty="0">
              <a:solidFill>
                <a:srgbClr val="FF0000"/>
              </a:solidFill>
              <a:effectLst/>
              <a:latin typeface="Calibri" panose="020F0502020204030204" pitchFamily="34" charset="0"/>
              <a:ea typeface="游ゴシック" panose="020B0400000000000000" pitchFamily="50" charset="-128"/>
            </a:endParaRPr>
          </a:p>
          <a:p>
            <a:r>
              <a:rPr lang="en-GB" altLang="ja-JP" sz="1400" b="1" dirty="0">
                <a:solidFill>
                  <a:srgbClr val="FF0000"/>
                </a:solidFill>
                <a:effectLst/>
                <a:latin typeface="Symbol" panose="05050102010706020507" pitchFamily="18" charset="2"/>
                <a:ea typeface="游ゴシック" panose="020B0400000000000000" pitchFamily="50" charset="-128"/>
              </a:rPr>
              <a:t>·</a:t>
            </a:r>
            <a:r>
              <a:rPr lang="en-GB" altLang="ja-JP" sz="1400" b="1" dirty="0">
                <a:solidFill>
                  <a:srgbClr val="FF0000"/>
                </a:solidFill>
                <a:effectLst/>
                <a:latin typeface="Courier New" panose="02070309020205020404" pitchFamily="49" charset="0"/>
                <a:ea typeface="游ゴシック" panose="020B0400000000000000" pitchFamily="50" charset="-128"/>
              </a:rPr>
              <a:t>      </a:t>
            </a:r>
            <a:r>
              <a:rPr lang="en-GB" altLang="ja-JP" sz="1400" b="1" dirty="0">
                <a:solidFill>
                  <a:srgbClr val="FF0000"/>
                </a:solidFill>
                <a:effectLst/>
                <a:latin typeface="Calibri" panose="020F0502020204030204" pitchFamily="34" charset="0"/>
                <a:ea typeface="游ゴシック" panose="020B0400000000000000" pitchFamily="50" charset="-128"/>
              </a:rPr>
              <a:t> Remote attendees are requested to mute their Webex session audio when not speaking</a:t>
            </a:r>
            <a:endParaRPr lang="ja-JP" altLang="ja-JP" sz="1400" b="1" dirty="0">
              <a:solidFill>
                <a:srgbClr val="FF0000"/>
              </a:solidFill>
              <a:effectLst/>
              <a:latin typeface="Calibri" panose="020F0502020204030204" pitchFamily="34" charset="0"/>
              <a:ea typeface="游ゴシック" panose="020B0400000000000000" pitchFamily="50" charset="-128"/>
            </a:endParaRPr>
          </a:p>
          <a:p>
            <a:r>
              <a:rPr lang="en-GB" altLang="ja-JP" sz="1400" b="1" dirty="0">
                <a:solidFill>
                  <a:srgbClr val="FF0000"/>
                </a:solidFill>
                <a:effectLst/>
                <a:latin typeface="Symbol" panose="05050102010706020507" pitchFamily="18" charset="2"/>
                <a:ea typeface="游ゴシック" panose="020B0400000000000000" pitchFamily="50" charset="-128"/>
              </a:rPr>
              <a:t>·</a:t>
            </a:r>
            <a:r>
              <a:rPr lang="en-GB" altLang="ja-JP" sz="1400" b="1" dirty="0">
                <a:solidFill>
                  <a:srgbClr val="FF0000"/>
                </a:solidFill>
                <a:effectLst/>
                <a:latin typeface="Courier New" panose="02070309020205020404" pitchFamily="49" charset="0"/>
                <a:ea typeface="游ゴシック" panose="020B0400000000000000" pitchFamily="50" charset="-128"/>
              </a:rPr>
              <a:t>      </a:t>
            </a:r>
            <a:r>
              <a:rPr lang="en-GB" altLang="ja-JP" sz="1400" b="1" dirty="0">
                <a:solidFill>
                  <a:srgbClr val="FF0000"/>
                </a:solidFill>
                <a:effectLst/>
                <a:latin typeface="Calibri" panose="020F0502020204030204" pitchFamily="34" charset="0"/>
                <a:ea typeface="游ゴシック" panose="020B0400000000000000" pitchFamily="50" charset="-128"/>
              </a:rPr>
              <a:t> Remote attendees that want to speak SHALL submit (only) a “Q” to the Webex session chat window (to minimize clutter in that window) and then be ready to speak when requested by the Webex administrator</a:t>
            </a:r>
            <a:endParaRPr lang="ja-JP" altLang="ja-JP" sz="1400" b="1" dirty="0">
              <a:solidFill>
                <a:srgbClr val="FF0000"/>
              </a:solidFill>
              <a:effectLst/>
              <a:latin typeface="Calibri" panose="020F0502020204030204" pitchFamily="34" charset="0"/>
              <a:ea typeface="游ゴシック" panose="020B0400000000000000" pitchFamily="50" charset="-128"/>
            </a:endParaRPr>
          </a:p>
          <a:p>
            <a:r>
              <a:rPr lang="en-GB" altLang="ja-JP" sz="1400" b="1" dirty="0">
                <a:solidFill>
                  <a:srgbClr val="FF0000"/>
                </a:solidFill>
                <a:effectLst/>
                <a:latin typeface="Symbol" panose="05050102010706020507" pitchFamily="18" charset="2"/>
                <a:ea typeface="游ゴシック" panose="020B0400000000000000" pitchFamily="50" charset="-128"/>
              </a:rPr>
              <a:t>·</a:t>
            </a:r>
            <a:r>
              <a:rPr lang="en-GB" altLang="ja-JP" sz="1400" b="1" dirty="0">
                <a:solidFill>
                  <a:srgbClr val="FF0000"/>
                </a:solidFill>
                <a:effectLst/>
                <a:latin typeface="Courier New" panose="02070309020205020404" pitchFamily="49" charset="0"/>
                <a:ea typeface="游ゴシック" panose="020B0400000000000000" pitchFamily="50" charset="-128"/>
              </a:rPr>
              <a:t>      </a:t>
            </a:r>
            <a:r>
              <a:rPr lang="en-GB" altLang="ja-JP" sz="1400" b="1" dirty="0">
                <a:solidFill>
                  <a:srgbClr val="FF0000"/>
                </a:solidFill>
                <a:effectLst/>
                <a:latin typeface="Calibri" panose="020F0502020204030204" pitchFamily="34" charset="0"/>
                <a:ea typeface="游ゴシック" panose="020B0400000000000000" pitchFamily="50" charset="-128"/>
              </a:rPr>
              <a:t> We will have 2 queues for participants in each mtg. (1 at the in-person mic in the room and 1 on Webex) and the Webex administrator for each mtg. will alternate between the queues until both are cleared or time runs out</a:t>
            </a:r>
            <a:endParaRPr lang="ja-JP" altLang="ja-JP" sz="1400" b="1" dirty="0">
              <a:solidFill>
                <a:srgbClr val="FF0000"/>
              </a:solidFill>
              <a:effectLst/>
              <a:latin typeface="Calibri" panose="020F0502020204030204" pitchFamily="34" charset="0"/>
              <a:ea typeface="游ゴシック" panose="020B0400000000000000" pitchFamily="50" charset="-128"/>
            </a:endParaRPr>
          </a:p>
          <a:p>
            <a:r>
              <a:rPr lang="en-US" altLang="ja-JP" sz="1400" dirty="0">
                <a:effectLst/>
                <a:latin typeface="Calibri" panose="020F0502020204030204" pitchFamily="34" charset="0"/>
                <a:ea typeface="游ゴシック" panose="020B0400000000000000" pitchFamily="50" charset="-128"/>
              </a:rPr>
              <a:t>Looking forward to working with everyone (in person and virtually) this week.</a:t>
            </a:r>
            <a:endParaRPr lang="ja-JP" altLang="ja-JP" sz="1400" dirty="0">
              <a:effectLst/>
              <a:latin typeface="Calibri" panose="020F0502020204030204" pitchFamily="34" charset="0"/>
              <a:ea typeface="游ゴシック" panose="020B0400000000000000" pitchFamily="50" charset="-128"/>
            </a:endParaRPr>
          </a:p>
          <a:p>
            <a:r>
              <a:rPr lang="en-US" altLang="ja-JP" sz="1400" dirty="0">
                <a:effectLst/>
                <a:latin typeface="Calibri" panose="020F0502020204030204" pitchFamily="34" charset="0"/>
                <a:ea typeface="游ゴシック" panose="020B0400000000000000" pitchFamily="50" charset="-128"/>
              </a:rPr>
              <a:t>Best Regards,</a:t>
            </a:r>
            <a:br>
              <a:rPr lang="en-US" altLang="ja-JP" sz="1400" dirty="0">
                <a:effectLst/>
                <a:latin typeface="Calibri" panose="020F0502020204030204" pitchFamily="34" charset="0"/>
                <a:ea typeface="游ゴシック" panose="020B0400000000000000" pitchFamily="50" charset="-128"/>
              </a:rPr>
            </a:br>
            <a:r>
              <a:rPr lang="en-US" altLang="ja-JP" sz="1400" dirty="0">
                <a:effectLst/>
                <a:latin typeface="Calibri" panose="020F0502020204030204" pitchFamily="34" charset="0"/>
                <a:ea typeface="游ゴシック" panose="020B0400000000000000" pitchFamily="50" charset="-128"/>
              </a:rPr>
              <a:t>Clint Powell</a:t>
            </a:r>
            <a:br>
              <a:rPr lang="en-US" altLang="ja-JP" sz="1400" dirty="0">
                <a:effectLst/>
                <a:latin typeface="Calibri" panose="020F0502020204030204" pitchFamily="34" charset="0"/>
                <a:ea typeface="游ゴシック" panose="020B0400000000000000" pitchFamily="50" charset="-128"/>
              </a:rPr>
            </a:br>
            <a:r>
              <a:rPr lang="en-US" altLang="ja-JP" sz="1400" dirty="0">
                <a:effectLst/>
                <a:latin typeface="Calibri" panose="020F0502020204030204" pitchFamily="34" charset="0"/>
                <a:ea typeface="游ゴシック" panose="020B0400000000000000" pitchFamily="50" charset="-128"/>
              </a:rPr>
              <a:t>IEEE 802.15 WG - Chair</a:t>
            </a:r>
            <a:endParaRPr lang="ja-JP" altLang="ja-JP" sz="1400" dirty="0">
              <a:effectLst/>
              <a:latin typeface="Calibri" panose="020F0502020204030204" pitchFamily="34" charset="0"/>
              <a:ea typeface="游ゴシック" panose="020B0400000000000000" pitchFamily="50" charset="-128"/>
            </a:endParaRPr>
          </a:p>
        </p:txBody>
      </p:sp>
    </p:spTree>
    <p:extLst>
      <p:ext uri="{BB962C8B-B14F-4D97-AF65-F5344CB8AC3E}">
        <p14:creationId xmlns:p14="http://schemas.microsoft.com/office/powerpoint/2010/main" val="2894472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CE19BFC-CAA3-98A5-8FBE-30A9912A09F6}"/>
              </a:ext>
            </a:extLst>
          </p:cNvPr>
          <p:cNvPicPr>
            <a:picLocks noChangeAspect="1"/>
          </p:cNvPicPr>
          <p:nvPr/>
        </p:nvPicPr>
        <p:blipFill>
          <a:blip r:embed="rId3"/>
          <a:stretch>
            <a:fillRect/>
          </a:stretch>
        </p:blipFill>
        <p:spPr>
          <a:xfrm>
            <a:off x="0" y="2134448"/>
            <a:ext cx="9144000" cy="4287836"/>
          </a:xfrm>
          <a:prstGeom prst="rect">
            <a:avLst/>
          </a:prstGeom>
        </p:spPr>
      </p:pic>
      <p:cxnSp>
        <p:nvCxnSpPr>
          <p:cNvPr id="3" name="直線コネクタ 2">
            <a:extLst>
              <a:ext uri="{FF2B5EF4-FFF2-40B4-BE49-F238E27FC236}">
                <a16:creationId xmlns:a16="http://schemas.microsoft.com/office/drawing/2014/main" id="{1D08CDC4-19F4-A245-6555-20785D021168}"/>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5" name="スライド番号プレースホルダー 4">
            <a:extLst>
              <a:ext uri="{FF2B5EF4-FFF2-40B4-BE49-F238E27FC236}">
                <a16:creationId xmlns:a16="http://schemas.microsoft.com/office/drawing/2014/main" id="{E5456A77-D18E-4404-92CD-EA78880BCBA2}"/>
              </a:ext>
            </a:extLst>
          </p:cNvPr>
          <p:cNvSpPr>
            <a:spLocks noGrp="1"/>
          </p:cNvSpPr>
          <p:nvPr>
            <p:ph type="sldNum" sz="quarter" idx="8"/>
          </p:nvPr>
        </p:nvSpPr>
        <p:spPr>
          <a:xfrm>
            <a:off x="2998057" y="6436020"/>
            <a:ext cx="2057400" cy="365129"/>
          </a:xfrm>
          <a:prstGeom prst="rect">
            <a:avLst/>
          </a:prstGeom>
          <a:noFill/>
          <a:ln>
            <a:noFill/>
          </a:ln>
        </p:spPr>
        <p:txBody>
          <a:bodyPr vert="horz" wrap="square" lIns="91440" tIns="45720" rIns="91440" bIns="45720" anchor="ctr" anchorCtr="0" compatLnSpc="1">
            <a:noAutofit/>
          </a:bodyPr>
          <a:lstStyle>
            <a:defPPr>
              <a:defRPr lang="en-US"/>
            </a:defPPr>
            <a:lvl1pPr marL="0" marR="0" lvl="0" indent="0" algn="r" defTabSz="457200" rtl="0" eaLnBrk="1" fontAlgn="auto" latinLnBrk="0" hangingPunct="1">
              <a:lnSpc>
                <a:spcPct val="100000"/>
              </a:lnSpc>
              <a:spcBef>
                <a:spcPts val="0"/>
              </a:spcBef>
              <a:spcAft>
                <a:spcPts val="0"/>
              </a:spcAft>
              <a:buNone/>
              <a:tabLst/>
              <a:defRPr lang="en-US" sz="1600" b="1" i="0" u="none" strike="noStrike" kern="1200" cap="none" spc="0" baseline="0">
                <a:solidFill>
                  <a:srgbClr val="898989"/>
                </a:solidFill>
                <a:uFillTx/>
                <a:latin typeface="Calibri"/>
                <a:ea typeface="游ゴシック" pitchFamily="5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A5A392A-0F9E-4C3B-B6D1-4919BF158736}" type="slidenum">
              <a:rPr kumimoji="0" lang="en-US" altLang="ja-JP" sz="1600" b="1" i="0" u="none" strike="noStrike" kern="1200" cap="none" spc="0" normalizeH="0" baseline="0" noProof="0" smtClean="0">
                <a:ln>
                  <a:noFill/>
                </a:ln>
                <a:solidFill>
                  <a:srgbClr val="898989"/>
                </a:solidFill>
                <a:effectLst/>
                <a:uLnTx/>
                <a:uFillTx/>
                <a:latin typeface="Calibri"/>
                <a:ea typeface="游ゴシック" pitchFamily="50"/>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1600" b="1" i="0" u="none" strike="noStrike" kern="1200" cap="none" spc="0" normalizeH="0" baseline="0" noProof="0" dirty="0">
              <a:ln>
                <a:noFill/>
              </a:ln>
              <a:solidFill>
                <a:srgbClr val="898989"/>
              </a:solidFill>
              <a:effectLst/>
              <a:uLnTx/>
              <a:uFillTx/>
              <a:latin typeface="Calibri"/>
              <a:ea typeface="游ゴシック" pitchFamily="50"/>
              <a:cs typeface="+mn-cs"/>
            </a:endParaRPr>
          </a:p>
        </p:txBody>
      </p:sp>
      <p:sp>
        <p:nvSpPr>
          <p:cNvPr id="7" name="テキスト ボックス 6">
            <a:extLst>
              <a:ext uri="{FF2B5EF4-FFF2-40B4-BE49-F238E27FC236}">
                <a16:creationId xmlns:a16="http://schemas.microsoft.com/office/drawing/2014/main" id="{B4C6DAAE-52BC-42AD-95F6-1BE672B93C93}"/>
              </a:ext>
            </a:extLst>
          </p:cNvPr>
          <p:cNvSpPr txBox="1"/>
          <p:nvPr/>
        </p:nvSpPr>
        <p:spPr>
          <a:xfrm>
            <a:off x="756821" y="1050595"/>
            <a:ext cx="746189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TG15.6ma has three own sessions and one joint session such as</a:t>
            </a:r>
          </a:p>
        </p:txBody>
      </p:sp>
      <p:sp>
        <p:nvSpPr>
          <p:cNvPr id="13" name="タイトル 2">
            <a:extLst>
              <a:ext uri="{FF2B5EF4-FFF2-40B4-BE49-F238E27FC236}">
                <a16:creationId xmlns:a16="http://schemas.microsoft.com/office/drawing/2014/main" id="{963D7075-59C3-4D9E-81BA-7C124D7DC49C}"/>
              </a:ext>
            </a:extLst>
          </p:cNvPr>
          <p:cNvSpPr>
            <a:spLocks noGrp="1"/>
          </p:cNvSpPr>
          <p:nvPr>
            <p:ph type="title"/>
          </p:nvPr>
        </p:nvSpPr>
        <p:spPr>
          <a:xfrm>
            <a:off x="273032" y="653143"/>
            <a:ext cx="8597935" cy="379608"/>
          </a:xfrm>
        </p:spPr>
        <p:txBody>
          <a:bodyPr>
            <a:noAutofit/>
          </a:bodyPr>
          <a:lstStyle/>
          <a:p>
            <a:r>
              <a:rPr lang="en-US" altLang="ja-JP" sz="2400" b="1" dirty="0">
                <a:latin typeface="ＭＳ Ｐゴシック" panose="020B0600070205080204" pitchFamily="50" charset="-128"/>
                <a:ea typeface="ＭＳ Ｐゴシック" panose="020B0600070205080204" pitchFamily="50" charset="-128"/>
              </a:rPr>
              <a:t>TG15.6ma Interim Session Schedule for 12-17</a:t>
            </a:r>
            <a:r>
              <a:rPr lang="en-US" altLang="ja-JP" sz="2400" b="1" baseline="30000" dirty="0">
                <a:latin typeface="ＭＳ Ｐゴシック" panose="020B0600070205080204" pitchFamily="50" charset="-128"/>
                <a:ea typeface="ＭＳ Ｐゴシック" panose="020B0600070205080204" pitchFamily="50" charset="-128"/>
              </a:rPr>
              <a:t>th</a:t>
            </a:r>
            <a:r>
              <a:rPr lang="en-US" altLang="ja-JP" sz="2400" b="1" dirty="0">
                <a:latin typeface="ＭＳ Ｐゴシック" panose="020B0600070205080204" pitchFamily="50" charset="-128"/>
                <a:ea typeface="ＭＳ Ｐゴシック" panose="020B0600070205080204" pitchFamily="50" charset="-128"/>
              </a:rPr>
              <a:t>, September 2022</a:t>
            </a:r>
            <a:endParaRPr kumimoji="1" lang="ja-JP" altLang="en-US" sz="2400" b="1" dirty="0">
              <a:latin typeface="ＭＳ Ｐゴシック" panose="020B0600070205080204" pitchFamily="50" charset="-128"/>
              <a:ea typeface="ＭＳ Ｐゴシック" panose="020B0600070205080204" pitchFamily="50" charset="-128"/>
            </a:endParaRPr>
          </a:p>
        </p:txBody>
      </p:sp>
      <p:sp>
        <p:nvSpPr>
          <p:cNvPr id="2" name="日付プレースホルダー 1">
            <a:extLst>
              <a:ext uri="{FF2B5EF4-FFF2-40B4-BE49-F238E27FC236}">
                <a16:creationId xmlns:a16="http://schemas.microsoft.com/office/drawing/2014/main" id="{AA04C23F-FED6-479D-9B6C-BD94E8DEFAE4}"/>
              </a:ext>
            </a:extLst>
          </p:cNvPr>
          <p:cNvSpPr>
            <a:spLocks noGrp="1"/>
          </p:cNvSpPr>
          <p:nvPr>
            <p:ph type="dt" sz="half" idx="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a:ln>
                  <a:noFill/>
                </a:ln>
                <a:solidFill>
                  <a:srgbClr val="000000"/>
                </a:solidFill>
                <a:effectLst/>
                <a:uLnTx/>
                <a:uFillTx/>
                <a:latin typeface="Arial"/>
                <a:ea typeface="ＭＳ Ｐゴシック" charset="-128"/>
                <a:cs typeface="+mn-cs"/>
              </a:rPr>
              <a:t>September 2022</a:t>
            </a:r>
            <a:endParaRPr kumimoji="0" lang="en-US" altLang="ja-JP" sz="1400" b="1"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11" name="正方形/長方形 10">
            <a:extLst>
              <a:ext uri="{FF2B5EF4-FFF2-40B4-BE49-F238E27FC236}">
                <a16:creationId xmlns:a16="http://schemas.microsoft.com/office/drawing/2014/main" id="{837C72FD-46B1-7970-9365-4230F24875CC}"/>
              </a:ext>
            </a:extLst>
          </p:cNvPr>
          <p:cNvSpPr/>
          <p:nvPr/>
        </p:nvSpPr>
        <p:spPr bwMode="auto">
          <a:xfrm>
            <a:off x="4081992" y="4935557"/>
            <a:ext cx="269671" cy="398766"/>
          </a:xfrm>
          <a:prstGeom prst="rect">
            <a:avLst/>
          </a:prstGeom>
          <a:noFill/>
          <a:ln w="38100" cap="flat" cmpd="sng" algn="ctr">
            <a:solidFill>
              <a:srgbClr val="FF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FF00FF"/>
              </a:solidFill>
              <a:effectLst/>
              <a:uLnTx/>
              <a:uFillTx/>
              <a:latin typeface="Times New Roman" pitchFamily="18" charset="0"/>
              <a:ea typeface="+mn-ea"/>
              <a:cs typeface="+mn-cs"/>
            </a:endParaRPr>
          </a:p>
        </p:txBody>
      </p:sp>
      <p:sp>
        <p:nvSpPr>
          <p:cNvPr id="18" name="正方形/長方形 17">
            <a:extLst>
              <a:ext uri="{FF2B5EF4-FFF2-40B4-BE49-F238E27FC236}">
                <a16:creationId xmlns:a16="http://schemas.microsoft.com/office/drawing/2014/main" id="{CE498819-ED66-39DD-E236-39F0D5335A83}"/>
              </a:ext>
            </a:extLst>
          </p:cNvPr>
          <p:cNvSpPr/>
          <p:nvPr/>
        </p:nvSpPr>
        <p:spPr bwMode="auto">
          <a:xfrm>
            <a:off x="3257694" y="3510378"/>
            <a:ext cx="1230073" cy="240467"/>
          </a:xfrm>
          <a:prstGeom prst="rect">
            <a:avLst/>
          </a:prstGeom>
          <a:noFill/>
          <a:ln w="38100" cap="flat" cmpd="sng" algn="ctr">
            <a:solidFill>
              <a:srgbClr val="FF00FF"/>
            </a:solidFill>
            <a:prstDash val="sys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 name="正方形/長方形 18">
            <a:extLst>
              <a:ext uri="{FF2B5EF4-FFF2-40B4-BE49-F238E27FC236}">
                <a16:creationId xmlns:a16="http://schemas.microsoft.com/office/drawing/2014/main" id="{DE4AB7C8-5491-1896-A28F-8551C3836EFE}"/>
              </a:ext>
            </a:extLst>
          </p:cNvPr>
          <p:cNvSpPr/>
          <p:nvPr/>
        </p:nvSpPr>
        <p:spPr bwMode="auto">
          <a:xfrm>
            <a:off x="6658886" y="5001657"/>
            <a:ext cx="1174108" cy="332665"/>
          </a:xfrm>
          <a:prstGeom prst="rect">
            <a:avLst/>
          </a:prstGeom>
          <a:noFill/>
          <a:ln w="38100" cap="flat" cmpd="sng" algn="ctr">
            <a:solidFill>
              <a:srgbClr val="FF00FF"/>
            </a:solidFill>
            <a:prstDash val="sys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0" name="正方形/長方形 19">
            <a:extLst>
              <a:ext uri="{FF2B5EF4-FFF2-40B4-BE49-F238E27FC236}">
                <a16:creationId xmlns:a16="http://schemas.microsoft.com/office/drawing/2014/main" id="{34918DBF-42C9-889A-F5C3-B5B13C2A3580}"/>
              </a:ext>
            </a:extLst>
          </p:cNvPr>
          <p:cNvSpPr/>
          <p:nvPr/>
        </p:nvSpPr>
        <p:spPr bwMode="auto">
          <a:xfrm>
            <a:off x="5519605" y="3750878"/>
            <a:ext cx="1174158" cy="453209"/>
          </a:xfrm>
          <a:prstGeom prst="rect">
            <a:avLst/>
          </a:prstGeom>
          <a:noFill/>
          <a:ln w="38100" cap="flat" cmpd="sng" algn="ctr">
            <a:solidFill>
              <a:srgbClr val="FF00FF"/>
            </a:solidFill>
            <a:prstDash val="sys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2" name="正方形/長方形 21">
            <a:extLst>
              <a:ext uri="{FF2B5EF4-FFF2-40B4-BE49-F238E27FC236}">
                <a16:creationId xmlns:a16="http://schemas.microsoft.com/office/drawing/2014/main" id="{8C067CEA-BB4D-44B9-E02D-FF5CB6AFFECF}"/>
              </a:ext>
            </a:extLst>
          </p:cNvPr>
          <p:cNvSpPr/>
          <p:nvPr/>
        </p:nvSpPr>
        <p:spPr bwMode="auto">
          <a:xfrm>
            <a:off x="5214818" y="4936198"/>
            <a:ext cx="304787" cy="453209"/>
          </a:xfrm>
          <a:prstGeom prst="rect">
            <a:avLst/>
          </a:prstGeom>
          <a:noFill/>
          <a:ln w="38100" cap="flat" cmpd="sng" algn="ctr">
            <a:solidFill>
              <a:srgbClr val="FF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FF00FF"/>
              </a:solidFill>
              <a:effectLst/>
              <a:uLnTx/>
              <a:uFillTx/>
              <a:latin typeface="Times New Roman" pitchFamily="18" charset="0"/>
              <a:ea typeface="+mn-ea"/>
              <a:cs typeface="+mn-cs"/>
            </a:endParaRPr>
          </a:p>
        </p:txBody>
      </p:sp>
      <p:sp>
        <p:nvSpPr>
          <p:cNvPr id="23" name="正方形/長方形 22">
            <a:extLst>
              <a:ext uri="{FF2B5EF4-FFF2-40B4-BE49-F238E27FC236}">
                <a16:creationId xmlns:a16="http://schemas.microsoft.com/office/drawing/2014/main" id="{9AE5358A-28B8-C438-20D4-0729DB8CD91D}"/>
              </a:ext>
            </a:extLst>
          </p:cNvPr>
          <p:cNvSpPr/>
          <p:nvPr/>
        </p:nvSpPr>
        <p:spPr bwMode="auto">
          <a:xfrm>
            <a:off x="6347643" y="4936198"/>
            <a:ext cx="304787" cy="453209"/>
          </a:xfrm>
          <a:prstGeom prst="rect">
            <a:avLst/>
          </a:prstGeom>
          <a:noFill/>
          <a:ln w="38100" cap="flat" cmpd="sng" algn="ctr">
            <a:solidFill>
              <a:srgbClr val="FF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FF00FF"/>
              </a:solidFill>
              <a:effectLst/>
              <a:uLnTx/>
              <a:uFillTx/>
              <a:latin typeface="Times New Roman" pitchFamily="18" charset="0"/>
              <a:ea typeface="+mn-ea"/>
              <a:cs typeface="+mn-cs"/>
            </a:endParaRPr>
          </a:p>
        </p:txBody>
      </p:sp>
      <p:graphicFrame>
        <p:nvGraphicFramePr>
          <p:cNvPr id="9" name="表 8">
            <a:extLst>
              <a:ext uri="{FF2B5EF4-FFF2-40B4-BE49-F238E27FC236}">
                <a16:creationId xmlns:a16="http://schemas.microsoft.com/office/drawing/2014/main" id="{46531581-DB7D-3A8E-A270-DA7F9F93DEE8}"/>
              </a:ext>
            </a:extLst>
          </p:cNvPr>
          <p:cNvGraphicFramePr>
            <a:graphicFrameLocks noGrp="1"/>
          </p:cNvGraphicFramePr>
          <p:nvPr>
            <p:extLst>
              <p:ext uri="{D42A27DB-BD31-4B8C-83A1-F6EECF244321}">
                <p14:modId xmlns:p14="http://schemas.microsoft.com/office/powerpoint/2010/main" val="4196791299"/>
              </p:ext>
            </p:extLst>
          </p:nvPr>
        </p:nvGraphicFramePr>
        <p:xfrm>
          <a:off x="277848" y="1354871"/>
          <a:ext cx="8899441" cy="626523"/>
        </p:xfrm>
        <a:graphic>
          <a:graphicData uri="http://schemas.openxmlformats.org/drawingml/2006/table">
            <a:tbl>
              <a:tblPr>
                <a:tableStyleId>{5C22544A-7EE6-4342-B048-85BDC9FD1C3A}</a:tableStyleId>
              </a:tblPr>
              <a:tblGrid>
                <a:gridCol w="8276767">
                  <a:extLst>
                    <a:ext uri="{9D8B030D-6E8A-4147-A177-3AD203B41FA5}">
                      <a16:colId xmlns:a16="http://schemas.microsoft.com/office/drawing/2014/main" val="2618194811"/>
                    </a:ext>
                  </a:extLst>
                </a:gridCol>
                <a:gridCol w="622674">
                  <a:extLst>
                    <a:ext uri="{9D8B030D-6E8A-4147-A177-3AD203B41FA5}">
                      <a16:colId xmlns:a16="http://schemas.microsoft.com/office/drawing/2014/main" val="765888186"/>
                    </a:ext>
                  </a:extLst>
                </a:gridCol>
              </a:tblGrid>
              <a:tr h="165528">
                <a:tc>
                  <a:txBody>
                    <a:bodyPr/>
                    <a:lstStyle/>
                    <a:p>
                      <a:pPr algn="l" fontAlgn="b"/>
                      <a:r>
                        <a:rPr lang="en-US" sz="1200" u="none" strike="noStrike" dirty="0">
                          <a:effectLst/>
                        </a:rPr>
                        <a:t>Session1:  PM2  16:00-18:00 Local Hawaii Time, 22:00-24:00 EDT on Sept. 12(MON) </a:t>
                      </a:r>
                      <a:r>
                        <a:rPr lang="en-US" sz="1200" b="1" u="none" strike="noStrike" dirty="0">
                          <a:solidFill>
                            <a:srgbClr val="FF0000"/>
                          </a:solidFill>
                          <a:effectLst/>
                        </a:rPr>
                        <a:t>11:00-13:00 JST on Sept. 13(TUE)</a:t>
                      </a:r>
                      <a:endParaRPr lang="en-US" sz="1200" b="1" i="0" u="none" strike="noStrike" dirty="0">
                        <a:solidFill>
                          <a:srgbClr val="FF0000"/>
                        </a:solidFill>
                        <a:effectLst/>
                        <a:latin typeface="Arial" panose="020B0604020202020204" pitchFamily="34" charset="0"/>
                      </a:endParaRPr>
                    </a:p>
                  </a:txBody>
                  <a:tcPr marL="2843" marR="2843" marT="2843" marB="0" anchor="b"/>
                </a:tc>
                <a:tc>
                  <a:txBody>
                    <a:bodyPr/>
                    <a:lstStyle/>
                    <a:p>
                      <a:pPr algn="l" fontAlgn="b"/>
                      <a:endParaRPr lang="ja-JP" altLang="en-US" sz="600" b="0" i="0" u="none" strike="noStrike">
                        <a:effectLst/>
                        <a:latin typeface="Arial" panose="020B0604020202020204" pitchFamily="34" charset="0"/>
                      </a:endParaRPr>
                    </a:p>
                  </a:txBody>
                  <a:tcPr marL="2843" marR="2843" marT="2843" marB="0" anchor="b"/>
                </a:tc>
                <a:extLst>
                  <a:ext uri="{0D108BD9-81ED-4DB2-BD59-A6C34878D82A}">
                    <a16:rowId xmlns:a16="http://schemas.microsoft.com/office/drawing/2014/main" val="248350493"/>
                  </a:ext>
                </a:extLst>
              </a:tr>
              <a:tr h="220400">
                <a:tc>
                  <a:txBody>
                    <a:bodyPr/>
                    <a:lstStyle/>
                    <a:p>
                      <a:pPr algn="l" fontAlgn="b"/>
                      <a:r>
                        <a:rPr lang="en-US" sz="1200" u="none" strike="noStrike" dirty="0">
                          <a:effectLst/>
                        </a:rPr>
                        <a:t>Session2:  PM2  16:00-18:00 Local Hawaii Time, 22:00-24:00 EDT on Sept. 13(TUE) </a:t>
                      </a:r>
                      <a:r>
                        <a:rPr lang="en-US" sz="1200" b="1" u="none" strike="noStrike" dirty="0">
                          <a:solidFill>
                            <a:srgbClr val="FF0000"/>
                          </a:solidFill>
                          <a:effectLst/>
                        </a:rPr>
                        <a:t>11:00-13:00 JST on Sept. 14(WED)</a:t>
                      </a:r>
                      <a:endParaRPr lang="en-US" sz="1200" b="1" i="0" u="none" strike="noStrike" dirty="0">
                        <a:solidFill>
                          <a:srgbClr val="FF0000"/>
                        </a:solidFill>
                        <a:effectLst/>
                        <a:latin typeface="Arial" panose="020B0604020202020204" pitchFamily="34" charset="0"/>
                      </a:endParaRPr>
                    </a:p>
                  </a:txBody>
                  <a:tcPr marL="2843" marR="2843" marT="2843" marB="0" anchor="b"/>
                </a:tc>
                <a:tc>
                  <a:txBody>
                    <a:bodyPr/>
                    <a:lstStyle/>
                    <a:p>
                      <a:pPr algn="l" fontAlgn="b"/>
                      <a:endParaRPr lang="ja-JP" altLang="en-US" sz="600" b="0" i="0" u="none" strike="noStrike">
                        <a:effectLst/>
                        <a:latin typeface="Arial" panose="020B0604020202020204" pitchFamily="34" charset="0"/>
                      </a:endParaRPr>
                    </a:p>
                  </a:txBody>
                  <a:tcPr marL="2843" marR="2843" marT="2843" marB="0" anchor="b"/>
                </a:tc>
                <a:extLst>
                  <a:ext uri="{0D108BD9-81ED-4DB2-BD59-A6C34878D82A}">
                    <a16:rowId xmlns:a16="http://schemas.microsoft.com/office/drawing/2014/main" val="1456517015"/>
                  </a:ext>
                </a:extLst>
              </a:tr>
              <a:tr h="220400">
                <a:tc>
                  <a:txBody>
                    <a:bodyPr/>
                    <a:lstStyle/>
                    <a:p>
                      <a:pPr algn="l" fontAlgn="b"/>
                      <a:r>
                        <a:rPr lang="en-US" sz="1200" u="none" strike="noStrike" dirty="0">
                          <a:effectLst/>
                        </a:rPr>
                        <a:t>Session3:  PM2  16:00-18:00 Local Hawaii Time, 22:00-24:00 EDT on Sept. 14(WED) </a:t>
                      </a:r>
                      <a:r>
                        <a:rPr lang="en-US" sz="1200" b="1" u="none" strike="noStrike" dirty="0">
                          <a:solidFill>
                            <a:srgbClr val="FF0000"/>
                          </a:solidFill>
                          <a:effectLst/>
                        </a:rPr>
                        <a:t>11:00-13:00 JST on Sept. 15(THU)</a:t>
                      </a:r>
                      <a:endParaRPr lang="en-US" sz="1200" b="1" i="0" u="none" strike="noStrike" dirty="0">
                        <a:solidFill>
                          <a:srgbClr val="FF0000"/>
                        </a:solidFill>
                        <a:effectLst/>
                        <a:latin typeface="Arial" panose="020B0604020202020204" pitchFamily="34" charset="0"/>
                      </a:endParaRPr>
                    </a:p>
                  </a:txBody>
                  <a:tcPr marL="2843" marR="2843" marT="2843" marB="0" anchor="b"/>
                </a:tc>
                <a:tc>
                  <a:txBody>
                    <a:bodyPr/>
                    <a:lstStyle/>
                    <a:p>
                      <a:pPr algn="l" fontAlgn="b"/>
                      <a:endParaRPr lang="ja-JP" altLang="en-US" sz="600" b="0" i="0" u="none" strike="noStrike" dirty="0">
                        <a:effectLst/>
                        <a:latin typeface="Arial" panose="020B0604020202020204" pitchFamily="34" charset="0"/>
                      </a:endParaRPr>
                    </a:p>
                  </a:txBody>
                  <a:tcPr marL="2843" marR="2843" marT="2843" marB="0" anchor="b"/>
                </a:tc>
                <a:extLst>
                  <a:ext uri="{0D108BD9-81ED-4DB2-BD59-A6C34878D82A}">
                    <a16:rowId xmlns:a16="http://schemas.microsoft.com/office/drawing/2014/main" val="1400848111"/>
                  </a:ext>
                </a:extLst>
              </a:tr>
            </a:tbl>
          </a:graphicData>
        </a:graphic>
      </p:graphicFrame>
    </p:spTree>
    <p:extLst>
      <p:ext uri="{BB962C8B-B14F-4D97-AF65-F5344CB8AC3E}">
        <p14:creationId xmlns:p14="http://schemas.microsoft.com/office/powerpoint/2010/main" val="107312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5000" fill="hold" grpId="0" nodeType="withEffect">
                                  <p:stCondLst>
                                    <p:cond delay="0"/>
                                  </p:stCondLst>
                                  <p:childTnLst>
                                    <p:animEffect transition="out" filter="fade">
                                      <p:cBhvr>
                                        <p:cTn id="6" dur="500" tmFilter="0, 0; .2, .5; .8, .5; 1, 0"/>
                                        <p:tgtEl>
                                          <p:spTgt spid="22"/>
                                        </p:tgtEl>
                                      </p:cBhvr>
                                    </p:animEffect>
                                    <p:animScale>
                                      <p:cBhvr>
                                        <p:cTn id="7" dur="250" autoRev="1" fill="hold"/>
                                        <p:tgtEl>
                                          <p:spTgt spid="22"/>
                                        </p:tgtEl>
                                      </p:cBhvr>
                                      <p:by x="105000" y="105000"/>
                                    </p:animScale>
                                  </p:childTnLst>
                                </p:cTn>
                              </p:par>
                              <p:par>
                                <p:cTn id="8" presetID="26" presetClass="emph" presetSubtype="0" repeatCount="5000" fill="hold" grpId="0" nodeType="withEffect">
                                  <p:stCondLst>
                                    <p:cond delay="0"/>
                                  </p:stCondLst>
                                  <p:childTnLst>
                                    <p:animEffect transition="out" filter="fade">
                                      <p:cBhvr>
                                        <p:cTn id="9" dur="500" tmFilter="0, 0; .2, .5; .8, .5; 1, 0"/>
                                        <p:tgtEl>
                                          <p:spTgt spid="23"/>
                                        </p:tgtEl>
                                      </p:cBhvr>
                                    </p:animEffect>
                                    <p:animScale>
                                      <p:cBhvr>
                                        <p:cTn id="10" dur="250" autoRev="1" fill="hold"/>
                                        <p:tgtEl>
                                          <p:spTgt spid="23"/>
                                        </p:tgtEl>
                                      </p:cBhvr>
                                      <p:by x="105000" y="105000"/>
                                    </p:animScale>
                                  </p:childTnLst>
                                </p:cTn>
                              </p:par>
                              <p:par>
                                <p:cTn id="11" presetID="26" presetClass="emph" presetSubtype="0" repeatCount="5000" fill="hold" grpId="0" nodeType="withEffect">
                                  <p:stCondLst>
                                    <p:cond delay="0"/>
                                  </p:stCondLst>
                                  <p:childTnLst>
                                    <p:animEffect transition="out" filter="fade">
                                      <p:cBhvr>
                                        <p:cTn id="12" dur="500" tmFilter="0, 0; .2, .5; .8, .5; 1, 0"/>
                                        <p:tgtEl>
                                          <p:spTgt spid="11"/>
                                        </p:tgtEl>
                                      </p:cBhvr>
                                    </p:animEffect>
                                    <p:animScale>
                                      <p:cBhvr>
                                        <p:cTn id="13" dur="250" autoRev="1" fill="hold"/>
                                        <p:tgtEl>
                                          <p:spTgt spid="11"/>
                                        </p:tgtEl>
                                      </p:cBhvr>
                                      <p:by x="105000" y="105000"/>
                                    </p:animScale>
                                  </p:childTnLst>
                                </p:cTn>
                              </p:par>
                              <p:par>
                                <p:cTn id="14" presetID="26" presetClass="emph" presetSubtype="0" repeatCount="5000" fill="hold" grpId="0" nodeType="withEffect">
                                  <p:stCondLst>
                                    <p:cond delay="0"/>
                                  </p:stCondLst>
                                  <p:childTnLst>
                                    <p:animEffect transition="out" filter="fade">
                                      <p:cBhvr>
                                        <p:cTn id="15" dur="500" tmFilter="0, 0; .2, .5; .8, .5; 1, 0"/>
                                        <p:tgtEl>
                                          <p:spTgt spid="20"/>
                                        </p:tgtEl>
                                      </p:cBhvr>
                                    </p:animEffect>
                                    <p:animScale>
                                      <p:cBhvr>
                                        <p:cTn id="16" dur="250" autoRev="1" fill="hold"/>
                                        <p:tgtEl>
                                          <p:spTgt spid="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0" grpId="0" animBg="1"/>
      <p:bldP spid="22"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FA011237-38D8-FE8C-37CB-98E4C1275CBF}"/>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コンテンツ プレースホルダー 1"/>
          <p:cNvSpPr>
            <a:spLocks noGrp="1"/>
          </p:cNvSpPr>
          <p:nvPr>
            <p:ph idx="1"/>
          </p:nvPr>
        </p:nvSpPr>
        <p:spPr/>
        <p:txBody>
          <a:bodyPr/>
          <a:lstStyle/>
          <a:p>
            <a:pPr marL="457200" indent="-457200"/>
            <a:r>
              <a:rPr lang="en-US" altLang="ja-JP" dirty="0"/>
              <a:t>https://imat.ieee.org</a:t>
            </a:r>
          </a:p>
          <a:p>
            <a:pPr marL="457200" indent="-457200">
              <a:buNone/>
            </a:pPr>
            <a:endParaRPr lang="en-US" altLang="ja-JP" sz="4400" dirty="0"/>
          </a:p>
          <a:p>
            <a:pPr marL="457200" indent="-457200">
              <a:buFontTx/>
              <a:buAutoNum type="arabicPeriod"/>
            </a:pPr>
            <a:r>
              <a:rPr lang="en-US" altLang="ja-JP" sz="2800" dirty="0"/>
              <a:t>Register</a:t>
            </a:r>
          </a:p>
          <a:p>
            <a:pPr marL="457200" indent="-457200">
              <a:buFontTx/>
              <a:buAutoNum type="arabicPeriod"/>
            </a:pPr>
            <a:r>
              <a:rPr lang="en-US" altLang="ja-JP" sz="2800" dirty="0"/>
              <a:t>Indicate attendance</a:t>
            </a:r>
          </a:p>
          <a:p>
            <a:pPr marL="457200" indent="-457200">
              <a:buFontTx/>
              <a:buAutoNum type="arabicPeriod"/>
            </a:pPr>
            <a:r>
              <a:rPr lang="en-US" altLang="ja-JP" sz="2800" dirty="0"/>
              <a:t>Please sign attendance sheet</a:t>
            </a:r>
          </a:p>
          <a:p>
            <a:endParaRPr kumimoji="1" lang="ja-JP" altLang="en-US" dirty="0"/>
          </a:p>
        </p:txBody>
      </p:sp>
      <p:sp>
        <p:nvSpPr>
          <p:cNvPr id="3" name="タイトル 2"/>
          <p:cNvSpPr>
            <a:spLocks noGrp="1"/>
          </p:cNvSpPr>
          <p:nvPr>
            <p:ph type="title"/>
          </p:nvPr>
        </p:nvSpPr>
        <p:spPr/>
        <p:txBody>
          <a:bodyPr/>
          <a:lstStyle/>
          <a:p>
            <a:r>
              <a:rPr kumimoji="1" lang="en-US" altLang="ja-JP" sz="4000" b="1" dirty="0"/>
              <a:t>Attendance</a:t>
            </a:r>
            <a:endParaRPr kumimoji="1" lang="ja-JP" altLang="en-US" sz="4000" b="1" dirty="0"/>
          </a:p>
        </p:txBody>
      </p:sp>
      <p:sp>
        <p:nvSpPr>
          <p:cNvPr id="5" name="スライド番号プレースホルダー 4"/>
          <p:cNvSpPr>
            <a:spLocks noGrp="1"/>
          </p:cNvSpPr>
          <p:nvPr>
            <p:ph type="sldNum" sz="quarter" idx="12"/>
          </p:nvPr>
        </p:nvSpPr>
        <p:spPr/>
        <p:txBody>
          <a:bodyPr/>
          <a:lstStyle/>
          <a:p>
            <a:r>
              <a:rPr lang="en-US" altLang="ja-JP" dirty="0"/>
              <a:t>Slide </a:t>
            </a:r>
            <a:fld id="{17C47D4F-CAA3-4307-B0EF-8C4B3E0CF21D}" type="slidenum">
              <a:rPr lang="en-US" altLang="ja-JP" smtClean="0"/>
              <a:pPr/>
              <a:t>6</a:t>
            </a:fld>
            <a:endParaRPr lang="en-US" altLang="ja-JP" dirty="0"/>
          </a:p>
        </p:txBody>
      </p:sp>
      <p:sp>
        <p:nvSpPr>
          <p:cNvPr id="8" name="Rectangle 4">
            <a:extLst>
              <a:ext uri="{FF2B5EF4-FFF2-40B4-BE49-F238E27FC236}">
                <a16:creationId xmlns:a16="http://schemas.microsoft.com/office/drawing/2014/main" id="{A4A5CC2F-4D15-4A73-BC70-5913749D68B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2022</a:t>
            </a:r>
            <a:endParaRPr lang="en-US" altLang="ja-JP" dirty="0"/>
          </a:p>
        </p:txBody>
      </p:sp>
    </p:spTree>
    <p:extLst>
      <p:ext uri="{BB962C8B-B14F-4D97-AF65-F5344CB8AC3E}">
        <p14:creationId xmlns:p14="http://schemas.microsoft.com/office/powerpoint/2010/main" val="1393245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1716B287-81F9-B5E3-32A3-305F4D4CFECD}"/>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3" name="コンテンツ プレースホルダー 2"/>
          <p:cNvSpPr>
            <a:spLocks noGrp="1"/>
          </p:cNvSpPr>
          <p:nvPr>
            <p:ph idx="1"/>
          </p:nvPr>
        </p:nvSpPr>
        <p:spPr>
          <a:xfrm>
            <a:off x="723900" y="1238801"/>
            <a:ext cx="7772400" cy="4911477"/>
          </a:xfrm>
        </p:spPr>
        <p:txBody>
          <a:bodyPr/>
          <a:lstStyle/>
          <a:p>
            <a:r>
              <a:rPr lang="en-US" altLang="ja-JP" sz="2400" dirty="0">
                <a:ea typeface="ＭＳ Ｐゴシック" charset="-128"/>
              </a:rPr>
              <a:t>Required notices</a:t>
            </a:r>
          </a:p>
          <a:p>
            <a:pPr lvl="1"/>
            <a:r>
              <a:rPr lang="en-US" altLang="ja-JP" sz="2000" dirty="0">
                <a:ea typeface="ＭＳ Ｐゴシック" charset="-128"/>
              </a:rPr>
              <a:t>Affiliation FAQ - http://standards.ieee.org/faqs/affiliationFAQ.html</a:t>
            </a:r>
          </a:p>
          <a:p>
            <a:pPr lvl="1"/>
            <a:r>
              <a:rPr lang="en-US" altLang="ja-JP" sz="2000" dirty="0">
                <a:ea typeface="ＭＳ Ｐゴシック" charset="-128"/>
              </a:rPr>
              <a:t>Anti-Trust FAQ - http://standards.ieee.org/resources/antitrust-guidelines.pdf</a:t>
            </a:r>
          </a:p>
          <a:p>
            <a:pPr lvl="1"/>
            <a:r>
              <a:rPr lang="en-US" altLang="ja-JP" sz="2000" dirty="0">
                <a:ea typeface="ＭＳ Ｐゴシック" charset="-128"/>
              </a:rPr>
              <a:t>Ethics - http://www.ieee.org/portal/cms_docs/about/CoE_poster.pdf</a:t>
            </a:r>
          </a:p>
          <a:p>
            <a:r>
              <a:rPr lang="en-US" altLang="ja-JP" sz="2400" dirty="0">
                <a:ea typeface="ＭＳ Ｐゴシック" charset="-128"/>
              </a:rPr>
              <a:t>Chair and Secretary</a:t>
            </a:r>
          </a:p>
          <a:p>
            <a:pPr lvl="1"/>
            <a:r>
              <a:rPr lang="en-US" altLang="ja-JP" sz="2000" dirty="0">
                <a:ea typeface="ＭＳ Ｐゴシック" charset="-128"/>
              </a:rPr>
              <a:t>Chair is Ryuji Kohno(YNU/YRP-IAI)</a:t>
            </a:r>
          </a:p>
          <a:p>
            <a:pPr lvl="1"/>
            <a:r>
              <a:rPr lang="en-US" altLang="ja-JP" sz="2000" dirty="0">
                <a:ea typeface="ＭＳ Ｐゴシック" charset="-128"/>
              </a:rPr>
              <a:t>Vice Chair is Marco Hernandez(YRP-IAI/CWC)</a:t>
            </a:r>
          </a:p>
          <a:p>
            <a:pPr lvl="1"/>
            <a:r>
              <a:rPr lang="en-US" altLang="ja-JP" sz="2000" dirty="0">
                <a:ea typeface="ＭＳ Ｐゴシック" charset="-128"/>
              </a:rPr>
              <a:t>Secretary is Takumi Kobayashi(YNU/TCU)</a:t>
            </a:r>
          </a:p>
          <a:p>
            <a:pPr lvl="1"/>
            <a:r>
              <a:rPr lang="en-US" altLang="ja-JP" sz="2000" dirty="0">
                <a:ea typeface="ＭＳ Ｐゴシック" charset="-128"/>
              </a:rPr>
              <a:t>Technical Editors are Minsoo Kim(YRP-IAI) and</a:t>
            </a:r>
          </a:p>
          <a:p>
            <a:pPr marL="457200" lvl="1" indent="0">
              <a:buNone/>
            </a:pPr>
            <a:r>
              <a:rPr lang="en-US" altLang="ja-JP" sz="2000" dirty="0">
                <a:ea typeface="ＭＳ Ｐゴシック" charset="-128"/>
              </a:rPr>
              <a:t>                                       Marco Hernandez(YRP-IAI/CWC)</a:t>
            </a:r>
          </a:p>
          <a:p>
            <a:pPr marL="457200" lvl="1" indent="0">
              <a:buNone/>
            </a:pPr>
            <a:endParaRPr lang="en-US" altLang="ja-JP" sz="2000" dirty="0">
              <a:ea typeface="ＭＳ Ｐゴシック" charset="-128"/>
            </a:endParaRPr>
          </a:p>
          <a:p>
            <a:pPr lvl="1"/>
            <a:endParaRPr lang="en-US" altLang="ja-JP" sz="1800" dirty="0">
              <a:ea typeface="ＭＳ Ｐゴシック" charset="-128"/>
            </a:endParaRPr>
          </a:p>
          <a:p>
            <a:pPr lvl="1"/>
            <a:endParaRPr lang="en-US" altLang="ja-JP" sz="1800" dirty="0">
              <a:ea typeface="ＭＳ Ｐゴシック" charset="-128"/>
            </a:endParaRPr>
          </a:p>
          <a:p>
            <a:endParaRPr kumimoji="1" lang="ja-JP" altLang="en-US" sz="3600" dirty="0"/>
          </a:p>
        </p:txBody>
      </p:sp>
      <p:sp>
        <p:nvSpPr>
          <p:cNvPr id="2" name="タイトル 1"/>
          <p:cNvSpPr>
            <a:spLocks noGrp="1"/>
          </p:cNvSpPr>
          <p:nvPr>
            <p:ph type="title"/>
          </p:nvPr>
        </p:nvSpPr>
        <p:spPr>
          <a:xfrm>
            <a:off x="685800" y="404664"/>
            <a:ext cx="7772400" cy="1066800"/>
          </a:xfrm>
        </p:spPr>
        <p:txBody>
          <a:bodyPr/>
          <a:lstStyle/>
          <a:p>
            <a:r>
              <a:rPr lang="en-US" altLang="ja-JP" b="1" dirty="0">
                <a:ea typeface="ＭＳ Ｐゴシック" charset="-128"/>
              </a:rPr>
              <a:t>Administrative Items</a:t>
            </a:r>
            <a:endParaRPr kumimoji="1" lang="ja-JP" altLang="en-US" b="1" dirty="0"/>
          </a:p>
        </p:txBody>
      </p:sp>
      <p:sp>
        <p:nvSpPr>
          <p:cNvPr id="6" name="スライド番号プレースホルダー 5"/>
          <p:cNvSpPr>
            <a:spLocks noGrp="1"/>
          </p:cNvSpPr>
          <p:nvPr>
            <p:ph type="sldNum" sz="quarter" idx="12"/>
          </p:nvPr>
        </p:nvSpPr>
        <p:spPr/>
        <p:txBody>
          <a:bodyPr/>
          <a:lstStyle/>
          <a:p>
            <a:r>
              <a:rPr lang="en-US" altLang="ja-JP" dirty="0"/>
              <a:t>Slide </a:t>
            </a:r>
            <a:fld id="{8242A585-2600-43B1-ABC9-06D037E96BAE}" type="slidenum">
              <a:rPr lang="en-US" altLang="ja-JP" smtClean="0"/>
              <a:pPr/>
              <a:t>7</a:t>
            </a:fld>
            <a:endParaRPr lang="en-US" altLang="ja-JP" dirty="0"/>
          </a:p>
        </p:txBody>
      </p:sp>
      <p:sp>
        <p:nvSpPr>
          <p:cNvPr id="8" name="Rectangle 4">
            <a:extLst>
              <a:ext uri="{FF2B5EF4-FFF2-40B4-BE49-F238E27FC236}">
                <a16:creationId xmlns:a16="http://schemas.microsoft.com/office/drawing/2014/main" id="{6867C7CB-FBC0-4A91-8683-04D0B27776E0}"/>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2022</a:t>
            </a:r>
            <a:endParaRPr lang="en-US" altLang="ja-JP" dirty="0"/>
          </a:p>
        </p:txBody>
      </p:sp>
    </p:spTree>
    <p:extLst>
      <p:ext uri="{BB962C8B-B14F-4D97-AF65-F5344CB8AC3E}">
        <p14:creationId xmlns:p14="http://schemas.microsoft.com/office/powerpoint/2010/main" val="1734309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3659C8B1-D1A2-2AC1-78CA-425A011232EA}"/>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6" name="スライド番号プレースホルダー 5"/>
          <p:cNvSpPr>
            <a:spLocks noGrp="1"/>
          </p:cNvSpPr>
          <p:nvPr>
            <p:ph type="sldNum" sz="quarter" idx="12"/>
          </p:nvPr>
        </p:nvSpPr>
        <p:spPr/>
        <p:txBody>
          <a:bodyPr/>
          <a:lstStyle/>
          <a:p>
            <a:r>
              <a:rPr lang="en-US" altLang="ja-JP" dirty="0"/>
              <a:t>Slide </a:t>
            </a:r>
            <a:fld id="{8242A585-2600-43B1-ABC9-06D037E96BAE}" type="slidenum">
              <a:rPr lang="en-US" altLang="ja-JP" smtClean="0"/>
              <a:pPr/>
              <a:t>8</a:t>
            </a:fld>
            <a:endParaRPr lang="en-US" altLang="ja-JP" dirty="0"/>
          </a:p>
        </p:txBody>
      </p:sp>
      <p:sp>
        <p:nvSpPr>
          <p:cNvPr id="7" name="Rectangle 1026"/>
          <p:cNvSpPr txBox="1">
            <a:spLocks noChangeArrowheads="1"/>
          </p:cNvSpPr>
          <p:nvPr/>
        </p:nvSpPr>
        <p:spPr>
          <a:xfrm>
            <a:off x="251520" y="502568"/>
            <a:ext cx="8640960" cy="838200"/>
          </a:xfrm>
          <a:prstGeom prst="rect">
            <a:avLst/>
          </a:prstGeom>
        </p:spPr>
        <p:txBody>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US" altLang="ja-JP" sz="3200" b="1" u="sng" kern="0" dirty="0">
                <a:ea typeface="ＭＳ Ｐゴシック" charset="-128"/>
              </a:rPr>
              <a:t>Participants, Patents, and Duty to Inform</a:t>
            </a:r>
            <a:endParaRPr lang="en-US" altLang="ja-JP" sz="3200" b="1" kern="0" dirty="0">
              <a:ea typeface="ＭＳ Ｐゴシック" charset="-128"/>
            </a:endParaRPr>
          </a:p>
        </p:txBody>
      </p:sp>
      <p:sp>
        <p:nvSpPr>
          <p:cNvPr id="8" name="Rectangle 1027"/>
          <p:cNvSpPr txBox="1">
            <a:spLocks noChangeArrowheads="1"/>
          </p:cNvSpPr>
          <p:nvPr/>
        </p:nvSpPr>
        <p:spPr>
          <a:xfrm>
            <a:off x="0" y="1072480"/>
            <a:ext cx="9144000" cy="4876800"/>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pPr algn="ctr">
              <a:buFont typeface="Monotype Sorts" pitchFamily="2" charset="2"/>
              <a:buNone/>
            </a:pPr>
            <a:r>
              <a:rPr lang="en-US" altLang="ja-JP" sz="1600" b="1" kern="0" dirty="0">
                <a:ea typeface="ＭＳ Ｐゴシック" charset="-128"/>
              </a:rPr>
              <a:t>All participants in this meeting have certain obligations under the IEEE-SA Patent Policy. </a:t>
            </a:r>
          </a:p>
          <a:p>
            <a:pPr lvl="1"/>
            <a:r>
              <a:rPr lang="en-US" altLang="ja-JP" sz="1600" b="1" kern="0" dirty="0">
                <a:solidFill>
                  <a:srgbClr val="003399"/>
                </a:solidFill>
                <a:ea typeface="ＭＳ Ｐゴシック" charset="-128"/>
              </a:rPr>
              <a:t>Participants [Note: </a:t>
            </a:r>
            <a:r>
              <a:rPr lang="en-GB" sz="1600" b="1" kern="0" dirty="0">
                <a:solidFill>
                  <a:srgbClr val="003399"/>
                </a:solidFill>
              </a:rPr>
              <a:t>Quoted text excerpted from IEEE-SA Standards Board Bylaws subclause 6.2</a:t>
            </a:r>
            <a:r>
              <a:rPr lang="en-US" altLang="ja-JP" sz="1600" b="1" kern="0" dirty="0">
                <a:solidFill>
                  <a:srgbClr val="003399"/>
                </a:solidFill>
                <a:ea typeface="ＭＳ Ｐゴシック" charset="-128"/>
              </a:rPr>
              <a:t>]:</a:t>
            </a:r>
          </a:p>
          <a:p>
            <a:pPr lvl="2"/>
            <a:r>
              <a:rPr lang="en-US" altLang="ja-JP" sz="1600" b="1" kern="0" dirty="0">
                <a:solidFill>
                  <a:srgbClr val="003399"/>
                </a:solidFill>
                <a:ea typeface="ＭＳ Ｐゴシック" charset="-128"/>
              </a:rPr>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endParaRPr lang="en-US" altLang="ja-JP" sz="1600" kern="0" dirty="0">
              <a:ea typeface="ＭＳ Ｐゴシック" charset="-128"/>
            </a:endParaRPr>
          </a:p>
          <a:p>
            <a:pPr lvl="3"/>
            <a:r>
              <a:rPr lang="en-US" altLang="ja-JP" sz="1400" b="1" kern="0" dirty="0">
                <a:solidFill>
                  <a:srgbClr val="003399"/>
                </a:solidFill>
                <a:ea typeface="ＭＳ Ｐゴシック" charset="-128"/>
              </a:rPr>
              <a:t>“Personal awareness” means that the participant “is personally aware that the holder may have a potential Essential Patent Claim,” even if the participant is not personally aware of the specific patents or patent claims</a:t>
            </a:r>
          </a:p>
          <a:p>
            <a:pPr lvl="2"/>
            <a:r>
              <a:rPr lang="en-US" altLang="ja-JP" sz="1600" b="1" kern="0" dirty="0">
                <a:solidFill>
                  <a:srgbClr val="003399"/>
                </a:solidFill>
                <a:ea typeface="ＭＳ Ｐゴシック" charset="-128"/>
              </a:rPr>
              <a:t>“Should inform the IEEE (or cause the IEEE to be informed)” of the identity of “any other holders of such potential Essential Patent Claims” (that is, third parties that are not affiliated with the participant, with the participant’s employer, or with anyone else that the participant is from or otherwise represents)</a:t>
            </a:r>
          </a:p>
          <a:p>
            <a:pPr lvl="1"/>
            <a:r>
              <a:rPr lang="en-US" altLang="ja-JP" sz="1600" b="1" kern="0" dirty="0">
                <a:solidFill>
                  <a:srgbClr val="003399"/>
                </a:solidFill>
                <a:ea typeface="ＭＳ Ｐゴシック" charset="-128"/>
              </a:rPr>
              <a:t>The above does not apply if the patent claim is already the subject of an Accepted Letter of Assurance that applies to the proposed standard(s) under consideration by this group</a:t>
            </a:r>
          </a:p>
          <a:p>
            <a:pPr lvl="1"/>
            <a:r>
              <a:rPr lang="en-US" altLang="ja-JP" sz="1600" b="1" kern="0" dirty="0">
                <a:solidFill>
                  <a:srgbClr val="003399"/>
                </a:solidFill>
                <a:ea typeface="ＭＳ Ｐゴシック" charset="-128"/>
              </a:rPr>
              <a:t>Early identification of holders of potential Essential Patent Claims is strongly encouraged</a:t>
            </a:r>
          </a:p>
          <a:p>
            <a:pPr lvl="1"/>
            <a:r>
              <a:rPr lang="en-US" altLang="ja-JP" sz="1600" b="1" kern="0" dirty="0">
                <a:solidFill>
                  <a:srgbClr val="003399"/>
                </a:solidFill>
                <a:ea typeface="ＭＳ Ｐゴシック" charset="-128"/>
              </a:rPr>
              <a:t>No duty to perform a patent search</a:t>
            </a:r>
            <a:endParaRPr lang="en-US" altLang="ja-JP" sz="1600" kern="0" dirty="0">
              <a:ea typeface="ＭＳ Ｐゴシック" charset="-128"/>
            </a:endParaRPr>
          </a:p>
        </p:txBody>
      </p:sp>
      <p:sp>
        <p:nvSpPr>
          <p:cNvPr id="10" name="Rectangle 4">
            <a:extLst>
              <a:ext uri="{FF2B5EF4-FFF2-40B4-BE49-F238E27FC236}">
                <a16:creationId xmlns:a16="http://schemas.microsoft.com/office/drawing/2014/main" id="{A60D4C30-417F-4EDF-B387-C47E36B1D45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2022</a:t>
            </a:r>
            <a:endParaRPr lang="en-US" altLang="ja-JP" dirty="0"/>
          </a:p>
        </p:txBody>
      </p:sp>
    </p:spTree>
    <p:extLst>
      <p:ext uri="{BB962C8B-B14F-4D97-AF65-F5344CB8AC3E}">
        <p14:creationId xmlns:p14="http://schemas.microsoft.com/office/powerpoint/2010/main" val="58726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619A7A63-B642-79F5-D8C7-CF666BF1E62A}"/>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9" name="Rectangle 1026"/>
          <p:cNvSpPr txBox="1">
            <a:spLocks noChangeArrowheads="1"/>
          </p:cNvSpPr>
          <p:nvPr/>
        </p:nvSpPr>
        <p:spPr>
          <a:xfrm>
            <a:off x="251520" y="502568"/>
            <a:ext cx="8640960" cy="838200"/>
          </a:xfrm>
          <a:prstGeom prst="rect">
            <a:avLst/>
          </a:prstGeom>
        </p:spPr>
        <p:txBody>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GB" altLang="ja-JP" b="1" u="sng" kern="0" dirty="0"/>
              <a:t>Patent Related Links</a:t>
            </a:r>
            <a:endParaRPr lang="en-US" altLang="ja-JP" b="1" u="sng" kern="0" dirty="0">
              <a:ea typeface="ＭＳ Ｐゴシック" charset="-128"/>
            </a:endParaRPr>
          </a:p>
        </p:txBody>
      </p:sp>
      <p:sp>
        <p:nvSpPr>
          <p:cNvPr id="4" name="スライド番号プレースホルダー 3"/>
          <p:cNvSpPr>
            <a:spLocks noGrp="1"/>
          </p:cNvSpPr>
          <p:nvPr>
            <p:ph type="sldNum" sz="quarter" idx="12"/>
          </p:nvPr>
        </p:nvSpPr>
        <p:spPr/>
        <p:txBody>
          <a:bodyPr/>
          <a:lstStyle/>
          <a:p>
            <a:r>
              <a:rPr lang="en-US" altLang="ja-JP" dirty="0"/>
              <a:t>Slide </a:t>
            </a:r>
            <a:fld id="{266A080E-4E30-4968-B029-7CF782D6220C}" type="slidenum">
              <a:rPr lang="en-US" altLang="ja-JP" smtClean="0"/>
              <a:pPr/>
              <a:t>9</a:t>
            </a:fld>
            <a:endParaRPr lang="en-US" altLang="ja-JP" dirty="0"/>
          </a:p>
        </p:txBody>
      </p:sp>
      <p:sp>
        <p:nvSpPr>
          <p:cNvPr id="6" name="Rectangle 3"/>
          <p:cNvSpPr txBox="1">
            <a:spLocks noChangeArrowheads="1"/>
          </p:cNvSpPr>
          <p:nvPr/>
        </p:nvSpPr>
        <p:spPr>
          <a:xfrm>
            <a:off x="258044" y="1268760"/>
            <a:ext cx="8640960" cy="3513305"/>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pPr lvl="1">
              <a:lnSpc>
                <a:spcPct val="90000"/>
              </a:lnSpc>
              <a:buFont typeface="Monotype Sorts" pitchFamily="2" charset="2"/>
              <a:buNone/>
            </a:pPr>
            <a:r>
              <a:rPr lang="en-US" altLang="ja-JP" sz="2400" kern="0" dirty="0">
                <a:ea typeface="ＭＳ Ｐゴシック" charset="-128"/>
                <a:cs typeface="Times New Roman" pitchFamily="18" charset="0"/>
              </a:rPr>
              <a:t>	All participants should be familiar with their obligations under the IEEE-SA Policies &amp; Procedures for standards development.</a:t>
            </a:r>
          </a:p>
          <a:p>
            <a:pPr lvl="1">
              <a:lnSpc>
                <a:spcPct val="90000"/>
              </a:lnSpc>
              <a:buFont typeface="Monotype Sorts" pitchFamily="2" charset="2"/>
              <a:buNone/>
            </a:pPr>
            <a:r>
              <a:rPr lang="en-US" altLang="ja-JP" sz="2400" kern="0" dirty="0">
                <a:ea typeface="ＭＳ Ｐゴシック" charset="-128"/>
                <a:cs typeface="Times New Roman" pitchFamily="18" charset="0"/>
              </a:rPr>
              <a:t>	Patent Policy is stated in these sources:</a:t>
            </a:r>
          </a:p>
          <a:p>
            <a:pPr marL="715963" marR="0" lvl="1" indent="0" algn="l" defTabSz="914400" rtl="0" eaLnBrk="1" fontAlgn="auto" latinLnBrk="0" hangingPunct="1">
              <a:lnSpc>
                <a:spcPct val="80000"/>
              </a:lnSpc>
              <a:spcBef>
                <a:spcPts val="173"/>
              </a:spcBef>
              <a:spcAft>
                <a:spcPts val="0"/>
              </a:spcAft>
              <a:buClr>
                <a:srgbClr val="000000"/>
              </a:buClr>
              <a:buSzPct val="45000"/>
              <a:buFont typeface="Wingdings" charset="2"/>
              <a:buChar char=""/>
              <a:tabLst/>
              <a:defRPr/>
            </a:pPr>
            <a:r>
              <a:rPr lang="en-GB" sz="2400" kern="0" dirty="0"/>
              <a:t>	</a:t>
            </a:r>
            <a:r>
              <a:rPr kumimoji="1" lang="en-IE" altLang="ja-JP" sz="2400" b="1" i="1" u="none" strike="noStrike" kern="1200" cap="none" spc="-1" normalizeH="0" baseline="0" noProof="0" dirty="0">
                <a:ln>
                  <a:noFill/>
                </a:ln>
                <a:solidFill>
                  <a:srgbClr val="000000"/>
                </a:solidFill>
                <a:effectLst/>
                <a:uLnTx/>
                <a:uFillTx/>
                <a:latin typeface="Calibri"/>
                <a:ea typeface="Calibri"/>
              </a:rPr>
              <a:t>IEEE-SA Standards Board Bylaws</a:t>
            </a:r>
            <a:r>
              <a:rPr kumimoji="1" lang="en-IE" altLang="ja-JP" sz="2400" b="1" i="0" u="none" strike="noStrike" kern="1200" cap="none" spc="-1" normalizeH="0" baseline="0" noProof="0" dirty="0">
                <a:ln>
                  <a:noFill/>
                </a:ln>
                <a:solidFill>
                  <a:srgbClr val="000000"/>
                </a:solidFill>
                <a:effectLst/>
                <a:uLnTx/>
                <a:uFillTx/>
                <a:latin typeface="Calibri"/>
                <a:ea typeface="Calibri"/>
              </a:rPr>
              <a:t> </a:t>
            </a:r>
            <a:r>
              <a:rPr kumimoji="1" lang="en-IE" altLang="ja-JP" sz="1800" b="1" i="0" u="none" strike="noStrike" kern="1200" cap="none" spc="-1" normalizeH="0" baseline="0" noProof="0" dirty="0">
                <a:ln>
                  <a:noFill/>
                </a:ln>
                <a:solidFill>
                  <a:srgbClr val="000000"/>
                </a:solidFill>
                <a:effectLst/>
                <a:uLnTx/>
                <a:uFillTx/>
                <a:latin typeface="Calibri"/>
                <a:ea typeface="Calibri"/>
              </a:rPr>
              <a:t>(http://standards.ieee.org/develop/policies/bylaws/sect6-7.html#6) </a:t>
            </a:r>
            <a:endParaRPr kumimoji="1" lang="en-IE" altLang="ja-JP" sz="1800" b="0" i="0" u="none" strike="noStrike" kern="1200" cap="none" spc="-1" normalizeH="0" baseline="0" noProof="0" dirty="0">
              <a:ln>
                <a:noFill/>
              </a:ln>
              <a:solidFill>
                <a:prstClr val="black"/>
              </a:solidFill>
              <a:effectLst/>
              <a:uLnTx/>
              <a:uFillTx/>
              <a:latin typeface="Arial"/>
            </a:endParaRPr>
          </a:p>
          <a:p>
            <a:pPr marL="715963" marR="0" lvl="1" indent="0" algn="l" defTabSz="914400" rtl="0" eaLnBrk="1" fontAlgn="auto" latinLnBrk="0" hangingPunct="1">
              <a:lnSpc>
                <a:spcPct val="90000"/>
              </a:lnSpc>
              <a:spcBef>
                <a:spcPts val="400"/>
              </a:spcBef>
              <a:spcAft>
                <a:spcPts val="0"/>
              </a:spcAft>
              <a:buClr>
                <a:srgbClr val="000000"/>
              </a:buClr>
              <a:buSzPct val="45000"/>
              <a:buFont typeface="Wingdings" charset="2"/>
              <a:buChar char=""/>
              <a:tabLst/>
              <a:defRPr/>
            </a:pPr>
            <a:r>
              <a:rPr kumimoji="1" lang="en-IE" altLang="ja-JP" sz="2400" b="1" i="1" u="none" strike="noStrike" kern="1200" cap="none" spc="-1" normalizeH="0" baseline="0" noProof="0" dirty="0">
                <a:ln>
                  <a:noFill/>
                </a:ln>
                <a:solidFill>
                  <a:srgbClr val="000000"/>
                </a:solidFill>
                <a:effectLst/>
                <a:uLnTx/>
                <a:uFillTx/>
                <a:latin typeface="Calibri"/>
                <a:ea typeface="Calibri"/>
              </a:rPr>
              <a:t>  IEEE-SA Standards Board Operations Manual</a:t>
            </a:r>
            <a:r>
              <a:rPr kumimoji="1" lang="en-IE" altLang="ja-JP" sz="2400" b="1" i="0" u="none" strike="noStrike" kern="1200" cap="none" spc="-1" normalizeH="0" baseline="0" noProof="0" dirty="0">
                <a:ln>
                  <a:noFill/>
                </a:ln>
                <a:solidFill>
                  <a:srgbClr val="000000"/>
                </a:solidFill>
                <a:effectLst/>
                <a:uLnTx/>
                <a:uFillTx/>
                <a:latin typeface="Calibri"/>
                <a:ea typeface="Calibri"/>
              </a:rPr>
              <a:t> </a:t>
            </a:r>
            <a:r>
              <a:rPr kumimoji="1" lang="en-IE" altLang="ja-JP" sz="1800" b="1" i="0" u="none" strike="noStrike" kern="1200" cap="none" spc="-1" normalizeH="0" baseline="0" noProof="0" dirty="0">
                <a:ln>
                  <a:noFill/>
                </a:ln>
                <a:solidFill>
                  <a:srgbClr val="000000"/>
                </a:solidFill>
                <a:effectLst/>
                <a:uLnTx/>
                <a:uFillTx/>
                <a:latin typeface="Calibri"/>
                <a:ea typeface="Calibri"/>
              </a:rPr>
              <a:t>(</a:t>
            </a:r>
            <a:r>
              <a:rPr kumimoji="1" lang="en-IE" altLang="ja-JP" sz="1800" b="1" i="0" u="sng" strike="noStrike" kern="1200" cap="none" spc="-1" normalizeH="0" baseline="0" noProof="0" dirty="0">
                <a:ln>
                  <a:noFill/>
                </a:ln>
                <a:solidFill>
                  <a:srgbClr val="0000FF"/>
                </a:solidFill>
                <a:effectLst/>
                <a:uLnTx/>
                <a:uFillTx/>
                <a:latin typeface="Calibri"/>
                <a:ea typeface="Calibri"/>
                <a:hlinkClick r:id="rId3"/>
              </a:rPr>
              <a:t>http://standards.ieee.org/develop/policies/opman/sect6.html#6.3</a:t>
            </a:r>
            <a:r>
              <a:rPr kumimoji="1" lang="en-IE" altLang="ja-JP" sz="1800" b="1" i="0" u="none" strike="noStrike" kern="1200" cap="none" spc="-1" normalizeH="0" baseline="0" noProof="0" dirty="0">
                <a:ln>
                  <a:noFill/>
                </a:ln>
                <a:solidFill>
                  <a:srgbClr val="000000"/>
                </a:solidFill>
                <a:effectLst/>
                <a:uLnTx/>
                <a:uFillTx/>
                <a:latin typeface="Calibri"/>
                <a:ea typeface="Calibri"/>
              </a:rPr>
              <a:t>)</a:t>
            </a:r>
            <a:endParaRPr kumimoji="1" lang="en-IE" altLang="ja-JP" sz="1800" b="0" i="0" u="none" strike="noStrike" kern="1200" cap="none" spc="-1" normalizeH="0" baseline="0" noProof="0" dirty="0">
              <a:ln>
                <a:noFill/>
              </a:ln>
              <a:solidFill>
                <a:prstClr val="black"/>
              </a:solidFill>
              <a:effectLst/>
              <a:uLnTx/>
              <a:uFillTx/>
              <a:latin typeface="Arial"/>
            </a:endParaRPr>
          </a:p>
          <a:p>
            <a:pPr marL="715963" marR="0" lvl="0" indent="414338" algn="l" defTabSz="914400" rtl="0" eaLnBrk="1" fontAlgn="auto" latinLnBrk="0" hangingPunct="1">
              <a:lnSpc>
                <a:spcPct val="90000"/>
              </a:lnSpc>
              <a:spcBef>
                <a:spcPts val="400"/>
              </a:spcBef>
              <a:spcAft>
                <a:spcPts val="0"/>
              </a:spcAft>
              <a:buClr>
                <a:srgbClr val="000000"/>
              </a:buClr>
              <a:buSzPct val="45000"/>
              <a:buFont typeface="Wingdings" charset="2"/>
              <a:buChar char=""/>
              <a:tabLst/>
              <a:defRPr/>
            </a:pPr>
            <a:r>
              <a:rPr kumimoji="1" lang="en-US" altLang="ja-JP" sz="2400" b="1" i="0" u="none" strike="noStrike" kern="1200" cap="none" spc="-1" normalizeH="0" baseline="0" noProof="0" dirty="0">
                <a:ln>
                  <a:noFill/>
                </a:ln>
                <a:solidFill>
                  <a:srgbClr val="000000"/>
                </a:solidFill>
                <a:effectLst/>
                <a:uLnTx/>
                <a:uFillTx/>
                <a:latin typeface="Calibri"/>
                <a:ea typeface="Calibri"/>
              </a:rPr>
              <a:t>Material about the patent policy is available at</a:t>
            </a:r>
            <a:br>
              <a:rPr kumimoji="1" lang="en-US" altLang="ja-JP" sz="2400" b="0" i="0" u="none" strike="noStrike" kern="1200" cap="none" spc="0" normalizeH="0" baseline="0" noProof="0" dirty="0">
                <a:ln>
                  <a:noFill/>
                </a:ln>
                <a:solidFill>
                  <a:prstClr val="black"/>
                </a:solidFill>
                <a:effectLst/>
                <a:uLnTx/>
                <a:uFillTx/>
                <a:latin typeface="Arial"/>
              </a:rPr>
            </a:br>
            <a:r>
              <a:rPr kumimoji="1" lang="en-US" altLang="ja-JP" sz="2000" b="1" i="1" u="sng" strike="noStrike" kern="1200" cap="none" spc="-1" normalizeH="0" baseline="0" noProof="0" dirty="0">
                <a:ln>
                  <a:noFill/>
                </a:ln>
                <a:solidFill>
                  <a:srgbClr val="0000FF"/>
                </a:solidFill>
                <a:effectLst/>
                <a:uLnTx/>
                <a:uFillTx/>
                <a:latin typeface="Calibri"/>
                <a:ea typeface="Calibri"/>
                <a:hlinkClick r:id="rId4"/>
              </a:rPr>
              <a:t>http://standards.ieee.org/about/sasb/patcom/materials.html</a:t>
            </a:r>
            <a:endParaRPr kumimoji="1" lang="en-US" altLang="ja-JP" sz="2000" b="0" i="0" u="none" strike="noStrike" kern="1200" cap="none" spc="-1" normalizeH="0" baseline="0" noProof="0" dirty="0">
              <a:ln>
                <a:noFill/>
              </a:ln>
              <a:solidFill>
                <a:prstClr val="black"/>
              </a:solidFill>
              <a:effectLst/>
              <a:uLnTx/>
              <a:uFillTx/>
              <a:latin typeface="Arial"/>
            </a:endParaRPr>
          </a:p>
        </p:txBody>
      </p:sp>
      <p:sp>
        <p:nvSpPr>
          <p:cNvPr id="8" name="Rectangle 7"/>
          <p:cNvSpPr>
            <a:spLocks noChangeArrowheads="1"/>
          </p:cNvSpPr>
          <p:nvPr/>
        </p:nvSpPr>
        <p:spPr bwMode="auto">
          <a:xfrm>
            <a:off x="1181100" y="4675444"/>
            <a:ext cx="6781800" cy="171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sz="1600" b="1" dirty="0">
                <a:solidFill>
                  <a:srgbClr val="000099"/>
                </a:solidFill>
                <a:latin typeface="Arial" charset="0"/>
                <a:ea typeface="ＭＳ Ｐゴシック" charset="-128"/>
              </a:rPr>
              <a:t>If you have questions, contact the IEEE-SA Standards Board Patent Committee Administrator at patcom@ieee.org or visit http://standards.ieee.org/about/sasb/patcom/index.html</a:t>
            </a:r>
          </a:p>
          <a:p>
            <a:pPr algn="ctr">
              <a:lnSpc>
                <a:spcPct val="80000"/>
              </a:lnSpc>
              <a:spcBef>
                <a:spcPct val="20000"/>
              </a:spcBef>
              <a:buClr>
                <a:srgbClr val="CC3300"/>
              </a:buClr>
              <a:buSzPct val="50000"/>
              <a:buFont typeface="Monotype Sorts" pitchFamily="2" charset="2"/>
              <a:buNone/>
            </a:pPr>
            <a:endParaRPr lang="en-US" altLang="ja-JP" sz="1600" b="1" dirty="0">
              <a:solidFill>
                <a:srgbClr val="000099"/>
              </a:solidFill>
              <a:latin typeface="Arial" charset="0"/>
              <a:ea typeface="ＭＳ Ｐゴシック" charset="-128"/>
            </a:endParaRPr>
          </a:p>
          <a:p>
            <a:pPr algn="ctr">
              <a:lnSpc>
                <a:spcPct val="80000"/>
              </a:lnSpc>
              <a:spcBef>
                <a:spcPct val="20000"/>
              </a:spcBef>
              <a:buClr>
                <a:srgbClr val="CC3300"/>
              </a:buClr>
              <a:buSzPct val="50000"/>
              <a:buFont typeface="Monotype Sorts" pitchFamily="2" charset="2"/>
              <a:buNone/>
            </a:pPr>
            <a:r>
              <a:rPr lang="en-US" altLang="ja-JP" sz="1600" b="1" dirty="0">
                <a:solidFill>
                  <a:srgbClr val="000099"/>
                </a:solidFill>
                <a:latin typeface="Arial" charset="0"/>
                <a:ea typeface="ＭＳ Ｐゴシック" charset="-128"/>
              </a:rPr>
              <a:t>This slide set is available at https://development.standards.ieee.org/myproject/Public/mytools/mob/slideset.ppt</a:t>
            </a:r>
          </a:p>
        </p:txBody>
      </p:sp>
      <p:sp>
        <p:nvSpPr>
          <p:cNvPr id="11" name="Rectangle 4"/>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2022</a:t>
            </a:r>
            <a:endParaRPr lang="en-US" altLang="ja-JP" dirty="0"/>
          </a:p>
        </p:txBody>
      </p:sp>
    </p:spTree>
    <p:extLst>
      <p:ext uri="{BB962C8B-B14F-4D97-AF65-F5344CB8AC3E}">
        <p14:creationId xmlns:p14="http://schemas.microsoft.com/office/powerpoint/2010/main" val="505958742"/>
      </p:ext>
    </p:extLst>
  </p:cSld>
  <p:clrMapOvr>
    <a:masterClrMapping/>
  </p:clrMapOvr>
</p:sld>
</file>

<file path=ppt/theme/theme1.xml><?xml version="1.0" encoding="utf-8"?>
<a:theme xmlns:a="http://schemas.openxmlformats.org/drawingml/2006/main" name="IEEE-P802_15">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61371</TotalTime>
  <Words>3329</Words>
  <Application>Microsoft Office PowerPoint</Application>
  <PresentationFormat>画面に合わせる (4:3)</PresentationFormat>
  <Paragraphs>310</Paragraphs>
  <Slides>21</Slides>
  <Notes>20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21</vt:i4>
      </vt:variant>
    </vt:vector>
  </HeadingPairs>
  <TitlesOfParts>
    <vt:vector size="33" baseType="lpstr">
      <vt:lpstr>Monotype Sorts</vt:lpstr>
      <vt:lpstr>ＭＳ Ｐゴシック</vt:lpstr>
      <vt:lpstr>ＭＳ ゴシック</vt:lpstr>
      <vt:lpstr>游ゴシック</vt:lpstr>
      <vt:lpstr>Arial</vt:lpstr>
      <vt:lpstr>Calibri</vt:lpstr>
      <vt:lpstr>Courier New</vt:lpstr>
      <vt:lpstr>Montserrat</vt:lpstr>
      <vt:lpstr>Symbol</vt:lpstr>
      <vt:lpstr>Times New Roman</vt:lpstr>
      <vt:lpstr>Wingdings</vt:lpstr>
      <vt:lpstr>IEEE-P802_15</vt:lpstr>
      <vt:lpstr>PowerPoint プレゼンテーション</vt:lpstr>
      <vt:lpstr>IEEE 802.15 TG15.6ma  (Revision of IEEE802.15.6-2012)   Opening Information  In Personal and Virtual Hybrid Interim Session September 12th, 2022  Ryuji Kohno Yokohama National University(YNU), YRP International Alliance Institute(YRP-IAI)</vt:lpstr>
      <vt:lpstr>PowerPoint プレゼンテーション</vt:lpstr>
      <vt:lpstr>PowerPoint プレゼンテーション</vt:lpstr>
      <vt:lpstr>TG15.6ma Interim Session Schedule for 12-17th, September 2022</vt:lpstr>
      <vt:lpstr>Attendance</vt:lpstr>
      <vt:lpstr>Administrative Items</vt:lpstr>
      <vt:lpstr>PowerPoint プレゼンテーション</vt:lpstr>
      <vt:lpstr>PowerPoint プレゼンテーション</vt:lpstr>
      <vt:lpstr>Call for Potentially Essential Patents</vt:lpstr>
      <vt:lpstr>Other Guidelines for IEEE WG Meetings</vt:lpstr>
      <vt:lpstr>PowerPoint プレゼンテーション</vt:lpstr>
      <vt:lpstr>PowerPoint プレゼンテーション</vt:lpstr>
      <vt:lpstr>PowerPoint プレゼンテーション</vt:lpstr>
      <vt:lpstr>PowerPoint プレゼンテーション</vt:lpstr>
      <vt:lpstr>Objectives of TG 6a – Enhanced Dependability Body Area Network (ED-BAN)</vt:lpstr>
      <vt:lpstr>Agenda items for the week</vt:lpstr>
      <vt:lpstr>TG15.6ma Interim Session Schedule for 12-17th, September 2022</vt:lpstr>
      <vt:lpstr>TG15.6ma Interim Session Schedule for 12-17th, September 2022</vt:lpstr>
      <vt:lpstr>Contacts and Conference call</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IG DEP schedule in January 2021</dc:title>
  <dc:creator>kohno@ynu.ac.jp</dc:creator>
  <cp:lastModifiedBy>kohno-ryuji-ns@ynu.ac.jp</cp:lastModifiedBy>
  <cp:revision>103</cp:revision>
  <cp:lastPrinted>2022-07-06T15:32:43Z</cp:lastPrinted>
  <dcterms:created xsi:type="dcterms:W3CDTF">2020-12-17T10:56:09Z</dcterms:created>
  <dcterms:modified xsi:type="dcterms:W3CDTF">2022-09-12T19:40:30Z</dcterms:modified>
</cp:coreProperties>
</file>