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363" r:id="rId2"/>
    <p:sldId id="322" r:id="rId3"/>
    <p:sldId id="365" r:id="rId4"/>
    <p:sldId id="304" r:id="rId5"/>
    <p:sldId id="317" r:id="rId6"/>
    <p:sldId id="302" r:id="rId7"/>
    <p:sldId id="312" r:id="rId8"/>
    <p:sldId id="2385" r:id="rId9"/>
    <p:sldId id="2375" r:id="rId10"/>
    <p:sldId id="2377" r:id="rId11"/>
    <p:sldId id="326" r:id="rId12"/>
    <p:sldId id="2412" r:id="rId13"/>
    <p:sldId id="2409" r:id="rId14"/>
    <p:sldId id="2389" r:id="rId15"/>
    <p:sldId id="2411" r:id="rId16"/>
    <p:sldId id="2410" r:id="rId17"/>
    <p:sldId id="2406" r:id="rId18"/>
    <p:sldId id="2402" r:id="rId19"/>
    <p:sldId id="2407" r:id="rId20"/>
    <p:sldId id="2408" r:id="rId21"/>
    <p:sldId id="2413" r:id="rId22"/>
    <p:sldId id="2404" r:id="rId23"/>
    <p:sldId id="298" r:id="rId24"/>
    <p:sldId id="296" r:id="rId2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17</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802.15-22-0450-01-04ab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Aug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2/15-22-0449-00-04ab-supercomplementary-zero-sum-cross-correlation-szc-code-blocks-generation.pptx" TargetMode="External"/><Relationship Id="rId2" Type="http://schemas.openxmlformats.org/officeDocument/2006/relationships/hyperlink" Target="https://mentor.ieee.org/802.15/dcn/22/15-22-0444-00-04ab-4ab-channelization-discussion-continuation.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ieeesa.webex.com/ieeesa/j.php?MTID=m7542c12c523475148506009ff81fe1ec" TargetMode="External"/><Relationship Id="rId2" Type="http://schemas.openxmlformats.org/officeDocument/2006/relationships/hyperlink" Target="https://ieeesa.webex.com/ieeesa/j.php?MTID=me41ba543dee2942d53225c6c762c9e15" TargetMode="External"/><Relationship Id="rId1" Type="http://schemas.openxmlformats.org/officeDocument/2006/relationships/slideLayout" Target="../slideLayouts/slideLayout2.xml"/><Relationship Id="rId5" Type="http://schemas.openxmlformats.org/officeDocument/2006/relationships/hyperlink" Target="https://ieeesa.webex.com/ieeesa/j.php?MTID=med8f9216fb4125e4c5f1785e1066136d" TargetMode="External"/><Relationship Id="rId4" Type="http://schemas.openxmlformats.org/officeDocument/2006/relationships/hyperlink" Target="https://ieeesa.webex.com/ieeesa/j.php?MTID=m7a0a81a11781abce01d708da56b067a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Aug 30,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Aug 23:</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highlight>
                  <a:srgbClr val="FFFF00"/>
                </a:highlight>
                <a:latin typeface="Calibri" panose="020F0502020204030204" pitchFamily="34" charset="0"/>
                <a:cs typeface="Calibri" panose="020F0502020204030204" pitchFamily="34" charset="0"/>
              </a:rPr>
              <a:t>Two more telecons before September Interim (after today)</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0EF2-3265-4CC9-3348-8E6F8D1BB8A4}"/>
              </a:ext>
            </a:extLst>
          </p:cNvPr>
          <p:cNvSpPr>
            <a:spLocks noGrp="1"/>
          </p:cNvSpPr>
          <p:nvPr>
            <p:ph type="title"/>
          </p:nvPr>
        </p:nvSpPr>
        <p:spPr/>
        <p:txBody>
          <a:bodyPr/>
          <a:lstStyle/>
          <a:p>
            <a:r>
              <a:rPr lang="en-US" dirty="0"/>
              <a:t>Technical Contributions</a:t>
            </a:r>
          </a:p>
        </p:txBody>
      </p:sp>
      <p:sp>
        <p:nvSpPr>
          <p:cNvPr id="3" name="Content Placeholder 2">
            <a:extLst>
              <a:ext uri="{FF2B5EF4-FFF2-40B4-BE49-F238E27FC236}">
                <a16:creationId xmlns:a16="http://schemas.microsoft.com/office/drawing/2014/main" id="{3273D039-04DA-8503-5FBF-503261F4792F}"/>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4ab Channelization Discussion (continued)</a:t>
            </a:r>
          </a:p>
          <a:p>
            <a:pPr marL="914400" lvl="1" indent="-514350">
              <a:buFont typeface="Arial" panose="020B0604020202020204" pitchFamily="34" charset="0"/>
              <a:buChar char="•"/>
            </a:pPr>
            <a:r>
              <a:rPr lang="pt-BR" b="0" i="0" dirty="0">
                <a:solidFill>
                  <a:srgbClr val="000000"/>
                </a:solidFill>
                <a:effectLst/>
                <a:latin typeface="Verdana" panose="020B0604030504040204" pitchFamily="34" charset="0"/>
              </a:rPr>
              <a:t>Claudio da Silva (Meta Platforms, Inc.)</a:t>
            </a:r>
          </a:p>
          <a:p>
            <a:pPr marL="914400" lvl="1" indent="-514350">
              <a:buFont typeface="Arial" panose="020B0604020202020204" pitchFamily="34" charset="0"/>
              <a:buChar char="•"/>
            </a:pPr>
            <a:r>
              <a:rPr lang="en-US" dirty="0">
                <a:hlinkClick r:id="rId2"/>
              </a:rPr>
              <a:t>https://mentor.ieee.org/802.15/dcn/22/15-22-0444-00-04ab-4ab-channelization-discussion-continuation.pptx</a:t>
            </a:r>
            <a:endParaRPr lang="en-US" dirty="0"/>
          </a:p>
          <a:p>
            <a:pPr marL="514350" indent="-514350">
              <a:buFont typeface="+mj-lt"/>
              <a:buAutoNum type="arabicPeriod"/>
            </a:pPr>
            <a:r>
              <a:rPr lang="en-US" b="0" i="0" dirty="0" err="1">
                <a:solidFill>
                  <a:srgbClr val="000000"/>
                </a:solidFill>
                <a:effectLst/>
                <a:latin typeface="Verdana" panose="020B0604030504040204" pitchFamily="34" charset="0"/>
              </a:rPr>
              <a:t>Supercomplementary</a:t>
            </a:r>
            <a:r>
              <a:rPr lang="en-US" b="0" i="0" dirty="0">
                <a:solidFill>
                  <a:srgbClr val="000000"/>
                </a:solidFill>
                <a:effectLst/>
                <a:latin typeface="Verdana" panose="020B0604030504040204" pitchFamily="34" charset="0"/>
              </a:rPr>
              <a:t> Zero-sum Cross-correlation (SZC) Code Blocks Generation</a:t>
            </a:r>
          </a:p>
          <a:p>
            <a:pPr marL="914400" lvl="1" indent="-514350">
              <a:buFont typeface="Arial" panose="020B0604020202020204" pitchFamily="34" charset="0"/>
              <a:buChar char="•"/>
            </a:pPr>
            <a:r>
              <a:rPr lang="en-US" b="0" i="0" dirty="0">
                <a:solidFill>
                  <a:srgbClr val="000000"/>
                </a:solidFill>
                <a:effectLst/>
                <a:latin typeface="Verdana" panose="020B0604030504040204" pitchFamily="34" charset="0"/>
              </a:rPr>
              <a:t>Igor </a:t>
            </a:r>
            <a:r>
              <a:rPr lang="en-US" b="0" i="0" dirty="0" err="1">
                <a:solidFill>
                  <a:srgbClr val="000000"/>
                </a:solidFill>
                <a:effectLst/>
                <a:latin typeface="Verdana" panose="020B0604030504040204" pitchFamily="34" charset="0"/>
              </a:rPr>
              <a:t>Dotlic</a:t>
            </a:r>
            <a:r>
              <a:rPr lang="en-US" b="0" i="0" dirty="0">
                <a:solidFill>
                  <a:srgbClr val="000000"/>
                </a:solidFill>
                <a:effectLst/>
                <a:latin typeface="Verdana" panose="020B0604030504040204" pitchFamily="34" charset="0"/>
              </a:rPr>
              <a:t> (Qorvo)</a:t>
            </a:r>
          </a:p>
          <a:p>
            <a:pPr marL="914400" lvl="1" indent="-514350">
              <a:buFont typeface="Arial" panose="020B0604020202020204" pitchFamily="34" charset="0"/>
              <a:buChar char="•"/>
            </a:pPr>
            <a:r>
              <a:rPr lang="en-US" dirty="0">
                <a:hlinkClick r:id="rId3"/>
              </a:rPr>
              <a:t>https://mentor.ieee.org/802.15/dcn/22/15-22-0449-00-04ab-supercomplementary-zero-sum-cross-correlation-szc-code-blocks-generation.pptx</a:t>
            </a:r>
            <a:endParaRPr lang="en-US" dirty="0"/>
          </a:p>
          <a:p>
            <a:pPr marL="91440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67BBAC4-53C1-F973-A2ED-F47C23789A8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54045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CB9C-1DDB-3449-E009-0BD3AAEA65D5}"/>
              </a:ext>
            </a:extLst>
          </p:cNvPr>
          <p:cNvSpPr>
            <a:spLocks noGrp="1"/>
          </p:cNvSpPr>
          <p:nvPr>
            <p:ph type="title"/>
          </p:nvPr>
        </p:nvSpPr>
        <p:spPr/>
        <p:txBody>
          <a:bodyPr/>
          <a:lstStyle/>
          <a:p>
            <a:r>
              <a:rPr lang="en-US" dirty="0"/>
              <a:t>Goals for Draft 0</a:t>
            </a:r>
          </a:p>
        </p:txBody>
      </p:sp>
      <p:sp>
        <p:nvSpPr>
          <p:cNvPr id="3" name="Content Placeholder 2">
            <a:extLst>
              <a:ext uri="{FF2B5EF4-FFF2-40B4-BE49-F238E27FC236}">
                <a16:creationId xmlns:a16="http://schemas.microsoft.com/office/drawing/2014/main" id="{CA78C953-ECFC-44D5-6829-71622128C6F0}"/>
              </a:ext>
            </a:extLst>
          </p:cNvPr>
          <p:cNvSpPr>
            <a:spLocks noGrp="1"/>
          </p:cNvSpPr>
          <p:nvPr>
            <p:ph idx="1"/>
          </p:nvPr>
        </p:nvSpPr>
        <p:spPr/>
        <p:txBody>
          <a:bodyPr/>
          <a:lstStyle/>
          <a:p>
            <a:pPr marL="514350" indent="-514350">
              <a:buFont typeface="Arial" panose="020B0604020202020204" pitchFamily="34" charset="0"/>
              <a:buChar char="•"/>
            </a:pPr>
            <a:r>
              <a:rPr lang="en-US" dirty="0"/>
              <a:t>Integration of TFD contributions </a:t>
            </a:r>
          </a:p>
          <a:p>
            <a:pPr marL="514350" indent="-514350">
              <a:buFont typeface="Arial" panose="020B0604020202020204" pitchFamily="34" charset="0"/>
              <a:buChar char="•"/>
            </a:pPr>
            <a:r>
              <a:rPr lang="en-US" dirty="0"/>
              <a:t>Support task group review:</a:t>
            </a:r>
          </a:p>
          <a:p>
            <a:pPr marL="914400" lvl="1" indent="-514350">
              <a:buFont typeface="Arial" panose="020B0604020202020204" pitchFamily="34" charset="0"/>
              <a:buChar char="•"/>
            </a:pPr>
            <a:r>
              <a:rPr lang="en-US" dirty="0"/>
              <a:t>Identify gaps and work towards a technically complete draft 1 </a:t>
            </a:r>
          </a:p>
          <a:p>
            <a:pPr marL="914400" lvl="1" indent="-514350">
              <a:buFont typeface="Arial" panose="020B0604020202020204" pitchFamily="34" charset="0"/>
              <a:buChar char="•"/>
            </a:pPr>
            <a:r>
              <a:rPr lang="en-US" dirty="0"/>
              <a:t>Identify remaining areas for convergence</a:t>
            </a:r>
          </a:p>
          <a:p>
            <a:pPr marL="914400" lvl="1" indent="-514350">
              <a:buFont typeface="Arial" panose="020B0604020202020204" pitchFamily="34" charset="0"/>
              <a:buChar char="•"/>
            </a:pPr>
            <a:r>
              <a:rPr lang="en-US" dirty="0"/>
              <a:t>Support convergence through collaboration or formal selection</a:t>
            </a:r>
          </a:p>
          <a:p>
            <a:pPr marL="514350" indent="-514350">
              <a:buFont typeface="Arial" panose="020B0604020202020204" pitchFamily="34" charset="0"/>
              <a:buChar char="•"/>
            </a:pPr>
            <a:r>
              <a:rPr lang="en-US" dirty="0"/>
              <a:t>Result becomes Draft 1, technically complete draft ready for WG review</a:t>
            </a:r>
          </a:p>
        </p:txBody>
      </p:sp>
      <p:sp>
        <p:nvSpPr>
          <p:cNvPr id="4" name="Slide Number Placeholder 3">
            <a:extLst>
              <a:ext uri="{FF2B5EF4-FFF2-40B4-BE49-F238E27FC236}">
                <a16:creationId xmlns:a16="http://schemas.microsoft.com/office/drawing/2014/main" id="{33BB9F8A-D5FD-83EA-E4DE-9CC42D2811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633456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85B-45CE-650F-231E-F9C4BCE0DE2D}"/>
              </a:ext>
            </a:extLst>
          </p:cNvPr>
          <p:cNvSpPr>
            <a:spLocks noGrp="1"/>
          </p:cNvSpPr>
          <p:nvPr>
            <p:ph type="title"/>
          </p:nvPr>
        </p:nvSpPr>
        <p:spPr/>
        <p:txBody>
          <a:bodyPr/>
          <a:lstStyle/>
          <a:p>
            <a:r>
              <a:rPr lang="en-US" dirty="0"/>
              <a:t>Draft Steps: Pre-ballot</a:t>
            </a:r>
          </a:p>
        </p:txBody>
      </p:sp>
      <p:sp>
        <p:nvSpPr>
          <p:cNvPr id="3" name="Content Placeholder 2">
            <a:extLst>
              <a:ext uri="{FF2B5EF4-FFF2-40B4-BE49-F238E27FC236}">
                <a16:creationId xmlns:a16="http://schemas.microsoft.com/office/drawing/2014/main" id="{6E34C99B-1312-BAE7-431A-28A004C3CE2F}"/>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TG Review:  </a:t>
            </a:r>
          </a:p>
          <a:p>
            <a:pPr marL="857250" lvl="1" indent="-457200">
              <a:buFont typeface="Arial" panose="020B0604020202020204" pitchFamily="34" charset="0"/>
              <a:buChar char="•"/>
            </a:pPr>
            <a:r>
              <a:rPr lang="en-US" dirty="0"/>
              <a:t>Complete the draft</a:t>
            </a:r>
          </a:p>
          <a:p>
            <a:pPr marL="857250" lvl="1" indent="-457200">
              <a:buFont typeface="Arial" panose="020B0604020202020204" pitchFamily="34" charset="0"/>
              <a:buChar char="•"/>
            </a:pPr>
            <a:r>
              <a:rPr lang="en-US" dirty="0"/>
              <a:t>Result: technically complete Draft 1</a:t>
            </a:r>
          </a:p>
          <a:p>
            <a:pPr marL="457200" indent="-457200">
              <a:buFont typeface="Arial" panose="020B0604020202020204" pitchFamily="34" charset="0"/>
              <a:buChar char="•"/>
            </a:pPr>
            <a:r>
              <a:rPr lang="en-US" dirty="0"/>
              <a:t>Informal WG comment collections </a:t>
            </a:r>
          </a:p>
          <a:p>
            <a:pPr marL="857250" lvl="1" indent="-457200">
              <a:buFont typeface="Arial" panose="020B0604020202020204" pitchFamily="34" charset="0"/>
              <a:buChar char="•"/>
            </a:pPr>
            <a:r>
              <a:rPr lang="en-US" dirty="0"/>
              <a:t>Submit for review by full WG </a:t>
            </a:r>
          </a:p>
          <a:p>
            <a:pPr marL="857250" lvl="1" indent="-457200">
              <a:buFont typeface="Arial" panose="020B0604020202020204" pitchFamily="34" charset="0"/>
              <a:buChar char="•"/>
            </a:pPr>
            <a:r>
              <a:rPr lang="en-US" dirty="0"/>
              <a:t>Collect and resolve comments</a:t>
            </a:r>
          </a:p>
          <a:p>
            <a:pPr marL="857250" lvl="1" indent="-457200">
              <a:buFont typeface="Arial" panose="020B0604020202020204" pitchFamily="34" charset="0"/>
              <a:buChar char="•"/>
            </a:pPr>
            <a:r>
              <a:rPr lang="en-US" dirty="0"/>
              <a:t>Finds additional gaps and potential issues</a:t>
            </a:r>
          </a:p>
          <a:p>
            <a:pPr marL="857250" lvl="1" indent="-457200">
              <a:buFont typeface="Arial" panose="020B0604020202020204" pitchFamily="34" charset="0"/>
              <a:buChar char="•"/>
            </a:pPr>
            <a:r>
              <a:rPr lang="en-US" dirty="0"/>
              <a:t>No votes</a:t>
            </a:r>
          </a:p>
          <a:p>
            <a:pPr marL="857250" lvl="1" indent="-457200">
              <a:buFont typeface="Arial" panose="020B0604020202020204" pitchFamily="34" charset="0"/>
              <a:buChar char="•"/>
            </a:pPr>
            <a:r>
              <a:rPr lang="en-US" dirty="0"/>
              <a:t>Result: Draft ready for WG Letter Ballot</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729C6A-5213-1E30-E2D2-C868647FDC7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26549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A85B-45CE-650F-231E-F9C4BCE0DE2D}"/>
              </a:ext>
            </a:extLst>
          </p:cNvPr>
          <p:cNvSpPr>
            <a:spLocks noGrp="1"/>
          </p:cNvSpPr>
          <p:nvPr>
            <p:ph type="title"/>
          </p:nvPr>
        </p:nvSpPr>
        <p:spPr/>
        <p:txBody>
          <a:bodyPr/>
          <a:lstStyle/>
          <a:p>
            <a:r>
              <a:rPr lang="en-US" dirty="0"/>
              <a:t>Draft Steps: Ballots</a:t>
            </a:r>
          </a:p>
        </p:txBody>
      </p:sp>
      <p:sp>
        <p:nvSpPr>
          <p:cNvPr id="3" name="Content Placeholder 2">
            <a:extLst>
              <a:ext uri="{FF2B5EF4-FFF2-40B4-BE49-F238E27FC236}">
                <a16:creationId xmlns:a16="http://schemas.microsoft.com/office/drawing/2014/main" id="{6E34C99B-1312-BAE7-431A-28A004C3CE2F}"/>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WG Letter Ballot (LB)</a:t>
            </a:r>
          </a:p>
          <a:p>
            <a:pPr marL="857250" lvl="1" indent="-457200">
              <a:buFont typeface="Arial" panose="020B0604020202020204" pitchFamily="34" charset="0"/>
              <a:buChar char="•"/>
            </a:pPr>
            <a:r>
              <a:rPr lang="en-US" dirty="0"/>
              <a:t>WG voters (broader than the TG)</a:t>
            </a:r>
          </a:p>
          <a:p>
            <a:pPr marL="857250" lvl="1" indent="-457200">
              <a:buFont typeface="Arial" panose="020B0604020202020204" pitchFamily="34" charset="0"/>
              <a:buChar char="•"/>
            </a:pPr>
            <a:r>
              <a:rPr lang="en-US" dirty="0"/>
              <a:t>Draft available to all 802 WGs and each WG chair can cast a vote and submit comments</a:t>
            </a:r>
          </a:p>
          <a:p>
            <a:pPr marL="857250" lvl="1" indent="-457200">
              <a:buFont typeface="Arial" panose="020B0604020202020204" pitchFamily="34" charset="0"/>
              <a:buChar char="•"/>
            </a:pPr>
            <a:r>
              <a:rPr lang="en-US" dirty="0"/>
              <a:t>Collect and resolve comments, Revise and recirculate draft</a:t>
            </a:r>
          </a:p>
          <a:p>
            <a:pPr marL="857250" lvl="1" indent="-457200">
              <a:buFont typeface="Arial" panose="020B0604020202020204" pitchFamily="34" charset="0"/>
              <a:buChar char="•"/>
            </a:pPr>
            <a:r>
              <a:rPr lang="en-US" dirty="0"/>
              <a:t>Result: Draft ready for SA Ballot</a:t>
            </a:r>
          </a:p>
          <a:p>
            <a:pPr marL="857250" lvl="1" indent="-457200">
              <a:buFont typeface="Arial" panose="020B0604020202020204" pitchFamily="34" charset="0"/>
              <a:buChar char="•"/>
            </a:pPr>
            <a:r>
              <a:rPr lang="en-US" dirty="0"/>
              <a:t>Requires: &lt; 75% approval and no new disapprove votes with technical comments</a:t>
            </a:r>
          </a:p>
          <a:p>
            <a:pPr marL="457200" indent="-457200">
              <a:buFont typeface="Arial" panose="020B0604020202020204" pitchFamily="34" charset="0"/>
              <a:buChar char="•"/>
            </a:pPr>
            <a:r>
              <a:rPr lang="en-US" dirty="0"/>
              <a:t>Sponsor Association (SA) ballot</a:t>
            </a:r>
          </a:p>
          <a:p>
            <a:pPr marL="857250" lvl="1" indent="-457200">
              <a:buFont typeface="Arial" panose="020B0604020202020204" pitchFamily="34" charset="0"/>
              <a:buChar char="•"/>
            </a:pPr>
            <a:r>
              <a:rPr lang="en-US" dirty="0"/>
              <a:t>Open to any SA member that joins</a:t>
            </a:r>
          </a:p>
          <a:p>
            <a:pPr marL="857250" lvl="1" indent="-457200">
              <a:buFont typeface="Arial" panose="020B0604020202020204" pitchFamily="34" charset="0"/>
              <a:buChar char="•"/>
            </a:pPr>
            <a:r>
              <a:rPr lang="en-US" dirty="0"/>
              <a:t>Broader than 802 participation</a:t>
            </a:r>
          </a:p>
          <a:p>
            <a:pPr marL="857250" lvl="1" indent="-457200">
              <a:buFont typeface="Arial" panose="020B0604020202020204" pitchFamily="34" charset="0"/>
              <a:buChar char="•"/>
            </a:pPr>
            <a:r>
              <a:rPr lang="en-US" dirty="0"/>
              <a:t>Collect and resolve comments, revise and recirculate draft</a:t>
            </a:r>
          </a:p>
          <a:p>
            <a:pPr marL="857250" lvl="1" indent="-457200">
              <a:buFont typeface="Arial" panose="020B0604020202020204" pitchFamily="34" charset="0"/>
              <a:buChar char="•"/>
            </a:pPr>
            <a:r>
              <a:rPr lang="en-US" dirty="0"/>
              <a:t>Same general threshold for “done”: &gt;75%, no new disapprove, no outstanding technical comments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729C6A-5213-1E30-E2D2-C868647FDC7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411185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pic>
        <p:nvPicPr>
          <p:cNvPr id="16" name="Picture 15">
            <a:extLst>
              <a:ext uri="{FF2B5EF4-FFF2-40B4-BE49-F238E27FC236}">
                <a16:creationId xmlns:a16="http://schemas.microsoft.com/office/drawing/2014/main" id="{6310AB7E-18EE-491A-8B97-F8C28F8B904B}"/>
              </a:ext>
            </a:extLst>
          </p:cNvPr>
          <p:cNvPicPr>
            <a:picLocks noChangeAspect="1"/>
          </p:cNvPicPr>
          <p:nvPr/>
        </p:nvPicPr>
        <p:blipFill>
          <a:blip r:embed="rId3"/>
          <a:stretch>
            <a:fillRect/>
          </a:stretch>
        </p:blipFill>
        <p:spPr>
          <a:xfrm>
            <a:off x="1" y="1799106"/>
            <a:ext cx="9144000" cy="3801877"/>
          </a:xfrm>
          <a:prstGeom prst="rect">
            <a:avLst/>
          </a:prstGeom>
        </p:spPr>
      </p:pic>
    </p:spTree>
    <p:extLst>
      <p:ext uri="{BB962C8B-B14F-4D97-AF65-F5344CB8AC3E}">
        <p14:creationId xmlns:p14="http://schemas.microsoft.com/office/powerpoint/2010/main" val="3917590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B29C-8D8F-932C-55F3-CE428281F998}"/>
              </a:ext>
            </a:extLst>
          </p:cNvPr>
          <p:cNvSpPr>
            <a:spLocks noGrp="1"/>
          </p:cNvSpPr>
          <p:nvPr>
            <p:ph type="title"/>
          </p:nvPr>
        </p:nvSpPr>
        <p:spPr/>
        <p:txBody>
          <a:bodyPr/>
          <a:lstStyle/>
          <a:p>
            <a:r>
              <a:rPr lang="en-US" dirty="0"/>
              <a:t>Planning for September</a:t>
            </a:r>
          </a:p>
        </p:txBody>
      </p:sp>
      <p:pic>
        <p:nvPicPr>
          <p:cNvPr id="6" name="Content Placeholder 5">
            <a:extLst>
              <a:ext uri="{FF2B5EF4-FFF2-40B4-BE49-F238E27FC236}">
                <a16:creationId xmlns:a16="http://schemas.microsoft.com/office/drawing/2014/main" id="{A1E77476-503E-D25D-1986-72E1DC002374}"/>
              </a:ext>
            </a:extLst>
          </p:cNvPr>
          <p:cNvPicPr>
            <a:picLocks noGrp="1" noChangeAspect="1"/>
          </p:cNvPicPr>
          <p:nvPr>
            <p:ph idx="1"/>
          </p:nvPr>
        </p:nvPicPr>
        <p:blipFill>
          <a:blip r:embed="rId2"/>
          <a:stretch>
            <a:fillRect/>
          </a:stretch>
        </p:blipFill>
        <p:spPr>
          <a:xfrm>
            <a:off x="768350" y="1622276"/>
            <a:ext cx="7764463" cy="4367510"/>
          </a:xfrm>
        </p:spPr>
      </p:pic>
      <p:sp>
        <p:nvSpPr>
          <p:cNvPr id="4" name="Slide Number Placeholder 3">
            <a:extLst>
              <a:ext uri="{FF2B5EF4-FFF2-40B4-BE49-F238E27FC236}">
                <a16:creationId xmlns:a16="http://schemas.microsoft.com/office/drawing/2014/main" id="{16BA09DA-9FDA-C778-0F50-F82040C3E05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33650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August 30</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61242663-F3E7-0507-A84A-15FA9DE6B473}"/>
              </a:ext>
            </a:extLst>
          </p:cNvPr>
          <p:cNvGraphicFramePr>
            <a:graphicFrameLocks noGrp="1"/>
          </p:cNvGraphicFramePr>
          <p:nvPr>
            <p:ph idx="1"/>
            <p:extLst>
              <p:ext uri="{D42A27DB-BD31-4B8C-83A1-F6EECF244321}">
                <p14:modId xmlns:p14="http://schemas.microsoft.com/office/powerpoint/2010/main" val="1790787655"/>
              </p:ext>
            </p:extLst>
          </p:nvPr>
        </p:nvGraphicFramePr>
        <p:xfrm>
          <a:off x="611560" y="1941002"/>
          <a:ext cx="8064907" cy="4440329"/>
        </p:xfrm>
        <a:graphic>
          <a:graphicData uri="http://schemas.openxmlformats.org/drawingml/2006/table">
            <a:tbl>
              <a:tblPr/>
              <a:tblGrid>
                <a:gridCol w="340207">
                  <a:extLst>
                    <a:ext uri="{9D8B030D-6E8A-4147-A177-3AD203B41FA5}">
                      <a16:colId xmlns:a16="http://schemas.microsoft.com/office/drawing/2014/main" val="2597743039"/>
                    </a:ext>
                  </a:extLst>
                </a:gridCol>
                <a:gridCol w="340207">
                  <a:extLst>
                    <a:ext uri="{9D8B030D-6E8A-4147-A177-3AD203B41FA5}">
                      <a16:colId xmlns:a16="http://schemas.microsoft.com/office/drawing/2014/main" val="1331132816"/>
                    </a:ext>
                  </a:extLst>
                </a:gridCol>
                <a:gridCol w="340207">
                  <a:extLst>
                    <a:ext uri="{9D8B030D-6E8A-4147-A177-3AD203B41FA5}">
                      <a16:colId xmlns:a16="http://schemas.microsoft.com/office/drawing/2014/main" val="3164543773"/>
                    </a:ext>
                  </a:extLst>
                </a:gridCol>
                <a:gridCol w="340207">
                  <a:extLst>
                    <a:ext uri="{9D8B030D-6E8A-4147-A177-3AD203B41FA5}">
                      <a16:colId xmlns:a16="http://schemas.microsoft.com/office/drawing/2014/main" val="2975053332"/>
                    </a:ext>
                  </a:extLst>
                </a:gridCol>
                <a:gridCol w="580353">
                  <a:extLst>
                    <a:ext uri="{9D8B030D-6E8A-4147-A177-3AD203B41FA5}">
                      <a16:colId xmlns:a16="http://schemas.microsoft.com/office/drawing/2014/main" val="3467254619"/>
                    </a:ext>
                  </a:extLst>
                </a:gridCol>
                <a:gridCol w="340207">
                  <a:extLst>
                    <a:ext uri="{9D8B030D-6E8A-4147-A177-3AD203B41FA5}">
                      <a16:colId xmlns:a16="http://schemas.microsoft.com/office/drawing/2014/main" val="48698109"/>
                    </a:ext>
                  </a:extLst>
                </a:gridCol>
                <a:gridCol w="340207">
                  <a:extLst>
                    <a:ext uri="{9D8B030D-6E8A-4147-A177-3AD203B41FA5}">
                      <a16:colId xmlns:a16="http://schemas.microsoft.com/office/drawing/2014/main" val="3175375411"/>
                    </a:ext>
                  </a:extLst>
                </a:gridCol>
                <a:gridCol w="340207">
                  <a:extLst>
                    <a:ext uri="{9D8B030D-6E8A-4147-A177-3AD203B41FA5}">
                      <a16:colId xmlns:a16="http://schemas.microsoft.com/office/drawing/2014/main" val="1536779119"/>
                    </a:ext>
                  </a:extLst>
                </a:gridCol>
                <a:gridCol w="340207">
                  <a:extLst>
                    <a:ext uri="{9D8B030D-6E8A-4147-A177-3AD203B41FA5}">
                      <a16:colId xmlns:a16="http://schemas.microsoft.com/office/drawing/2014/main" val="3665120488"/>
                    </a:ext>
                  </a:extLst>
                </a:gridCol>
                <a:gridCol w="340207">
                  <a:extLst>
                    <a:ext uri="{9D8B030D-6E8A-4147-A177-3AD203B41FA5}">
                      <a16:colId xmlns:a16="http://schemas.microsoft.com/office/drawing/2014/main" val="350126212"/>
                    </a:ext>
                  </a:extLst>
                </a:gridCol>
                <a:gridCol w="340207">
                  <a:extLst>
                    <a:ext uri="{9D8B030D-6E8A-4147-A177-3AD203B41FA5}">
                      <a16:colId xmlns:a16="http://schemas.microsoft.com/office/drawing/2014/main" val="599264772"/>
                    </a:ext>
                  </a:extLst>
                </a:gridCol>
                <a:gridCol w="340207">
                  <a:extLst>
                    <a:ext uri="{9D8B030D-6E8A-4147-A177-3AD203B41FA5}">
                      <a16:colId xmlns:a16="http://schemas.microsoft.com/office/drawing/2014/main" val="2026002422"/>
                    </a:ext>
                  </a:extLst>
                </a:gridCol>
                <a:gridCol w="340207">
                  <a:extLst>
                    <a:ext uri="{9D8B030D-6E8A-4147-A177-3AD203B41FA5}">
                      <a16:colId xmlns:a16="http://schemas.microsoft.com/office/drawing/2014/main" val="2286957483"/>
                    </a:ext>
                  </a:extLst>
                </a:gridCol>
                <a:gridCol w="340207">
                  <a:extLst>
                    <a:ext uri="{9D8B030D-6E8A-4147-A177-3AD203B41FA5}">
                      <a16:colId xmlns:a16="http://schemas.microsoft.com/office/drawing/2014/main" val="2708767009"/>
                    </a:ext>
                  </a:extLst>
                </a:gridCol>
                <a:gridCol w="340207">
                  <a:extLst>
                    <a:ext uri="{9D8B030D-6E8A-4147-A177-3AD203B41FA5}">
                      <a16:colId xmlns:a16="http://schemas.microsoft.com/office/drawing/2014/main" val="536200205"/>
                    </a:ext>
                  </a:extLst>
                </a:gridCol>
                <a:gridCol w="340207">
                  <a:extLst>
                    <a:ext uri="{9D8B030D-6E8A-4147-A177-3AD203B41FA5}">
                      <a16:colId xmlns:a16="http://schemas.microsoft.com/office/drawing/2014/main" val="3021194253"/>
                    </a:ext>
                  </a:extLst>
                </a:gridCol>
                <a:gridCol w="340207">
                  <a:extLst>
                    <a:ext uri="{9D8B030D-6E8A-4147-A177-3AD203B41FA5}">
                      <a16:colId xmlns:a16="http://schemas.microsoft.com/office/drawing/2014/main" val="2348557074"/>
                    </a:ext>
                  </a:extLst>
                </a:gridCol>
                <a:gridCol w="340207">
                  <a:extLst>
                    <a:ext uri="{9D8B030D-6E8A-4147-A177-3AD203B41FA5}">
                      <a16:colId xmlns:a16="http://schemas.microsoft.com/office/drawing/2014/main" val="345817584"/>
                    </a:ext>
                  </a:extLst>
                </a:gridCol>
                <a:gridCol w="340207">
                  <a:extLst>
                    <a:ext uri="{9D8B030D-6E8A-4147-A177-3AD203B41FA5}">
                      <a16:colId xmlns:a16="http://schemas.microsoft.com/office/drawing/2014/main" val="751893491"/>
                    </a:ext>
                  </a:extLst>
                </a:gridCol>
                <a:gridCol w="340207">
                  <a:extLst>
                    <a:ext uri="{9D8B030D-6E8A-4147-A177-3AD203B41FA5}">
                      <a16:colId xmlns:a16="http://schemas.microsoft.com/office/drawing/2014/main" val="1841262478"/>
                    </a:ext>
                  </a:extLst>
                </a:gridCol>
                <a:gridCol w="340207">
                  <a:extLst>
                    <a:ext uri="{9D8B030D-6E8A-4147-A177-3AD203B41FA5}">
                      <a16:colId xmlns:a16="http://schemas.microsoft.com/office/drawing/2014/main" val="1181562988"/>
                    </a:ext>
                  </a:extLst>
                </a:gridCol>
                <a:gridCol w="340207">
                  <a:extLst>
                    <a:ext uri="{9D8B030D-6E8A-4147-A177-3AD203B41FA5}">
                      <a16:colId xmlns:a16="http://schemas.microsoft.com/office/drawing/2014/main" val="4238312532"/>
                    </a:ext>
                  </a:extLst>
                </a:gridCol>
                <a:gridCol w="340207">
                  <a:extLst>
                    <a:ext uri="{9D8B030D-6E8A-4147-A177-3AD203B41FA5}">
                      <a16:colId xmlns:a16="http://schemas.microsoft.com/office/drawing/2014/main" val="3051124417"/>
                    </a:ext>
                  </a:extLst>
                </a:gridCol>
              </a:tblGrid>
              <a:tr h="137612">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en-US" sz="700" b="1" i="0" u="none" strike="noStrike">
                          <a:effectLst/>
                          <a:latin typeface="Arial" panose="020B0604020202020204" pitchFamily="34" charset="0"/>
                        </a:rPr>
                        <a:t>Sept 2022 Wireless Plenary</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833692"/>
                  </a:ext>
                </a:extLst>
              </a:tr>
              <a:tr h="114676">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Mtg. Local Time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278493"/>
                  </a:ext>
                </a:extLst>
              </a:tr>
              <a:tr h="98623">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a:noFill/>
                    </a:lnR>
                    <a:lnT>
                      <a:noFill/>
                    </a:lnT>
                    <a:lnB>
                      <a:noFill/>
                    </a:lnB>
                  </a:tcPr>
                </a:tc>
                <a:tc>
                  <a:txBody>
                    <a:bodyPr/>
                    <a:lstStyle/>
                    <a:p>
                      <a:pPr algn="l" fontAlgn="b"/>
                      <a:endParaRPr lang="en-US" sz="500" b="0" i="0" u="none" strike="noStrike">
                        <a:effectLst/>
                        <a:latin typeface="Arial" panose="020B0604020202020204" pitchFamily="34" charset="0"/>
                      </a:endParaRPr>
                    </a:p>
                  </a:txBody>
                  <a:tcPr marL="2752" marR="2752" marT="275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500" b="1" i="0" u="none" strike="noStrike">
                          <a:effectLst/>
                          <a:latin typeface="Arial" panose="020B0604020202020204" pitchFamily="34" charset="0"/>
                        </a:rPr>
                        <a:t>Hawaiian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11-Sep-2022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12-Sep-2022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15-Sep-2022</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407845"/>
                  </a:ext>
                </a:extLst>
              </a:tr>
              <a:tr h="220979">
                <a:tc>
                  <a:txBody>
                    <a:bodyPr/>
                    <a:lstStyle/>
                    <a:p>
                      <a:pPr algn="ctr" fontAlgn="b"/>
                      <a:r>
                        <a:rPr lang="en-US" sz="500" b="1" i="0" u="none" strike="noStrike">
                          <a:effectLst/>
                          <a:latin typeface="Arial" panose="020B0604020202020204" pitchFamily="34" charset="0"/>
                        </a:rPr>
                        <a:t>EDT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PDT</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UTC</a:t>
                      </a:r>
                    </a:p>
                  </a:txBody>
                  <a:tcPr marL="2752" marR="2752" marT="27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JST</a:t>
                      </a:r>
                    </a:p>
                  </a:txBody>
                  <a:tcPr marL="2752" marR="2752" marT="27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 </a:t>
                      </a:r>
                    </a:p>
                  </a:txBody>
                  <a:tcPr marL="2752" marR="2752" marT="2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2"/>
                        </a:rPr>
                        <a:t>Virtual 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2"/>
                        </a:rPr>
                        <a:t>Virtual</a:t>
                      </a:r>
                      <a:br>
                        <a:rPr lang="en-US" sz="600" b="1" i="0" u="sng" strike="noStrike">
                          <a:solidFill>
                            <a:srgbClr val="0000FF"/>
                          </a:solidFill>
                          <a:effectLst/>
                          <a:latin typeface="Calibri" panose="020F0502020204030204" pitchFamily="34" charset="0"/>
                          <a:hlinkClick r:id="rId2"/>
                        </a:rPr>
                      </a:br>
                      <a:r>
                        <a:rPr lang="en-US" sz="600" b="1" i="0" u="sng" strike="noStrike">
                          <a:solidFill>
                            <a:srgbClr val="0000FF"/>
                          </a:solidFill>
                          <a:effectLst/>
                          <a:latin typeface="Calibri" panose="020F0502020204030204" pitchFamily="34" charset="0"/>
                          <a:hlinkClick r:id="rId2"/>
                        </a:rPr>
                        <a:t>Rm 1</a:t>
                      </a:r>
                      <a:endParaRPr lang="en-US" sz="600" b="1" i="0" u="sng" strike="noStrike">
                        <a:solidFill>
                          <a:srgbClr val="0000FF"/>
                        </a:solidFill>
                        <a:effectLst/>
                        <a:latin typeface="Calibri" panose="020F0502020204030204" pitchFamily="34" charset="0"/>
                      </a:endParaRP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a:t>
                      </a:r>
                      <a:br>
                        <a:rPr lang="en-US" sz="600" b="1" i="0" u="sng" strike="noStrike">
                          <a:solidFill>
                            <a:srgbClr val="0000FF"/>
                          </a:solidFill>
                          <a:effectLst/>
                          <a:latin typeface="Calibri" panose="020F0502020204030204" pitchFamily="34" charset="0"/>
                          <a:hlinkClick r:id="rId3"/>
                        </a:rPr>
                      </a:br>
                      <a:r>
                        <a:rPr lang="en-US" sz="600" b="1" i="0" u="sng" strike="noStrike">
                          <a:solidFill>
                            <a:srgbClr val="0000FF"/>
                          </a:solidFill>
                          <a:effectLst/>
                          <a:latin typeface="Calibri" panose="020F0502020204030204" pitchFamily="34" charset="0"/>
                          <a:hlinkClick r:id="rId3"/>
                        </a:rPr>
                        <a:t>Rm 2</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a:t>
                      </a:r>
                      <a:br>
                        <a:rPr lang="en-US" sz="600" b="1" i="0" u="sng" strike="noStrike">
                          <a:solidFill>
                            <a:srgbClr val="0000FF"/>
                          </a:solidFill>
                          <a:effectLst/>
                          <a:latin typeface="Calibri" panose="020F0502020204030204" pitchFamily="34" charset="0"/>
                          <a:hlinkClick r:id="rId4"/>
                        </a:rPr>
                      </a:br>
                      <a:r>
                        <a:rPr lang="en-US" sz="600" b="1" i="0" u="sng" strike="noStrike">
                          <a:solidFill>
                            <a:srgbClr val="0000FF"/>
                          </a:solidFill>
                          <a:effectLst/>
                          <a:latin typeface="Calibri" panose="020F0502020204030204" pitchFamily="34" charset="0"/>
                          <a:hlinkClick r:id="rId4"/>
                        </a:rPr>
                        <a:t>Rm 3</a:t>
                      </a:r>
                      <a:endParaRPr lang="en-US" sz="600" b="1" i="0" u="sng" strike="noStrike">
                        <a:solidFill>
                          <a:srgbClr val="0000FF"/>
                        </a:solidFill>
                        <a:effectLst/>
                        <a:latin typeface="Calibri" panose="020F0502020204030204" pitchFamily="34" charset="0"/>
                      </a:endParaRPr>
                    </a:p>
                  </a:txBody>
                  <a:tcPr marL="2752" marR="2752" marT="275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a:t>
                      </a:r>
                      <a:br>
                        <a:rPr lang="en-US" sz="600" b="1" i="0" u="sng" strike="noStrike">
                          <a:solidFill>
                            <a:srgbClr val="0000FF"/>
                          </a:solidFill>
                          <a:effectLst/>
                          <a:latin typeface="Calibri" panose="020F0502020204030204" pitchFamily="34" charset="0"/>
                          <a:hlinkClick r:id="rId5"/>
                        </a:rPr>
                      </a:br>
                      <a:r>
                        <a:rPr lang="en-US" sz="600" b="1" i="0" u="sng" strike="noStrike">
                          <a:solidFill>
                            <a:srgbClr val="0000FF"/>
                          </a:solidFill>
                          <a:effectLst/>
                          <a:latin typeface="Calibri" panose="020F0502020204030204" pitchFamily="34" charset="0"/>
                          <a:hlinkClick r:id="rId5"/>
                        </a:rPr>
                        <a:t>Rm 4</a:t>
                      </a:r>
                      <a:endParaRPr lang="en-US" sz="600" b="1" i="0" u="sng" strike="noStrike">
                        <a:solidFill>
                          <a:srgbClr val="0000FF"/>
                        </a:solidFill>
                        <a:effectLst/>
                        <a:latin typeface="Calibri" panose="020F0502020204030204" pitchFamily="34" charset="0"/>
                      </a:endParaRP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148534"/>
                  </a:ext>
                </a:extLst>
              </a:tr>
              <a:tr h="168193">
                <a:tc>
                  <a:txBody>
                    <a:bodyPr/>
                    <a:lstStyle/>
                    <a:p>
                      <a:pPr algn="ctr" fontAlgn="b"/>
                      <a:r>
                        <a:rPr lang="en-US" sz="600" b="1" i="0" u="none" strike="noStrike">
                          <a:effectLst/>
                          <a:latin typeface="Arial" panose="020B0604020202020204" pitchFamily="34" charset="0"/>
                        </a:rPr>
                        <a:t>13:00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837285563"/>
                  </a:ext>
                </a:extLst>
              </a:tr>
              <a:tr h="168193">
                <a:tc>
                  <a:txBody>
                    <a:bodyPr/>
                    <a:lstStyle/>
                    <a:p>
                      <a:pPr algn="ctr" fontAlgn="b"/>
                      <a:r>
                        <a:rPr lang="en-US" sz="600" b="1" i="0" u="none" strike="noStrike">
                          <a:effectLst/>
                          <a:latin typeface="Arial" panose="020B0604020202020204" pitchFamily="34" charset="0"/>
                        </a:rPr>
                        <a:t>13:30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21330058"/>
                  </a:ext>
                </a:extLst>
              </a:tr>
              <a:tr h="168193">
                <a:tc>
                  <a:txBody>
                    <a:bodyPr/>
                    <a:lstStyle/>
                    <a:p>
                      <a:pPr algn="ctr" fontAlgn="b"/>
                      <a:r>
                        <a:rPr lang="en-US" sz="600" b="1" i="0" u="none" strike="noStrike">
                          <a:effectLst/>
                          <a:latin typeface="Arial" panose="020B0604020202020204" pitchFamily="34" charset="0"/>
                        </a:rPr>
                        <a:t>14:00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000000"/>
                          </a:solidFill>
                          <a:effectLst/>
                          <a:latin typeface="Arial" panose="020B0604020202020204" pitchFamily="34" charset="0"/>
                        </a:rPr>
                        <a:t>JOINT WIRELESS OPENING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1491278231"/>
                  </a:ext>
                </a:extLst>
              </a:tr>
              <a:tr h="168193">
                <a:tc>
                  <a:txBody>
                    <a:bodyPr/>
                    <a:lstStyle/>
                    <a:p>
                      <a:pPr algn="ctr" fontAlgn="b"/>
                      <a:r>
                        <a:rPr lang="en-US" sz="600" b="1" i="0" u="none" strike="noStrike">
                          <a:effectLst/>
                          <a:latin typeface="Arial" panose="020B0604020202020204" pitchFamily="34" charset="0"/>
                        </a:rPr>
                        <a:t>14:30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0305396"/>
                  </a:ext>
                </a:extLst>
              </a:tr>
              <a:tr h="168193">
                <a:tc>
                  <a:txBody>
                    <a:bodyPr/>
                    <a:lstStyle/>
                    <a:p>
                      <a:pPr algn="ctr" fontAlgn="b"/>
                      <a:r>
                        <a:rPr lang="en-US" sz="600" b="1" i="0" u="none" strike="noStrike">
                          <a:effectLst/>
                          <a:latin typeface="Arial" panose="020B0604020202020204" pitchFamily="34" charset="0"/>
                        </a:rPr>
                        <a:t>15:00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88726391"/>
                  </a:ext>
                </a:extLst>
              </a:tr>
              <a:tr h="168193">
                <a:tc>
                  <a:txBody>
                    <a:bodyPr/>
                    <a:lstStyle/>
                    <a:p>
                      <a:pPr algn="ctr" fontAlgn="b"/>
                      <a:r>
                        <a:rPr lang="en-US" sz="600" b="1" i="0" u="none" strike="noStrike">
                          <a:effectLst/>
                          <a:latin typeface="Arial" panose="020B0604020202020204" pitchFamily="34" charset="0"/>
                        </a:rPr>
                        <a:t>15:30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7190260"/>
                  </a:ext>
                </a:extLst>
              </a:tr>
              <a:tr h="168193">
                <a:tc>
                  <a:txBody>
                    <a:bodyPr/>
                    <a:lstStyle/>
                    <a:p>
                      <a:pPr algn="ctr" fontAlgn="b"/>
                      <a:r>
                        <a:rPr lang="en-US" sz="600" b="1" i="0" u="none" strike="noStrike">
                          <a:effectLst/>
                          <a:latin typeface="Arial" panose="020B0604020202020204" pitchFamily="34" charset="0"/>
                        </a:rPr>
                        <a:t>16:00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2582467"/>
                  </a:ext>
                </a:extLst>
              </a:tr>
              <a:tr h="168193">
                <a:tc>
                  <a:txBody>
                    <a:bodyPr/>
                    <a:lstStyle/>
                    <a:p>
                      <a:pPr algn="ctr" fontAlgn="b"/>
                      <a:r>
                        <a:rPr lang="en-US" sz="600" b="1" i="0" u="none" strike="noStrike">
                          <a:effectLst/>
                          <a:latin typeface="Arial" panose="020B0604020202020204" pitchFamily="34" charset="0"/>
                        </a:rPr>
                        <a:t>16:30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a:txBody>
                    <a:bodyPr/>
                    <a:lstStyle/>
                    <a:p>
                      <a:pPr algn="l" fontAlgn="ctr"/>
                      <a:r>
                        <a:rPr lang="en-US" sz="300" b="1" i="0" u="none" strike="noStrike">
                          <a:effectLst/>
                          <a:latin typeface="Arial" panose="020B0604020202020204" pitchFamily="34" charset="0"/>
                        </a:rPr>
                        <a:t>TG4 Cor1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2" gridSpan="4">
                  <a:txBody>
                    <a:bodyPr/>
                    <a:lstStyle/>
                    <a:p>
                      <a:pPr algn="ctr" fontAlgn="ctr"/>
                      <a:r>
                        <a:rPr lang="en-US" sz="600" b="1" i="0" u="none" strike="noStrike">
                          <a:effectLst/>
                          <a:latin typeface="Arial" panose="020B0604020202020204" pitchFamily="34" charset="0"/>
                        </a:rPr>
                        <a:t>SC Main_Rules</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 IETF</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27531899"/>
                  </a:ext>
                </a:extLst>
              </a:tr>
              <a:tr h="168193">
                <a:tc>
                  <a:txBody>
                    <a:bodyPr/>
                    <a:lstStyle/>
                    <a:p>
                      <a:pPr algn="ctr" fontAlgn="b"/>
                      <a:r>
                        <a:rPr lang="en-US" sz="600" b="1" i="0" u="none" strike="noStrike">
                          <a:effectLst/>
                          <a:latin typeface="Arial" panose="020B0604020202020204" pitchFamily="34" charset="0"/>
                        </a:rPr>
                        <a:t>17:00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3">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8476289"/>
                  </a:ext>
                </a:extLst>
              </a:tr>
              <a:tr h="168193">
                <a:tc>
                  <a:txBody>
                    <a:bodyPr/>
                    <a:lstStyle/>
                    <a:p>
                      <a:pPr algn="ctr" fontAlgn="b"/>
                      <a:r>
                        <a:rPr lang="en-US" sz="600" b="1" i="0" u="none" strike="noStrike">
                          <a:effectLst/>
                          <a:latin typeface="Arial" panose="020B0604020202020204" pitchFamily="34" charset="0"/>
                        </a:rPr>
                        <a:t>17:30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SC WNG </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3475515"/>
                  </a:ext>
                </a:extLst>
              </a:tr>
              <a:tr h="168193">
                <a:tc>
                  <a:txBody>
                    <a:bodyPr/>
                    <a:lstStyle/>
                    <a:p>
                      <a:pPr algn="ctr" fontAlgn="b"/>
                      <a:r>
                        <a:rPr lang="en-US" sz="600" b="1" i="0" u="none" strike="noStrike">
                          <a:effectLst/>
                          <a:latin typeface="Arial" panose="020B0604020202020204" pitchFamily="34" charset="0"/>
                        </a:rPr>
                        <a:t>18:00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0451096"/>
                  </a:ext>
                </a:extLst>
              </a:tr>
              <a:tr h="168193">
                <a:tc>
                  <a:txBody>
                    <a:bodyPr/>
                    <a:lstStyle/>
                    <a:p>
                      <a:pPr algn="ctr" fontAlgn="b"/>
                      <a:r>
                        <a:rPr lang="en-US" sz="600" b="1" i="0" u="none" strike="noStrike">
                          <a:effectLst/>
                          <a:latin typeface="Arial" panose="020B0604020202020204" pitchFamily="34" charset="0"/>
                        </a:rPr>
                        <a:t>18:30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008483580"/>
                  </a:ext>
                </a:extLst>
              </a:tr>
              <a:tr h="168193">
                <a:tc>
                  <a:txBody>
                    <a:bodyPr/>
                    <a:lstStyle/>
                    <a:p>
                      <a:pPr algn="ctr" fontAlgn="b"/>
                      <a:r>
                        <a:rPr lang="en-US" sz="600" b="1" i="0" u="none" strike="noStrike">
                          <a:effectLst/>
                          <a:latin typeface="Arial" panose="020B0604020202020204" pitchFamily="34" charset="0"/>
                        </a:rPr>
                        <a:t>19:00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909069605"/>
                  </a:ext>
                </a:extLst>
              </a:tr>
              <a:tr h="168193">
                <a:tc>
                  <a:txBody>
                    <a:bodyPr/>
                    <a:lstStyle/>
                    <a:p>
                      <a:pPr algn="ctr" fontAlgn="b"/>
                      <a:r>
                        <a:rPr lang="en-US" sz="600" b="1" i="0" u="none" strike="noStrike">
                          <a:effectLst/>
                          <a:latin typeface="Arial" panose="020B0604020202020204" pitchFamily="34" charset="0"/>
                        </a:rPr>
                        <a:t>19:30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239489993"/>
                  </a:ext>
                </a:extLst>
              </a:tr>
              <a:tr h="168193">
                <a:tc>
                  <a:txBody>
                    <a:bodyPr/>
                    <a:lstStyle/>
                    <a:p>
                      <a:pPr algn="ctr" fontAlgn="b"/>
                      <a:r>
                        <a:rPr lang="en-US" sz="600" b="1" i="0" u="none" strike="noStrike">
                          <a:effectLst/>
                          <a:latin typeface="Arial" panose="020B0604020202020204" pitchFamily="34" charset="0"/>
                        </a:rPr>
                        <a:t>20:00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777986"/>
                  </a:ext>
                </a:extLst>
              </a:tr>
              <a:tr h="168193">
                <a:tc>
                  <a:txBody>
                    <a:bodyPr/>
                    <a:lstStyle/>
                    <a:p>
                      <a:pPr algn="ctr" fontAlgn="b"/>
                      <a:r>
                        <a:rPr lang="en-US" sz="600" b="1" i="0" u="none" strike="noStrike">
                          <a:effectLst/>
                          <a:latin typeface="Arial" panose="020B0604020202020204" pitchFamily="34" charset="0"/>
                        </a:rPr>
                        <a:t>20:30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9:30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5299624"/>
                  </a:ext>
                </a:extLst>
              </a:tr>
              <a:tr h="168193">
                <a:tc>
                  <a:txBody>
                    <a:bodyPr/>
                    <a:lstStyle/>
                    <a:p>
                      <a:pPr algn="ctr" fontAlgn="b"/>
                      <a:r>
                        <a:rPr lang="en-US" sz="600" b="1" i="0" u="none" strike="noStrike">
                          <a:effectLst/>
                          <a:latin typeface="Arial" panose="020B0604020202020204" pitchFamily="34" charset="0"/>
                        </a:rPr>
                        <a:t>21:00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9050" cap="flat" cmpd="sng" algn="ctr">
                      <a:solidFill>
                        <a:srgbClr val="FF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156944"/>
                  </a:ext>
                </a:extLst>
              </a:tr>
              <a:tr h="168193">
                <a:tc>
                  <a:txBody>
                    <a:bodyPr/>
                    <a:lstStyle/>
                    <a:p>
                      <a:pPr algn="ctr" fontAlgn="b"/>
                      <a:r>
                        <a:rPr lang="en-US" sz="600" b="1" i="0" u="none" strike="noStrike">
                          <a:effectLst/>
                          <a:latin typeface="Arial" panose="020B0604020202020204" pitchFamily="34" charset="0"/>
                        </a:rPr>
                        <a:t>21:30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10:30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effectLst/>
                          <a:latin typeface="Arial" panose="020B0604020202020204" pitchFamily="34" charset="0"/>
                        </a:rPr>
                        <a:t>15:30-16:00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2752" marR="2752" marT="275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2093616"/>
                  </a:ext>
                </a:extLst>
              </a:tr>
              <a:tr h="168193">
                <a:tc>
                  <a:txBody>
                    <a:bodyPr/>
                    <a:lstStyle/>
                    <a:p>
                      <a:pPr algn="ctr" fontAlgn="b"/>
                      <a:r>
                        <a:rPr lang="en-US" sz="600" b="1" i="0" u="none" strike="noStrike">
                          <a:effectLst/>
                          <a:latin typeface="Arial" panose="020B0604020202020204" pitchFamily="34" charset="0"/>
                        </a:rPr>
                        <a:t>22:00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2752" marR="2752" marT="2752" marB="0" anchor="ctr">
                    <a:lnL w="1270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solidFill>
                            <a:srgbClr val="FF0000"/>
                          </a:solidFill>
                          <a:effectLst/>
                          <a:latin typeface="Arial" panose="020B0604020202020204" pitchFamily="34" charset="0"/>
                        </a:rPr>
                        <a:t>TG4ab</a:t>
                      </a:r>
                      <a:br>
                        <a:rPr lang="en-US" sz="500" b="1" i="0" u="none" strike="noStrike">
                          <a:solidFill>
                            <a:srgbClr val="FF0000"/>
                          </a:solidFill>
                          <a:effectLst/>
                          <a:latin typeface="Arial" panose="020B0604020202020204" pitchFamily="34" charset="0"/>
                        </a:rPr>
                      </a:br>
                      <a:r>
                        <a:rPr lang="en-US" sz="500" b="1" i="0" u="none" strike="noStrike">
                          <a:solidFill>
                            <a:srgbClr val="FF0000"/>
                          </a:solidFill>
                          <a:effectLst/>
                          <a:latin typeface="Arial" panose="020B0604020202020204" pitchFamily="34" charset="0"/>
                        </a:rPr>
                        <a:t>NG-UWB</a:t>
                      </a:r>
                    </a:p>
                  </a:txBody>
                  <a:tcPr marL="2752" marR="2752" marT="2752" marB="0" anchor="ctr">
                    <a:lnL w="1905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TG4me</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29058614"/>
                  </a:ext>
                </a:extLst>
              </a:tr>
              <a:tr h="168193">
                <a:tc>
                  <a:txBody>
                    <a:bodyPr/>
                    <a:lstStyle/>
                    <a:p>
                      <a:pPr algn="ctr" fontAlgn="b"/>
                      <a:r>
                        <a:rPr lang="en-US" sz="600" b="1" i="0" u="none" strike="noStrike">
                          <a:effectLst/>
                          <a:latin typeface="Arial" panose="020B0604020202020204" pitchFamily="34" charset="0"/>
                        </a:rPr>
                        <a:t>22:30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11:30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18147356"/>
                  </a:ext>
                </a:extLst>
              </a:tr>
              <a:tr h="168193">
                <a:tc>
                  <a:txBody>
                    <a:bodyPr/>
                    <a:lstStyle/>
                    <a:p>
                      <a:pPr algn="ctr" fontAlgn="b"/>
                      <a:r>
                        <a:rPr lang="en-US" sz="600" b="1" i="0" u="none" strike="noStrike">
                          <a:effectLst/>
                          <a:latin typeface="Arial" panose="020B0604020202020204" pitchFamily="34" charset="0"/>
                        </a:rPr>
                        <a:t>23:00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79375986"/>
                  </a:ext>
                </a:extLst>
              </a:tr>
              <a:tr h="168193">
                <a:tc>
                  <a:txBody>
                    <a:bodyPr/>
                    <a:lstStyle/>
                    <a:p>
                      <a:pPr algn="ctr" fontAlgn="b"/>
                      <a:r>
                        <a:rPr lang="en-US" sz="600" b="1" i="0" u="none" strike="noStrike">
                          <a:effectLst/>
                          <a:latin typeface="Arial" panose="020B0604020202020204" pitchFamily="34" charset="0"/>
                        </a:rPr>
                        <a:t>23:30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 AC MEETING Rm 3</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749674323"/>
                  </a:ext>
                </a:extLst>
              </a:tr>
              <a:tr h="168193">
                <a:tc>
                  <a:txBody>
                    <a:bodyPr/>
                    <a:lstStyle/>
                    <a:p>
                      <a:pPr algn="ctr" fontAlgn="b"/>
                      <a:r>
                        <a:rPr lang="en-US" sz="600" b="1" i="0" u="none" strike="noStrike">
                          <a:effectLst/>
                          <a:latin typeface="Arial" panose="020B0604020202020204" pitchFamily="34" charset="0"/>
                        </a:rPr>
                        <a:t>0:00</a:t>
                      </a:r>
                    </a:p>
                  </a:txBody>
                  <a:tcPr marL="2752" marR="2752" marT="2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21:00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2752" marR="2752" marT="2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2752" marR="2752" marT="27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18:00-18:30</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2752" marR="2752" marT="2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64365"/>
                  </a:ext>
                </a:extLst>
              </a:tr>
            </a:tbl>
          </a:graphicData>
        </a:graphic>
      </p:graphicFrame>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135186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28D4-51D9-6045-43F8-0DC5D807029C}"/>
              </a:ext>
            </a:extLst>
          </p:cNvPr>
          <p:cNvSpPr>
            <a:spLocks noGrp="1"/>
          </p:cNvSpPr>
          <p:nvPr>
            <p:ph type="title"/>
          </p:nvPr>
        </p:nvSpPr>
        <p:spPr>
          <a:xfrm>
            <a:off x="772372" y="451334"/>
            <a:ext cx="7764463" cy="754063"/>
          </a:xfrm>
        </p:spPr>
        <p:txBody>
          <a:bodyPr wrap="square" anchor="ctr">
            <a:normAutofit/>
          </a:bodyPr>
          <a:lstStyle/>
          <a:p>
            <a:r>
              <a:rPr lang="en-US" dirty="0"/>
              <a:t>September Interim Slots So Far </a:t>
            </a:r>
          </a:p>
        </p:txBody>
      </p:sp>
      <p:sp>
        <p:nvSpPr>
          <p:cNvPr id="4" name="Slide Number Placeholder 3">
            <a:extLst>
              <a:ext uri="{FF2B5EF4-FFF2-40B4-BE49-F238E27FC236}">
                <a16:creationId xmlns:a16="http://schemas.microsoft.com/office/drawing/2014/main" id="{6AF6F816-A0DC-2FC5-AA27-E8B300011FD6}"/>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21</a:t>
            </a:fld>
            <a:endParaRPr lang="en-US" altLang="en-US"/>
          </a:p>
        </p:txBody>
      </p:sp>
      <p:graphicFrame>
        <p:nvGraphicFramePr>
          <p:cNvPr id="5" name="Table 4">
            <a:extLst>
              <a:ext uri="{FF2B5EF4-FFF2-40B4-BE49-F238E27FC236}">
                <a16:creationId xmlns:a16="http://schemas.microsoft.com/office/drawing/2014/main" id="{30EB2707-961C-BDEF-AE4B-84CA5E31BE5F}"/>
              </a:ext>
            </a:extLst>
          </p:cNvPr>
          <p:cNvGraphicFramePr>
            <a:graphicFrameLocks noGrp="1"/>
          </p:cNvGraphicFramePr>
          <p:nvPr>
            <p:extLst>
              <p:ext uri="{D42A27DB-BD31-4B8C-83A1-F6EECF244321}">
                <p14:modId xmlns:p14="http://schemas.microsoft.com/office/powerpoint/2010/main" val="1543374513"/>
              </p:ext>
            </p:extLst>
          </p:nvPr>
        </p:nvGraphicFramePr>
        <p:xfrm>
          <a:off x="755576" y="1412776"/>
          <a:ext cx="7618488" cy="4151011"/>
        </p:xfrm>
        <a:graphic>
          <a:graphicData uri="http://schemas.openxmlformats.org/drawingml/2006/table">
            <a:tbl>
              <a:tblPr firstRow="1" bandRow="1">
                <a:tableStyleId>{5C22544A-7EE6-4342-B048-85BDC9FD1C3A}</a:tableStyleId>
              </a:tblPr>
              <a:tblGrid>
                <a:gridCol w="847027">
                  <a:extLst>
                    <a:ext uri="{9D8B030D-6E8A-4147-A177-3AD203B41FA5}">
                      <a16:colId xmlns:a16="http://schemas.microsoft.com/office/drawing/2014/main" val="3855020938"/>
                    </a:ext>
                  </a:extLst>
                </a:gridCol>
                <a:gridCol w="1457229">
                  <a:extLst>
                    <a:ext uri="{9D8B030D-6E8A-4147-A177-3AD203B41FA5}">
                      <a16:colId xmlns:a16="http://schemas.microsoft.com/office/drawing/2014/main" val="982667083"/>
                    </a:ext>
                  </a:extLst>
                </a:gridCol>
                <a:gridCol w="864096">
                  <a:extLst>
                    <a:ext uri="{9D8B030D-6E8A-4147-A177-3AD203B41FA5}">
                      <a16:colId xmlns:a16="http://schemas.microsoft.com/office/drawing/2014/main" val="1324349275"/>
                    </a:ext>
                  </a:extLst>
                </a:gridCol>
                <a:gridCol w="1138096">
                  <a:extLst>
                    <a:ext uri="{9D8B030D-6E8A-4147-A177-3AD203B41FA5}">
                      <a16:colId xmlns:a16="http://schemas.microsoft.com/office/drawing/2014/main" val="947010871"/>
                    </a:ext>
                  </a:extLst>
                </a:gridCol>
                <a:gridCol w="3312040">
                  <a:extLst>
                    <a:ext uri="{9D8B030D-6E8A-4147-A177-3AD203B41FA5}">
                      <a16:colId xmlns:a16="http://schemas.microsoft.com/office/drawing/2014/main" val="2210893365"/>
                    </a:ext>
                  </a:extLst>
                </a:gridCol>
              </a:tblGrid>
              <a:tr h="248886">
                <a:tc>
                  <a:txBody>
                    <a:bodyPr/>
                    <a:lstStyle/>
                    <a:p>
                      <a:pPr algn="l" fontAlgn="b"/>
                      <a:r>
                        <a:rPr lang="en-US" sz="1400" u="none" strike="noStrike" dirty="0" err="1">
                          <a:effectLst/>
                        </a:rPr>
                        <a:t>Requets</a:t>
                      </a:r>
                      <a:endParaRPr lang="en-US" sz="1400" b="0" i="0" u="none" strike="noStrike" dirty="0">
                        <a:effectLst/>
                        <a:latin typeface="Arial" panose="020B0604020202020204" pitchFamily="34" charset="0"/>
                      </a:endParaRPr>
                    </a:p>
                  </a:txBody>
                  <a:tcPr marL="3920" marR="3920" marT="3920" marB="0" anchor="b"/>
                </a:tc>
                <a:tc>
                  <a:txBody>
                    <a:bodyPr/>
                    <a:lstStyle/>
                    <a:p>
                      <a:pPr algn="l" fontAlgn="b"/>
                      <a:r>
                        <a:rPr lang="en-US" sz="1400" u="none" strike="noStrike" dirty="0">
                          <a:effectLst/>
                        </a:rPr>
                        <a:t>From</a:t>
                      </a:r>
                      <a:endParaRPr lang="en-US" sz="1400" b="0" i="0" u="none" strike="noStrike" dirty="0">
                        <a:effectLst/>
                        <a:latin typeface="Arial" panose="020B0604020202020204" pitchFamily="34" charset="0"/>
                      </a:endParaRPr>
                    </a:p>
                  </a:txBody>
                  <a:tcPr marL="3920" marR="3920" marT="3920" marB="0" anchor="b"/>
                </a:tc>
                <a:tc>
                  <a:txBody>
                    <a:bodyPr/>
                    <a:lstStyle/>
                    <a:p>
                      <a:pPr algn="l" fontAlgn="b"/>
                      <a:r>
                        <a:rPr lang="en-US" sz="1400" u="none" strike="noStrike" dirty="0">
                          <a:effectLst/>
                        </a:rPr>
                        <a:t>Affiliation</a:t>
                      </a:r>
                      <a:endParaRPr lang="en-US" sz="1400" b="0" i="0" u="none" strike="noStrike" dirty="0">
                        <a:effectLst/>
                        <a:latin typeface="Arial" panose="020B0604020202020204" pitchFamily="34" charset="0"/>
                      </a:endParaRPr>
                    </a:p>
                  </a:txBody>
                  <a:tcPr marL="3920" marR="3920" marT="3920" marB="0" anchor="b"/>
                </a:tc>
                <a:tc>
                  <a:txBody>
                    <a:bodyPr/>
                    <a:lstStyle/>
                    <a:p>
                      <a:pPr algn="l" fontAlgn="b"/>
                      <a:r>
                        <a:rPr lang="en-US" sz="1400" u="none" strike="noStrike" dirty="0">
                          <a:effectLst/>
                        </a:rPr>
                        <a:t>Preferred TS</a:t>
                      </a:r>
                      <a:endParaRPr lang="en-US" sz="1400" b="0" i="0" u="none" strike="noStrike" dirty="0">
                        <a:effectLst/>
                        <a:latin typeface="Arial" panose="020B0604020202020204" pitchFamily="34" charset="0"/>
                      </a:endParaRPr>
                    </a:p>
                  </a:txBody>
                  <a:tcPr marL="3920" marR="3920" marT="3920" marB="0" anchor="b"/>
                </a:tc>
                <a:tc>
                  <a:txBody>
                    <a:bodyPr/>
                    <a:lstStyle/>
                    <a:p>
                      <a:pPr algn="l" fontAlgn="b"/>
                      <a:r>
                        <a:rPr lang="en-US" sz="1400" u="none" strike="noStrike" dirty="0">
                          <a:effectLst/>
                        </a:rPr>
                        <a:t>Topic</a:t>
                      </a:r>
                      <a:endParaRPr lang="en-US" sz="1400" b="0" i="0" u="none" strike="noStrike" dirty="0">
                        <a:effectLst/>
                        <a:latin typeface="Arial" panose="020B0604020202020204" pitchFamily="34" charset="0"/>
                      </a:endParaRPr>
                    </a:p>
                  </a:txBody>
                  <a:tcPr marL="3920" marR="3920" marT="3920" marB="0" anchor="b"/>
                </a:tc>
                <a:extLst>
                  <a:ext uri="{0D108BD9-81ED-4DB2-BD59-A6C34878D82A}">
                    <a16:rowId xmlns:a16="http://schemas.microsoft.com/office/drawing/2014/main" val="4046791146"/>
                  </a:ext>
                </a:extLst>
              </a:tr>
              <a:tr h="248886">
                <a:tc>
                  <a:txBody>
                    <a:bodyPr/>
                    <a:lstStyle/>
                    <a:p>
                      <a:pPr algn="ctr" fontAlgn="b"/>
                      <a:r>
                        <a:rPr lang="en-US" sz="1600" u="none" strike="noStrike" dirty="0">
                          <a:effectLst/>
                        </a:rPr>
                        <a:t>1</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a:effectLst/>
                        </a:rPr>
                        <a:t>Huan-Bang Li </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NICT</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PM</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a:effectLst/>
                        </a:rPr>
                        <a:t>TBA</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3297904643"/>
                  </a:ext>
                </a:extLst>
              </a:tr>
              <a:tr h="444012">
                <a:tc>
                  <a:txBody>
                    <a:bodyPr/>
                    <a:lstStyle/>
                    <a:p>
                      <a:pPr algn="ctr" fontAlgn="b"/>
                      <a:r>
                        <a:rPr lang="en-US" sz="1600" u="none" strike="noStrike" dirty="0">
                          <a:effectLst/>
                        </a:rPr>
                        <a:t>2</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a:effectLst/>
                        </a:rPr>
                        <a:t>Jarek Niewczas</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Qorvo</a:t>
                      </a:r>
                      <a:endParaRPr lang="en-US" sz="1600" b="0" i="0" u="none" strike="noStrike">
                        <a:effectLst/>
                        <a:latin typeface="Arial" panose="020B0604020202020204" pitchFamily="34" charset="0"/>
                      </a:endParaRPr>
                    </a:p>
                  </a:txBody>
                  <a:tcPr marL="3920" marR="3920" marT="3920" marB="0" anchor="b"/>
                </a:tc>
                <a:tc>
                  <a:txBody>
                    <a:bodyPr/>
                    <a:lstStyle/>
                    <a:p>
                      <a:pPr algn="l" fontAlgn="b"/>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TBA (possibly low-rate data-modes, multi-ms,  LDPC)</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2220742166"/>
                  </a:ext>
                </a:extLst>
              </a:tr>
              <a:tr h="248886">
                <a:tc>
                  <a:txBody>
                    <a:bodyPr/>
                    <a:lstStyle/>
                    <a:p>
                      <a:pPr algn="ctr" fontAlgn="b"/>
                      <a:r>
                        <a:rPr lang="en-US" sz="1600" u="none" strike="noStrike" dirty="0">
                          <a:effectLst/>
                        </a:rPr>
                        <a:t>3</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a:effectLst/>
                        </a:rPr>
                        <a:t>Dag and Dries</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Novelda</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a:effectLst/>
                        </a:rPr>
                        <a:t>EU friendly</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Sensing scheduling requirements</a:t>
                      </a:r>
                      <a:endParaRPr lang="en-US" sz="1600" b="0" i="0" u="none" strike="noStrike" dirty="0">
                        <a:effectLst/>
                        <a:latin typeface="Arial" panose="020B0604020202020204" pitchFamily="34" charset="0"/>
                      </a:endParaRPr>
                    </a:p>
                  </a:txBody>
                  <a:tcPr marL="3920" marR="3920" marT="3920" marB="0" anchor="b"/>
                </a:tc>
                <a:extLst>
                  <a:ext uri="{0D108BD9-81ED-4DB2-BD59-A6C34878D82A}">
                    <a16:rowId xmlns:a16="http://schemas.microsoft.com/office/drawing/2014/main" val="1021550295"/>
                  </a:ext>
                </a:extLst>
              </a:tr>
              <a:tr h="248886">
                <a:tc>
                  <a:txBody>
                    <a:bodyPr/>
                    <a:lstStyle/>
                    <a:p>
                      <a:pPr algn="ctr" fontAlgn="b"/>
                      <a:r>
                        <a:rPr lang="en-US" sz="1600" u="none" strike="noStrike">
                          <a:effectLst/>
                        </a:rPr>
                        <a:t>4</a:t>
                      </a:r>
                      <a:endParaRPr lang="en-US" sz="1600" b="0" i="0" u="none" strike="noStrike">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Carlos </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a:effectLst/>
                        </a:rPr>
                        <a:t>Meta</a:t>
                      </a:r>
                      <a:endParaRPr lang="en-US" sz="1600" b="0" i="0" u="none" strike="noStrike">
                        <a:effectLst/>
                        <a:latin typeface="Arial" panose="020B0604020202020204" pitchFamily="34" charset="0"/>
                      </a:endParaRPr>
                    </a:p>
                  </a:txBody>
                  <a:tcPr marL="3920" marR="3920" marT="3920" marB="0" anchor="b"/>
                </a:tc>
                <a:tc>
                  <a:txBody>
                    <a:bodyPr/>
                    <a:lstStyle/>
                    <a:p>
                      <a:pPr algn="l" fontAlgn="b"/>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a:effectLst/>
                        </a:rPr>
                        <a:t>TBA</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3032821249"/>
                  </a:ext>
                </a:extLst>
              </a:tr>
              <a:tr h="248886">
                <a:tc>
                  <a:txBody>
                    <a:bodyPr/>
                    <a:lstStyle/>
                    <a:p>
                      <a:pPr algn="ctr" fontAlgn="b"/>
                      <a:r>
                        <a:rPr lang="en-US" sz="1600" u="none" strike="noStrike" dirty="0">
                          <a:effectLst/>
                        </a:rPr>
                        <a:t>5</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Carlos </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a:effectLst/>
                        </a:rPr>
                        <a:t>Meta</a:t>
                      </a:r>
                      <a:endParaRPr lang="en-US" sz="1600" b="0" i="0" u="none" strike="noStrike">
                        <a:effectLst/>
                        <a:latin typeface="Arial" panose="020B0604020202020204" pitchFamily="34" charset="0"/>
                      </a:endParaRPr>
                    </a:p>
                  </a:txBody>
                  <a:tcPr marL="3920" marR="3920" marT="3920" marB="0" anchor="b"/>
                </a:tc>
                <a:tc>
                  <a:txBody>
                    <a:bodyPr/>
                    <a:lstStyle/>
                    <a:p>
                      <a:pPr algn="l" fontAlgn="b"/>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a:effectLst/>
                        </a:rPr>
                        <a:t>TBA</a:t>
                      </a:r>
                      <a:endParaRPr lang="en-US" sz="1600" b="0" i="0" u="none" strike="noStrike">
                        <a:effectLst/>
                        <a:latin typeface="Arial" panose="020B0604020202020204" pitchFamily="34" charset="0"/>
                      </a:endParaRPr>
                    </a:p>
                  </a:txBody>
                  <a:tcPr marL="3920" marR="3920" marT="3920" marB="0" anchor="b"/>
                </a:tc>
                <a:extLst>
                  <a:ext uri="{0D108BD9-81ED-4DB2-BD59-A6C34878D82A}">
                    <a16:rowId xmlns:a16="http://schemas.microsoft.com/office/drawing/2014/main" val="1843698196"/>
                  </a:ext>
                </a:extLst>
              </a:tr>
              <a:tr h="444012">
                <a:tc>
                  <a:txBody>
                    <a:bodyPr/>
                    <a:lstStyle/>
                    <a:p>
                      <a:pPr algn="ctr" fontAlgn="b"/>
                      <a:r>
                        <a:rPr lang="en-US" sz="1600" u="none" strike="noStrike" dirty="0">
                          <a:effectLst/>
                        </a:rPr>
                        <a:t>6</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Lochan Verma</a:t>
                      </a:r>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Apple</a:t>
                      </a:r>
                      <a:endParaRPr lang="en-US" sz="1600" b="0" i="0" u="none" strike="noStrike" dirty="0">
                        <a:effectLst/>
                        <a:latin typeface="Arial" panose="020B0604020202020204" pitchFamily="34" charset="0"/>
                      </a:endParaRPr>
                    </a:p>
                  </a:txBody>
                  <a:tcPr marL="3920" marR="3920" marT="3920" marB="0" anchor="b"/>
                </a:tc>
                <a:tc>
                  <a:txBody>
                    <a:bodyPr/>
                    <a:lstStyle/>
                    <a:p>
                      <a:pPr algn="l" fontAlgn="b"/>
                      <a:endParaRPr lang="en-US" sz="1600" b="0" i="0" u="none" strike="noStrike" dirty="0">
                        <a:effectLst/>
                        <a:latin typeface="Arial" panose="020B0604020202020204" pitchFamily="34" charset="0"/>
                      </a:endParaRPr>
                    </a:p>
                  </a:txBody>
                  <a:tcPr marL="3920" marR="3920" marT="3920" marB="0" anchor="b"/>
                </a:tc>
                <a:tc>
                  <a:txBody>
                    <a:bodyPr/>
                    <a:lstStyle/>
                    <a:p>
                      <a:pPr algn="l" fontAlgn="b"/>
                      <a:r>
                        <a:rPr lang="en-US" sz="1600" u="none" strike="noStrike" dirty="0">
                          <a:effectLst/>
                        </a:rPr>
                        <a:t> UWB Channel Usage Coordination for better UWB Coexistence.</a:t>
                      </a:r>
                      <a:endParaRPr lang="en-US" sz="1600" b="0" i="0" u="none" strike="noStrike" dirty="0">
                        <a:effectLst/>
                        <a:latin typeface="Arial" panose="020B0604020202020204" pitchFamily="34" charset="0"/>
                      </a:endParaRPr>
                    </a:p>
                  </a:txBody>
                  <a:tcPr marL="3920" marR="3920" marT="3920" marB="0" anchor="b"/>
                </a:tc>
                <a:extLst>
                  <a:ext uri="{0D108BD9-81ED-4DB2-BD59-A6C34878D82A}">
                    <a16:rowId xmlns:a16="http://schemas.microsoft.com/office/drawing/2014/main" val="1304944962"/>
                  </a:ext>
                </a:extLst>
              </a:tr>
              <a:tr h="444012">
                <a:tc>
                  <a:txBody>
                    <a:bodyPr/>
                    <a:lstStyle/>
                    <a:p>
                      <a:pPr marL="0" algn="ctr" defTabSz="457200" rtl="0" eaLnBrk="1" fontAlgn="b" latinLnBrk="0" hangingPunct="1"/>
                      <a:r>
                        <a:rPr lang="en-US" sz="1600" u="none" strike="noStrike" kern="1200" dirty="0">
                          <a:solidFill>
                            <a:schemeClr val="dk1"/>
                          </a:solidFill>
                          <a:effectLst/>
                          <a:latin typeface="+mn-lt"/>
                          <a:ea typeface="+mn-ea"/>
                          <a:cs typeface="+mn-cs"/>
                        </a:rPr>
                        <a:t>7</a:t>
                      </a: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Bin Qian</a:t>
                      </a: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Huawei</a:t>
                      </a:r>
                    </a:p>
                  </a:txBody>
                  <a:tcPr marL="5443" marR="5443" marT="5443" marB="0" anchor="b"/>
                </a:tc>
                <a:tc>
                  <a:txBody>
                    <a:bodyPr/>
                    <a:lstStyle/>
                    <a:p>
                      <a:pPr marL="0" algn="l" defTabSz="457200" rtl="0" eaLnBrk="1" fontAlgn="b" latinLnBrk="0" hangingPunct="1"/>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More on NB considerations for NBA-MMS UWB</a:t>
                      </a:r>
                    </a:p>
                  </a:txBody>
                  <a:tcPr marL="5443" marR="5443" marT="5443" marB="0" anchor="b"/>
                </a:tc>
                <a:extLst>
                  <a:ext uri="{0D108BD9-81ED-4DB2-BD59-A6C34878D82A}">
                    <a16:rowId xmlns:a16="http://schemas.microsoft.com/office/drawing/2014/main" val="4105257781"/>
                  </a:ext>
                </a:extLst>
              </a:tr>
              <a:tr h="444012">
                <a:tc>
                  <a:txBody>
                    <a:bodyPr/>
                    <a:lstStyle/>
                    <a:p>
                      <a:pPr marL="0" algn="ctr" defTabSz="457200" rtl="0" eaLnBrk="1" fontAlgn="b" latinLnBrk="0" hangingPunct="1"/>
                      <a:r>
                        <a:rPr lang="en-US" sz="1600" u="none" strike="noStrike" kern="1200" dirty="0">
                          <a:solidFill>
                            <a:schemeClr val="dk1"/>
                          </a:solidFill>
                          <a:effectLst/>
                          <a:latin typeface="+mn-lt"/>
                          <a:ea typeface="+mn-ea"/>
                          <a:cs typeface="+mn-cs"/>
                        </a:rPr>
                        <a:t>8</a:t>
                      </a: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Alex K. </a:t>
                      </a: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Apple</a:t>
                      </a:r>
                    </a:p>
                  </a:txBody>
                  <a:tcPr marL="5443" marR="5443" marT="5443" marB="0" anchor="b"/>
                </a:tc>
                <a:tc>
                  <a:txBody>
                    <a:bodyPr/>
                    <a:lstStyle/>
                    <a:p>
                      <a:pPr marL="0" algn="l" defTabSz="457200" rtl="0" eaLnBrk="1" fontAlgn="b" latinLnBrk="0" hangingPunct="1"/>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Updates on narrowband channel allocation and access</a:t>
                      </a:r>
                    </a:p>
                  </a:txBody>
                  <a:tcPr marL="5443" marR="5443" marT="5443" marB="0" anchor="b"/>
                </a:tc>
                <a:extLst>
                  <a:ext uri="{0D108BD9-81ED-4DB2-BD59-A6C34878D82A}">
                    <a16:rowId xmlns:a16="http://schemas.microsoft.com/office/drawing/2014/main" val="4293609141"/>
                  </a:ext>
                </a:extLst>
              </a:tr>
              <a:tr h="444012">
                <a:tc>
                  <a:txBody>
                    <a:bodyPr/>
                    <a:lstStyle/>
                    <a:p>
                      <a:pPr marL="0" algn="ctr" defTabSz="457200" rtl="0" eaLnBrk="1" fontAlgn="b" latinLnBrk="0" hangingPunct="1"/>
                      <a:r>
                        <a:rPr lang="en-US" sz="1600" u="none" strike="noStrike" kern="1200" dirty="0">
                          <a:solidFill>
                            <a:schemeClr val="dk1"/>
                          </a:solidFill>
                          <a:effectLst/>
                          <a:latin typeface="+mn-lt"/>
                          <a:ea typeface="+mn-ea"/>
                          <a:cs typeface="+mn-cs"/>
                        </a:rPr>
                        <a:t>9</a:t>
                      </a: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Li Sun</a:t>
                      </a: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Huawei</a:t>
                      </a: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 PM1 on Tue or Wed</a:t>
                      </a:r>
                    </a:p>
                  </a:txBody>
                  <a:tcPr marL="5443" marR="5443" marT="5443" marB="0" anchor="b"/>
                </a:tc>
                <a:tc>
                  <a:txBody>
                    <a:bodyPr/>
                    <a:lstStyle/>
                    <a:p>
                      <a:pPr marL="0" algn="l" defTabSz="457200" rtl="0" eaLnBrk="1" fontAlgn="b" latinLnBrk="0" hangingPunct="1"/>
                      <a:r>
                        <a:rPr lang="en-US" sz="1600" u="none" strike="noStrike" kern="1200" dirty="0">
                          <a:solidFill>
                            <a:schemeClr val="dk1"/>
                          </a:solidFill>
                          <a:effectLst/>
                          <a:latin typeface="+mn-lt"/>
                          <a:ea typeface="+mn-ea"/>
                          <a:cs typeface="+mn-cs"/>
                        </a:rPr>
                        <a:t>MMS-UWB ranging integrity protection</a:t>
                      </a:r>
                    </a:p>
                  </a:txBody>
                  <a:tcPr marL="5443" marR="5443" marT="5443" marB="0" anchor="b"/>
                </a:tc>
                <a:extLst>
                  <a:ext uri="{0D108BD9-81ED-4DB2-BD59-A6C34878D82A}">
                    <a16:rowId xmlns:a16="http://schemas.microsoft.com/office/drawing/2014/main" val="925639459"/>
                  </a:ext>
                </a:extLst>
              </a:tr>
              <a:tr h="444012">
                <a:tc>
                  <a:txBody>
                    <a:bodyPr/>
                    <a:lstStyle/>
                    <a:p>
                      <a:pPr marL="0" algn="ctr" defTabSz="457200" rtl="0" eaLnBrk="1" fontAlgn="b" latinLnBrk="0" hangingPunct="1"/>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algn="l" defTabSz="457200" rtl="0" eaLnBrk="1" fontAlgn="b" latinLnBrk="0" hangingPunct="1"/>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algn="l" defTabSz="457200" rtl="0" eaLnBrk="1" fontAlgn="b" latinLnBrk="0" hangingPunct="1"/>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algn="l" defTabSz="457200" rtl="0" eaLnBrk="1" fontAlgn="b" latinLnBrk="0" hangingPunct="1"/>
                      <a:endParaRPr lang="en-US" sz="1600" u="none" strike="noStrike" kern="1200" dirty="0">
                        <a:solidFill>
                          <a:schemeClr val="dk1"/>
                        </a:solidFill>
                        <a:effectLst/>
                        <a:latin typeface="+mn-lt"/>
                        <a:ea typeface="+mn-ea"/>
                        <a:cs typeface="+mn-cs"/>
                      </a:endParaRPr>
                    </a:p>
                  </a:txBody>
                  <a:tcPr marL="5443" marR="5443" marT="5443" marB="0" anchor="b"/>
                </a:tc>
                <a:tc>
                  <a:txBody>
                    <a:bodyPr/>
                    <a:lstStyle/>
                    <a:p>
                      <a:pPr marL="0" algn="l" defTabSz="457200" rtl="0" eaLnBrk="1" fontAlgn="b" latinLnBrk="0" hangingPunct="1"/>
                      <a:endParaRPr lang="en-US" sz="1600" u="none" strike="noStrike" kern="1200" dirty="0">
                        <a:solidFill>
                          <a:schemeClr val="dk1"/>
                        </a:solidFill>
                        <a:effectLst/>
                        <a:latin typeface="+mn-lt"/>
                        <a:ea typeface="+mn-ea"/>
                        <a:cs typeface="+mn-cs"/>
                      </a:endParaRPr>
                    </a:p>
                  </a:txBody>
                  <a:tcPr marL="5443" marR="5443" marT="5443" marB="0" anchor="b"/>
                </a:tc>
                <a:extLst>
                  <a:ext uri="{0D108BD9-81ED-4DB2-BD59-A6C34878D82A}">
                    <a16:rowId xmlns:a16="http://schemas.microsoft.com/office/drawing/2014/main" val="2822611689"/>
                  </a:ext>
                </a:extLst>
              </a:tr>
            </a:tbl>
          </a:graphicData>
        </a:graphic>
      </p:graphicFrame>
      <p:sp>
        <p:nvSpPr>
          <p:cNvPr id="6" name="Content Placeholder 2">
            <a:extLst>
              <a:ext uri="{FF2B5EF4-FFF2-40B4-BE49-F238E27FC236}">
                <a16:creationId xmlns:a16="http://schemas.microsoft.com/office/drawing/2014/main" id="{0EB159E8-86A1-FB14-42D2-5AEEF7CB874C}"/>
              </a:ext>
            </a:extLst>
          </p:cNvPr>
          <p:cNvSpPr txBox="1">
            <a:spLocks/>
          </p:cNvSpPr>
          <p:nvPr/>
        </p:nvSpPr>
        <p:spPr bwMode="auto">
          <a:xfrm>
            <a:off x="4731597" y="5113412"/>
            <a:ext cx="3805238" cy="12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1800">
                <a:solidFill>
                  <a:srgbClr val="000000"/>
                </a:solidFill>
                <a:latin typeface="+mn-lt"/>
                <a:ea typeface="+mn-ea"/>
                <a:cs typeface="+mn-cs"/>
              </a:defRPr>
            </a:lvl9pPr>
          </a:lstStyle>
          <a:p>
            <a:r>
              <a:rPr lang="en-US" kern="0" dirty="0">
                <a:solidFill>
                  <a:schemeClr val="accent1">
                    <a:lumMod val="50000"/>
                  </a:schemeClr>
                </a:solidFill>
              </a:rPr>
              <a:t>Requests: 	02-Sept</a:t>
            </a:r>
          </a:p>
          <a:p>
            <a:r>
              <a:rPr lang="en-US" kern="0" dirty="0">
                <a:solidFill>
                  <a:schemeClr val="accent1">
                    <a:lumMod val="50000"/>
                  </a:schemeClr>
                </a:solidFill>
              </a:rPr>
              <a:t>Posted:		09-Sept   </a:t>
            </a:r>
          </a:p>
          <a:p>
            <a:pPr marL="457200" indent="-457200">
              <a:buFont typeface="Arial" panose="020B0604020202020204" pitchFamily="34" charset="0"/>
              <a:buChar char="•"/>
            </a:pPr>
            <a:endParaRPr lang="en-US" kern="0" dirty="0">
              <a:solidFill>
                <a:schemeClr val="accent1">
                  <a:lumMod val="50000"/>
                </a:schemeClr>
              </a:solidFill>
            </a:endParaRPr>
          </a:p>
        </p:txBody>
      </p:sp>
      <p:sp>
        <p:nvSpPr>
          <p:cNvPr id="7" name="Arrow: Right 6">
            <a:extLst>
              <a:ext uri="{FF2B5EF4-FFF2-40B4-BE49-F238E27FC236}">
                <a16:creationId xmlns:a16="http://schemas.microsoft.com/office/drawing/2014/main" id="{C9F48C28-957E-7555-ED39-0F0F3EE9EAA9}"/>
              </a:ext>
            </a:extLst>
          </p:cNvPr>
          <p:cNvSpPr/>
          <p:nvPr/>
        </p:nvSpPr>
        <p:spPr bwMode="auto">
          <a:xfrm>
            <a:off x="1403648" y="5113412"/>
            <a:ext cx="3234159" cy="1031819"/>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1"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Key Dates</a:t>
            </a:r>
          </a:p>
        </p:txBody>
      </p:sp>
    </p:spTree>
    <p:extLst>
      <p:ext uri="{BB962C8B-B14F-4D97-AF65-F5344CB8AC3E}">
        <p14:creationId xmlns:p14="http://schemas.microsoft.com/office/powerpoint/2010/main" val="98650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2872401587"/>
              </p:ext>
            </p:extLst>
          </p:nvPr>
        </p:nvGraphicFramePr>
        <p:xfrm>
          <a:off x="4686856" y="1912740"/>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6</a:t>
                      </a:r>
                    </a:p>
                  </a:txBody>
                  <a:tcPr marL="5443" marR="5443" marT="5443" marB="0" anchor="ctr"/>
                </a:tc>
                <a:tc>
                  <a:txBody>
                    <a:bodyPr/>
                    <a:lstStyle/>
                    <a:p>
                      <a:pPr algn="ctr" fontAlgn="ctr"/>
                      <a:r>
                        <a:rPr lang="en-US" sz="2400" u="none" strike="noStrike" dirty="0">
                          <a:effectLst/>
                        </a:rPr>
                        <a:t>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b="1" u="none" strike="noStrike" dirty="0">
                          <a:solidFill>
                            <a:srgbClr val="00B050"/>
                          </a:solidFill>
                          <a:effectLst/>
                        </a:rPr>
                        <a:t>11</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12</a:t>
                      </a:r>
                    </a:p>
                  </a:txBody>
                  <a:tcPr marL="5443" marR="5443" marT="5443" marB="0" anchor="ctr"/>
                </a:tc>
                <a:tc>
                  <a:txBody>
                    <a:bodyPr/>
                    <a:lstStyle/>
                    <a:p>
                      <a:pPr marL="0" algn="ctr" defTabSz="457200" rtl="0" eaLnBrk="1" fontAlgn="ctr" latinLnBrk="0" hangingPunct="1"/>
                      <a:r>
                        <a:rPr lang="en-US" sz="2400" b="1" u="none" strike="noStrike" kern="1200" dirty="0">
                          <a:solidFill>
                            <a:srgbClr val="00B050"/>
                          </a:solidFill>
                          <a:effectLst/>
                          <a:latin typeface="+mn-lt"/>
                          <a:ea typeface="+mn-ea"/>
                          <a:cs typeface="+mn-cs"/>
                        </a:rPr>
                        <a:t>13</a:t>
                      </a:r>
                    </a:p>
                  </a:txBody>
                  <a:tcPr marL="5443" marR="5443" marT="5443" marB="0" anchor="ctr"/>
                </a:tc>
                <a:tc>
                  <a:txBody>
                    <a:bodyPr/>
                    <a:lstStyle/>
                    <a:p>
                      <a:pPr algn="ctr" fontAlgn="ctr"/>
                      <a:r>
                        <a:rPr lang="en-US" sz="2400" b="1" u="none" strike="noStrike" dirty="0">
                          <a:solidFill>
                            <a:srgbClr val="00B050"/>
                          </a:solidFill>
                          <a:effectLst/>
                        </a:rPr>
                        <a:t>14</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00B050"/>
                          </a:solidFill>
                          <a:effectLst/>
                        </a:rPr>
                        <a:t>15</a:t>
                      </a:r>
                      <a:endParaRPr lang="en-US" sz="2400" b="1" i="0" u="none" strike="noStrike" dirty="0">
                        <a:solidFill>
                          <a:srgbClr val="00B05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22</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589903696"/>
              </p:ext>
            </p:extLst>
          </p:nvPr>
        </p:nvGraphicFramePr>
        <p:xfrm>
          <a:off x="611560" y="1912740"/>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August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2</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9</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14</a:t>
                      </a: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16</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a:t>
                      </a: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2">
                              <a:lumMod val="60000"/>
                              <a:lumOff val="40000"/>
                            </a:schemeClr>
                          </a:solidFill>
                          <a:effectLst/>
                        </a:rPr>
                        <a:t>23</a:t>
                      </a:r>
                      <a:endParaRPr lang="en-US" sz="2400" b="0" i="0" u="none" strike="noStrike" dirty="0">
                        <a:solidFill>
                          <a:schemeClr val="bg2">
                            <a:lumMod val="60000"/>
                            <a:lumOff val="4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rgbClr val="C00000"/>
                          </a:solidFill>
                          <a:effectLst/>
                        </a:rPr>
                        <a:t>30</a:t>
                      </a: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2" name="Oval 1">
            <a:extLst>
              <a:ext uri="{FF2B5EF4-FFF2-40B4-BE49-F238E27FC236}">
                <a16:creationId xmlns:a16="http://schemas.microsoft.com/office/drawing/2014/main" id="{D9091F20-F73E-CD04-AAF3-2AC567ABB409}"/>
              </a:ext>
            </a:extLst>
          </p:cNvPr>
          <p:cNvSpPr/>
          <p:nvPr/>
        </p:nvSpPr>
        <p:spPr bwMode="auto">
          <a:xfrm>
            <a:off x="1691680" y="4941168"/>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Speech Bubble: Rectangle with Corners Rounded 2">
            <a:extLst>
              <a:ext uri="{FF2B5EF4-FFF2-40B4-BE49-F238E27FC236}">
                <a16:creationId xmlns:a16="http://schemas.microsoft.com/office/drawing/2014/main" id="{58CCA9B9-7660-1F5C-223E-BB17BE17C2BC}"/>
              </a:ext>
            </a:extLst>
          </p:cNvPr>
          <p:cNvSpPr/>
          <p:nvPr/>
        </p:nvSpPr>
        <p:spPr bwMode="auto">
          <a:xfrm>
            <a:off x="5796136" y="922372"/>
            <a:ext cx="1800200" cy="1041648"/>
          </a:xfrm>
          <a:prstGeom prst="wedgeRoundRectCallout">
            <a:avLst>
              <a:gd name="adj1" fmla="val 53285"/>
              <a:gd name="adj2" fmla="val 126098"/>
              <a:gd name="adj3" fmla="val 166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Presentation Slot Requests</a:t>
            </a:r>
          </a:p>
        </p:txBody>
      </p:sp>
      <p:sp>
        <p:nvSpPr>
          <p:cNvPr id="5" name="Oval 4">
            <a:extLst>
              <a:ext uri="{FF2B5EF4-FFF2-40B4-BE49-F238E27FC236}">
                <a16:creationId xmlns:a16="http://schemas.microsoft.com/office/drawing/2014/main" id="{D7AF3B41-D808-683E-4083-FE7B02C801FD}"/>
              </a:ext>
            </a:extLst>
          </p:cNvPr>
          <p:cNvSpPr/>
          <p:nvPr/>
        </p:nvSpPr>
        <p:spPr bwMode="auto">
          <a:xfrm>
            <a:off x="7596336" y="2636912"/>
            <a:ext cx="288032" cy="3600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6" name="Speech Bubble: Rectangle with Corners Rounded 5">
            <a:extLst>
              <a:ext uri="{FF2B5EF4-FFF2-40B4-BE49-F238E27FC236}">
                <a16:creationId xmlns:a16="http://schemas.microsoft.com/office/drawing/2014/main" id="{66BE5182-CBEA-1944-B7DB-9CE25EF1FFEA}"/>
              </a:ext>
            </a:extLst>
          </p:cNvPr>
          <p:cNvSpPr/>
          <p:nvPr/>
        </p:nvSpPr>
        <p:spPr bwMode="auto">
          <a:xfrm>
            <a:off x="4341396" y="1734385"/>
            <a:ext cx="1800200" cy="886501"/>
          </a:xfrm>
          <a:prstGeom prst="wedgeRoundRectCallout">
            <a:avLst>
              <a:gd name="adj1" fmla="val 128958"/>
              <a:gd name="adj2" fmla="val 110870"/>
              <a:gd name="adj3" fmla="val 16667"/>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Presentations Posted </a:t>
            </a:r>
          </a:p>
        </p:txBody>
      </p:sp>
      <p:sp>
        <p:nvSpPr>
          <p:cNvPr id="9" name="Oval 8">
            <a:extLst>
              <a:ext uri="{FF2B5EF4-FFF2-40B4-BE49-F238E27FC236}">
                <a16:creationId xmlns:a16="http://schemas.microsoft.com/office/drawing/2014/main" id="{B317B7FB-510C-9130-9C87-64BB6B8A3F90}"/>
              </a:ext>
            </a:extLst>
          </p:cNvPr>
          <p:cNvSpPr/>
          <p:nvPr/>
        </p:nvSpPr>
        <p:spPr bwMode="auto">
          <a:xfrm>
            <a:off x="7596336" y="3068960"/>
            <a:ext cx="288032" cy="3600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23</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24</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dirty="0"/>
              <a:t>4ab Channelization Discussion (Continued)</a:t>
            </a:r>
          </a:p>
          <a:p>
            <a:pPr marL="914400" lvl="1" indent="-514350">
              <a:buFont typeface="+mj-lt"/>
              <a:buAutoNum type="alphaLcPeriod"/>
            </a:pPr>
            <a:r>
              <a:rPr lang="en-US" dirty="0" err="1"/>
              <a:t>Supercomplementary</a:t>
            </a:r>
            <a:r>
              <a:rPr lang="en-US" dirty="0"/>
              <a:t> Zero-sum Cross-correlation (SZC) Code Blocks Generation</a:t>
            </a:r>
            <a:endParaRPr lang="en-US" altLang="en-US" dirty="0"/>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September plan</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275856"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51674</TotalTime>
  <Words>2129</Words>
  <Application>Microsoft Office PowerPoint</Application>
  <PresentationFormat>On-screen Show (4:3)</PresentationFormat>
  <Paragraphs>689</Paragraphs>
  <Slides>24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Open Sans</vt:lpstr>
      <vt:lpstr>Tahoma</vt:lpstr>
      <vt:lpstr>Times New Roman</vt:lpstr>
      <vt:lpstr>Verdana</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Technical Discussion</vt:lpstr>
      <vt:lpstr>Technical Contributions</vt:lpstr>
      <vt:lpstr>Goals for Draft 0</vt:lpstr>
      <vt:lpstr>Next Steps</vt:lpstr>
      <vt:lpstr>Draft Steps: Pre-ballot</vt:lpstr>
      <vt:lpstr>Draft Steps: Ballots</vt:lpstr>
      <vt:lpstr>A map of the P802.15.4ab enhancements</vt:lpstr>
      <vt:lpstr>Volunteer List </vt:lpstr>
      <vt:lpstr>Planning for September</vt:lpstr>
      <vt:lpstr>PowerPoint Presentation</vt:lpstr>
      <vt:lpstr>September Interim Slots So Far </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247</cp:revision>
  <cp:lastPrinted>2000-03-07T00:55:37Z</cp:lastPrinted>
  <dcterms:created xsi:type="dcterms:W3CDTF">2016-01-17T22:48:36Z</dcterms:created>
  <dcterms:modified xsi:type="dcterms:W3CDTF">2022-08-30T15:55:53Z</dcterms:modified>
  <cp:category/>
</cp:coreProperties>
</file>