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9" r:id="rId2"/>
    <p:sldId id="360" r:id="rId3"/>
    <p:sldId id="340" r:id="rId4"/>
    <p:sldId id="342" r:id="rId5"/>
    <p:sldId id="349" r:id="rId6"/>
    <p:sldId id="348" r:id="rId7"/>
    <p:sldId id="347" r:id="rId8"/>
    <p:sldId id="346" r:id="rId9"/>
    <p:sldId id="334" r:id="rId10"/>
    <p:sldId id="357" r:id="rId11"/>
    <p:sldId id="350" r:id="rId12"/>
    <p:sldId id="351" r:id="rId13"/>
    <p:sldId id="356"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73" d="100"/>
          <a:sy n="73" d="100"/>
        </p:scale>
        <p:origin x="63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802.15-22-0448-01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September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668B767-4C5C-A342-72A7-47852D13D16B}"/>
              </a:ext>
            </a:extLst>
          </p:cNvPr>
          <p:cNvSpPr>
            <a:spLocks noGrp="1" noChangeArrowheads="1"/>
          </p:cNvSpPr>
          <p:nvPr>
            <p:ph type="ctrTitle"/>
          </p:nvPr>
        </p:nvSpPr>
        <p:spPr>
          <a:xfrm>
            <a:off x="685800" y="2349586"/>
            <a:ext cx="7772400" cy="1143000"/>
          </a:xfrm>
        </p:spPr>
        <p:txBody>
          <a:bodyPr/>
          <a:lstStyle/>
          <a:p>
            <a:pPr>
              <a:defRPr/>
            </a:pPr>
            <a:br>
              <a:rPr lang="en-US" dirty="0"/>
            </a:br>
            <a:r>
              <a:rPr lang="en-US" dirty="0"/>
              <a:t>139</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7E83B966-E656-DA6F-14DE-E078DA859EC9}"/>
              </a:ext>
            </a:extLst>
          </p:cNvPr>
          <p:cNvSpPr>
            <a:spLocks noGrp="1" noChangeArrowheads="1"/>
          </p:cNvSpPr>
          <p:nvPr>
            <p:ph type="subTitle" idx="1"/>
          </p:nvPr>
        </p:nvSpPr>
        <p:spPr>
          <a:xfrm>
            <a:off x="838200" y="3962400"/>
            <a:ext cx="7467600" cy="2513012"/>
          </a:xfrm>
        </p:spPr>
        <p:txBody>
          <a:bodyPr/>
          <a:lstStyle/>
          <a:p>
            <a:pPr>
              <a:lnSpc>
                <a:spcPct val="70000"/>
              </a:lnSpc>
              <a:defRPr/>
            </a:pPr>
            <a:endParaRPr lang="en-US" sz="2400" b="1" dirty="0">
              <a:latin typeface="Times New Roman" charset="0"/>
            </a:endParaRPr>
          </a:p>
          <a:p>
            <a:pPr>
              <a:lnSpc>
                <a:spcPct val="70000"/>
              </a:lnSpc>
              <a:spcBef>
                <a:spcPts val="0"/>
              </a:spcBef>
              <a:defRPr/>
            </a:pPr>
            <a:r>
              <a:rPr lang="en-US"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800" b="1" dirty="0">
                <a:latin typeface="Times New Roman" charset="0"/>
              </a:rPr>
              <a:t>Sept. 12-15, 2022</a:t>
            </a:r>
          </a:p>
          <a:p>
            <a:pPr>
              <a:lnSpc>
                <a:spcPct val="70000"/>
              </a:lnSpc>
              <a:defRPr/>
            </a:pPr>
            <a:endParaRPr lang="en-US" sz="2400" b="1" dirty="0">
              <a:latin typeface="Times New Roman" charset="0"/>
            </a:endParaRPr>
          </a:p>
          <a:p>
            <a:pPr eaLnBrk="1" fontAlgn="b" hangingPunct="1">
              <a:spcBef>
                <a:spcPts val="0"/>
              </a:spcBef>
              <a:defRPr/>
            </a:pPr>
            <a:r>
              <a:rPr lang="en-US" b="1" dirty="0"/>
              <a:t>Held in Waikoloa &amp; Hybrid via Webex</a:t>
            </a:r>
            <a:endParaRPr lang="en-US" sz="2400" b="1" dirty="0"/>
          </a:p>
        </p:txBody>
      </p:sp>
      <p:pic>
        <p:nvPicPr>
          <p:cNvPr id="9" name="Picture 8">
            <a:extLst>
              <a:ext uri="{FF2B5EF4-FFF2-40B4-BE49-F238E27FC236}">
                <a16:creationId xmlns:a16="http://schemas.microsoft.com/office/drawing/2014/main" id="{A580A8FD-6AFB-77D7-7CE8-0B220A768ABB}"/>
              </a:ext>
            </a:extLst>
          </p:cNvPr>
          <p:cNvPicPr>
            <a:picLocks noChangeAspect="1" noChangeArrowheads="1"/>
          </p:cNvPicPr>
          <p:nvPr/>
        </p:nvPicPr>
        <p:blipFill>
          <a:blip r:embed="rId2"/>
          <a:srcRect/>
          <a:stretch>
            <a:fillRect/>
          </a:stretch>
        </p:blipFill>
        <p:spPr bwMode="auto">
          <a:xfrm>
            <a:off x="308451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Sept. Interim</a:t>
            </a:r>
          </a:p>
        </p:txBody>
      </p:sp>
      <p:pic>
        <p:nvPicPr>
          <p:cNvPr id="2" name="Picture 1">
            <a:extLst>
              <a:ext uri="{FF2B5EF4-FFF2-40B4-BE49-F238E27FC236}">
                <a16:creationId xmlns:a16="http://schemas.microsoft.com/office/drawing/2014/main" id="{80E701A1-0571-FC00-3301-31D6FA48A9B8}"/>
              </a:ext>
            </a:extLst>
          </p:cNvPr>
          <p:cNvPicPr>
            <a:picLocks noChangeAspect="1"/>
          </p:cNvPicPr>
          <p:nvPr/>
        </p:nvPicPr>
        <p:blipFill>
          <a:blip r:embed="rId2"/>
          <a:stretch>
            <a:fillRect/>
          </a:stretch>
        </p:blipFill>
        <p:spPr>
          <a:xfrm>
            <a:off x="775252" y="1247719"/>
            <a:ext cx="7593495" cy="5136776"/>
          </a:xfrm>
          <a:prstGeom prst="rect">
            <a:avLst/>
          </a:prstGeom>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3mb (Revision) (1 meeting slot)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a:t>
            </a:r>
          </a:p>
          <a:p>
            <a:pPr marL="0" lvl="1"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4/Cor1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Status update on approvals and IEEE editing</a:t>
            </a:r>
          </a:p>
          <a:p>
            <a:pPr marL="0" lvl="1" indent="0" fontAlgn="b">
              <a:lnSpc>
                <a:spcPct val="80000"/>
              </a:lnSpc>
              <a:buNone/>
              <a:tabLst>
                <a:tab pos="1247775" algn="l"/>
              </a:tabLst>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to hear and discuss PHY &amp; MAC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Setting stage to start pulling together rough draft</a:t>
            </a:r>
          </a:p>
          <a:p>
            <a:pPr marL="0"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4me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Begin discussing revision plans and generate initial timeline</a:t>
            </a:r>
          </a:p>
          <a:p>
            <a:pPr marL="18288"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6ma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harmonization with TG 4ab</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7a (OCC)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13 (MG-OWC)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resolving comments from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 timeline of future recircs</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14 (UWB-AHN) (0 meeting slots)</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15 (NB-AHN) (0 meeting slots)</a:t>
            </a:r>
          </a:p>
          <a:p>
            <a:pPr marL="18288"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16t (</a:t>
            </a:r>
            <a:r>
              <a:rPr lang="en-US" sz="2000" dirty="0" err="1">
                <a:solidFill>
                  <a:srgbClr val="000000"/>
                </a:solidFill>
                <a:latin typeface="Arial Rounded MT Bold" pitchFamily="34" charset="0"/>
                <a:cs typeface="Arial" pitchFamily="34" charset="0"/>
              </a:rPr>
              <a:t>Lic</a:t>
            </a:r>
            <a:r>
              <a:rPr lang="en-US" sz="2000" dirty="0">
                <a:solidFill>
                  <a:srgbClr val="000000"/>
                </a:solidFill>
                <a:latin typeface="Arial Rounded MT Bold" pitchFamily="34" charset="0"/>
                <a:cs typeface="Arial" pitchFamily="34" charset="0"/>
              </a:rPr>
              <a:t>-NB)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draft development</a:t>
            </a:r>
          </a:p>
          <a:p>
            <a:pPr marL="228600" lvl="1" indent="0" fontAlgn="b">
              <a:lnSpc>
                <a:spcPct val="80000"/>
              </a:lnSpc>
              <a:buNone/>
              <a:tabLst>
                <a:tab pos="1247775" algn="l"/>
              </a:tabLst>
              <a:defRPr/>
            </a:pPr>
            <a:endParaRPr lang="en-US" sz="2000" dirty="0">
              <a:latin typeface="Arial Rounded MT Bold" pitchFamily="34" charset="0"/>
              <a:cs typeface="Times New Roman" pitchFamily="18"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Joint 802.1/802.15 (1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802.15.4 architecture overview presentation</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Next steps for moving ahead</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SC MAINTENANCE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THz (0 meeting slots)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Hearing presentations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7" name="Rectangle 4">
            <a:extLst>
              <a:ext uri="{FF2B5EF4-FFF2-40B4-BE49-F238E27FC236}">
                <a16:creationId xmlns:a16="http://schemas.microsoft.com/office/drawing/2014/main" id="{46FEEBE0-9D85-785E-9AFB-DFE267926F65}"/>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8" name="Picture 7">
            <a:extLst>
              <a:ext uri="{FF2B5EF4-FFF2-40B4-BE49-F238E27FC236}">
                <a16:creationId xmlns:a16="http://schemas.microsoft.com/office/drawing/2014/main" id="{F9ED43B8-0A23-D0E8-CB8B-FDADDC22D9FE}"/>
              </a:ext>
            </a:extLst>
          </p:cNvPr>
          <p:cNvPicPr>
            <a:picLocks noChangeAspect="1"/>
          </p:cNvPicPr>
          <p:nvPr/>
        </p:nvPicPr>
        <p:blipFill>
          <a:blip r:embed="rId2"/>
          <a:stretch>
            <a:fillRect/>
          </a:stretch>
        </p:blipFill>
        <p:spPr>
          <a:xfrm>
            <a:off x="234439" y="643138"/>
            <a:ext cx="8675122" cy="5816325"/>
          </a:xfrm>
          <a:prstGeom prst="rect">
            <a:avLst/>
          </a:prstGeom>
        </p:spPr>
      </p:pic>
    </p:spTree>
    <p:extLst>
      <p:ext uri="{BB962C8B-B14F-4D97-AF65-F5344CB8AC3E}">
        <p14:creationId xmlns:p14="http://schemas.microsoft.com/office/powerpoint/2010/main" val="276148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3" name="Picture 2">
            <a:extLst>
              <a:ext uri="{FF2B5EF4-FFF2-40B4-BE49-F238E27FC236}">
                <a16:creationId xmlns:a16="http://schemas.microsoft.com/office/drawing/2014/main" id="{FD39C19F-7B68-A83D-534D-29990644F1C2}"/>
              </a:ext>
            </a:extLst>
          </p:cNvPr>
          <p:cNvPicPr>
            <a:picLocks noChangeAspect="1"/>
          </p:cNvPicPr>
          <p:nvPr/>
        </p:nvPicPr>
        <p:blipFill>
          <a:blip r:embed="rId2"/>
          <a:stretch>
            <a:fillRect/>
          </a:stretch>
        </p:blipFill>
        <p:spPr>
          <a:xfrm>
            <a:off x="169906" y="1325562"/>
            <a:ext cx="8804188" cy="4755547"/>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6106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139</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11</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18</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914400" indent="3175" algn="l" fontAlgn="b">
              <a:lnSpc>
                <a:spcPct val="80000"/>
              </a:lnSpc>
              <a:spcAft>
                <a:spcPts val="600"/>
              </a:spcAft>
              <a:defRPr/>
            </a:pPr>
            <a:r>
              <a:rPr lang="en-US" sz="2400" kern="0" dirty="0">
                <a:latin typeface="Arial Rounded MT Bold" pitchFamily="34" charset="0"/>
                <a:cs typeface="Arial" charset="0"/>
              </a:rPr>
              <a:t>Ann Krieger </a:t>
            </a:r>
            <a:r>
              <a:rPr lang="en-US" sz="2400" kern="0" dirty="0" err="1">
                <a:latin typeface="Arial Rounded MT Bold" pitchFamily="34" charset="0"/>
                <a:cs typeface="Arial" charset="0"/>
              </a:rPr>
              <a:t>appt’d</a:t>
            </a:r>
            <a:r>
              <a:rPr lang="en-US" sz="2400" kern="0" dirty="0">
                <a:latin typeface="Arial Rounded MT Bold" pitchFamily="34" charset="0"/>
                <a:cs typeface="Arial" charset="0"/>
              </a:rPr>
              <a:t>. WG Vice-Chair (post  election)</a:t>
            </a:r>
          </a:p>
          <a:p>
            <a:pPr marL="919162" algn="l" fontAlgn="b">
              <a:lnSpc>
                <a:spcPct val="80000"/>
              </a:lnSpc>
              <a:spcAft>
                <a:spcPts val="600"/>
              </a:spcAft>
              <a:defRPr/>
            </a:pPr>
            <a:r>
              <a:rPr lang="en-US" sz="2400" kern="0" dirty="0">
                <a:latin typeface="Arial Rounded MT Bold" pitchFamily="34" charset="0"/>
                <a:cs typeface="Arial" charset="0"/>
              </a:rPr>
              <a:t>Still seeking a WG Sec &amp; 1 WG Vice-Chair</a:t>
            </a:r>
          </a:p>
          <a:p>
            <a:pPr marL="1376362" lvl="1" algn="l" fontAlgn="b">
              <a:lnSpc>
                <a:spcPct val="80000"/>
              </a:lnSpc>
              <a:spcAft>
                <a:spcPts val="600"/>
              </a:spcAft>
              <a:defRPr/>
            </a:pPr>
            <a:r>
              <a:rPr lang="en-US" sz="1800" kern="0" dirty="0">
                <a:latin typeface="Arial Rounded MT Bold" pitchFamily="34" charset="0"/>
                <a:cs typeface="Arial" charset="0"/>
              </a:rPr>
              <a:t>*If interested contact WG15 Chair</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3mb – Revision b,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a:p>
            <a:pPr marL="609600" indent="-609600" fontAlgn="b">
              <a:lnSpc>
                <a:spcPct val="80000"/>
              </a:lnSpc>
              <a:spcAft>
                <a:spcPts val="0"/>
              </a:spcAft>
              <a:buNone/>
              <a:defRPr/>
            </a:pPr>
            <a:endParaRPr lang="en-US" sz="1050" kern="12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4me – Revision e,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to 802.15.4-2020, rolling up amendments 802.15.4w, 802.15.4y, 802.15.4z, and 802.15.4aa</a:t>
            </a:r>
          </a:p>
          <a:p>
            <a:pPr marL="457200" indent="-457200" fontAlgn="b">
              <a:lnSpc>
                <a:spcPct val="80000"/>
              </a:lnSpc>
              <a:spcAft>
                <a:spcPts val="0"/>
              </a:spcAft>
              <a:buNone/>
              <a:tabLst>
                <a:tab pos="446088" algn="l"/>
              </a:tabLst>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6ma </a:t>
            </a:r>
            <a:r>
              <a:rPr lang="en-US" sz="2000" kern="1200" dirty="0">
                <a:latin typeface="Arial Rounded MT Bold" pitchFamily="34" charset="0"/>
                <a:cs typeface="Arial" charset="0"/>
              </a:rPr>
              <a:t>– </a:t>
            </a:r>
            <a:r>
              <a:rPr lang="en-US" sz="2000" dirty="0">
                <a:latin typeface="Arial Rounded MT Bold" pitchFamily="34" charset="0"/>
                <a:cs typeface="Arial" charset="0"/>
              </a:rPr>
              <a:t>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specify new PHY in licensed spectrum with channel bandwidths greater than or equal to 5 kHz and less than 100 kHz focusing on spectrum less than 2 GHz.</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46022</TotalTime>
  <Words>1002</Words>
  <Application>Microsoft Office PowerPoint</Application>
  <PresentationFormat>On-screen Show (4:3)</PresentationFormat>
  <Paragraphs>122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Times New Roman</vt:lpstr>
      <vt:lpstr>IEEE-802_15</vt:lpstr>
      <vt:lpstr> 139th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963</cp:revision>
  <cp:lastPrinted>2000-07-07T01:25:49Z</cp:lastPrinted>
  <dcterms:created xsi:type="dcterms:W3CDTF">1999-06-22T06:24:01Z</dcterms:created>
  <dcterms:modified xsi:type="dcterms:W3CDTF">2022-09-07T18:48:09Z</dcterms:modified>
  <cp:category/>
</cp:coreProperties>
</file>