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87" r:id="rId2"/>
    <p:sldId id="480" r:id="rId3"/>
    <p:sldId id="1775" r:id="rId4"/>
    <p:sldId id="1802" r:id="rId5"/>
    <p:sldId id="1816" r:id="rId6"/>
    <p:sldId id="1817" r:id="rId7"/>
    <p:sldId id="1785" r:id="rId8"/>
    <p:sldId id="1813" r:id="rId9"/>
    <p:sldId id="1818" r:id="rId10"/>
    <p:sldId id="1819" r:id="rId11"/>
    <p:sldId id="1821" r:id="rId12"/>
    <p:sldId id="1822" r:id="rId13"/>
    <p:sldId id="1820" r:id="rId14"/>
    <p:sldId id="1815" r:id="rId15"/>
  </p:sldIdLst>
  <p:sldSz cx="9144000" cy="6858000" type="screen4x3"/>
  <p:notesSz cx="6858000" cy="92964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5pPr>
    <a:lvl6pPr marL="22860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6pPr>
    <a:lvl7pPr marL="27432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7pPr>
    <a:lvl8pPr marL="32004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8pPr>
    <a:lvl9pPr marL="36576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1AB84E-481D-4B90-B9FA-054D9971FB63}" v="31" dt="2022-08-19T22:45:34.462"/>
  </p1510:revLst>
</p1510:revInfo>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9" autoAdjust="0"/>
    <p:restoredTop sz="95016" autoAdjust="0"/>
  </p:normalViewPr>
  <p:slideViewPr>
    <p:cSldViewPr>
      <p:cViewPr varScale="1">
        <p:scale>
          <a:sx n="105" d="100"/>
          <a:sy n="105" d="100"/>
        </p:scale>
        <p:origin x="1464" y="96"/>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notesViewPr>
    <p:cSldViewPr>
      <p:cViewPr varScale="1">
        <p:scale>
          <a:sx n="72" d="100"/>
          <a:sy n="72" d="100"/>
        </p:scale>
        <p:origin x="-1914" y="-96"/>
      </p:cViewPr>
      <p:guideLst>
        <p:guide orient="horz" pos="2928"/>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C594754-74DA-DFC3-2260-32C4297A3002}"/>
              </a:ext>
            </a:extLst>
          </p:cNvPr>
          <p:cNvSpPr>
            <a:spLocks noGrp="1" noChangeArrowheads="1"/>
          </p:cNvSpPr>
          <p:nvPr>
            <p:ph type="hdr" sz="quarter"/>
          </p:nvPr>
        </p:nvSpPr>
        <p:spPr bwMode="auto">
          <a:xfrm>
            <a:off x="3505200" y="177800"/>
            <a:ext cx="26654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latinLnBrk="0" hangingPunct="0">
              <a:defRPr kumimoji="0" sz="1400" b="1">
                <a:ea typeface="굴림" charset="-127"/>
              </a:defRPr>
            </a:lvl1pPr>
          </a:lstStyle>
          <a:p>
            <a:pPr>
              <a:defRPr/>
            </a:pPr>
            <a:r>
              <a:rPr lang="ko-KR" altLang="en-US"/>
              <a:t>doc.: IEEE 802.15-&lt;doc#&gt;</a:t>
            </a:r>
            <a:endParaRPr lang="en-US" altLang="ko-KR"/>
          </a:p>
        </p:txBody>
      </p:sp>
      <p:sp>
        <p:nvSpPr>
          <p:cNvPr id="3075" name="Rectangle 3">
            <a:extLst>
              <a:ext uri="{FF2B5EF4-FFF2-40B4-BE49-F238E27FC236}">
                <a16:creationId xmlns:a16="http://schemas.microsoft.com/office/drawing/2014/main" id="{67F218F5-EFE7-BC60-F042-8F725D961DC6}"/>
              </a:ext>
            </a:extLst>
          </p:cNvPr>
          <p:cNvSpPr>
            <a:spLocks noGrp="1" noChangeArrowheads="1"/>
          </p:cNvSpPr>
          <p:nvPr>
            <p:ph type="dt" sz="quarter" idx="1"/>
          </p:nvPr>
        </p:nvSpPr>
        <p:spPr bwMode="auto">
          <a:xfrm>
            <a:off x="687388" y="177800"/>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latinLnBrk="0" hangingPunct="0">
              <a:defRPr kumimoji="0" sz="1400" b="1">
                <a:ea typeface="굴림" charset="-127"/>
              </a:defRPr>
            </a:lvl1pPr>
          </a:lstStyle>
          <a:p>
            <a:pPr>
              <a:defRPr/>
            </a:pPr>
            <a:r>
              <a:rPr lang="ko-KR" altLang="en-US"/>
              <a:t>&lt;month year&gt;</a:t>
            </a:r>
            <a:endParaRPr lang="en-US" altLang="ko-KR"/>
          </a:p>
        </p:txBody>
      </p:sp>
      <p:sp>
        <p:nvSpPr>
          <p:cNvPr id="3076" name="Rectangle 4">
            <a:extLst>
              <a:ext uri="{FF2B5EF4-FFF2-40B4-BE49-F238E27FC236}">
                <a16:creationId xmlns:a16="http://schemas.microsoft.com/office/drawing/2014/main" id="{1C311BFD-5C43-BD52-E7C3-F4D8D2515E05}"/>
              </a:ext>
            </a:extLst>
          </p:cNvPr>
          <p:cNvSpPr>
            <a:spLocks noGrp="1" noChangeArrowheads="1"/>
          </p:cNvSpPr>
          <p:nvPr>
            <p:ph type="ftr" sz="quarter" idx="2"/>
          </p:nvPr>
        </p:nvSpPr>
        <p:spPr bwMode="auto">
          <a:xfrm>
            <a:off x="4114800" y="8997950"/>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latinLnBrk="0" hangingPunct="0">
              <a:defRPr kumimoji="0" sz="1000">
                <a:ea typeface="굴림" charset="-127"/>
              </a:defRPr>
            </a:lvl1pPr>
          </a:lstStyle>
          <a:p>
            <a:pPr>
              <a:defRPr/>
            </a:pPr>
            <a:r>
              <a:rPr lang="ko-KR" altLang="en-US"/>
              <a:t>&lt;author&gt;, &lt;company&gt;</a:t>
            </a:r>
            <a:endParaRPr lang="en-US" altLang="ko-KR"/>
          </a:p>
        </p:txBody>
      </p:sp>
      <p:sp>
        <p:nvSpPr>
          <p:cNvPr id="3077" name="Rectangle 5">
            <a:extLst>
              <a:ext uri="{FF2B5EF4-FFF2-40B4-BE49-F238E27FC236}">
                <a16:creationId xmlns:a16="http://schemas.microsoft.com/office/drawing/2014/main" id="{F14C8FF8-917A-1C02-8EDA-2FCC8EAB9050}"/>
              </a:ext>
            </a:extLst>
          </p:cNvPr>
          <p:cNvSpPr>
            <a:spLocks noGrp="1" noChangeArrowheads="1"/>
          </p:cNvSpPr>
          <p:nvPr>
            <p:ph type="sldNum" sz="quarter" idx="3"/>
          </p:nvPr>
        </p:nvSpPr>
        <p:spPr bwMode="auto">
          <a:xfrm>
            <a:off x="2667000" y="8997950"/>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kumimoji="0" sz="1000"/>
            </a:lvl1pPr>
          </a:lstStyle>
          <a:p>
            <a:pPr>
              <a:defRPr/>
            </a:pPr>
            <a:r>
              <a:rPr lang="en-US" altLang="ko-KR"/>
              <a:t>Page </a:t>
            </a:r>
            <a:fld id="{38A038E5-6653-46DD-A251-D52EA58B6F03}" type="slidenum">
              <a:rPr lang="en-US" altLang="ko-KR" smtClean="0"/>
              <a:pPr>
                <a:defRPr/>
              </a:pPr>
              <a:t>‹#›</a:t>
            </a:fld>
            <a:endParaRPr lang="en-US" altLang="ko-KR"/>
          </a:p>
        </p:txBody>
      </p:sp>
      <p:sp>
        <p:nvSpPr>
          <p:cNvPr id="4102" name="Line 6">
            <a:extLst>
              <a:ext uri="{FF2B5EF4-FFF2-40B4-BE49-F238E27FC236}">
                <a16:creationId xmlns:a16="http://schemas.microsoft.com/office/drawing/2014/main" id="{97B7D732-C6E0-C14E-2AD8-8EE225910F26}"/>
              </a:ext>
            </a:extLst>
          </p:cNvPr>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a:extLst>
              <a:ext uri="{FF2B5EF4-FFF2-40B4-BE49-F238E27FC236}">
                <a16:creationId xmlns:a16="http://schemas.microsoft.com/office/drawing/2014/main" id="{F3F60C88-69A6-6C0F-9452-2505D9017F2B}"/>
              </a:ext>
            </a:extLst>
          </p:cNvPr>
          <p:cNvSpPr>
            <a:spLocks noChangeArrowheads="1"/>
          </p:cNvSpPr>
          <p:nvPr/>
        </p:nvSpPr>
        <p:spPr bwMode="auto">
          <a:xfrm>
            <a:off x="685800" y="8997950"/>
            <a:ext cx="703263" cy="182563"/>
          </a:xfrm>
          <a:prstGeom prst="rect">
            <a:avLst/>
          </a:prstGeom>
          <a:noFill/>
          <a:ln>
            <a:noFill/>
          </a:ln>
        </p:spPr>
        <p:txBody>
          <a:bodyPr lIns="0" tIns="0" rIns="0" bIns="0">
            <a:spAutoFit/>
          </a:bodyPr>
          <a:lstStyle>
            <a:lvl1pPr defTabSz="933450" eaLnBrk="0" hangingPunct="0">
              <a:defRPr kumimoji="1" sz="1200">
                <a:solidFill>
                  <a:schemeClr val="tx1"/>
                </a:solidFill>
                <a:latin typeface="Times New Roman" panose="02020603050405020304" pitchFamily="18" charset="0"/>
                <a:ea typeface="굴림" panose="020B0600000101010101" pitchFamily="50" charset="-127"/>
              </a:defRPr>
            </a:lvl1pPr>
            <a:lvl2pPr marL="742950" indent="-285750" defTabSz="933450" eaLnBrk="0" hangingPunct="0">
              <a:defRPr kumimoji="1" sz="1200">
                <a:solidFill>
                  <a:schemeClr val="tx1"/>
                </a:solidFill>
                <a:latin typeface="Times New Roman" panose="02020603050405020304" pitchFamily="18" charset="0"/>
                <a:ea typeface="굴림" panose="020B0600000101010101" pitchFamily="50" charset="-127"/>
              </a:defRPr>
            </a:lvl2pPr>
            <a:lvl3pPr marL="1143000" indent="-228600" defTabSz="933450" eaLnBrk="0" hangingPunct="0">
              <a:defRPr kumimoji="1" sz="1200">
                <a:solidFill>
                  <a:schemeClr val="tx1"/>
                </a:solidFill>
                <a:latin typeface="Times New Roman" panose="02020603050405020304" pitchFamily="18" charset="0"/>
                <a:ea typeface="굴림" panose="020B0600000101010101" pitchFamily="50" charset="-127"/>
              </a:defRPr>
            </a:lvl3pPr>
            <a:lvl4pPr marL="1600200" indent="-228600" defTabSz="933450" eaLnBrk="0" hangingPunct="0">
              <a:defRPr kumimoji="1" sz="1200">
                <a:solidFill>
                  <a:schemeClr val="tx1"/>
                </a:solidFill>
                <a:latin typeface="Times New Roman" panose="02020603050405020304" pitchFamily="18" charset="0"/>
                <a:ea typeface="굴림" panose="020B0600000101010101" pitchFamily="50" charset="-127"/>
              </a:defRPr>
            </a:lvl4pPr>
            <a:lvl5pPr marL="2057400" indent="-228600" defTabSz="933450" eaLnBrk="0" hangingPunct="0">
              <a:defRPr kumimoji="1" sz="1200">
                <a:solidFill>
                  <a:schemeClr val="tx1"/>
                </a:solidFill>
                <a:latin typeface="Times New Roman" panose="02020603050405020304" pitchFamily="18" charset="0"/>
                <a:ea typeface="굴림" panose="020B0600000101010101"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pPr>
              <a:defRPr/>
            </a:pPr>
            <a:r>
              <a:rPr kumimoji="0" lang="en-US" altLang="ko-KR"/>
              <a:t>Submission</a:t>
            </a:r>
          </a:p>
        </p:txBody>
      </p:sp>
      <p:sp>
        <p:nvSpPr>
          <p:cNvPr id="4104" name="Line 8">
            <a:extLst>
              <a:ext uri="{FF2B5EF4-FFF2-40B4-BE49-F238E27FC236}">
                <a16:creationId xmlns:a16="http://schemas.microsoft.com/office/drawing/2014/main" id="{0ED3E28B-9D3E-6DB4-42D8-A226648652E7}"/>
              </a:ext>
            </a:extLst>
          </p:cNvPr>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FF66F20-02E6-2319-D967-05C166639CB7}"/>
              </a:ext>
            </a:extLst>
          </p:cNvPr>
          <p:cNvSpPr>
            <a:spLocks noGrp="1" noChangeArrowheads="1"/>
          </p:cNvSpPr>
          <p:nvPr>
            <p:ph type="hdr" sz="quarter"/>
          </p:nvPr>
        </p:nvSpPr>
        <p:spPr bwMode="auto">
          <a:xfrm>
            <a:off x="3429000" y="98425"/>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latinLnBrk="0" hangingPunct="0">
              <a:defRPr kumimoji="0" sz="1400" b="1">
                <a:ea typeface="굴림" charset="-127"/>
              </a:defRPr>
            </a:lvl1pPr>
          </a:lstStyle>
          <a:p>
            <a:pPr>
              <a:defRPr/>
            </a:pPr>
            <a:r>
              <a:rPr lang="ko-KR" altLang="en-US"/>
              <a:t>doc.: IEEE 802.15-&lt;doc#&gt;</a:t>
            </a:r>
            <a:endParaRPr lang="en-US" altLang="ko-KR"/>
          </a:p>
        </p:txBody>
      </p:sp>
      <p:sp>
        <p:nvSpPr>
          <p:cNvPr id="2051" name="Rectangle 3">
            <a:extLst>
              <a:ext uri="{FF2B5EF4-FFF2-40B4-BE49-F238E27FC236}">
                <a16:creationId xmlns:a16="http://schemas.microsoft.com/office/drawing/2014/main" id="{AA669D03-FEEB-32B0-4345-7EDBBA64C9E4}"/>
              </a:ext>
            </a:extLst>
          </p:cNvPr>
          <p:cNvSpPr>
            <a:spLocks noGrp="1" noChangeArrowheads="1"/>
          </p:cNvSpPr>
          <p:nvPr>
            <p:ph type="dt" idx="1"/>
          </p:nvPr>
        </p:nvSpPr>
        <p:spPr bwMode="auto">
          <a:xfrm>
            <a:off x="646113" y="98425"/>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latinLnBrk="0" hangingPunct="0">
              <a:defRPr kumimoji="0" sz="1400" b="1">
                <a:ea typeface="굴림" charset="-127"/>
              </a:defRPr>
            </a:lvl1pPr>
          </a:lstStyle>
          <a:p>
            <a:pPr>
              <a:defRPr/>
            </a:pPr>
            <a:r>
              <a:rPr lang="ko-KR" altLang="en-US"/>
              <a:t>&lt;month year&gt;</a:t>
            </a:r>
            <a:endParaRPr lang="en-US" altLang="ko-KR"/>
          </a:p>
        </p:txBody>
      </p:sp>
      <p:sp>
        <p:nvSpPr>
          <p:cNvPr id="3076" name="Rectangle 4">
            <a:extLst>
              <a:ext uri="{FF2B5EF4-FFF2-40B4-BE49-F238E27FC236}">
                <a16:creationId xmlns:a16="http://schemas.microsoft.com/office/drawing/2014/main" id="{FF50148D-6B9C-96EB-88A5-F9FD387E826C}"/>
              </a:ext>
            </a:extLst>
          </p:cNvPr>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751F566D-9C42-8A8E-4B16-38889C073814}"/>
              </a:ext>
            </a:extLst>
          </p:cNvPr>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a:t>Click to edit Master text styles</a:t>
            </a:r>
          </a:p>
          <a:p>
            <a:pPr lvl="1"/>
            <a:r>
              <a:rPr lang="en-US" altLang="ko-KR" noProof="0"/>
              <a:t>Second level</a:t>
            </a:r>
          </a:p>
          <a:p>
            <a:pPr lvl="2"/>
            <a:r>
              <a:rPr lang="en-US" altLang="ko-KR" noProof="0"/>
              <a:t>Third level</a:t>
            </a:r>
          </a:p>
          <a:p>
            <a:pPr lvl="3"/>
            <a:r>
              <a:rPr lang="en-US" altLang="ko-KR" noProof="0"/>
              <a:t>Fourth level</a:t>
            </a:r>
          </a:p>
          <a:p>
            <a:pPr lvl="4"/>
            <a:r>
              <a:rPr lang="en-US" altLang="ko-KR" noProof="0"/>
              <a:t>Fifth level</a:t>
            </a:r>
          </a:p>
        </p:txBody>
      </p:sp>
      <p:sp>
        <p:nvSpPr>
          <p:cNvPr id="2054" name="Rectangle 6">
            <a:extLst>
              <a:ext uri="{FF2B5EF4-FFF2-40B4-BE49-F238E27FC236}">
                <a16:creationId xmlns:a16="http://schemas.microsoft.com/office/drawing/2014/main" id="{60BD21C9-723F-6483-2912-1D03A05D3349}"/>
              </a:ext>
            </a:extLst>
          </p:cNvPr>
          <p:cNvSpPr>
            <a:spLocks noGrp="1" noChangeArrowheads="1"/>
          </p:cNvSpPr>
          <p:nvPr>
            <p:ph type="ftr" sz="quarter" idx="4"/>
          </p:nvPr>
        </p:nvSpPr>
        <p:spPr bwMode="auto">
          <a:xfrm>
            <a:off x="3730625" y="9001125"/>
            <a:ext cx="2482850"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latinLnBrk="0" hangingPunct="0">
              <a:defRPr kumimoji="0">
                <a:ea typeface="굴림" charset="-127"/>
              </a:defRPr>
            </a:lvl5pPr>
          </a:lstStyle>
          <a:p>
            <a:pPr lvl="4">
              <a:defRPr/>
            </a:pPr>
            <a:r>
              <a:rPr lang="ko-KR" altLang="en-US"/>
              <a:t>&lt;author&gt;, &lt;company&gt;</a:t>
            </a:r>
            <a:endParaRPr lang="en-US" altLang="ko-KR"/>
          </a:p>
        </p:txBody>
      </p:sp>
      <p:sp>
        <p:nvSpPr>
          <p:cNvPr id="2055" name="Rectangle 7">
            <a:extLst>
              <a:ext uri="{FF2B5EF4-FFF2-40B4-BE49-F238E27FC236}">
                <a16:creationId xmlns:a16="http://schemas.microsoft.com/office/drawing/2014/main" id="{C5DABCF6-2A2E-7123-C4F5-60E071C0C49E}"/>
              </a:ext>
            </a:extLst>
          </p:cNvPr>
          <p:cNvSpPr>
            <a:spLocks noGrp="1" noChangeArrowheads="1"/>
          </p:cNvSpPr>
          <p:nvPr>
            <p:ph type="sldNum" sz="quarter" idx="5"/>
          </p:nvPr>
        </p:nvSpPr>
        <p:spPr bwMode="auto">
          <a:xfrm>
            <a:off x="2901950" y="9001125"/>
            <a:ext cx="792163"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kumimoji="0"/>
            </a:lvl1pPr>
          </a:lstStyle>
          <a:p>
            <a:pPr>
              <a:defRPr/>
            </a:pPr>
            <a:r>
              <a:rPr lang="en-US" altLang="ko-KR"/>
              <a:t>Page </a:t>
            </a:r>
            <a:fld id="{0C485E7A-D806-4D1D-9C7D-3BC579713979}" type="slidenum">
              <a:rPr lang="en-US" altLang="ko-KR" smtClean="0"/>
              <a:pPr>
                <a:defRPr/>
              </a:pPr>
              <a:t>‹#›</a:t>
            </a:fld>
            <a:endParaRPr lang="en-US" altLang="ko-KR"/>
          </a:p>
        </p:txBody>
      </p:sp>
      <p:sp>
        <p:nvSpPr>
          <p:cNvPr id="10248" name="Rectangle 8">
            <a:extLst>
              <a:ext uri="{FF2B5EF4-FFF2-40B4-BE49-F238E27FC236}">
                <a16:creationId xmlns:a16="http://schemas.microsoft.com/office/drawing/2014/main" id="{3F3239DE-D978-7E6D-0835-39FA8DC1AA98}"/>
              </a:ext>
            </a:extLst>
          </p:cNvPr>
          <p:cNvSpPr>
            <a:spLocks noChangeArrowheads="1"/>
          </p:cNvSpPr>
          <p:nvPr/>
        </p:nvSpPr>
        <p:spPr bwMode="auto">
          <a:xfrm>
            <a:off x="715963" y="9001125"/>
            <a:ext cx="703262" cy="182563"/>
          </a:xfrm>
          <a:prstGeom prst="rect">
            <a:avLst/>
          </a:prstGeom>
          <a:noFill/>
          <a:ln>
            <a:noFill/>
          </a:ln>
        </p:spPr>
        <p:txBody>
          <a:bodyPr lIns="0" tIns="0" rIns="0" bIns="0">
            <a:spAutoFit/>
          </a:bodyPr>
          <a:lstStyle>
            <a:lvl1pPr eaLnBrk="0" hangingPunct="0">
              <a:defRPr kumimoji="1" sz="1200">
                <a:solidFill>
                  <a:schemeClr val="tx1"/>
                </a:solidFill>
                <a:latin typeface="Times New Roman" panose="02020603050405020304" pitchFamily="18" charset="0"/>
                <a:ea typeface="굴림" panose="020B0600000101010101" pitchFamily="50" charset="-127"/>
              </a:defRPr>
            </a:lvl1pPr>
            <a:lvl2pPr marL="742950" indent="-285750" eaLnBrk="0" hangingPunct="0">
              <a:defRPr kumimoji="1" sz="1200">
                <a:solidFill>
                  <a:schemeClr val="tx1"/>
                </a:solidFill>
                <a:latin typeface="Times New Roman" panose="02020603050405020304" pitchFamily="18" charset="0"/>
                <a:ea typeface="굴림" panose="020B0600000101010101" pitchFamily="50" charset="-127"/>
              </a:defRPr>
            </a:lvl2pPr>
            <a:lvl3pPr marL="1143000" indent="-228600" eaLnBrk="0" hangingPunct="0">
              <a:defRPr kumimoji="1" sz="1200">
                <a:solidFill>
                  <a:schemeClr val="tx1"/>
                </a:solidFill>
                <a:latin typeface="Times New Roman" panose="02020603050405020304" pitchFamily="18" charset="0"/>
                <a:ea typeface="굴림" panose="020B0600000101010101" pitchFamily="50" charset="-127"/>
              </a:defRPr>
            </a:lvl3pPr>
            <a:lvl4pPr marL="1600200" indent="-228600" eaLnBrk="0" hangingPunct="0">
              <a:defRPr kumimoji="1" sz="1200">
                <a:solidFill>
                  <a:schemeClr val="tx1"/>
                </a:solidFill>
                <a:latin typeface="Times New Roman" panose="02020603050405020304" pitchFamily="18" charset="0"/>
                <a:ea typeface="굴림" panose="020B0600000101010101" pitchFamily="50" charset="-127"/>
              </a:defRPr>
            </a:lvl4pPr>
            <a:lvl5pPr marL="2057400" indent="-228600" eaLnBrk="0" hangingPunct="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pPr>
              <a:defRPr/>
            </a:pPr>
            <a:r>
              <a:rPr kumimoji="0" lang="en-US" altLang="ko-KR"/>
              <a:t>Submission</a:t>
            </a:r>
          </a:p>
        </p:txBody>
      </p:sp>
      <p:sp>
        <p:nvSpPr>
          <p:cNvPr id="3081" name="Line 9">
            <a:extLst>
              <a:ext uri="{FF2B5EF4-FFF2-40B4-BE49-F238E27FC236}">
                <a16:creationId xmlns:a16="http://schemas.microsoft.com/office/drawing/2014/main" id="{D0ED5B65-B606-ACBD-2A6E-1D31A8A823AC}"/>
              </a:ext>
            </a:extLst>
          </p:cNvPr>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082" name="Line 10">
            <a:extLst>
              <a:ext uri="{FF2B5EF4-FFF2-40B4-BE49-F238E27FC236}">
                <a16:creationId xmlns:a16="http://schemas.microsoft.com/office/drawing/2014/main" id="{10CDBB2A-5BB4-90ED-391F-625007346B6A}"/>
              </a:ext>
            </a:extLst>
          </p:cNvPr>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BA5728A0-8DE0-7A4B-8071-7C9FB027769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pPr>
            <a:r>
              <a:rPr lang="en-US" altLang="en-US" sz="1400">
                <a:solidFill>
                  <a:srgbClr val="000000"/>
                </a:solidFill>
                <a:ea typeface="Arial Unicode MS"/>
                <a:cs typeface="Arial Unicode MS"/>
              </a:rPr>
              <a:t>07/12/10</a:t>
            </a:r>
          </a:p>
        </p:txBody>
      </p:sp>
      <p:sp>
        <p:nvSpPr>
          <p:cNvPr id="6147" name="Rectangle 11">
            <a:extLst>
              <a:ext uri="{FF2B5EF4-FFF2-40B4-BE49-F238E27FC236}">
                <a16:creationId xmlns:a16="http://schemas.microsoft.com/office/drawing/2014/main" id="{763D683C-5959-32A1-B81D-125CBDBCA35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defTabSz="9334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pPr>
            <a:r>
              <a:rPr lang="en-US" altLang="en-US" sz="2400">
                <a:solidFill>
                  <a:srgbClr val="000000"/>
                </a:solidFill>
                <a:ea typeface="MS PGothic" panose="020B0600070205080204" pitchFamily="34" charset="-128"/>
              </a:rPr>
              <a:t>Page </a:t>
            </a:r>
            <a:fld id="{AAEE2F94-2518-4C7C-BEB1-AA05E3E25E58}" type="slidenum">
              <a:rPr lang="en-US" altLang="en-US" sz="2400" smtClean="0">
                <a:solidFill>
                  <a:srgbClr val="000000"/>
                </a:solidFill>
                <a:ea typeface="MS PGothic" panose="020B0600070205080204" pitchFamily="34" charset="-128"/>
              </a:rPr>
              <a:pPr>
                <a:spcBef>
                  <a:spcPct val="0"/>
                </a:spcBef>
              </a:pPr>
              <a:t>1</a:t>
            </a:fld>
            <a:endParaRPr lang="en-US" altLang="en-US" sz="2400">
              <a:solidFill>
                <a:srgbClr val="000000"/>
              </a:solidFill>
              <a:ea typeface="MS PGothic" panose="020B0600070205080204" pitchFamily="34" charset="-128"/>
            </a:endParaRPr>
          </a:p>
        </p:txBody>
      </p:sp>
      <p:sp>
        <p:nvSpPr>
          <p:cNvPr id="6148" name="Text Box 1">
            <a:extLst>
              <a:ext uri="{FF2B5EF4-FFF2-40B4-BE49-F238E27FC236}">
                <a16:creationId xmlns:a16="http://schemas.microsoft.com/office/drawing/2014/main" id="{9DCB5FBD-F6FF-9565-4ADF-5490A0CE41FE}"/>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eaLnBrk="1" hangingPunct="1">
              <a:spcBef>
                <a:spcPct val="0"/>
              </a:spcBef>
            </a:pPr>
            <a:r>
              <a:rPr lang="en-US" altLang="en-US" sz="1400" b="1">
                <a:solidFill>
                  <a:srgbClr val="000000"/>
                </a:solidFill>
                <a:ea typeface="MS PGothic" panose="020B0600070205080204" pitchFamily="34" charset="-128"/>
              </a:rPr>
              <a:t>Jul 12, 2010</a:t>
            </a:r>
          </a:p>
        </p:txBody>
      </p:sp>
      <p:sp>
        <p:nvSpPr>
          <p:cNvPr id="6149" name="Text Box 2">
            <a:extLst>
              <a:ext uri="{FF2B5EF4-FFF2-40B4-BE49-F238E27FC236}">
                <a16:creationId xmlns:a16="http://schemas.microsoft.com/office/drawing/2014/main" id="{C053976D-358B-CE16-38FD-5F665C3EC41D}"/>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lgn="r" eaLnBrk="1" hangingPunct="1">
              <a:spcBef>
                <a:spcPct val="0"/>
              </a:spcBef>
            </a:pPr>
            <a:r>
              <a:rPr lang="en-US" altLang="en-US">
                <a:solidFill>
                  <a:srgbClr val="000000"/>
                </a:solidFill>
                <a:ea typeface="MS PGothic" panose="020B0600070205080204" pitchFamily="34" charset="-128"/>
              </a:rPr>
              <a:t>Page </a:t>
            </a:r>
            <a:fld id="{E8EE7AD6-E6FB-4262-9C47-80B632E74BB2}" type="slidenum">
              <a:rPr lang="en-US" altLang="en-US">
                <a:solidFill>
                  <a:srgbClr val="000000"/>
                </a:solidFill>
                <a:ea typeface="MS PGothic" panose="020B0600070205080204" pitchFamily="34" charset="-128"/>
              </a:rPr>
              <a:pPr algn="r" eaLnBrk="1" hangingPunct="1">
                <a:spcBef>
                  <a:spcPct val="0"/>
                </a:spcBef>
              </a:pPr>
              <a:t>1</a:t>
            </a:fld>
            <a:endParaRPr lang="en-US" altLang="en-US">
              <a:solidFill>
                <a:srgbClr val="000000"/>
              </a:solidFill>
              <a:ea typeface="MS PGothic" panose="020B0600070205080204" pitchFamily="34" charset="-128"/>
            </a:endParaRPr>
          </a:p>
        </p:txBody>
      </p:sp>
      <p:sp>
        <p:nvSpPr>
          <p:cNvPr id="6150" name="Text Box 3">
            <a:extLst>
              <a:ext uri="{FF2B5EF4-FFF2-40B4-BE49-F238E27FC236}">
                <a16:creationId xmlns:a16="http://schemas.microsoft.com/office/drawing/2014/main" id="{E749605E-7163-9047-2507-8FB7D498E6B0}"/>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6151" name="Text Box 4">
            <a:extLst>
              <a:ext uri="{FF2B5EF4-FFF2-40B4-BE49-F238E27FC236}">
                <a16:creationId xmlns:a16="http://schemas.microsoft.com/office/drawing/2014/main" id="{DE32DDE9-C155-D86D-32F7-005E206FAACF}"/>
              </a:ext>
            </a:extLst>
          </p:cNvPr>
          <p:cNvSpPr>
            <a:spLocks noGrp="1" noChangeArrowheads="1"/>
          </p:cNvSpPr>
          <p:nvPr>
            <p:ph type="body" idx="1"/>
          </p:nvPr>
        </p:nvSpPr>
        <p:spPr>
          <a:xfrm>
            <a:off x="914400" y="4387850"/>
            <a:ext cx="5022850" cy="4149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EAEBC21F-043F-2203-08C6-790668FF92C5}"/>
              </a:ext>
            </a:extLst>
          </p:cNvPr>
          <p:cNvSpPr>
            <a:spLocks noGrp="1" noRot="1" noChangeAspect="1" noChangeArrowheads="1" noTextEdit="1"/>
          </p:cNvSpPr>
          <p:nvPr>
            <p:ph type="sldImg"/>
          </p:nvPr>
        </p:nvSpPr>
        <p:spPr>
          <a:ln/>
        </p:spPr>
      </p:sp>
      <p:sp>
        <p:nvSpPr>
          <p:cNvPr id="12291" name="Notes Placeholder 2">
            <a:extLst>
              <a:ext uri="{FF2B5EF4-FFF2-40B4-BE49-F238E27FC236}">
                <a16:creationId xmlns:a16="http://schemas.microsoft.com/office/drawing/2014/main" id="{87A5FC1B-F8BB-1753-2064-B041FE609F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Header Placeholder 3">
            <a:extLst>
              <a:ext uri="{FF2B5EF4-FFF2-40B4-BE49-F238E27FC236}">
                <a16:creationId xmlns:a16="http://schemas.microsoft.com/office/drawing/2014/main" id="{78F4F1C8-9D18-38B2-3D56-7CBE8D9F6FF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doc.: IEEE 802.15-&lt;doc#&gt;</a:t>
            </a:r>
            <a:endParaRPr lang="en-US" altLang="ko-KR" sz="1400">
              <a:ea typeface="굴림" panose="020B0600000101010101" pitchFamily="34" charset="-127"/>
            </a:endParaRPr>
          </a:p>
        </p:txBody>
      </p:sp>
      <p:sp>
        <p:nvSpPr>
          <p:cNvPr id="12293" name="Date Placeholder 4">
            <a:extLst>
              <a:ext uri="{FF2B5EF4-FFF2-40B4-BE49-F238E27FC236}">
                <a16:creationId xmlns:a16="http://schemas.microsoft.com/office/drawing/2014/main" id="{FCF3BDDA-B894-9D01-84D7-A04D68DCC1C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&lt;month year&gt;</a:t>
            </a:r>
            <a:endParaRPr lang="en-US" altLang="ko-KR" sz="1400">
              <a:ea typeface="굴림" panose="020B0600000101010101" pitchFamily="34" charset="-127"/>
            </a:endParaRPr>
          </a:p>
        </p:txBody>
      </p:sp>
      <p:sp>
        <p:nvSpPr>
          <p:cNvPr id="12294" name="Footer Placeholder 5">
            <a:extLst>
              <a:ext uri="{FF2B5EF4-FFF2-40B4-BE49-F238E27FC236}">
                <a16:creationId xmlns:a16="http://schemas.microsoft.com/office/drawing/2014/main" id="{D352CC83-8948-FB11-C7BA-56413E5C3D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ko-KR" altLang="en-US">
                <a:ea typeface="굴림" panose="020B0600000101010101" pitchFamily="34" charset="-127"/>
              </a:rPr>
              <a:t>&lt;author&gt;, &lt;company&gt;</a:t>
            </a:r>
            <a:endParaRPr lang="en-US" altLang="ko-KR">
              <a:ea typeface="굴림" panose="020B0600000101010101" pitchFamily="34" charset="-127"/>
            </a:endParaRPr>
          </a:p>
        </p:txBody>
      </p:sp>
      <p:sp>
        <p:nvSpPr>
          <p:cNvPr id="12295" name="Slide Number Placeholder 6">
            <a:extLst>
              <a:ext uri="{FF2B5EF4-FFF2-40B4-BE49-F238E27FC236}">
                <a16:creationId xmlns:a16="http://schemas.microsoft.com/office/drawing/2014/main" id="{9F036C1F-FA26-17D6-B65D-C9ED39BAEE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9B022309-B0AB-4D9B-B43D-59CC11E55289}" type="slidenum">
              <a:rPr lang="en-US" altLang="ko-KR" smtClean="0"/>
              <a:pPr>
                <a:spcBef>
                  <a:spcPct val="0"/>
                </a:spcBef>
              </a:pPr>
              <a:t>4</a:t>
            </a:fld>
            <a:endParaRPr lang="en-US" altLang="ko-KR"/>
          </a:p>
        </p:txBody>
      </p:sp>
    </p:spTree>
    <p:extLst>
      <p:ext uri="{BB962C8B-B14F-4D97-AF65-F5344CB8AC3E}">
        <p14:creationId xmlns:p14="http://schemas.microsoft.com/office/powerpoint/2010/main" val="1192891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EAEBC21F-043F-2203-08C6-790668FF92C5}"/>
              </a:ext>
            </a:extLst>
          </p:cNvPr>
          <p:cNvSpPr>
            <a:spLocks noGrp="1" noRot="1" noChangeAspect="1" noChangeArrowheads="1" noTextEdit="1"/>
          </p:cNvSpPr>
          <p:nvPr>
            <p:ph type="sldImg"/>
          </p:nvPr>
        </p:nvSpPr>
        <p:spPr>
          <a:ln/>
        </p:spPr>
      </p:sp>
      <p:sp>
        <p:nvSpPr>
          <p:cNvPr id="12291" name="Notes Placeholder 2">
            <a:extLst>
              <a:ext uri="{FF2B5EF4-FFF2-40B4-BE49-F238E27FC236}">
                <a16:creationId xmlns:a16="http://schemas.microsoft.com/office/drawing/2014/main" id="{87A5FC1B-F8BB-1753-2064-B041FE609F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Header Placeholder 3">
            <a:extLst>
              <a:ext uri="{FF2B5EF4-FFF2-40B4-BE49-F238E27FC236}">
                <a16:creationId xmlns:a16="http://schemas.microsoft.com/office/drawing/2014/main" id="{78F4F1C8-9D18-38B2-3D56-7CBE8D9F6FF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doc.: IEEE 802.15-&lt;doc#&gt;</a:t>
            </a:r>
            <a:endParaRPr lang="en-US" altLang="ko-KR" sz="1400">
              <a:ea typeface="굴림" panose="020B0600000101010101" pitchFamily="34" charset="-127"/>
            </a:endParaRPr>
          </a:p>
        </p:txBody>
      </p:sp>
      <p:sp>
        <p:nvSpPr>
          <p:cNvPr id="12293" name="Date Placeholder 4">
            <a:extLst>
              <a:ext uri="{FF2B5EF4-FFF2-40B4-BE49-F238E27FC236}">
                <a16:creationId xmlns:a16="http://schemas.microsoft.com/office/drawing/2014/main" id="{FCF3BDDA-B894-9D01-84D7-A04D68DCC1C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&lt;month year&gt;</a:t>
            </a:r>
            <a:endParaRPr lang="en-US" altLang="ko-KR" sz="1400">
              <a:ea typeface="굴림" panose="020B0600000101010101" pitchFamily="34" charset="-127"/>
            </a:endParaRPr>
          </a:p>
        </p:txBody>
      </p:sp>
      <p:sp>
        <p:nvSpPr>
          <p:cNvPr id="12294" name="Footer Placeholder 5">
            <a:extLst>
              <a:ext uri="{FF2B5EF4-FFF2-40B4-BE49-F238E27FC236}">
                <a16:creationId xmlns:a16="http://schemas.microsoft.com/office/drawing/2014/main" id="{D352CC83-8948-FB11-C7BA-56413E5C3D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ko-KR" altLang="en-US">
                <a:ea typeface="굴림" panose="020B0600000101010101" pitchFamily="34" charset="-127"/>
              </a:rPr>
              <a:t>&lt;author&gt;, &lt;company&gt;</a:t>
            </a:r>
            <a:endParaRPr lang="en-US" altLang="ko-KR">
              <a:ea typeface="굴림" panose="020B0600000101010101" pitchFamily="34" charset="-127"/>
            </a:endParaRPr>
          </a:p>
        </p:txBody>
      </p:sp>
      <p:sp>
        <p:nvSpPr>
          <p:cNvPr id="12295" name="Slide Number Placeholder 6">
            <a:extLst>
              <a:ext uri="{FF2B5EF4-FFF2-40B4-BE49-F238E27FC236}">
                <a16:creationId xmlns:a16="http://schemas.microsoft.com/office/drawing/2014/main" id="{9F036C1F-FA26-17D6-B65D-C9ED39BAEE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9B022309-B0AB-4D9B-B43D-59CC11E55289}" type="slidenum">
              <a:rPr lang="en-US" altLang="ko-KR" smtClean="0"/>
              <a:pPr>
                <a:spcBef>
                  <a:spcPct val="0"/>
                </a:spcBef>
              </a:pPr>
              <a:t>5</a:t>
            </a:fld>
            <a:endParaRPr lang="en-US" altLang="ko-KR"/>
          </a:p>
        </p:txBody>
      </p:sp>
    </p:spTree>
    <p:extLst>
      <p:ext uri="{BB962C8B-B14F-4D97-AF65-F5344CB8AC3E}">
        <p14:creationId xmlns:p14="http://schemas.microsoft.com/office/powerpoint/2010/main" val="325899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EAEBC21F-043F-2203-08C6-790668FF92C5}"/>
              </a:ext>
            </a:extLst>
          </p:cNvPr>
          <p:cNvSpPr>
            <a:spLocks noGrp="1" noRot="1" noChangeAspect="1" noChangeArrowheads="1" noTextEdit="1"/>
          </p:cNvSpPr>
          <p:nvPr>
            <p:ph type="sldImg"/>
          </p:nvPr>
        </p:nvSpPr>
        <p:spPr>
          <a:ln/>
        </p:spPr>
      </p:sp>
      <p:sp>
        <p:nvSpPr>
          <p:cNvPr id="12291" name="Notes Placeholder 2">
            <a:extLst>
              <a:ext uri="{FF2B5EF4-FFF2-40B4-BE49-F238E27FC236}">
                <a16:creationId xmlns:a16="http://schemas.microsoft.com/office/drawing/2014/main" id="{87A5FC1B-F8BB-1753-2064-B041FE609F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Header Placeholder 3">
            <a:extLst>
              <a:ext uri="{FF2B5EF4-FFF2-40B4-BE49-F238E27FC236}">
                <a16:creationId xmlns:a16="http://schemas.microsoft.com/office/drawing/2014/main" id="{78F4F1C8-9D18-38B2-3D56-7CBE8D9F6FF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doc.: IEEE 802.15-&lt;doc#&gt;</a:t>
            </a:r>
            <a:endParaRPr lang="en-US" altLang="ko-KR" sz="1400">
              <a:ea typeface="굴림" panose="020B0600000101010101" pitchFamily="34" charset="-127"/>
            </a:endParaRPr>
          </a:p>
        </p:txBody>
      </p:sp>
      <p:sp>
        <p:nvSpPr>
          <p:cNvPr id="12293" name="Date Placeholder 4">
            <a:extLst>
              <a:ext uri="{FF2B5EF4-FFF2-40B4-BE49-F238E27FC236}">
                <a16:creationId xmlns:a16="http://schemas.microsoft.com/office/drawing/2014/main" id="{FCF3BDDA-B894-9D01-84D7-A04D68DCC1C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&lt;month year&gt;</a:t>
            </a:r>
            <a:endParaRPr lang="en-US" altLang="ko-KR" sz="1400">
              <a:ea typeface="굴림" panose="020B0600000101010101" pitchFamily="34" charset="-127"/>
            </a:endParaRPr>
          </a:p>
        </p:txBody>
      </p:sp>
      <p:sp>
        <p:nvSpPr>
          <p:cNvPr id="12294" name="Footer Placeholder 5">
            <a:extLst>
              <a:ext uri="{FF2B5EF4-FFF2-40B4-BE49-F238E27FC236}">
                <a16:creationId xmlns:a16="http://schemas.microsoft.com/office/drawing/2014/main" id="{D352CC83-8948-FB11-C7BA-56413E5C3D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ko-KR" altLang="en-US">
                <a:ea typeface="굴림" panose="020B0600000101010101" pitchFamily="34" charset="-127"/>
              </a:rPr>
              <a:t>&lt;author&gt;, &lt;company&gt;</a:t>
            </a:r>
            <a:endParaRPr lang="en-US" altLang="ko-KR">
              <a:ea typeface="굴림" panose="020B0600000101010101" pitchFamily="34" charset="-127"/>
            </a:endParaRPr>
          </a:p>
        </p:txBody>
      </p:sp>
      <p:sp>
        <p:nvSpPr>
          <p:cNvPr id="12295" name="Slide Number Placeholder 6">
            <a:extLst>
              <a:ext uri="{FF2B5EF4-FFF2-40B4-BE49-F238E27FC236}">
                <a16:creationId xmlns:a16="http://schemas.microsoft.com/office/drawing/2014/main" id="{9F036C1F-FA26-17D6-B65D-C9ED39BAEE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9B022309-B0AB-4D9B-B43D-59CC11E55289}" type="slidenum">
              <a:rPr lang="en-US" altLang="ko-KR" smtClean="0"/>
              <a:pPr>
                <a:spcBef>
                  <a:spcPct val="0"/>
                </a:spcBef>
              </a:pPr>
              <a:t>6</a:t>
            </a:fld>
            <a:endParaRPr lang="en-US" altLang="ko-KR"/>
          </a:p>
        </p:txBody>
      </p:sp>
    </p:spTree>
    <p:extLst>
      <p:ext uri="{BB962C8B-B14F-4D97-AF65-F5344CB8AC3E}">
        <p14:creationId xmlns:p14="http://schemas.microsoft.com/office/powerpoint/2010/main" val="2789545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EAEBC21F-043F-2203-08C6-790668FF92C5}"/>
              </a:ext>
            </a:extLst>
          </p:cNvPr>
          <p:cNvSpPr>
            <a:spLocks noGrp="1" noRot="1" noChangeAspect="1" noChangeArrowheads="1" noTextEdit="1"/>
          </p:cNvSpPr>
          <p:nvPr>
            <p:ph type="sldImg"/>
          </p:nvPr>
        </p:nvSpPr>
        <p:spPr>
          <a:ln/>
        </p:spPr>
      </p:sp>
      <p:sp>
        <p:nvSpPr>
          <p:cNvPr id="12291" name="Notes Placeholder 2">
            <a:extLst>
              <a:ext uri="{FF2B5EF4-FFF2-40B4-BE49-F238E27FC236}">
                <a16:creationId xmlns:a16="http://schemas.microsoft.com/office/drawing/2014/main" id="{87A5FC1B-F8BB-1753-2064-B041FE609F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Header Placeholder 3">
            <a:extLst>
              <a:ext uri="{FF2B5EF4-FFF2-40B4-BE49-F238E27FC236}">
                <a16:creationId xmlns:a16="http://schemas.microsoft.com/office/drawing/2014/main" id="{78F4F1C8-9D18-38B2-3D56-7CBE8D9F6FF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doc.: IEEE 802.15-&lt;doc#&gt;</a:t>
            </a:r>
            <a:endParaRPr lang="en-US" altLang="ko-KR" sz="1400">
              <a:ea typeface="굴림" panose="020B0600000101010101" pitchFamily="34" charset="-127"/>
            </a:endParaRPr>
          </a:p>
        </p:txBody>
      </p:sp>
      <p:sp>
        <p:nvSpPr>
          <p:cNvPr id="12293" name="Date Placeholder 4">
            <a:extLst>
              <a:ext uri="{FF2B5EF4-FFF2-40B4-BE49-F238E27FC236}">
                <a16:creationId xmlns:a16="http://schemas.microsoft.com/office/drawing/2014/main" id="{FCF3BDDA-B894-9D01-84D7-A04D68DCC1C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&lt;month year&gt;</a:t>
            </a:r>
            <a:endParaRPr lang="en-US" altLang="ko-KR" sz="1400">
              <a:ea typeface="굴림" panose="020B0600000101010101" pitchFamily="34" charset="-127"/>
            </a:endParaRPr>
          </a:p>
        </p:txBody>
      </p:sp>
      <p:sp>
        <p:nvSpPr>
          <p:cNvPr id="12294" name="Footer Placeholder 5">
            <a:extLst>
              <a:ext uri="{FF2B5EF4-FFF2-40B4-BE49-F238E27FC236}">
                <a16:creationId xmlns:a16="http://schemas.microsoft.com/office/drawing/2014/main" id="{D352CC83-8948-FB11-C7BA-56413E5C3D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ko-KR" altLang="en-US">
                <a:ea typeface="굴림" panose="020B0600000101010101" pitchFamily="34" charset="-127"/>
              </a:rPr>
              <a:t>&lt;author&gt;, &lt;company&gt;</a:t>
            </a:r>
            <a:endParaRPr lang="en-US" altLang="ko-KR">
              <a:ea typeface="굴림" panose="020B0600000101010101" pitchFamily="34" charset="-127"/>
            </a:endParaRPr>
          </a:p>
        </p:txBody>
      </p:sp>
      <p:sp>
        <p:nvSpPr>
          <p:cNvPr id="12295" name="Slide Number Placeholder 6">
            <a:extLst>
              <a:ext uri="{FF2B5EF4-FFF2-40B4-BE49-F238E27FC236}">
                <a16:creationId xmlns:a16="http://schemas.microsoft.com/office/drawing/2014/main" id="{9F036C1F-FA26-17D6-B65D-C9ED39BAEE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9B022309-B0AB-4D9B-B43D-59CC11E55289}" type="slidenum">
              <a:rPr lang="en-US" altLang="ko-KR" smtClean="0"/>
              <a:pPr>
                <a:spcBef>
                  <a:spcPct val="0"/>
                </a:spcBef>
              </a:pPr>
              <a:t>7</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a:t>마스터 제목 스타일 편집</a:t>
            </a:r>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마스터 부제목 스타일 편집</a:t>
            </a:r>
          </a:p>
        </p:txBody>
      </p:sp>
      <p:sp>
        <p:nvSpPr>
          <p:cNvPr id="4" name="Rectangle 6">
            <a:extLst>
              <a:ext uri="{FF2B5EF4-FFF2-40B4-BE49-F238E27FC236}">
                <a16:creationId xmlns:a16="http://schemas.microsoft.com/office/drawing/2014/main" id="{3F44D884-92BA-7766-EB58-3CF48CAB495C}"/>
              </a:ext>
            </a:extLst>
          </p:cNvPr>
          <p:cNvSpPr>
            <a:spLocks noGrp="1" noChangeArrowheads="1"/>
          </p:cNvSpPr>
          <p:nvPr>
            <p:ph type="sldNum" sz="quarter" idx="10"/>
          </p:nvPr>
        </p:nvSpPr>
        <p:spPr>
          <a:ln/>
        </p:spPr>
        <p:txBody>
          <a:bodyPr/>
          <a:lstStyle>
            <a:lvl1pPr>
              <a:defRPr/>
            </a:lvl1pPr>
          </a:lstStyle>
          <a:p>
            <a:pPr>
              <a:defRPr/>
            </a:pPr>
            <a:r>
              <a:rPr lang="en-US" altLang="ko-KR"/>
              <a:t>Slide </a:t>
            </a:r>
            <a:fld id="{9B0D2753-8D93-4980-B67B-CB630CEFB48D}" type="slidenum">
              <a:rPr lang="en-US" altLang="ko-KR" smtClean="0"/>
              <a:pPr>
                <a:defRPr/>
              </a:pPr>
              <a:t>‹#›</a:t>
            </a:fld>
            <a:endParaRPr lang="en-US" altLang="ko-KR"/>
          </a:p>
        </p:txBody>
      </p:sp>
    </p:spTree>
    <p:extLst>
      <p:ext uri="{BB962C8B-B14F-4D97-AF65-F5344CB8AC3E}">
        <p14:creationId xmlns:p14="http://schemas.microsoft.com/office/powerpoint/2010/main" val="2971716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Rectangle 6">
            <a:extLst>
              <a:ext uri="{FF2B5EF4-FFF2-40B4-BE49-F238E27FC236}">
                <a16:creationId xmlns:a16="http://schemas.microsoft.com/office/drawing/2014/main" id="{9F535009-20F5-7FF0-96C3-AA74F3CC10ED}"/>
              </a:ext>
            </a:extLst>
          </p:cNvPr>
          <p:cNvSpPr>
            <a:spLocks noGrp="1" noChangeArrowheads="1"/>
          </p:cNvSpPr>
          <p:nvPr>
            <p:ph type="sldNum" sz="quarter" idx="10"/>
          </p:nvPr>
        </p:nvSpPr>
        <p:spPr>
          <a:ln/>
        </p:spPr>
        <p:txBody>
          <a:bodyPr/>
          <a:lstStyle>
            <a:lvl1pPr>
              <a:defRPr/>
            </a:lvl1pPr>
          </a:lstStyle>
          <a:p>
            <a:pPr>
              <a:defRPr/>
            </a:pPr>
            <a:r>
              <a:rPr lang="en-US" altLang="ko-KR"/>
              <a:t>Slide </a:t>
            </a:r>
            <a:fld id="{48914C5E-C7CD-416E-86AE-246565D32B40}" type="slidenum">
              <a:rPr lang="en-US" altLang="ko-KR" smtClean="0"/>
              <a:pPr>
                <a:defRPr/>
              </a:pPr>
              <a:t>‹#›</a:t>
            </a:fld>
            <a:endParaRPr lang="en-US" altLang="ko-KR"/>
          </a:p>
        </p:txBody>
      </p:sp>
    </p:spTree>
    <p:extLst>
      <p:ext uri="{BB962C8B-B14F-4D97-AF65-F5344CB8AC3E}">
        <p14:creationId xmlns:p14="http://schemas.microsoft.com/office/powerpoint/2010/main" val="1898716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Rectangle 6">
            <a:extLst>
              <a:ext uri="{FF2B5EF4-FFF2-40B4-BE49-F238E27FC236}">
                <a16:creationId xmlns:a16="http://schemas.microsoft.com/office/drawing/2014/main" id="{4E597A94-6EA4-8A50-1B88-B7C4891E79AB}"/>
              </a:ext>
            </a:extLst>
          </p:cNvPr>
          <p:cNvSpPr>
            <a:spLocks noGrp="1" noChangeArrowheads="1"/>
          </p:cNvSpPr>
          <p:nvPr>
            <p:ph type="sldNum" sz="quarter" idx="10"/>
          </p:nvPr>
        </p:nvSpPr>
        <p:spPr>
          <a:ln/>
        </p:spPr>
        <p:txBody>
          <a:bodyPr/>
          <a:lstStyle>
            <a:lvl1pPr>
              <a:defRPr/>
            </a:lvl1pPr>
          </a:lstStyle>
          <a:p>
            <a:pPr>
              <a:defRPr/>
            </a:pPr>
            <a:r>
              <a:rPr lang="en-US" altLang="ko-KR"/>
              <a:t>Slide </a:t>
            </a:r>
            <a:fld id="{47278A39-3953-47F2-98A6-5953F470C6F6}" type="slidenum">
              <a:rPr lang="en-US" altLang="ko-KR" smtClean="0"/>
              <a:pPr>
                <a:defRPr/>
              </a:pPr>
              <a:t>‹#›</a:t>
            </a:fld>
            <a:endParaRPr lang="en-US" altLang="ko-KR"/>
          </a:p>
        </p:txBody>
      </p:sp>
    </p:spTree>
    <p:extLst>
      <p:ext uri="{BB962C8B-B14F-4D97-AF65-F5344CB8AC3E}">
        <p14:creationId xmlns:p14="http://schemas.microsoft.com/office/powerpoint/2010/main" val="3310781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제목, 텍스트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98513"/>
          </a:xfrm>
        </p:spPr>
        <p:txBody>
          <a:bodyPr/>
          <a:lstStyle/>
          <a:p>
            <a:r>
              <a:rPr lang="ko-KR" altLang="en-US"/>
              <a:t>마스터 제목 스타일 편집</a:t>
            </a:r>
          </a:p>
        </p:txBody>
      </p:sp>
      <p:sp>
        <p:nvSpPr>
          <p:cNvPr id="3" name="텍스트 개체 틀 2"/>
          <p:cNvSpPr>
            <a:spLocks noGrp="1"/>
          </p:cNvSpPr>
          <p:nvPr>
            <p:ph type="body" sz="half" idx="1"/>
          </p:nvPr>
        </p:nvSpPr>
        <p:spPr>
          <a:xfrm>
            <a:off x="685800" y="1628775"/>
            <a:ext cx="3810000" cy="4679950"/>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628775"/>
            <a:ext cx="3810000" cy="4679950"/>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Rectangle 6">
            <a:extLst>
              <a:ext uri="{FF2B5EF4-FFF2-40B4-BE49-F238E27FC236}">
                <a16:creationId xmlns:a16="http://schemas.microsoft.com/office/drawing/2014/main" id="{04CB5F7B-2AE6-E0EF-F9D4-D8ADCE52AAFA}"/>
              </a:ext>
            </a:extLst>
          </p:cNvPr>
          <p:cNvSpPr>
            <a:spLocks noGrp="1" noChangeArrowheads="1"/>
          </p:cNvSpPr>
          <p:nvPr>
            <p:ph type="sldNum" sz="quarter" idx="10"/>
          </p:nvPr>
        </p:nvSpPr>
        <p:spPr>
          <a:ln/>
        </p:spPr>
        <p:txBody>
          <a:bodyPr/>
          <a:lstStyle>
            <a:lvl1pPr>
              <a:defRPr/>
            </a:lvl1pPr>
          </a:lstStyle>
          <a:p>
            <a:pPr>
              <a:defRPr/>
            </a:pPr>
            <a:r>
              <a:rPr lang="en-US" altLang="ko-KR"/>
              <a:t>Slide </a:t>
            </a:r>
            <a:fld id="{E9A58FEE-7878-4DB9-96D9-432B6E0555B5}" type="slidenum">
              <a:rPr lang="en-US" altLang="ko-KR" smtClean="0"/>
              <a:pPr>
                <a:defRPr/>
              </a:pPr>
              <a:t>‹#›</a:t>
            </a:fld>
            <a:endParaRPr lang="en-US" altLang="ko-KR"/>
          </a:p>
        </p:txBody>
      </p:sp>
    </p:spTree>
    <p:extLst>
      <p:ext uri="{BB962C8B-B14F-4D97-AF65-F5344CB8AC3E}">
        <p14:creationId xmlns:p14="http://schemas.microsoft.com/office/powerpoint/2010/main" val="27101136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2"/>
          </p:nvPr>
        </p:nvSpPr>
        <p:spPr>
          <a:xfrm>
            <a:off x="356616" y="1709928"/>
            <a:ext cx="8407908" cy="4636008"/>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ubtitle"/>
          <p:cNvSpPr>
            <a:spLocks noGrp="1"/>
          </p:cNvSpPr>
          <p:nvPr>
            <p:ph type="subTitle" idx="1"/>
          </p:nvPr>
        </p:nvSpPr>
        <p:spPr>
          <a:xfrm>
            <a:off x="359845" y="1132233"/>
            <a:ext cx="8401964" cy="431657"/>
          </a:xfrm>
        </p:spPr>
        <p:txBody>
          <a:bodyPr/>
          <a:lstStyle>
            <a:lvl1pPr marL="0" indent="0" algn="l">
              <a:lnSpc>
                <a:spcPct val="83000"/>
              </a:lnSpc>
              <a:spcBef>
                <a:spcPts val="135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5" name="Footer Placeholder 4">
            <a:extLst>
              <a:ext uri="{FF2B5EF4-FFF2-40B4-BE49-F238E27FC236}">
                <a16:creationId xmlns:a16="http://schemas.microsoft.com/office/drawing/2014/main" id="{1B739A64-877F-84D8-78CC-AD0960DDFD41}"/>
              </a:ext>
            </a:extLst>
          </p:cNvPr>
          <p:cNvSpPr>
            <a:spLocks noGrp="1"/>
          </p:cNvSpPr>
          <p:nvPr>
            <p:ph type="ftr" sz="quarter" idx="13"/>
          </p:nvPr>
        </p:nvSpPr>
        <p:spPr>
          <a:xfrm>
            <a:off x="369888" y="6484938"/>
            <a:ext cx="7667625" cy="188912"/>
          </a:xfrm>
          <a:prstGeom prst="rect">
            <a:avLst/>
          </a:prstGeom>
        </p:spPr>
        <p:txBody>
          <a:bodyPr vert="horz" wrap="square" lIns="0" tIns="0" rIns="0" bIns="0" rtlCol="0" anchor="b">
            <a:noAutofit/>
          </a:bodyPr>
          <a:lstStyle>
            <a:lvl1pPr algn="l">
              <a:lnSpc>
                <a:spcPct val="107000"/>
              </a:lnSpc>
              <a:defRPr sz="600">
                <a:solidFill>
                  <a:schemeClr val="tx1">
                    <a:lumMod val="50000"/>
                    <a:lumOff val="50000"/>
                  </a:schemeClr>
                </a:solidFill>
              </a:defRPr>
            </a:lvl1pPr>
          </a:lstStyle>
          <a:p>
            <a:pPr>
              <a:defRPr/>
            </a:pPr>
            <a:endParaRPr lang="en-US"/>
          </a:p>
        </p:txBody>
      </p:sp>
    </p:spTree>
    <p:extLst>
      <p:ext uri="{BB962C8B-B14F-4D97-AF65-F5344CB8AC3E}">
        <p14:creationId xmlns:p14="http://schemas.microsoft.com/office/powerpoint/2010/main" val="3768431801"/>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normAutofit/>
          </a:body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p>
        </p:txBody>
      </p:sp>
      <p:sp>
        <p:nvSpPr>
          <p:cNvPr id="4" name="Rectangle 6">
            <a:extLst>
              <a:ext uri="{FF2B5EF4-FFF2-40B4-BE49-F238E27FC236}">
                <a16:creationId xmlns:a16="http://schemas.microsoft.com/office/drawing/2014/main" id="{109C10FE-053F-D71D-8DC5-5E36317B5888}"/>
              </a:ext>
            </a:extLst>
          </p:cNvPr>
          <p:cNvSpPr>
            <a:spLocks noGrp="1" noChangeArrowheads="1"/>
          </p:cNvSpPr>
          <p:nvPr>
            <p:ph type="sldNum" sz="quarter" idx="10"/>
          </p:nvPr>
        </p:nvSpPr>
        <p:spPr>
          <a:ln/>
        </p:spPr>
        <p:txBody>
          <a:bodyPr/>
          <a:lstStyle>
            <a:lvl1pPr>
              <a:defRPr/>
            </a:lvl1pPr>
          </a:lstStyle>
          <a:p>
            <a:pPr>
              <a:defRPr/>
            </a:pPr>
            <a:r>
              <a:rPr lang="en-US" altLang="ko-KR"/>
              <a:t>Slide </a:t>
            </a:r>
            <a:fld id="{ABB8521B-B4EC-4931-9557-7A0EA6B23EBD}" type="slidenum">
              <a:rPr lang="en-US" altLang="ko-KR" smtClean="0"/>
              <a:pPr>
                <a:defRPr/>
              </a:pPr>
              <a:t>‹#›</a:t>
            </a:fld>
            <a:endParaRPr lang="en-US" altLang="ko-KR"/>
          </a:p>
        </p:txBody>
      </p:sp>
    </p:spTree>
    <p:extLst>
      <p:ext uri="{BB962C8B-B14F-4D97-AF65-F5344CB8AC3E}">
        <p14:creationId xmlns:p14="http://schemas.microsoft.com/office/powerpoint/2010/main" val="158686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편집합니다</a:t>
            </a:r>
          </a:p>
        </p:txBody>
      </p:sp>
      <p:sp>
        <p:nvSpPr>
          <p:cNvPr id="4" name="Rectangle 6">
            <a:extLst>
              <a:ext uri="{FF2B5EF4-FFF2-40B4-BE49-F238E27FC236}">
                <a16:creationId xmlns:a16="http://schemas.microsoft.com/office/drawing/2014/main" id="{42278F7F-6322-2678-F27E-6D3FEB85C570}"/>
              </a:ext>
            </a:extLst>
          </p:cNvPr>
          <p:cNvSpPr>
            <a:spLocks noGrp="1" noChangeArrowheads="1"/>
          </p:cNvSpPr>
          <p:nvPr>
            <p:ph type="sldNum" sz="quarter" idx="10"/>
          </p:nvPr>
        </p:nvSpPr>
        <p:spPr>
          <a:ln/>
        </p:spPr>
        <p:txBody>
          <a:bodyPr/>
          <a:lstStyle>
            <a:lvl1pPr>
              <a:defRPr/>
            </a:lvl1pPr>
          </a:lstStyle>
          <a:p>
            <a:pPr>
              <a:defRPr/>
            </a:pPr>
            <a:r>
              <a:rPr lang="en-US" altLang="ko-KR"/>
              <a:t>Slide </a:t>
            </a:r>
            <a:fld id="{CF6D74B4-9473-4BB5-9067-D226A0836B07}" type="slidenum">
              <a:rPr lang="en-US" altLang="ko-KR" smtClean="0"/>
              <a:pPr>
                <a:defRPr/>
              </a:pPr>
              <a:t>‹#›</a:t>
            </a:fld>
            <a:endParaRPr lang="en-US" altLang="ko-KR"/>
          </a:p>
        </p:txBody>
      </p:sp>
    </p:spTree>
    <p:extLst>
      <p:ext uri="{BB962C8B-B14F-4D97-AF65-F5344CB8AC3E}">
        <p14:creationId xmlns:p14="http://schemas.microsoft.com/office/powerpoint/2010/main" val="3769947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Rectangle 6">
            <a:extLst>
              <a:ext uri="{FF2B5EF4-FFF2-40B4-BE49-F238E27FC236}">
                <a16:creationId xmlns:a16="http://schemas.microsoft.com/office/drawing/2014/main" id="{A8207DF6-5E18-2D9E-015B-63273DCB1F9A}"/>
              </a:ext>
            </a:extLst>
          </p:cNvPr>
          <p:cNvSpPr>
            <a:spLocks noGrp="1" noChangeArrowheads="1"/>
          </p:cNvSpPr>
          <p:nvPr>
            <p:ph type="sldNum" sz="quarter" idx="10"/>
          </p:nvPr>
        </p:nvSpPr>
        <p:spPr>
          <a:ln/>
        </p:spPr>
        <p:txBody>
          <a:bodyPr/>
          <a:lstStyle>
            <a:lvl1pPr>
              <a:defRPr/>
            </a:lvl1pPr>
          </a:lstStyle>
          <a:p>
            <a:pPr>
              <a:defRPr/>
            </a:pPr>
            <a:r>
              <a:rPr lang="en-US" altLang="ko-KR"/>
              <a:t>Slide </a:t>
            </a:r>
            <a:fld id="{844740FD-E970-4129-8BD8-BC4D38D24E54}" type="slidenum">
              <a:rPr lang="en-US" altLang="ko-KR" smtClean="0"/>
              <a:pPr>
                <a:defRPr/>
              </a:pPr>
              <a:t>‹#›</a:t>
            </a:fld>
            <a:endParaRPr lang="en-US" altLang="ko-KR"/>
          </a:p>
        </p:txBody>
      </p:sp>
    </p:spTree>
    <p:extLst>
      <p:ext uri="{BB962C8B-B14F-4D97-AF65-F5344CB8AC3E}">
        <p14:creationId xmlns:p14="http://schemas.microsoft.com/office/powerpoint/2010/main" val="3725270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Rectangle 6">
            <a:extLst>
              <a:ext uri="{FF2B5EF4-FFF2-40B4-BE49-F238E27FC236}">
                <a16:creationId xmlns:a16="http://schemas.microsoft.com/office/drawing/2014/main" id="{94E794FF-2375-4D4B-2534-5C2CC9E0E9F9}"/>
              </a:ext>
            </a:extLst>
          </p:cNvPr>
          <p:cNvSpPr>
            <a:spLocks noGrp="1" noChangeArrowheads="1"/>
          </p:cNvSpPr>
          <p:nvPr>
            <p:ph type="sldNum" sz="quarter" idx="10"/>
          </p:nvPr>
        </p:nvSpPr>
        <p:spPr>
          <a:ln/>
        </p:spPr>
        <p:txBody>
          <a:bodyPr/>
          <a:lstStyle>
            <a:lvl1pPr>
              <a:defRPr/>
            </a:lvl1pPr>
          </a:lstStyle>
          <a:p>
            <a:pPr>
              <a:defRPr/>
            </a:pPr>
            <a:r>
              <a:rPr lang="en-US" altLang="ko-KR"/>
              <a:t>Slide </a:t>
            </a:r>
            <a:fld id="{C36417D5-EC49-417A-B2CC-1A1B830F3592}" type="slidenum">
              <a:rPr lang="en-US" altLang="ko-KR" smtClean="0"/>
              <a:pPr>
                <a:defRPr/>
              </a:pPr>
              <a:t>‹#›</a:t>
            </a:fld>
            <a:endParaRPr lang="en-US" altLang="ko-KR"/>
          </a:p>
        </p:txBody>
      </p:sp>
    </p:spTree>
    <p:extLst>
      <p:ext uri="{BB962C8B-B14F-4D97-AF65-F5344CB8AC3E}">
        <p14:creationId xmlns:p14="http://schemas.microsoft.com/office/powerpoint/2010/main" val="3162389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Rectangle 6">
            <a:extLst>
              <a:ext uri="{FF2B5EF4-FFF2-40B4-BE49-F238E27FC236}">
                <a16:creationId xmlns:a16="http://schemas.microsoft.com/office/drawing/2014/main" id="{55346EB9-4BDB-7A3A-B21E-DE002B173050}"/>
              </a:ext>
            </a:extLst>
          </p:cNvPr>
          <p:cNvSpPr>
            <a:spLocks noGrp="1" noChangeArrowheads="1"/>
          </p:cNvSpPr>
          <p:nvPr>
            <p:ph type="sldNum" sz="quarter" idx="10"/>
          </p:nvPr>
        </p:nvSpPr>
        <p:spPr>
          <a:ln/>
        </p:spPr>
        <p:txBody>
          <a:bodyPr/>
          <a:lstStyle>
            <a:lvl1pPr>
              <a:defRPr/>
            </a:lvl1pPr>
          </a:lstStyle>
          <a:p>
            <a:pPr>
              <a:defRPr/>
            </a:pPr>
            <a:r>
              <a:rPr lang="en-US" altLang="ko-KR"/>
              <a:t>Slide </a:t>
            </a:r>
            <a:fld id="{1AE92C51-6360-40FD-BE78-C4F7078D0C50}" type="slidenum">
              <a:rPr lang="en-US" altLang="ko-KR" smtClean="0"/>
              <a:pPr>
                <a:defRPr/>
              </a:pPr>
              <a:t>‹#›</a:t>
            </a:fld>
            <a:endParaRPr lang="en-US" altLang="ko-KR"/>
          </a:p>
        </p:txBody>
      </p:sp>
    </p:spTree>
    <p:extLst>
      <p:ext uri="{BB962C8B-B14F-4D97-AF65-F5344CB8AC3E}">
        <p14:creationId xmlns:p14="http://schemas.microsoft.com/office/powerpoint/2010/main" val="4116843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5F1B8063-F757-15CB-1489-B7535B9AFEC0}"/>
              </a:ext>
            </a:extLst>
          </p:cNvPr>
          <p:cNvSpPr>
            <a:spLocks noGrp="1" noChangeArrowheads="1"/>
          </p:cNvSpPr>
          <p:nvPr>
            <p:ph type="sldNum" sz="quarter" idx="10"/>
          </p:nvPr>
        </p:nvSpPr>
        <p:spPr>
          <a:ln/>
        </p:spPr>
        <p:txBody>
          <a:bodyPr/>
          <a:lstStyle>
            <a:lvl1pPr>
              <a:defRPr/>
            </a:lvl1pPr>
          </a:lstStyle>
          <a:p>
            <a:pPr>
              <a:defRPr/>
            </a:pPr>
            <a:r>
              <a:rPr lang="en-US" altLang="ko-KR"/>
              <a:t>Slide </a:t>
            </a:r>
            <a:fld id="{B80B2C00-58BA-4021-913C-059309EBDADE}" type="slidenum">
              <a:rPr lang="en-US" altLang="ko-KR" smtClean="0"/>
              <a:pPr>
                <a:defRPr/>
              </a:pPr>
              <a:t>‹#›</a:t>
            </a:fld>
            <a:endParaRPr lang="en-US" altLang="ko-KR"/>
          </a:p>
        </p:txBody>
      </p:sp>
    </p:spTree>
    <p:extLst>
      <p:ext uri="{BB962C8B-B14F-4D97-AF65-F5344CB8AC3E}">
        <p14:creationId xmlns:p14="http://schemas.microsoft.com/office/powerpoint/2010/main" val="3457638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Rectangle 6">
            <a:extLst>
              <a:ext uri="{FF2B5EF4-FFF2-40B4-BE49-F238E27FC236}">
                <a16:creationId xmlns:a16="http://schemas.microsoft.com/office/drawing/2014/main" id="{8BDFD9DB-3A42-8FDA-25B1-94A1B1E19B8A}"/>
              </a:ext>
            </a:extLst>
          </p:cNvPr>
          <p:cNvSpPr>
            <a:spLocks noGrp="1" noChangeArrowheads="1"/>
          </p:cNvSpPr>
          <p:nvPr>
            <p:ph type="sldNum" sz="quarter" idx="10"/>
          </p:nvPr>
        </p:nvSpPr>
        <p:spPr>
          <a:ln/>
        </p:spPr>
        <p:txBody>
          <a:bodyPr/>
          <a:lstStyle>
            <a:lvl1pPr>
              <a:defRPr/>
            </a:lvl1pPr>
          </a:lstStyle>
          <a:p>
            <a:pPr>
              <a:defRPr/>
            </a:pPr>
            <a:r>
              <a:rPr lang="en-US" altLang="ko-KR"/>
              <a:t>Slide </a:t>
            </a:r>
            <a:fld id="{8175984C-A764-473B-9E28-7820D4D61A38}" type="slidenum">
              <a:rPr lang="en-US" altLang="ko-KR" smtClean="0"/>
              <a:pPr>
                <a:defRPr/>
              </a:pPr>
              <a:t>‹#›</a:t>
            </a:fld>
            <a:endParaRPr lang="en-US" altLang="ko-KR"/>
          </a:p>
        </p:txBody>
      </p:sp>
    </p:spTree>
    <p:extLst>
      <p:ext uri="{BB962C8B-B14F-4D97-AF65-F5344CB8AC3E}">
        <p14:creationId xmlns:p14="http://schemas.microsoft.com/office/powerpoint/2010/main" val="207825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612775"/>
            <a:ext cx="5486400" cy="4114800"/>
          </a:xfr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Rectangle 6">
            <a:extLst>
              <a:ext uri="{FF2B5EF4-FFF2-40B4-BE49-F238E27FC236}">
                <a16:creationId xmlns:a16="http://schemas.microsoft.com/office/drawing/2014/main" id="{375C3F3B-6523-FC95-6DCE-514A8290C02B}"/>
              </a:ext>
            </a:extLst>
          </p:cNvPr>
          <p:cNvSpPr>
            <a:spLocks noGrp="1" noChangeArrowheads="1"/>
          </p:cNvSpPr>
          <p:nvPr>
            <p:ph type="sldNum" sz="quarter" idx="10"/>
          </p:nvPr>
        </p:nvSpPr>
        <p:spPr>
          <a:ln/>
        </p:spPr>
        <p:txBody>
          <a:bodyPr/>
          <a:lstStyle>
            <a:lvl1pPr>
              <a:defRPr/>
            </a:lvl1pPr>
          </a:lstStyle>
          <a:p>
            <a:pPr>
              <a:defRPr/>
            </a:pPr>
            <a:r>
              <a:rPr lang="en-US" altLang="ko-KR"/>
              <a:t>Slide </a:t>
            </a:r>
            <a:fld id="{2FD38DF4-E686-4192-B37C-A5B235B85F53}" type="slidenum">
              <a:rPr lang="en-US" altLang="ko-KR" smtClean="0"/>
              <a:pPr>
                <a:defRPr/>
              </a:pPr>
              <a:t>‹#›</a:t>
            </a:fld>
            <a:endParaRPr lang="en-US" altLang="ko-KR"/>
          </a:p>
        </p:txBody>
      </p:sp>
    </p:spTree>
    <p:extLst>
      <p:ext uri="{BB962C8B-B14F-4D97-AF65-F5344CB8AC3E}">
        <p14:creationId xmlns:p14="http://schemas.microsoft.com/office/powerpoint/2010/main" val="2199718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290AC78-DEB0-B8D5-CF15-9AA1AAB2CA05}"/>
              </a:ext>
            </a:extLst>
          </p:cNvPr>
          <p:cNvSpPr>
            <a:spLocks noGrp="1" noChangeArrowheads="1"/>
          </p:cNvSpPr>
          <p:nvPr>
            <p:ph type="title"/>
          </p:nvPr>
        </p:nvSpPr>
        <p:spPr bwMode="auto">
          <a:xfrm>
            <a:off x="685800" y="685800"/>
            <a:ext cx="7772400"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a:p>
        </p:txBody>
      </p:sp>
      <p:sp>
        <p:nvSpPr>
          <p:cNvPr id="1027" name="Rectangle 3">
            <a:extLst>
              <a:ext uri="{FF2B5EF4-FFF2-40B4-BE49-F238E27FC236}">
                <a16:creationId xmlns:a16="http://schemas.microsoft.com/office/drawing/2014/main" id="{203B2387-B9C0-DA5D-EB9F-2901B3CE6714}"/>
              </a:ext>
            </a:extLst>
          </p:cNvPr>
          <p:cNvSpPr>
            <a:spLocks noGrp="1" noChangeArrowheads="1"/>
          </p:cNvSpPr>
          <p:nvPr>
            <p:ph type="body" idx="1"/>
          </p:nvPr>
        </p:nvSpPr>
        <p:spPr bwMode="auto">
          <a:xfrm>
            <a:off x="685800" y="1628775"/>
            <a:ext cx="77724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a:p>
        </p:txBody>
      </p:sp>
      <p:sp>
        <p:nvSpPr>
          <p:cNvPr id="1030" name="Rectangle 6">
            <a:extLst>
              <a:ext uri="{FF2B5EF4-FFF2-40B4-BE49-F238E27FC236}">
                <a16:creationId xmlns:a16="http://schemas.microsoft.com/office/drawing/2014/main" id="{63409EB8-9554-B59A-314D-40765525248A}"/>
              </a:ext>
            </a:extLst>
          </p:cNvPr>
          <p:cNvSpPr>
            <a:spLocks noGrp="1" noChangeArrowheads="1"/>
          </p:cNvSpPr>
          <p:nvPr>
            <p:ph type="sldNum" sz="quarter" idx="4"/>
          </p:nvPr>
        </p:nvSpPr>
        <p:spPr bwMode="auto">
          <a:xfrm>
            <a:off x="4211638" y="6524625"/>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kumimoji="0"/>
            </a:lvl1pPr>
          </a:lstStyle>
          <a:p>
            <a:pPr>
              <a:defRPr/>
            </a:pPr>
            <a:r>
              <a:rPr lang="en-US" altLang="ko-KR"/>
              <a:t>Slide </a:t>
            </a:r>
            <a:fld id="{DD8C9D8B-3542-4216-B78A-C44A9F605440}" type="slidenum">
              <a:rPr lang="en-US" altLang="ko-KR" smtClean="0"/>
              <a:pPr>
                <a:defRPr/>
              </a:pPr>
              <a:t>‹#›</a:t>
            </a:fld>
            <a:endParaRPr lang="en-US" altLang="ko-KR"/>
          </a:p>
        </p:txBody>
      </p:sp>
      <p:sp>
        <p:nvSpPr>
          <p:cNvPr id="1029" name="Rectangle 7">
            <a:extLst>
              <a:ext uri="{FF2B5EF4-FFF2-40B4-BE49-F238E27FC236}">
                <a16:creationId xmlns:a16="http://schemas.microsoft.com/office/drawing/2014/main" id="{C7BFA1B0-3E74-FABD-F3B2-85C08C214AEA}"/>
              </a:ext>
            </a:extLst>
          </p:cNvPr>
          <p:cNvSpPr>
            <a:spLocks noChangeArrowheads="1"/>
          </p:cNvSpPr>
          <p:nvPr/>
        </p:nvSpPr>
        <p:spPr bwMode="auto">
          <a:xfrm>
            <a:off x="4495800" y="394156"/>
            <a:ext cx="3962400" cy="215444"/>
          </a:xfrm>
          <a:prstGeom prst="rect">
            <a:avLst/>
          </a:prstGeom>
          <a:noFill/>
          <a:ln>
            <a:noFill/>
          </a:ln>
        </p:spPr>
        <p:txBody>
          <a:bodyPr lIns="0" tIns="0" rIns="0" bIns="0" anchor="b">
            <a:spAutoFit/>
          </a:bodyPr>
          <a:lstStyle>
            <a:lvl1pPr marL="342900" indent="-342900" eaLnBrk="0" hangingPunct="0">
              <a:defRPr kumimoji="1" sz="1200">
                <a:solidFill>
                  <a:schemeClr val="tx1"/>
                </a:solidFill>
                <a:latin typeface="Times New Roman" panose="02020603050405020304" pitchFamily="18" charset="0"/>
                <a:ea typeface="굴림" panose="020B0600000101010101" pitchFamily="50" charset="-127"/>
              </a:defRPr>
            </a:lvl1pPr>
            <a:lvl2pPr marL="742950" indent="-285750" eaLnBrk="0" hangingPunct="0">
              <a:defRPr kumimoji="1" sz="1200">
                <a:solidFill>
                  <a:schemeClr val="tx1"/>
                </a:solidFill>
                <a:latin typeface="Times New Roman" panose="02020603050405020304" pitchFamily="18" charset="0"/>
                <a:ea typeface="굴림" panose="020B0600000101010101" pitchFamily="50" charset="-127"/>
              </a:defRPr>
            </a:lvl2pPr>
            <a:lvl3pPr marL="1143000" indent="-228600" eaLnBrk="0" hangingPunct="0">
              <a:defRPr kumimoji="1" sz="1200">
                <a:solidFill>
                  <a:schemeClr val="tx1"/>
                </a:solidFill>
                <a:latin typeface="Times New Roman" panose="02020603050405020304" pitchFamily="18" charset="0"/>
                <a:ea typeface="굴림" panose="020B0600000101010101" pitchFamily="50" charset="-127"/>
              </a:defRPr>
            </a:lvl3pPr>
            <a:lvl4pPr marL="1600200" indent="-228600" eaLnBrk="0" hangingPunct="0">
              <a:defRPr kumimoji="1" sz="1200">
                <a:solidFill>
                  <a:schemeClr val="tx1"/>
                </a:solidFill>
                <a:latin typeface="Times New Roman" panose="02020603050405020304" pitchFamily="18" charset="0"/>
                <a:ea typeface="굴림" panose="020B0600000101010101" pitchFamily="50" charset="-127"/>
              </a:defRPr>
            </a:lvl4pPr>
            <a:lvl5pPr marL="1157288" eaLnBrk="0" hangingPunct="0">
              <a:defRPr kumimoji="1" sz="1200">
                <a:solidFill>
                  <a:schemeClr val="tx1"/>
                </a:solidFill>
                <a:latin typeface="Times New Roman" panose="02020603050405020304" pitchFamily="18" charset="0"/>
                <a:ea typeface="굴림" panose="020B0600000101010101" pitchFamily="50" charset="-127"/>
              </a:defRPr>
            </a:lvl5pPr>
            <a:lvl6pPr marL="1614488"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071688"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2528888"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2986088"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pPr lvl="4" algn="r">
              <a:defRPr/>
            </a:pPr>
            <a:r>
              <a:rPr kumimoji="0" lang="en-US" altLang="ko-KR" sz="1400" b="1" dirty="0"/>
              <a:t>doc.: IEEE 802.15-22-0444-00-04ab</a:t>
            </a:r>
            <a:r>
              <a:rPr kumimoji="0" lang="en-US" altLang="ko-KR" dirty="0"/>
              <a:t> </a:t>
            </a:r>
            <a:endParaRPr kumimoji="0" lang="ko-KR" altLang="en-US" dirty="0"/>
          </a:p>
        </p:txBody>
      </p:sp>
      <p:sp>
        <p:nvSpPr>
          <p:cNvPr id="2" name="Line 8">
            <a:extLst>
              <a:ext uri="{FF2B5EF4-FFF2-40B4-BE49-F238E27FC236}">
                <a16:creationId xmlns:a16="http://schemas.microsoft.com/office/drawing/2014/main" id="{A2A0CDFE-97AD-B8A8-DB15-748187F1F57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1" name="Rectangle 9">
            <a:extLst>
              <a:ext uri="{FF2B5EF4-FFF2-40B4-BE49-F238E27FC236}">
                <a16:creationId xmlns:a16="http://schemas.microsoft.com/office/drawing/2014/main" id="{C4B9761A-E2BD-C6AE-507B-FBFF9A1A1E6E}"/>
              </a:ext>
            </a:extLst>
          </p:cNvPr>
          <p:cNvSpPr>
            <a:spLocks noChangeArrowheads="1"/>
          </p:cNvSpPr>
          <p:nvPr/>
        </p:nvSpPr>
        <p:spPr bwMode="auto">
          <a:xfrm>
            <a:off x="685800" y="6475413"/>
            <a:ext cx="711200" cy="182562"/>
          </a:xfrm>
          <a:prstGeom prst="rect">
            <a:avLst/>
          </a:prstGeom>
          <a:noFill/>
          <a:ln>
            <a:noFill/>
          </a:ln>
        </p:spPr>
        <p:txBody>
          <a:bodyPr lIns="0" tIns="0" rIns="0" bIns="0">
            <a:spAutoFit/>
          </a:bodyPr>
          <a:lstStyle>
            <a:lvl1pPr eaLnBrk="0" hangingPunct="0">
              <a:defRPr kumimoji="1" sz="1200">
                <a:solidFill>
                  <a:schemeClr val="tx1"/>
                </a:solidFill>
                <a:latin typeface="Times New Roman" panose="02020603050405020304" pitchFamily="18" charset="0"/>
                <a:ea typeface="굴림" panose="020B0600000101010101" pitchFamily="50" charset="-127"/>
              </a:defRPr>
            </a:lvl1pPr>
            <a:lvl2pPr marL="742950" indent="-285750" eaLnBrk="0" hangingPunct="0">
              <a:defRPr kumimoji="1" sz="1200">
                <a:solidFill>
                  <a:schemeClr val="tx1"/>
                </a:solidFill>
                <a:latin typeface="Times New Roman" panose="02020603050405020304" pitchFamily="18" charset="0"/>
                <a:ea typeface="굴림" panose="020B0600000101010101" pitchFamily="50" charset="-127"/>
              </a:defRPr>
            </a:lvl2pPr>
            <a:lvl3pPr marL="1143000" indent="-228600" eaLnBrk="0" hangingPunct="0">
              <a:defRPr kumimoji="1" sz="1200">
                <a:solidFill>
                  <a:schemeClr val="tx1"/>
                </a:solidFill>
                <a:latin typeface="Times New Roman" panose="02020603050405020304" pitchFamily="18" charset="0"/>
                <a:ea typeface="굴림" panose="020B0600000101010101" pitchFamily="50" charset="-127"/>
              </a:defRPr>
            </a:lvl3pPr>
            <a:lvl4pPr marL="1600200" indent="-228600" eaLnBrk="0" hangingPunct="0">
              <a:defRPr kumimoji="1" sz="1200">
                <a:solidFill>
                  <a:schemeClr val="tx1"/>
                </a:solidFill>
                <a:latin typeface="Times New Roman" panose="02020603050405020304" pitchFamily="18" charset="0"/>
                <a:ea typeface="굴림" panose="020B0600000101010101" pitchFamily="50" charset="-127"/>
              </a:defRPr>
            </a:lvl4pPr>
            <a:lvl5pPr marL="2057400" indent="-228600" eaLnBrk="0" hangingPunct="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pPr>
              <a:defRPr/>
            </a:pPr>
            <a:r>
              <a:rPr kumimoji="0" lang="en-US" altLang="ko-KR"/>
              <a:t>Submission</a:t>
            </a:r>
          </a:p>
        </p:txBody>
      </p:sp>
      <p:sp>
        <p:nvSpPr>
          <p:cNvPr id="1032" name="Line 10">
            <a:extLst>
              <a:ext uri="{FF2B5EF4-FFF2-40B4-BE49-F238E27FC236}">
                <a16:creationId xmlns:a16="http://schemas.microsoft.com/office/drawing/2014/main" id="{AAA899E7-82F4-3234-16C8-907C1F1E4736}"/>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4" name="Text Box 12">
            <a:extLst>
              <a:ext uri="{FF2B5EF4-FFF2-40B4-BE49-F238E27FC236}">
                <a16:creationId xmlns:a16="http://schemas.microsoft.com/office/drawing/2014/main" id="{FD0492E8-07EF-2BBF-F0B2-1235313916F4}"/>
              </a:ext>
            </a:extLst>
          </p:cNvPr>
          <p:cNvSpPr txBox="1">
            <a:spLocks noChangeArrowheads="1"/>
          </p:cNvSpPr>
          <p:nvPr/>
        </p:nvSpPr>
        <p:spPr bwMode="auto">
          <a:xfrm>
            <a:off x="650875" y="322263"/>
            <a:ext cx="1257300" cy="304800"/>
          </a:xfrm>
          <a:prstGeom prst="rect">
            <a:avLst/>
          </a:prstGeom>
          <a:noFill/>
          <a:ln>
            <a:noFill/>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50000"/>
              </a:spcBef>
              <a:defRPr/>
            </a:pPr>
            <a:r>
              <a:rPr kumimoji="0" lang="en-US" altLang="ko-KR" sz="1400" b="1" dirty="0">
                <a:ea typeface="굴림" charset="-127"/>
              </a:rPr>
              <a:t>August 2022</a:t>
            </a:r>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Lst>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4C60B1CE-4A0E-4FC3-51EF-2D98383C9223}"/>
              </a:ext>
            </a:extLst>
          </p:cNvPr>
          <p:cNvSpPr>
            <a:spLocks noChangeArrowheads="1"/>
          </p:cNvSpPr>
          <p:nvPr/>
        </p:nvSpPr>
        <p:spPr bwMode="auto">
          <a:xfrm>
            <a:off x="533400" y="1268760"/>
            <a:ext cx="8001000" cy="4341831"/>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16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[4ab Channelization Discussion - Continuation]</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a:t>
            </a:r>
            <a:r>
              <a:rPr lang="en-US" altLang="en-US" sz="1600" b="1" dirty="0">
                <a:latin typeface="Times New Roman" panose="02020603050405020304" pitchFamily="18" charset="0"/>
              </a:rPr>
              <a:t>Claudio da Silva, Carlos Aldana, Kangjin Yoon, and Chunyu Hu</a:t>
            </a:r>
            <a:r>
              <a:rPr lang="en-US" altLang="en-US" sz="1600" dirty="0">
                <a:latin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b="1" dirty="0">
                <a:latin typeface="Times New Roman" panose="02020603050405020304" pitchFamily="18" charset="0"/>
              </a:rPr>
              <a:t>{</a:t>
            </a:r>
            <a:r>
              <a:rPr lang="en-US" altLang="en-US" sz="1600" b="1" dirty="0" err="1">
                <a:latin typeface="Times New Roman" panose="02020603050405020304" pitchFamily="18" charset="0"/>
              </a:rPr>
              <a:t>claudiodasilva,caldana,kyoon,chunyuhu</a:t>
            </a:r>
            <a:r>
              <a:rPr lang="en-US" altLang="en-US" sz="1600" b="1" dirty="0">
                <a:latin typeface="Times New Roman" panose="02020603050405020304" pitchFamily="18" charset="0"/>
              </a:rPr>
              <a:t>}@fb.com</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sz="1600" dirty="0">
                <a:solidFill>
                  <a:schemeClr val="tx2"/>
                </a:solidFill>
                <a:latin typeface="Times New Roman" pitchFamily="18" charset="0"/>
                <a:ea typeface="ＭＳ Ｐゴシック" pitchFamily="-65" charset="-128"/>
              </a:rPr>
              <a:t>[</a:t>
            </a:r>
            <a:r>
              <a:rPr lang="en-US" sz="1600" b="1" dirty="0">
                <a:solidFill>
                  <a:schemeClr val="tx2"/>
                </a:solidFill>
                <a:latin typeface="Times New Roman" pitchFamily="18" charset="0"/>
                <a:ea typeface="ＭＳ Ｐゴシック" pitchFamily="-65" charset="-128"/>
              </a:rPr>
              <a:t>Input to TG4ab</a:t>
            </a:r>
            <a:r>
              <a:rPr lang="en-US" sz="1600" dirty="0">
                <a:solidFill>
                  <a:schemeClr val="tx2"/>
                </a:solidFill>
                <a:latin typeface="Times New Roman" pitchFamily="18" charset="0"/>
                <a:ea typeface="ＭＳ Ｐゴシック" pitchFamily="-65" charset="-128"/>
              </a:rPr>
              <a:t>]</a:t>
            </a:r>
            <a:endParaRPr lang="en-US" altLang="en-US" sz="1600" b="1" dirty="0">
              <a:latin typeface="Times New Roman" panose="02020603050405020304" pitchFamily="18" charset="0"/>
            </a:endParaRP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chemeClr val="tx1"/>
                </a:solidFill>
                <a:latin typeface="Times New Roman" panose="02020603050405020304" pitchFamily="18" charset="0"/>
                <a:cs typeface="Times New Roman" panose="02020603050405020304" pitchFamily="18" charset="0"/>
              </a:rPr>
              <a:t>[</a:t>
            </a:r>
            <a:r>
              <a:rPr lang="en-US" altLang="en-US" sz="1600" b="1" dirty="0">
                <a:solidFill>
                  <a:schemeClr val="tx1"/>
                </a:solidFill>
                <a:latin typeface="Times New Roman" panose="02020603050405020304" pitchFamily="18" charset="0"/>
                <a:cs typeface="Times New Roman" panose="02020603050405020304" pitchFamily="18" charset="0"/>
              </a:rPr>
              <a:t>Definition of additional channels to support potential UWB band extension.</a:t>
            </a:r>
            <a:r>
              <a:rPr lang="en-US" altLang="en-US" sz="1600" dirty="0">
                <a:solidFill>
                  <a:schemeClr val="tx1"/>
                </a:solidFill>
                <a:latin typeface="Times New Roman" panose="02020603050405020304" pitchFamily="18" charset="0"/>
                <a:cs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t>
            </a:r>
            <a:r>
              <a:rPr lang="en-US" altLang="en-US" sz="1600" b="1" dirty="0">
                <a:latin typeface="Times New Roman" panose="02020603050405020304" pitchFamily="18" charset="0"/>
              </a:rPr>
              <a:t>Discuss potential channel plans that take advantage of a potential extension of the UWB band beyond 10.6 GHz in certain regulatory domains.</a:t>
            </a:r>
            <a:r>
              <a:rPr lang="en-US" altLang="en-US" sz="1600" dirty="0">
                <a:latin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466EB1D1-7328-D81F-8CB2-5887796C1B07}"/>
              </a:ext>
            </a:extLst>
          </p:cNvPr>
          <p:cNvSpPr>
            <a:spLocks noGrp="1" noChangeArrowheads="1"/>
          </p:cNvSpPr>
          <p:nvPr>
            <p:ph type="title"/>
          </p:nvPr>
        </p:nvSpPr>
        <p:spPr/>
        <p:txBody>
          <a:bodyPr/>
          <a:lstStyle/>
          <a:p>
            <a:r>
              <a:rPr lang="en-US" altLang="en-US" dirty="0"/>
              <a:t>Band Allocation – Option 2</a:t>
            </a:r>
          </a:p>
        </p:txBody>
      </p:sp>
      <p:sp>
        <p:nvSpPr>
          <p:cNvPr id="24580" name="Slide Number Placeholder 3">
            <a:extLst>
              <a:ext uri="{FF2B5EF4-FFF2-40B4-BE49-F238E27FC236}">
                <a16:creationId xmlns:a16="http://schemas.microsoft.com/office/drawing/2014/main" id="{B38C466B-6471-096B-A8D6-867792B37810}"/>
              </a:ext>
            </a:extLst>
          </p:cNvPr>
          <p:cNvSpPr txBox="1">
            <a:spLocks noChangeArrowheads="1"/>
          </p:cNvSpPr>
          <p:nvPr/>
        </p:nvSpPr>
        <p:spPr bwMode="auto">
          <a:xfrm>
            <a:off x="4211638" y="6524625"/>
            <a:ext cx="7921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EE563DA9-FDAA-4446-99C9-D8257A346ADA}" type="slidenum">
              <a:rPr lang="en-US" altLang="ko-KR" sz="1200">
                <a:latin typeface="Times New Roman" panose="02020603050405020304" pitchFamily="18" charset="0"/>
              </a:rPr>
              <a:pPr>
                <a:spcBef>
                  <a:spcPct val="0"/>
                </a:spcBef>
                <a:buFontTx/>
                <a:buNone/>
              </a:pPr>
              <a:t>10</a:t>
            </a:fld>
            <a:endParaRPr lang="en-US" altLang="ko-KR" sz="1200">
              <a:latin typeface="Times New Roman" panose="02020603050405020304" pitchFamily="18" charset="0"/>
            </a:endParaRPr>
          </a:p>
        </p:txBody>
      </p:sp>
      <p:pic>
        <p:nvPicPr>
          <p:cNvPr id="3" name="Picture 2">
            <a:extLst>
              <a:ext uri="{FF2B5EF4-FFF2-40B4-BE49-F238E27FC236}">
                <a16:creationId xmlns:a16="http://schemas.microsoft.com/office/drawing/2014/main" id="{5FD26D6D-0CD7-33E1-EE86-9D7531DA3226}"/>
              </a:ext>
            </a:extLst>
          </p:cNvPr>
          <p:cNvPicPr>
            <a:picLocks noChangeAspect="1"/>
          </p:cNvPicPr>
          <p:nvPr/>
        </p:nvPicPr>
        <p:blipFill>
          <a:blip r:embed="rId2"/>
          <a:stretch>
            <a:fillRect/>
          </a:stretch>
        </p:blipFill>
        <p:spPr>
          <a:xfrm>
            <a:off x="2411760" y="2588569"/>
            <a:ext cx="2952328" cy="1392345"/>
          </a:xfrm>
          <a:prstGeom prst="rect">
            <a:avLst/>
          </a:prstGeom>
        </p:spPr>
      </p:pic>
      <p:sp>
        <p:nvSpPr>
          <p:cNvPr id="4" name="TextBox 3">
            <a:extLst>
              <a:ext uri="{FF2B5EF4-FFF2-40B4-BE49-F238E27FC236}">
                <a16:creationId xmlns:a16="http://schemas.microsoft.com/office/drawing/2014/main" id="{5AAC2657-46FB-97F8-7884-649CCD7D3536}"/>
              </a:ext>
            </a:extLst>
          </p:cNvPr>
          <p:cNvSpPr txBox="1"/>
          <p:nvPr/>
        </p:nvSpPr>
        <p:spPr>
          <a:xfrm>
            <a:off x="3491880" y="3980914"/>
            <a:ext cx="792088" cy="276999"/>
          </a:xfrm>
          <a:prstGeom prst="rect">
            <a:avLst/>
          </a:prstGeom>
          <a:noFill/>
        </p:spPr>
        <p:txBody>
          <a:bodyPr wrap="square" rtlCol="0">
            <a:spAutoFit/>
          </a:bodyPr>
          <a:lstStyle/>
          <a:p>
            <a:r>
              <a:rPr lang="en-US" dirty="0">
                <a:latin typeface="Calibri" panose="020F0502020204030204" pitchFamily="34" charset="0"/>
                <a:cs typeface="Calibri" panose="020F0502020204030204" pitchFamily="34" charset="0"/>
              </a:rPr>
              <a:t>11,107.2</a:t>
            </a:r>
          </a:p>
        </p:txBody>
      </p:sp>
      <p:sp>
        <p:nvSpPr>
          <p:cNvPr id="5" name="TextBox 4">
            <a:extLst>
              <a:ext uri="{FF2B5EF4-FFF2-40B4-BE49-F238E27FC236}">
                <a16:creationId xmlns:a16="http://schemas.microsoft.com/office/drawing/2014/main" id="{EEA1B7A2-DF3A-A2B9-5CF6-C95400E7BBFF}"/>
              </a:ext>
            </a:extLst>
          </p:cNvPr>
          <p:cNvSpPr txBox="1"/>
          <p:nvPr/>
        </p:nvSpPr>
        <p:spPr>
          <a:xfrm>
            <a:off x="2771800" y="3979783"/>
            <a:ext cx="792088" cy="276999"/>
          </a:xfrm>
          <a:prstGeom prst="rect">
            <a:avLst/>
          </a:prstGeom>
          <a:noFill/>
        </p:spPr>
        <p:txBody>
          <a:bodyPr wrap="square" rtlCol="0">
            <a:spAutoFit/>
          </a:bodyPr>
          <a:lstStyle/>
          <a:p>
            <a:r>
              <a:rPr lang="en-US" dirty="0">
                <a:latin typeface="Calibri" panose="020F0502020204030204" pitchFamily="34" charset="0"/>
                <a:cs typeface="Calibri" panose="020F0502020204030204" pitchFamily="34" charset="0"/>
              </a:rPr>
              <a:t>10,782.2</a:t>
            </a:r>
          </a:p>
        </p:txBody>
      </p:sp>
      <p:sp>
        <p:nvSpPr>
          <p:cNvPr id="6" name="TextBox 5">
            <a:extLst>
              <a:ext uri="{FF2B5EF4-FFF2-40B4-BE49-F238E27FC236}">
                <a16:creationId xmlns:a16="http://schemas.microsoft.com/office/drawing/2014/main" id="{75225D4D-187C-5058-CB95-63E0013E19C7}"/>
              </a:ext>
            </a:extLst>
          </p:cNvPr>
          <p:cNvSpPr txBox="1"/>
          <p:nvPr/>
        </p:nvSpPr>
        <p:spPr>
          <a:xfrm>
            <a:off x="2411760" y="4267815"/>
            <a:ext cx="792088" cy="276999"/>
          </a:xfrm>
          <a:prstGeom prst="rect">
            <a:avLst/>
          </a:prstGeom>
          <a:noFill/>
        </p:spPr>
        <p:txBody>
          <a:bodyPr wrap="square" rtlCol="0">
            <a:spAutoFit/>
          </a:bodyPr>
          <a:lstStyle/>
          <a:p>
            <a:r>
              <a:rPr lang="en-US" dirty="0">
                <a:latin typeface="Calibri" panose="020F0502020204030204" pitchFamily="34" charset="0"/>
                <a:cs typeface="Calibri" panose="020F0502020204030204" pitchFamily="34" charset="0"/>
              </a:rPr>
              <a:t>10,707.2</a:t>
            </a:r>
          </a:p>
        </p:txBody>
      </p:sp>
      <p:cxnSp>
        <p:nvCxnSpPr>
          <p:cNvPr id="7" name="Straight Arrow Connector 6">
            <a:extLst>
              <a:ext uri="{FF2B5EF4-FFF2-40B4-BE49-F238E27FC236}">
                <a16:creationId xmlns:a16="http://schemas.microsoft.com/office/drawing/2014/main" id="{EFFB6DB1-9972-3669-8896-08095DE6A3C1}"/>
              </a:ext>
            </a:extLst>
          </p:cNvPr>
          <p:cNvCxnSpPr/>
          <p:nvPr/>
        </p:nvCxnSpPr>
        <p:spPr bwMode="auto">
          <a:xfrm>
            <a:off x="2794632" y="4022087"/>
            <a:ext cx="0" cy="288032"/>
          </a:xfrm>
          <a:prstGeom prst="straightConnector1">
            <a:avLst/>
          </a:prstGeom>
          <a:solidFill>
            <a:schemeClr val="accent1"/>
          </a:solidFill>
          <a:ln w="12700" cap="flat" cmpd="sng" algn="ctr">
            <a:solidFill>
              <a:schemeClr val="bg1">
                <a:lumMod val="50000"/>
              </a:schemeClr>
            </a:solidFill>
            <a:prstDash val="solid"/>
            <a:round/>
            <a:headEnd type="none" w="sm" len="sm"/>
            <a:tailEnd type="triangle"/>
          </a:ln>
          <a:effectLst/>
        </p:spPr>
      </p:cxnSp>
      <p:pic>
        <p:nvPicPr>
          <p:cNvPr id="8" name="Picture 7">
            <a:extLst>
              <a:ext uri="{FF2B5EF4-FFF2-40B4-BE49-F238E27FC236}">
                <a16:creationId xmlns:a16="http://schemas.microsoft.com/office/drawing/2014/main" id="{17AAD624-355C-2557-B193-12ED26965413}"/>
              </a:ext>
            </a:extLst>
          </p:cNvPr>
          <p:cNvPicPr>
            <a:picLocks noChangeAspect="1"/>
          </p:cNvPicPr>
          <p:nvPr/>
        </p:nvPicPr>
        <p:blipFill>
          <a:blip r:embed="rId3"/>
          <a:stretch>
            <a:fillRect/>
          </a:stretch>
        </p:blipFill>
        <p:spPr>
          <a:xfrm>
            <a:off x="251520" y="1844824"/>
            <a:ext cx="8641080" cy="971550"/>
          </a:xfrm>
          <a:prstGeom prst="rect">
            <a:avLst/>
          </a:prstGeom>
        </p:spPr>
      </p:pic>
      <p:sp>
        <p:nvSpPr>
          <p:cNvPr id="10" name="TextBox 9">
            <a:extLst>
              <a:ext uri="{FF2B5EF4-FFF2-40B4-BE49-F238E27FC236}">
                <a16:creationId xmlns:a16="http://schemas.microsoft.com/office/drawing/2014/main" id="{730C9119-3528-185C-A02F-21CE5C4F91E7}"/>
              </a:ext>
            </a:extLst>
          </p:cNvPr>
          <p:cNvSpPr txBox="1"/>
          <p:nvPr/>
        </p:nvSpPr>
        <p:spPr>
          <a:xfrm>
            <a:off x="323528" y="4653136"/>
            <a:ext cx="8424936" cy="1323439"/>
          </a:xfrm>
          <a:prstGeom prst="rect">
            <a:avLst/>
          </a:prstGeom>
          <a:noFill/>
        </p:spPr>
        <p:txBody>
          <a:bodyPr wrap="square" rtlCol="0">
            <a:spAutoFit/>
          </a:bodyPr>
          <a:lstStyle/>
          <a:p>
            <a:pPr marL="285750" indent="-285750">
              <a:buFont typeface="Arial" panose="020B0604020202020204" pitchFamily="34" charset="0"/>
              <a:buChar char="•"/>
            </a:pPr>
            <a:r>
              <a:rPr lang="en-US" sz="1600" dirty="0">
                <a:latin typeface="+mn-lt"/>
              </a:rPr>
              <a:t>Center frequency of new channels are not integer multiples of 499.2 MHz; frequency separation between N1 and 14 is not 499.2 MHz (instead, is “one and a quarter” 499.2 MHz)</a:t>
            </a:r>
          </a:p>
          <a:p>
            <a:pPr marL="342900" indent="-342900">
              <a:buFont typeface="Arial" panose="020B0604020202020204" pitchFamily="34" charset="0"/>
              <a:buChar char="•"/>
            </a:pPr>
            <a:r>
              <a:rPr lang="en-US" sz="1600" dirty="0">
                <a:latin typeface="+mn-lt"/>
              </a:rPr>
              <a:t>If the band is extended to 12.4 GHz or 12.7 GHz, 3 499.2 MHz channels would be usable (channels N1, N2, and N3).  For 13.2 GHz, 4 channels would be usable.</a:t>
            </a:r>
          </a:p>
        </p:txBody>
      </p:sp>
    </p:spTree>
    <p:extLst>
      <p:ext uri="{BB962C8B-B14F-4D97-AF65-F5344CB8AC3E}">
        <p14:creationId xmlns:p14="http://schemas.microsoft.com/office/powerpoint/2010/main" val="2476143641"/>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466EB1D1-7328-D81F-8CB2-5887796C1B07}"/>
              </a:ext>
            </a:extLst>
          </p:cNvPr>
          <p:cNvSpPr>
            <a:spLocks noGrp="1" noChangeArrowheads="1"/>
          </p:cNvSpPr>
          <p:nvPr>
            <p:ph type="title"/>
          </p:nvPr>
        </p:nvSpPr>
        <p:spPr/>
        <p:txBody>
          <a:bodyPr/>
          <a:lstStyle/>
          <a:p>
            <a:r>
              <a:rPr lang="en-US" altLang="en-US" dirty="0"/>
              <a:t>Overlapping Channels</a:t>
            </a:r>
          </a:p>
        </p:txBody>
      </p:sp>
      <p:sp>
        <p:nvSpPr>
          <p:cNvPr id="24580" name="Slide Number Placeholder 3">
            <a:extLst>
              <a:ext uri="{FF2B5EF4-FFF2-40B4-BE49-F238E27FC236}">
                <a16:creationId xmlns:a16="http://schemas.microsoft.com/office/drawing/2014/main" id="{B38C466B-6471-096B-A8D6-867792B37810}"/>
              </a:ext>
            </a:extLst>
          </p:cNvPr>
          <p:cNvSpPr txBox="1">
            <a:spLocks noChangeArrowheads="1"/>
          </p:cNvSpPr>
          <p:nvPr/>
        </p:nvSpPr>
        <p:spPr bwMode="auto">
          <a:xfrm>
            <a:off x="4211638" y="6524625"/>
            <a:ext cx="7921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EE563DA9-FDAA-4446-99C9-D8257A346ADA}" type="slidenum">
              <a:rPr lang="en-US" altLang="ko-KR" sz="1200">
                <a:latin typeface="Times New Roman" panose="02020603050405020304" pitchFamily="18" charset="0"/>
              </a:rPr>
              <a:pPr>
                <a:spcBef>
                  <a:spcPct val="0"/>
                </a:spcBef>
                <a:buFontTx/>
                <a:buNone/>
              </a:pPr>
              <a:t>11</a:t>
            </a:fld>
            <a:endParaRPr lang="en-US" altLang="ko-KR" sz="1200">
              <a:latin typeface="Times New Roman" panose="02020603050405020304" pitchFamily="18" charset="0"/>
            </a:endParaRPr>
          </a:p>
        </p:txBody>
      </p:sp>
      <p:sp>
        <p:nvSpPr>
          <p:cNvPr id="10" name="TextBox 9">
            <a:extLst>
              <a:ext uri="{FF2B5EF4-FFF2-40B4-BE49-F238E27FC236}">
                <a16:creationId xmlns:a16="http://schemas.microsoft.com/office/drawing/2014/main" id="{730C9119-3528-185C-A02F-21CE5C4F91E7}"/>
              </a:ext>
            </a:extLst>
          </p:cNvPr>
          <p:cNvSpPr txBox="1"/>
          <p:nvPr/>
        </p:nvSpPr>
        <p:spPr>
          <a:xfrm>
            <a:off x="323528" y="1817529"/>
            <a:ext cx="8424936" cy="4401205"/>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mn-lt"/>
              </a:rPr>
              <a:t>The definition/use of overlapping channels was discussed in [2]:</a:t>
            </a:r>
          </a:p>
          <a:p>
            <a:pPr marL="742950" lvl="1" indent="-285750">
              <a:buFont typeface="Arial" panose="020B0604020202020204" pitchFamily="34" charset="0"/>
              <a:buChar char="•"/>
            </a:pPr>
            <a:r>
              <a:rPr lang="en-US" sz="2000" dirty="0">
                <a:latin typeface="+mn-lt"/>
              </a:rPr>
              <a:t>“Overlap somewhere between 25-75% may be desirable</a:t>
            </a:r>
          </a:p>
          <a:p>
            <a:pPr marL="742950" lvl="1" indent="-285750">
              <a:buFont typeface="Arial" panose="020B0604020202020204" pitchFamily="34" charset="0"/>
              <a:buChar char="•"/>
            </a:pPr>
            <a:r>
              <a:rPr lang="en-US" sz="2000" dirty="0">
                <a:latin typeface="+mn-lt"/>
              </a:rPr>
              <a:t>Carrier grid spacing of 124.8 MHz allows to choose between 124.8 MHz (N+1, i.e., ~75% overlap), 249.6 MHz (N+2, i.e., ~50% overlap), and 374.4 MHz (N+3, i.e., ~25% overlap) configurations”</a:t>
            </a:r>
          </a:p>
          <a:p>
            <a:pPr marL="285750" indent="-285750">
              <a:buFont typeface="Arial" panose="020B0604020202020204" pitchFamily="34" charset="0"/>
              <a:buChar char="•"/>
            </a:pPr>
            <a:endParaRPr lang="en-US" sz="2000" dirty="0">
              <a:latin typeface="+mn-lt"/>
            </a:endParaRPr>
          </a:p>
          <a:p>
            <a:pPr marL="285750" indent="-285750">
              <a:buFont typeface="Arial" panose="020B0604020202020204" pitchFamily="34" charset="0"/>
              <a:buChar char="•"/>
            </a:pPr>
            <a:r>
              <a:rPr lang="en-US" sz="2000" dirty="0">
                <a:latin typeface="+mn-lt"/>
              </a:rPr>
              <a:t>The definition of overlapping channels would, by definition, lead to center frequencies that are not multiple of 499.2 </a:t>
            </a:r>
            <a:r>
              <a:rPr lang="en-US" sz="2000" dirty="0" err="1">
                <a:latin typeface="+mn-lt"/>
              </a:rPr>
              <a:t>MHz.</a:t>
            </a:r>
            <a:endParaRPr lang="en-US" sz="2000" dirty="0">
              <a:latin typeface="+mn-lt"/>
            </a:endParaRPr>
          </a:p>
          <a:p>
            <a:pPr marL="285750" indent="-285750">
              <a:buFont typeface="Arial" panose="020B0604020202020204" pitchFamily="34" charset="0"/>
              <a:buChar char="•"/>
            </a:pPr>
            <a:endParaRPr lang="en-US" sz="2000" dirty="0">
              <a:latin typeface="+mn-lt"/>
            </a:endParaRPr>
          </a:p>
          <a:p>
            <a:pPr marL="285750" indent="-285750">
              <a:buFont typeface="Arial" panose="020B0604020202020204" pitchFamily="34" charset="0"/>
              <a:buChar char="•"/>
            </a:pPr>
            <a:r>
              <a:rPr lang="en-US" sz="2000" dirty="0">
                <a:latin typeface="+mn-lt"/>
              </a:rPr>
              <a:t>Either of the two options previously considered can be extended to include overlapping channels.</a:t>
            </a:r>
          </a:p>
          <a:p>
            <a:pPr marL="742950" lvl="1" indent="-285750">
              <a:buFont typeface="Arial" panose="020B0604020202020204" pitchFamily="34" charset="0"/>
              <a:buChar char="•"/>
            </a:pPr>
            <a:r>
              <a:rPr lang="en-US" sz="2000" dirty="0">
                <a:latin typeface="+mn-lt"/>
              </a:rPr>
              <a:t>Note: Option 1 and option 2 are shifted by 124.8 </a:t>
            </a:r>
            <a:r>
              <a:rPr lang="en-US" sz="2000" dirty="0" err="1">
                <a:latin typeface="+mn-lt"/>
              </a:rPr>
              <a:t>MHz.</a:t>
            </a:r>
            <a:r>
              <a:rPr lang="en-US" sz="2000" dirty="0">
                <a:latin typeface="+mn-lt"/>
              </a:rPr>
              <a:t>  Defining overlapped channels (with 124.8 </a:t>
            </a:r>
            <a:r>
              <a:rPr lang="en-US" sz="2000">
                <a:latin typeface="+mn-lt"/>
              </a:rPr>
              <a:t>MHz spacing) would </a:t>
            </a:r>
            <a:r>
              <a:rPr lang="en-US" sz="2000" dirty="0">
                <a:latin typeface="+mn-lt"/>
              </a:rPr>
              <a:t>“unify” </a:t>
            </a:r>
            <a:r>
              <a:rPr lang="en-US" sz="2000">
                <a:latin typeface="+mn-lt"/>
              </a:rPr>
              <a:t>both options.</a:t>
            </a:r>
            <a:endParaRPr lang="en-US" sz="2000" dirty="0">
              <a:latin typeface="+mn-lt"/>
            </a:endParaRPr>
          </a:p>
        </p:txBody>
      </p:sp>
    </p:spTree>
    <p:extLst>
      <p:ext uri="{BB962C8B-B14F-4D97-AF65-F5344CB8AC3E}">
        <p14:creationId xmlns:p14="http://schemas.microsoft.com/office/powerpoint/2010/main" val="3263591657"/>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466EB1D1-7328-D81F-8CB2-5887796C1B07}"/>
              </a:ext>
            </a:extLst>
          </p:cNvPr>
          <p:cNvSpPr>
            <a:spLocks noGrp="1" noChangeArrowheads="1"/>
          </p:cNvSpPr>
          <p:nvPr>
            <p:ph type="title"/>
          </p:nvPr>
        </p:nvSpPr>
        <p:spPr/>
        <p:txBody>
          <a:bodyPr/>
          <a:lstStyle/>
          <a:p>
            <a:r>
              <a:rPr lang="en-US" altLang="en-US" dirty="0"/>
              <a:t>Overlapping Channels</a:t>
            </a:r>
          </a:p>
        </p:txBody>
      </p:sp>
      <p:sp>
        <p:nvSpPr>
          <p:cNvPr id="24580" name="Slide Number Placeholder 3">
            <a:extLst>
              <a:ext uri="{FF2B5EF4-FFF2-40B4-BE49-F238E27FC236}">
                <a16:creationId xmlns:a16="http://schemas.microsoft.com/office/drawing/2014/main" id="{B38C466B-6471-096B-A8D6-867792B37810}"/>
              </a:ext>
            </a:extLst>
          </p:cNvPr>
          <p:cNvSpPr txBox="1">
            <a:spLocks noChangeArrowheads="1"/>
          </p:cNvSpPr>
          <p:nvPr/>
        </p:nvSpPr>
        <p:spPr bwMode="auto">
          <a:xfrm>
            <a:off x="4211638" y="6524625"/>
            <a:ext cx="7921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EE563DA9-FDAA-4446-99C9-D8257A346ADA}" type="slidenum">
              <a:rPr lang="en-US" altLang="ko-KR" sz="1200">
                <a:latin typeface="Times New Roman" panose="02020603050405020304" pitchFamily="18" charset="0"/>
              </a:rPr>
              <a:pPr>
                <a:spcBef>
                  <a:spcPct val="0"/>
                </a:spcBef>
                <a:buFontTx/>
                <a:buNone/>
              </a:pPr>
              <a:t>12</a:t>
            </a:fld>
            <a:endParaRPr lang="en-US" altLang="ko-KR" sz="1200">
              <a:latin typeface="Times New Roman" panose="02020603050405020304" pitchFamily="18" charset="0"/>
            </a:endParaRPr>
          </a:p>
        </p:txBody>
      </p:sp>
      <p:sp>
        <p:nvSpPr>
          <p:cNvPr id="10" name="TextBox 9">
            <a:extLst>
              <a:ext uri="{FF2B5EF4-FFF2-40B4-BE49-F238E27FC236}">
                <a16:creationId xmlns:a16="http://schemas.microsoft.com/office/drawing/2014/main" id="{730C9119-3528-185C-A02F-21CE5C4F91E7}"/>
              </a:ext>
            </a:extLst>
          </p:cNvPr>
          <p:cNvSpPr txBox="1"/>
          <p:nvPr/>
        </p:nvSpPr>
        <p:spPr>
          <a:xfrm>
            <a:off x="323528" y="1817529"/>
            <a:ext cx="1656184"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mn-lt"/>
              </a:rPr>
              <a:t>Example:</a:t>
            </a:r>
          </a:p>
        </p:txBody>
      </p:sp>
      <p:graphicFrame>
        <p:nvGraphicFramePr>
          <p:cNvPr id="4" name="Table 4">
            <a:extLst>
              <a:ext uri="{FF2B5EF4-FFF2-40B4-BE49-F238E27FC236}">
                <a16:creationId xmlns:a16="http://schemas.microsoft.com/office/drawing/2014/main" id="{9443EA45-1B33-A2ED-4F55-3C1652394F74}"/>
              </a:ext>
            </a:extLst>
          </p:cNvPr>
          <p:cNvGraphicFramePr>
            <a:graphicFrameLocks noGrp="1"/>
          </p:cNvGraphicFramePr>
          <p:nvPr>
            <p:extLst>
              <p:ext uri="{D42A27DB-BD31-4B8C-83A1-F6EECF244321}">
                <p14:modId xmlns:p14="http://schemas.microsoft.com/office/powerpoint/2010/main" val="4244322667"/>
              </p:ext>
            </p:extLst>
          </p:nvPr>
        </p:nvGraphicFramePr>
        <p:xfrm>
          <a:off x="535666" y="3645024"/>
          <a:ext cx="3964326" cy="2117880"/>
        </p:xfrm>
        <a:graphic>
          <a:graphicData uri="http://schemas.openxmlformats.org/drawingml/2006/table">
            <a:tbl>
              <a:tblPr firstRow="1" bandRow="1">
                <a:tableStyleId>{5C22544A-7EE6-4342-B048-85BDC9FD1C3A}</a:tableStyleId>
              </a:tblPr>
              <a:tblGrid>
                <a:gridCol w="807084">
                  <a:extLst>
                    <a:ext uri="{9D8B030D-6E8A-4147-A177-3AD203B41FA5}">
                      <a16:colId xmlns:a16="http://schemas.microsoft.com/office/drawing/2014/main" val="3821721091"/>
                    </a:ext>
                  </a:extLst>
                </a:gridCol>
                <a:gridCol w="956102">
                  <a:extLst>
                    <a:ext uri="{9D8B030D-6E8A-4147-A177-3AD203B41FA5}">
                      <a16:colId xmlns:a16="http://schemas.microsoft.com/office/drawing/2014/main" val="1035417483"/>
                    </a:ext>
                  </a:extLst>
                </a:gridCol>
                <a:gridCol w="1100570">
                  <a:extLst>
                    <a:ext uri="{9D8B030D-6E8A-4147-A177-3AD203B41FA5}">
                      <a16:colId xmlns:a16="http://schemas.microsoft.com/office/drawing/2014/main" val="3691213361"/>
                    </a:ext>
                  </a:extLst>
                </a:gridCol>
                <a:gridCol w="1100570">
                  <a:extLst>
                    <a:ext uri="{9D8B030D-6E8A-4147-A177-3AD203B41FA5}">
                      <a16:colId xmlns:a16="http://schemas.microsoft.com/office/drawing/2014/main" val="2583373865"/>
                    </a:ext>
                  </a:extLst>
                </a:gridCol>
              </a:tblGrid>
              <a:tr h="616052">
                <a:tc>
                  <a:txBody>
                    <a:bodyPr/>
                    <a:lstStyle/>
                    <a:p>
                      <a:r>
                        <a:rPr lang="en-US" sz="1200" b="1" dirty="0"/>
                        <a:t>Channel number</a:t>
                      </a:r>
                    </a:p>
                  </a:txBody>
                  <a:tcPr/>
                </a:tc>
                <a:tc>
                  <a:txBody>
                    <a:bodyPr/>
                    <a:lstStyle/>
                    <a:p>
                      <a:r>
                        <a:rPr lang="en-US" sz="1200" b="1" dirty="0"/>
                        <a:t>Centre </a:t>
                      </a:r>
                    </a:p>
                    <a:p>
                      <a:r>
                        <a:rPr lang="en-US" sz="1200" b="1" dirty="0"/>
                        <a:t>frequency (MHz)</a:t>
                      </a:r>
                    </a:p>
                  </a:txBody>
                  <a:tcPr/>
                </a:tc>
                <a:tc>
                  <a:txBody>
                    <a:bodyPr/>
                    <a:lstStyle/>
                    <a:p>
                      <a:r>
                        <a:rPr lang="en-US" sz="1200" dirty="0"/>
                        <a:t>Channel </a:t>
                      </a:r>
                    </a:p>
                    <a:p>
                      <a:r>
                        <a:rPr lang="en-US" sz="1200" dirty="0"/>
                        <a:t>start             frequency    (MHz)</a:t>
                      </a:r>
                    </a:p>
                  </a:txBody>
                  <a:tcPr/>
                </a:tc>
                <a:tc>
                  <a:txBody>
                    <a:bodyPr/>
                    <a:lstStyle/>
                    <a:p>
                      <a:r>
                        <a:rPr lang="en-US" sz="1200" dirty="0"/>
                        <a:t>Channel </a:t>
                      </a:r>
                    </a:p>
                    <a:p>
                      <a:r>
                        <a:rPr lang="en-US" sz="1200" dirty="0"/>
                        <a:t>end              frequency    (MHz)</a:t>
                      </a:r>
                    </a:p>
                  </a:txBody>
                  <a:tcPr/>
                </a:tc>
                <a:extLst>
                  <a:ext uri="{0D108BD9-81ED-4DB2-BD59-A6C34878D82A}">
                    <a16:rowId xmlns:a16="http://schemas.microsoft.com/office/drawing/2014/main" val="3536572613"/>
                  </a:ext>
                </a:extLst>
              </a:tr>
              <a:tr h="323730">
                <a:tc>
                  <a:txBody>
                    <a:bodyPr/>
                    <a:lstStyle/>
                    <a:p>
                      <a:r>
                        <a:rPr lang="en-US" sz="1200" b="1" dirty="0">
                          <a:solidFill>
                            <a:schemeClr val="tx1"/>
                          </a:solidFill>
                        </a:rPr>
                        <a:t>1</a:t>
                      </a:r>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sz="1200" b="1" dirty="0">
                          <a:solidFill>
                            <a:schemeClr val="tx1"/>
                          </a:solidFill>
                        </a:rPr>
                        <a:t>11,107.2</a:t>
                      </a:r>
                    </a:p>
                  </a:txBody>
                  <a:tcPr/>
                </a:tc>
                <a:tc>
                  <a:txBody>
                    <a:bodyPr/>
                    <a:lstStyle/>
                    <a:p>
                      <a:r>
                        <a:rPr lang="en-US" sz="1200" b="1" dirty="0">
                          <a:solidFill>
                            <a:schemeClr val="tx1"/>
                          </a:solidFill>
                        </a:rPr>
                        <a:t>10,857.6</a:t>
                      </a:r>
                    </a:p>
                  </a:txBody>
                  <a:tcPr/>
                </a:tc>
                <a:tc>
                  <a:txBody>
                    <a:bodyPr/>
                    <a:lstStyle/>
                    <a:p>
                      <a:r>
                        <a:rPr lang="en-US" sz="1200" b="1" dirty="0">
                          <a:solidFill>
                            <a:schemeClr val="tx1"/>
                          </a:solidFill>
                        </a:rPr>
                        <a:t>11,356.8</a:t>
                      </a:r>
                    </a:p>
                  </a:txBody>
                  <a:tcPr/>
                </a:tc>
                <a:extLst>
                  <a:ext uri="{0D108BD9-81ED-4DB2-BD59-A6C34878D82A}">
                    <a16:rowId xmlns:a16="http://schemas.microsoft.com/office/drawing/2014/main" val="2023275267"/>
                  </a:ext>
                </a:extLst>
              </a:tr>
              <a:tr h="323730">
                <a:tc>
                  <a:txBody>
                    <a:bodyPr/>
                    <a:lstStyle/>
                    <a:p>
                      <a:r>
                        <a:rPr lang="en-US" sz="1200" dirty="0">
                          <a:solidFill>
                            <a:schemeClr val="tx1"/>
                          </a:solidFill>
                        </a:rPr>
                        <a:t>2</a:t>
                      </a:r>
                    </a:p>
                  </a:txBody>
                  <a:tcPr/>
                </a:tc>
                <a:tc>
                  <a:txBody>
                    <a:bodyPr/>
                    <a:lstStyle/>
                    <a:p>
                      <a:r>
                        <a:rPr lang="en-US" sz="1200" dirty="0">
                          <a:solidFill>
                            <a:schemeClr val="tx1"/>
                          </a:solidFill>
                        </a:rPr>
                        <a:t>11,232.0</a:t>
                      </a:r>
                    </a:p>
                  </a:txBody>
                  <a:tcPr/>
                </a:tc>
                <a:tc>
                  <a:txBody>
                    <a:bodyPr/>
                    <a:lstStyle/>
                    <a:p>
                      <a:r>
                        <a:rPr lang="en-US" sz="1200" dirty="0">
                          <a:solidFill>
                            <a:schemeClr val="tx1"/>
                          </a:solidFill>
                        </a:rPr>
                        <a:t>10,982.4</a:t>
                      </a:r>
                    </a:p>
                  </a:txBody>
                  <a:tcPr/>
                </a:tc>
                <a:tc>
                  <a:txBody>
                    <a:bodyPr/>
                    <a:lstStyle/>
                    <a:p>
                      <a:r>
                        <a:rPr lang="en-US" sz="1200" dirty="0">
                          <a:solidFill>
                            <a:schemeClr val="tx1"/>
                          </a:solidFill>
                        </a:rPr>
                        <a:t>11,481.6</a:t>
                      </a:r>
                    </a:p>
                  </a:txBody>
                  <a:tcPr/>
                </a:tc>
                <a:extLst>
                  <a:ext uri="{0D108BD9-81ED-4DB2-BD59-A6C34878D82A}">
                    <a16:rowId xmlns:a16="http://schemas.microsoft.com/office/drawing/2014/main" val="1152893212"/>
                  </a:ext>
                </a:extLst>
              </a:tr>
              <a:tr h="323730">
                <a:tc>
                  <a:txBody>
                    <a:bodyPr/>
                    <a:lstStyle/>
                    <a:p>
                      <a:r>
                        <a:rPr lang="en-US" sz="1200" dirty="0">
                          <a:solidFill>
                            <a:schemeClr val="tx1"/>
                          </a:solidFill>
                        </a:rPr>
                        <a:t>3</a:t>
                      </a:r>
                    </a:p>
                  </a:txBody>
                  <a:tcPr/>
                </a:tc>
                <a:tc>
                  <a:txBody>
                    <a:bodyPr/>
                    <a:lstStyle/>
                    <a:p>
                      <a:r>
                        <a:rPr lang="en-US" sz="1200" dirty="0">
                          <a:solidFill>
                            <a:schemeClr val="tx1"/>
                          </a:solidFill>
                        </a:rPr>
                        <a:t>11,356.8</a:t>
                      </a:r>
                    </a:p>
                  </a:txBody>
                  <a:tcPr/>
                </a:tc>
                <a:tc>
                  <a:txBody>
                    <a:bodyPr/>
                    <a:lstStyle/>
                    <a:p>
                      <a:r>
                        <a:rPr lang="en-US" sz="1200" dirty="0">
                          <a:solidFill>
                            <a:schemeClr val="tx1"/>
                          </a:solidFill>
                        </a:rPr>
                        <a:t>11,107.2</a:t>
                      </a:r>
                    </a:p>
                  </a:txBody>
                  <a:tcPr/>
                </a:tc>
                <a:tc>
                  <a:txBody>
                    <a:bodyPr/>
                    <a:lstStyle/>
                    <a:p>
                      <a:r>
                        <a:rPr lang="en-US" sz="1200" b="0" dirty="0">
                          <a:solidFill>
                            <a:schemeClr val="tx1"/>
                          </a:solidFill>
                        </a:rPr>
                        <a:t>11,606.4</a:t>
                      </a:r>
                    </a:p>
                  </a:txBody>
                  <a:tcPr/>
                </a:tc>
                <a:extLst>
                  <a:ext uri="{0D108BD9-81ED-4DB2-BD59-A6C34878D82A}">
                    <a16:rowId xmlns:a16="http://schemas.microsoft.com/office/drawing/2014/main" val="2071735263"/>
                  </a:ext>
                </a:extLst>
              </a:tr>
              <a:tr h="323730">
                <a:tc>
                  <a:txBody>
                    <a:bodyPr/>
                    <a:lstStyle/>
                    <a:p>
                      <a:r>
                        <a:rPr lang="en-US" sz="1200" dirty="0">
                          <a:solidFill>
                            <a:schemeClr val="tx1"/>
                          </a:solidFill>
                        </a:rPr>
                        <a:t>4</a:t>
                      </a:r>
                    </a:p>
                  </a:txBody>
                  <a:tcPr/>
                </a:tc>
                <a:tc>
                  <a:txBody>
                    <a:bodyPr/>
                    <a:lstStyle/>
                    <a:p>
                      <a:r>
                        <a:rPr lang="en-US" sz="1200" dirty="0">
                          <a:solidFill>
                            <a:schemeClr val="tx1"/>
                          </a:solidFill>
                        </a:rPr>
                        <a:t>11,481.6</a:t>
                      </a:r>
                    </a:p>
                  </a:txBody>
                  <a:tcPr/>
                </a:tc>
                <a:tc>
                  <a:txBody>
                    <a:bodyPr/>
                    <a:lstStyle/>
                    <a:p>
                      <a:r>
                        <a:rPr lang="en-US" sz="1200" dirty="0">
                          <a:solidFill>
                            <a:schemeClr val="tx1"/>
                          </a:solidFill>
                        </a:rPr>
                        <a:t>11,232.0</a:t>
                      </a:r>
                    </a:p>
                  </a:txBody>
                  <a:tcPr/>
                </a:tc>
                <a:tc>
                  <a:txBody>
                    <a:bodyPr/>
                    <a:lstStyle/>
                    <a:p>
                      <a:r>
                        <a:rPr lang="en-US" sz="1200" b="0" dirty="0">
                          <a:solidFill>
                            <a:schemeClr val="tx1"/>
                          </a:solidFill>
                        </a:rPr>
                        <a:t>11,731.2</a:t>
                      </a:r>
                    </a:p>
                  </a:txBody>
                  <a:tcPr/>
                </a:tc>
                <a:extLst>
                  <a:ext uri="{0D108BD9-81ED-4DB2-BD59-A6C34878D82A}">
                    <a16:rowId xmlns:a16="http://schemas.microsoft.com/office/drawing/2014/main" val="3776506937"/>
                  </a:ext>
                </a:extLst>
              </a:tr>
            </a:tbl>
          </a:graphicData>
        </a:graphic>
      </p:graphicFrame>
      <p:graphicFrame>
        <p:nvGraphicFramePr>
          <p:cNvPr id="5" name="Table 4">
            <a:extLst>
              <a:ext uri="{FF2B5EF4-FFF2-40B4-BE49-F238E27FC236}">
                <a16:creationId xmlns:a16="http://schemas.microsoft.com/office/drawing/2014/main" id="{24CF3DC4-B191-C8B5-7220-7FF2945F6EDB}"/>
              </a:ext>
            </a:extLst>
          </p:cNvPr>
          <p:cNvGraphicFramePr>
            <a:graphicFrameLocks noGrp="1"/>
          </p:cNvGraphicFramePr>
          <p:nvPr>
            <p:extLst>
              <p:ext uri="{D42A27DB-BD31-4B8C-83A1-F6EECF244321}">
                <p14:modId xmlns:p14="http://schemas.microsoft.com/office/powerpoint/2010/main" val="225314480"/>
              </p:ext>
            </p:extLst>
          </p:nvPr>
        </p:nvGraphicFramePr>
        <p:xfrm>
          <a:off x="4716016" y="3501008"/>
          <a:ext cx="3964326" cy="2441610"/>
        </p:xfrm>
        <a:graphic>
          <a:graphicData uri="http://schemas.openxmlformats.org/drawingml/2006/table">
            <a:tbl>
              <a:tblPr firstRow="1" bandRow="1">
                <a:tableStyleId>{5C22544A-7EE6-4342-B048-85BDC9FD1C3A}</a:tableStyleId>
              </a:tblPr>
              <a:tblGrid>
                <a:gridCol w="807084">
                  <a:extLst>
                    <a:ext uri="{9D8B030D-6E8A-4147-A177-3AD203B41FA5}">
                      <a16:colId xmlns:a16="http://schemas.microsoft.com/office/drawing/2014/main" val="3821721091"/>
                    </a:ext>
                  </a:extLst>
                </a:gridCol>
                <a:gridCol w="956102">
                  <a:extLst>
                    <a:ext uri="{9D8B030D-6E8A-4147-A177-3AD203B41FA5}">
                      <a16:colId xmlns:a16="http://schemas.microsoft.com/office/drawing/2014/main" val="1035417483"/>
                    </a:ext>
                  </a:extLst>
                </a:gridCol>
                <a:gridCol w="1100570">
                  <a:extLst>
                    <a:ext uri="{9D8B030D-6E8A-4147-A177-3AD203B41FA5}">
                      <a16:colId xmlns:a16="http://schemas.microsoft.com/office/drawing/2014/main" val="3691213361"/>
                    </a:ext>
                  </a:extLst>
                </a:gridCol>
                <a:gridCol w="1100570">
                  <a:extLst>
                    <a:ext uri="{9D8B030D-6E8A-4147-A177-3AD203B41FA5}">
                      <a16:colId xmlns:a16="http://schemas.microsoft.com/office/drawing/2014/main" val="2583373865"/>
                    </a:ext>
                  </a:extLst>
                </a:gridCol>
              </a:tblGrid>
              <a:tr h="616052">
                <a:tc>
                  <a:txBody>
                    <a:bodyPr/>
                    <a:lstStyle/>
                    <a:p>
                      <a:r>
                        <a:rPr lang="en-US" sz="1200" b="1" dirty="0"/>
                        <a:t>Channel number</a:t>
                      </a:r>
                    </a:p>
                  </a:txBody>
                  <a:tcPr/>
                </a:tc>
                <a:tc>
                  <a:txBody>
                    <a:bodyPr/>
                    <a:lstStyle/>
                    <a:p>
                      <a:r>
                        <a:rPr lang="en-US" sz="1200" b="1" dirty="0"/>
                        <a:t>Centre </a:t>
                      </a:r>
                    </a:p>
                    <a:p>
                      <a:r>
                        <a:rPr lang="en-US" sz="1200" b="1" dirty="0"/>
                        <a:t>frequency (MHz)</a:t>
                      </a:r>
                    </a:p>
                  </a:txBody>
                  <a:tcPr/>
                </a:tc>
                <a:tc>
                  <a:txBody>
                    <a:bodyPr/>
                    <a:lstStyle/>
                    <a:p>
                      <a:r>
                        <a:rPr lang="en-US" sz="1200" dirty="0"/>
                        <a:t>Channel </a:t>
                      </a:r>
                    </a:p>
                    <a:p>
                      <a:r>
                        <a:rPr lang="en-US" sz="1200" dirty="0"/>
                        <a:t>start             frequency    (MHz)</a:t>
                      </a:r>
                    </a:p>
                  </a:txBody>
                  <a:tcPr/>
                </a:tc>
                <a:tc>
                  <a:txBody>
                    <a:bodyPr/>
                    <a:lstStyle/>
                    <a:p>
                      <a:r>
                        <a:rPr lang="en-US" sz="1200" dirty="0"/>
                        <a:t>Channel </a:t>
                      </a:r>
                    </a:p>
                    <a:p>
                      <a:r>
                        <a:rPr lang="en-US" sz="1200" dirty="0"/>
                        <a:t>end              frequency    (MHz)</a:t>
                      </a:r>
                    </a:p>
                  </a:txBody>
                  <a:tcPr/>
                </a:tc>
                <a:extLst>
                  <a:ext uri="{0D108BD9-81ED-4DB2-BD59-A6C34878D82A}">
                    <a16:rowId xmlns:a16="http://schemas.microsoft.com/office/drawing/2014/main" val="3536572613"/>
                  </a:ext>
                </a:extLst>
              </a:tr>
              <a:tr h="323730">
                <a:tc>
                  <a:txBody>
                    <a:bodyPr/>
                    <a:lstStyle/>
                    <a:p>
                      <a:r>
                        <a:rPr lang="en-US" sz="1200" b="1" dirty="0">
                          <a:solidFill>
                            <a:schemeClr val="tx1"/>
                          </a:solidFill>
                        </a:rPr>
                        <a:t>5</a:t>
                      </a:r>
                    </a:p>
                  </a:txBody>
                  <a:tcPr/>
                </a:tc>
                <a:tc>
                  <a:txBody>
                    <a:bodyPr/>
                    <a:lstStyle/>
                    <a:p>
                      <a:r>
                        <a:rPr lang="en-US" sz="1200" b="1" dirty="0">
                          <a:solidFill>
                            <a:schemeClr val="tx1"/>
                          </a:solidFill>
                        </a:rPr>
                        <a:t>11,606.4</a:t>
                      </a:r>
                    </a:p>
                  </a:txBody>
                  <a:tcPr/>
                </a:tc>
                <a:tc>
                  <a:txBody>
                    <a:bodyPr/>
                    <a:lstStyle/>
                    <a:p>
                      <a:r>
                        <a:rPr lang="en-US" sz="1200" b="1" dirty="0">
                          <a:solidFill>
                            <a:schemeClr val="tx1"/>
                          </a:solidFill>
                        </a:rPr>
                        <a:t>11,356.8</a:t>
                      </a:r>
                    </a:p>
                  </a:txBody>
                  <a:tcPr/>
                </a:tc>
                <a:tc>
                  <a:txBody>
                    <a:bodyPr/>
                    <a:lstStyle/>
                    <a:p>
                      <a:r>
                        <a:rPr lang="en-US" sz="1200" b="1" dirty="0">
                          <a:solidFill>
                            <a:schemeClr val="tx1"/>
                          </a:solidFill>
                        </a:rPr>
                        <a:t>11,856.0</a:t>
                      </a:r>
                    </a:p>
                  </a:txBody>
                  <a:tcPr/>
                </a:tc>
                <a:extLst>
                  <a:ext uri="{0D108BD9-81ED-4DB2-BD59-A6C34878D82A}">
                    <a16:rowId xmlns:a16="http://schemas.microsoft.com/office/drawing/2014/main" val="2023275267"/>
                  </a:ext>
                </a:extLst>
              </a:tr>
              <a:tr h="323730">
                <a:tc>
                  <a:txBody>
                    <a:bodyPr/>
                    <a:lstStyle/>
                    <a:p>
                      <a:r>
                        <a:rPr lang="en-US" sz="1200" dirty="0">
                          <a:solidFill>
                            <a:schemeClr val="tx1"/>
                          </a:solidFill>
                        </a:rPr>
                        <a:t>6</a:t>
                      </a:r>
                    </a:p>
                  </a:txBody>
                  <a:tcPr/>
                </a:tc>
                <a:tc>
                  <a:txBody>
                    <a:bodyPr/>
                    <a:lstStyle/>
                    <a:p>
                      <a:r>
                        <a:rPr lang="en-US" sz="1200" dirty="0">
                          <a:solidFill>
                            <a:schemeClr val="tx1"/>
                          </a:solidFill>
                        </a:rPr>
                        <a:t>11,731.2</a:t>
                      </a:r>
                    </a:p>
                  </a:txBody>
                  <a:tcPr/>
                </a:tc>
                <a:tc>
                  <a:txBody>
                    <a:bodyPr/>
                    <a:lstStyle/>
                    <a:p>
                      <a:r>
                        <a:rPr lang="en-US" sz="1200" dirty="0">
                          <a:solidFill>
                            <a:schemeClr val="tx1"/>
                          </a:solidFill>
                        </a:rPr>
                        <a:t>11,481.6</a:t>
                      </a:r>
                    </a:p>
                  </a:txBody>
                  <a:tcPr/>
                </a:tc>
                <a:tc>
                  <a:txBody>
                    <a:bodyPr/>
                    <a:lstStyle/>
                    <a:p>
                      <a:r>
                        <a:rPr lang="en-US" sz="1200" dirty="0">
                          <a:solidFill>
                            <a:schemeClr val="tx1"/>
                          </a:solidFill>
                        </a:rPr>
                        <a:t>11,980.8</a:t>
                      </a:r>
                    </a:p>
                  </a:txBody>
                  <a:tcPr/>
                </a:tc>
                <a:extLst>
                  <a:ext uri="{0D108BD9-81ED-4DB2-BD59-A6C34878D82A}">
                    <a16:rowId xmlns:a16="http://schemas.microsoft.com/office/drawing/2014/main" val="1152893212"/>
                  </a:ext>
                </a:extLst>
              </a:tr>
              <a:tr h="323730">
                <a:tc>
                  <a:txBody>
                    <a:bodyPr/>
                    <a:lstStyle/>
                    <a:p>
                      <a:r>
                        <a:rPr lang="en-US" sz="1200" dirty="0">
                          <a:solidFill>
                            <a:schemeClr val="tx1"/>
                          </a:solidFill>
                        </a:rPr>
                        <a:t>7</a:t>
                      </a:r>
                    </a:p>
                  </a:txBody>
                  <a:tcPr/>
                </a:tc>
                <a:tc>
                  <a:txBody>
                    <a:bodyPr/>
                    <a:lstStyle/>
                    <a:p>
                      <a:r>
                        <a:rPr lang="en-US" sz="1200" dirty="0">
                          <a:solidFill>
                            <a:schemeClr val="tx1"/>
                          </a:solidFill>
                        </a:rPr>
                        <a:t>11,856.0</a:t>
                      </a:r>
                    </a:p>
                  </a:txBody>
                  <a:tcPr/>
                </a:tc>
                <a:tc>
                  <a:txBody>
                    <a:bodyPr/>
                    <a:lstStyle/>
                    <a:p>
                      <a:r>
                        <a:rPr lang="en-US" sz="1200" dirty="0">
                          <a:solidFill>
                            <a:schemeClr val="tx1"/>
                          </a:solidFill>
                        </a:rPr>
                        <a:t>11,606.4</a:t>
                      </a:r>
                    </a:p>
                  </a:txBody>
                  <a:tcPr/>
                </a:tc>
                <a:tc>
                  <a:txBody>
                    <a:bodyPr/>
                    <a:lstStyle/>
                    <a:p>
                      <a:r>
                        <a:rPr lang="en-US" sz="1200" b="0" dirty="0">
                          <a:solidFill>
                            <a:schemeClr val="tx1"/>
                          </a:solidFill>
                        </a:rPr>
                        <a:t>12,105.6</a:t>
                      </a:r>
                    </a:p>
                  </a:txBody>
                  <a:tcPr/>
                </a:tc>
                <a:extLst>
                  <a:ext uri="{0D108BD9-81ED-4DB2-BD59-A6C34878D82A}">
                    <a16:rowId xmlns:a16="http://schemas.microsoft.com/office/drawing/2014/main" val="2071735263"/>
                  </a:ext>
                </a:extLst>
              </a:tr>
              <a:tr h="323730">
                <a:tc>
                  <a:txBody>
                    <a:bodyPr/>
                    <a:lstStyle/>
                    <a:p>
                      <a:r>
                        <a:rPr lang="en-US" sz="1200" dirty="0">
                          <a:solidFill>
                            <a:schemeClr val="tx1"/>
                          </a:solidFill>
                        </a:rPr>
                        <a:t>8</a:t>
                      </a:r>
                    </a:p>
                  </a:txBody>
                  <a:tcPr/>
                </a:tc>
                <a:tc>
                  <a:txBody>
                    <a:bodyPr/>
                    <a:lstStyle/>
                    <a:p>
                      <a:r>
                        <a:rPr lang="en-US" sz="1200" dirty="0">
                          <a:solidFill>
                            <a:schemeClr val="tx1"/>
                          </a:solidFill>
                        </a:rPr>
                        <a:t>11,980.8</a:t>
                      </a:r>
                    </a:p>
                  </a:txBody>
                  <a:tcPr/>
                </a:tc>
                <a:tc>
                  <a:txBody>
                    <a:bodyPr/>
                    <a:lstStyle/>
                    <a:p>
                      <a:r>
                        <a:rPr lang="en-US" sz="1200" dirty="0">
                          <a:solidFill>
                            <a:schemeClr val="tx1"/>
                          </a:solidFill>
                        </a:rPr>
                        <a:t>11,731.2</a:t>
                      </a:r>
                    </a:p>
                  </a:txBody>
                  <a:tcPr/>
                </a:tc>
                <a:tc>
                  <a:txBody>
                    <a:bodyPr/>
                    <a:lstStyle/>
                    <a:p>
                      <a:r>
                        <a:rPr lang="en-US" sz="1200" b="0" dirty="0">
                          <a:solidFill>
                            <a:schemeClr val="tx1"/>
                          </a:solidFill>
                        </a:rPr>
                        <a:t>12,230.4</a:t>
                      </a:r>
                    </a:p>
                  </a:txBody>
                  <a:tcPr/>
                </a:tc>
                <a:extLst>
                  <a:ext uri="{0D108BD9-81ED-4DB2-BD59-A6C34878D82A}">
                    <a16:rowId xmlns:a16="http://schemas.microsoft.com/office/drawing/2014/main" val="3776506937"/>
                  </a:ext>
                </a:extLst>
              </a:tr>
              <a:tr h="323730">
                <a:tc>
                  <a:txBody>
                    <a:bodyPr/>
                    <a:lstStyle/>
                    <a:p>
                      <a:r>
                        <a:rPr lang="en-US" sz="1200" b="1" dirty="0">
                          <a:solidFill>
                            <a:schemeClr val="tx1"/>
                          </a:solidFill>
                        </a:rPr>
                        <a:t>9</a:t>
                      </a:r>
                    </a:p>
                  </a:txBody>
                  <a:tcPr/>
                </a:tc>
                <a:tc>
                  <a:txBody>
                    <a:bodyPr/>
                    <a:lstStyle/>
                    <a:p>
                      <a:r>
                        <a:rPr lang="en-US" sz="1200" b="1" dirty="0">
                          <a:solidFill>
                            <a:schemeClr val="tx1"/>
                          </a:solidFill>
                        </a:rPr>
                        <a:t>12,105.6</a:t>
                      </a:r>
                    </a:p>
                  </a:txBody>
                  <a:tcPr/>
                </a:tc>
                <a:tc>
                  <a:txBody>
                    <a:bodyPr/>
                    <a:lstStyle/>
                    <a:p>
                      <a:r>
                        <a:rPr lang="en-US" sz="1200" b="1" dirty="0">
                          <a:solidFill>
                            <a:schemeClr val="tx1"/>
                          </a:solidFill>
                        </a:rPr>
                        <a:t>11,856.0</a:t>
                      </a:r>
                    </a:p>
                  </a:txBody>
                  <a:tcPr/>
                </a:tc>
                <a:tc>
                  <a:txBody>
                    <a:bodyPr/>
                    <a:lstStyle/>
                    <a:p>
                      <a:r>
                        <a:rPr lang="en-US" sz="1200" b="1" dirty="0">
                          <a:solidFill>
                            <a:schemeClr val="tx1"/>
                          </a:solidFill>
                        </a:rPr>
                        <a:t>12,355.2</a:t>
                      </a:r>
                    </a:p>
                  </a:txBody>
                  <a:tcPr/>
                </a:tc>
                <a:extLst>
                  <a:ext uri="{0D108BD9-81ED-4DB2-BD59-A6C34878D82A}">
                    <a16:rowId xmlns:a16="http://schemas.microsoft.com/office/drawing/2014/main" val="1109622379"/>
                  </a:ext>
                </a:extLst>
              </a:tr>
            </a:tbl>
          </a:graphicData>
        </a:graphic>
      </p:graphicFrame>
      <p:pic>
        <p:nvPicPr>
          <p:cNvPr id="6" name="Picture 5">
            <a:extLst>
              <a:ext uri="{FF2B5EF4-FFF2-40B4-BE49-F238E27FC236}">
                <a16:creationId xmlns:a16="http://schemas.microsoft.com/office/drawing/2014/main" id="{780B154C-57B5-7E49-68E8-88894DB3E087}"/>
              </a:ext>
            </a:extLst>
          </p:cNvPr>
          <p:cNvPicPr>
            <a:picLocks noChangeAspect="1"/>
          </p:cNvPicPr>
          <p:nvPr/>
        </p:nvPicPr>
        <p:blipFill>
          <a:blip r:embed="rId2"/>
          <a:stretch>
            <a:fillRect/>
          </a:stretch>
        </p:blipFill>
        <p:spPr>
          <a:xfrm>
            <a:off x="1901326" y="1457074"/>
            <a:ext cx="6204948" cy="1986806"/>
          </a:xfrm>
          <a:prstGeom prst="rect">
            <a:avLst/>
          </a:prstGeom>
        </p:spPr>
      </p:pic>
    </p:spTree>
    <p:extLst>
      <p:ext uri="{BB962C8B-B14F-4D97-AF65-F5344CB8AC3E}">
        <p14:creationId xmlns:p14="http://schemas.microsoft.com/office/powerpoint/2010/main" val="720735601"/>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466EB1D1-7328-D81F-8CB2-5887796C1B07}"/>
              </a:ext>
            </a:extLst>
          </p:cNvPr>
          <p:cNvSpPr>
            <a:spLocks noGrp="1" noChangeArrowheads="1"/>
          </p:cNvSpPr>
          <p:nvPr>
            <p:ph type="title"/>
          </p:nvPr>
        </p:nvSpPr>
        <p:spPr/>
        <p:txBody>
          <a:bodyPr/>
          <a:lstStyle/>
          <a:p>
            <a:r>
              <a:rPr lang="en-US" altLang="en-US" dirty="0"/>
              <a:t>Conclusion</a:t>
            </a:r>
          </a:p>
        </p:txBody>
      </p:sp>
      <p:sp>
        <p:nvSpPr>
          <p:cNvPr id="24579" name="Content Placeholder 2">
            <a:extLst>
              <a:ext uri="{FF2B5EF4-FFF2-40B4-BE49-F238E27FC236}">
                <a16:creationId xmlns:a16="http://schemas.microsoft.com/office/drawing/2014/main" id="{FF17E8CB-B54D-BCD2-68B1-FD2BA23E20BA}"/>
              </a:ext>
            </a:extLst>
          </p:cNvPr>
          <p:cNvSpPr>
            <a:spLocks noGrp="1" noChangeArrowheads="1"/>
          </p:cNvSpPr>
          <p:nvPr>
            <p:ph sz="quarter" idx="12"/>
          </p:nvPr>
        </p:nvSpPr>
        <p:spPr>
          <a:xfrm>
            <a:off x="368300" y="2132856"/>
            <a:ext cx="8407400" cy="2456358"/>
          </a:xfrm>
        </p:spPr>
        <p:txBody>
          <a:bodyPr/>
          <a:lstStyle/>
          <a:p>
            <a:r>
              <a:rPr lang="en-US" altLang="en-US" sz="2000" dirty="0"/>
              <a:t>In this contribution, we discussed factors that impact the definition of a channel plan for frequencies beyond 10.6 GHz.  Two channel plan examples were offered.</a:t>
            </a:r>
          </a:p>
          <a:p>
            <a:r>
              <a:rPr lang="en-US" altLang="en-US" sz="2000" dirty="0"/>
              <a:t>Feedback is welcome.</a:t>
            </a:r>
          </a:p>
          <a:p>
            <a:pPr marL="0" indent="0">
              <a:buNone/>
            </a:pPr>
            <a:endParaRPr lang="en-US" altLang="en-US" sz="2000" dirty="0"/>
          </a:p>
        </p:txBody>
      </p:sp>
      <p:sp>
        <p:nvSpPr>
          <p:cNvPr id="24580" name="Slide Number Placeholder 3">
            <a:extLst>
              <a:ext uri="{FF2B5EF4-FFF2-40B4-BE49-F238E27FC236}">
                <a16:creationId xmlns:a16="http://schemas.microsoft.com/office/drawing/2014/main" id="{B38C466B-6471-096B-A8D6-867792B37810}"/>
              </a:ext>
            </a:extLst>
          </p:cNvPr>
          <p:cNvSpPr txBox="1">
            <a:spLocks noChangeArrowheads="1"/>
          </p:cNvSpPr>
          <p:nvPr/>
        </p:nvSpPr>
        <p:spPr bwMode="auto">
          <a:xfrm>
            <a:off x="4211638" y="6524625"/>
            <a:ext cx="7921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EE563DA9-FDAA-4446-99C9-D8257A346ADA}" type="slidenum">
              <a:rPr lang="en-US" altLang="ko-KR" sz="1200">
                <a:latin typeface="Times New Roman" panose="02020603050405020304" pitchFamily="18" charset="0"/>
              </a:rPr>
              <a:pPr>
                <a:spcBef>
                  <a:spcPct val="0"/>
                </a:spcBef>
                <a:buFontTx/>
                <a:buNone/>
              </a:pPr>
              <a:t>13</a:t>
            </a:fld>
            <a:endParaRPr lang="en-US" altLang="ko-KR" sz="1200">
              <a:latin typeface="Times New Roman" panose="02020603050405020304" pitchFamily="18" charset="0"/>
            </a:endParaRPr>
          </a:p>
        </p:txBody>
      </p:sp>
    </p:spTree>
    <p:extLst>
      <p:ext uri="{BB962C8B-B14F-4D97-AF65-F5344CB8AC3E}">
        <p14:creationId xmlns:p14="http://schemas.microsoft.com/office/powerpoint/2010/main" val="3186503589"/>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466EB1D1-7328-D81F-8CB2-5887796C1B07}"/>
              </a:ext>
            </a:extLst>
          </p:cNvPr>
          <p:cNvSpPr>
            <a:spLocks noGrp="1" noChangeArrowheads="1"/>
          </p:cNvSpPr>
          <p:nvPr>
            <p:ph type="title"/>
          </p:nvPr>
        </p:nvSpPr>
        <p:spPr/>
        <p:txBody>
          <a:bodyPr/>
          <a:lstStyle/>
          <a:p>
            <a:r>
              <a:rPr lang="en-US" altLang="en-US" dirty="0"/>
              <a:t>References</a:t>
            </a:r>
          </a:p>
        </p:txBody>
      </p:sp>
      <p:sp>
        <p:nvSpPr>
          <p:cNvPr id="24579" name="Content Placeholder 2">
            <a:extLst>
              <a:ext uri="{FF2B5EF4-FFF2-40B4-BE49-F238E27FC236}">
                <a16:creationId xmlns:a16="http://schemas.microsoft.com/office/drawing/2014/main" id="{FF17E8CB-B54D-BCD2-68B1-FD2BA23E20BA}"/>
              </a:ext>
            </a:extLst>
          </p:cNvPr>
          <p:cNvSpPr>
            <a:spLocks noGrp="1" noChangeArrowheads="1"/>
          </p:cNvSpPr>
          <p:nvPr>
            <p:ph sz="quarter" idx="12"/>
          </p:nvPr>
        </p:nvSpPr>
        <p:spPr>
          <a:xfrm>
            <a:off x="368300" y="2132856"/>
            <a:ext cx="8407400" cy="2456358"/>
          </a:xfrm>
        </p:spPr>
        <p:txBody>
          <a:bodyPr/>
          <a:lstStyle/>
          <a:p>
            <a:pPr marL="0" indent="0">
              <a:buNone/>
            </a:pPr>
            <a:r>
              <a:rPr lang="en-US" altLang="en-US" sz="2000" dirty="0"/>
              <a:t>[1] 22/0330r0, 4ab Channelization Discussion, July 2022.</a:t>
            </a:r>
          </a:p>
          <a:p>
            <a:pPr marL="0" indent="0">
              <a:buNone/>
            </a:pPr>
            <a:r>
              <a:rPr lang="en-US" altLang="en-US" sz="2000" dirty="0"/>
              <a:t>[2] 22/0175r0, Sensing Device, March 2022.</a:t>
            </a:r>
          </a:p>
        </p:txBody>
      </p:sp>
      <p:sp>
        <p:nvSpPr>
          <p:cNvPr id="24580" name="Slide Number Placeholder 3">
            <a:extLst>
              <a:ext uri="{FF2B5EF4-FFF2-40B4-BE49-F238E27FC236}">
                <a16:creationId xmlns:a16="http://schemas.microsoft.com/office/drawing/2014/main" id="{B38C466B-6471-096B-A8D6-867792B37810}"/>
              </a:ext>
            </a:extLst>
          </p:cNvPr>
          <p:cNvSpPr txBox="1">
            <a:spLocks noChangeArrowheads="1"/>
          </p:cNvSpPr>
          <p:nvPr/>
        </p:nvSpPr>
        <p:spPr bwMode="auto">
          <a:xfrm>
            <a:off x="4211638" y="6524625"/>
            <a:ext cx="7921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EE563DA9-FDAA-4446-99C9-D8257A346ADA}" type="slidenum">
              <a:rPr lang="en-US" altLang="ko-KR" sz="1200">
                <a:latin typeface="Times New Roman" panose="02020603050405020304" pitchFamily="18" charset="0"/>
              </a:rPr>
              <a:pPr>
                <a:spcBef>
                  <a:spcPct val="0"/>
                </a:spcBef>
                <a:buFontTx/>
                <a:buNone/>
              </a:pPr>
              <a:t>14</a:t>
            </a:fld>
            <a:endParaRPr lang="en-US" altLang="ko-KR" sz="1200">
              <a:latin typeface="Times New Roman" panose="02020603050405020304" pitchFamily="18" charset="0"/>
            </a:endParaRPr>
          </a:p>
        </p:txBody>
      </p:sp>
    </p:spTree>
    <p:extLst>
      <p:ext uri="{BB962C8B-B14F-4D97-AF65-F5344CB8AC3E}">
        <p14:creationId xmlns:p14="http://schemas.microsoft.com/office/powerpoint/2010/main" val="2060524347"/>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DBD30102-9049-D570-27A0-CEF6111F53AB}"/>
              </a:ext>
            </a:extLst>
          </p:cNvPr>
          <p:cNvGraphicFramePr>
            <a:graphicFrameLocks noGrp="1"/>
          </p:cNvGraphicFramePr>
          <p:nvPr>
            <p:ph idx="1"/>
            <p:extLst>
              <p:ext uri="{D42A27DB-BD31-4B8C-83A1-F6EECF244321}">
                <p14:modId xmlns:p14="http://schemas.microsoft.com/office/powerpoint/2010/main" val="1307421310"/>
              </p:ext>
            </p:extLst>
          </p:nvPr>
        </p:nvGraphicFramePr>
        <p:xfrm>
          <a:off x="677863" y="1624013"/>
          <a:ext cx="7921625" cy="3889381"/>
        </p:xfrm>
        <a:graphic>
          <a:graphicData uri="http://schemas.openxmlformats.org/drawingml/2006/table">
            <a:tbl>
              <a:tblPr firstRow="1" firstCol="1" bandRow="1">
                <a:tableStyleId>{17292A2E-F333-43FB-9621-5CBBE7FDCDCB}</a:tableStyleId>
              </a:tblPr>
              <a:tblGrid>
                <a:gridCol w="5357507">
                  <a:extLst>
                    <a:ext uri="{9D8B030D-6E8A-4147-A177-3AD203B41FA5}">
                      <a16:colId xmlns:a16="http://schemas.microsoft.com/office/drawing/2014/main" val="20000"/>
                    </a:ext>
                  </a:extLst>
                </a:gridCol>
                <a:gridCol w="2564118">
                  <a:extLst>
                    <a:ext uri="{9D8B030D-6E8A-4147-A177-3AD203B41FA5}">
                      <a16:colId xmlns:a16="http://schemas.microsoft.com/office/drawing/2014/main" val="20001"/>
                    </a:ext>
                  </a:extLst>
                </a:gridCol>
              </a:tblGrid>
              <a:tr h="289094">
                <a:tc>
                  <a:txBody>
                    <a:bodyPr/>
                    <a:lstStyle/>
                    <a:p>
                      <a:pPr marL="0" marR="0">
                        <a:lnSpc>
                          <a:spcPct val="107000"/>
                        </a:lnSpc>
                        <a:spcBef>
                          <a:spcPts val="0"/>
                        </a:spcBef>
                        <a:spcAft>
                          <a:spcPts val="0"/>
                        </a:spcAft>
                      </a:pPr>
                      <a:r>
                        <a:rPr lang="en-US" sz="1100" dirty="0">
                          <a:effectLst/>
                        </a:rPr>
                        <a:t>PAR Objective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tc>
                <a:tc>
                  <a:txBody>
                    <a:bodyPr/>
                    <a:lstStyle/>
                    <a:p>
                      <a:pPr marL="0" marR="0">
                        <a:lnSpc>
                          <a:spcPct val="107000"/>
                        </a:lnSpc>
                        <a:spcBef>
                          <a:spcPts val="0"/>
                        </a:spcBef>
                        <a:spcAft>
                          <a:spcPts val="0"/>
                        </a:spcAft>
                      </a:pPr>
                      <a:r>
                        <a:rPr lang="en-US" sz="1100" dirty="0">
                          <a:effectLst/>
                        </a:rPr>
                        <a:t>Proposed Solution (how addressed)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36510">
                <a:tc>
                  <a:txBody>
                    <a:bodyPr/>
                    <a:lstStyle/>
                    <a:p>
                      <a:pPr marL="0" marR="0">
                        <a:lnSpc>
                          <a:spcPct val="107000"/>
                        </a:lnSpc>
                        <a:spcBef>
                          <a:spcPts val="0"/>
                        </a:spcBef>
                        <a:spcAft>
                          <a:spcPts val="0"/>
                        </a:spcAft>
                      </a:pPr>
                      <a:r>
                        <a:rPr lang="en-US" sz="900" b="0" dirty="0">
                          <a:effectLst/>
                        </a:rPr>
                        <a:t>Safeguards so that the HDR use cases will not cause disruption to low duty-cycle ranging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236510">
                <a:tc>
                  <a:txBody>
                    <a:bodyPr/>
                    <a:lstStyle/>
                    <a:p>
                      <a:pPr marL="0" marR="0">
                        <a:lnSpc>
                          <a:spcPct val="107000"/>
                        </a:lnSpc>
                        <a:spcBef>
                          <a:spcPts val="0"/>
                        </a:spcBef>
                        <a:spcAft>
                          <a:spcPts val="0"/>
                        </a:spcAft>
                      </a:pPr>
                      <a:r>
                        <a:rPr lang="en-US" sz="900" b="0" dirty="0">
                          <a:effectLst/>
                        </a:rPr>
                        <a:t>Interference mitigation techniques to support higher density and higher traffic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236510">
                <a:tc>
                  <a:txBody>
                    <a:bodyPr/>
                    <a:lstStyle/>
                    <a:p>
                      <a:pPr marL="0" marR="0">
                        <a:lnSpc>
                          <a:spcPct val="107000"/>
                        </a:lnSpc>
                        <a:spcBef>
                          <a:spcPts val="0"/>
                        </a:spcBef>
                        <a:spcAft>
                          <a:spcPts val="0"/>
                        </a:spcAft>
                      </a:pPr>
                      <a:r>
                        <a:rPr lang="en-US" sz="900" b="0" dirty="0">
                          <a:effectLst/>
                        </a:rPr>
                        <a:t>Other coexistence improvement</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236510">
                <a:tc>
                  <a:txBody>
                    <a:bodyPr/>
                    <a:lstStyle/>
                    <a:p>
                      <a:pPr marL="0" marR="0">
                        <a:lnSpc>
                          <a:spcPct val="107000"/>
                        </a:lnSpc>
                        <a:spcBef>
                          <a:spcPts val="0"/>
                        </a:spcBef>
                        <a:spcAft>
                          <a:spcPts val="0"/>
                        </a:spcAft>
                      </a:pPr>
                      <a:r>
                        <a:rPr lang="en-US" sz="900" b="0" dirty="0">
                          <a:effectLst/>
                        </a:rPr>
                        <a:t>Backward compatibility with enhanced ranging capable devices (ERDEVs).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236510">
                <a:tc>
                  <a:txBody>
                    <a:bodyPr/>
                    <a:lstStyle/>
                    <a:p>
                      <a:pPr marL="0" marR="0">
                        <a:lnSpc>
                          <a:spcPct val="107000"/>
                        </a:lnSpc>
                        <a:spcBef>
                          <a:spcPts val="0"/>
                        </a:spcBef>
                        <a:spcAft>
                          <a:spcPts val="0"/>
                        </a:spcAft>
                      </a:pPr>
                      <a:r>
                        <a:rPr lang="en-US" sz="900" b="0" dirty="0">
                          <a:effectLst/>
                        </a:rPr>
                        <a:t>Improved link budget and/or reduced air-time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5"/>
                  </a:ext>
                </a:extLst>
              </a:tr>
              <a:tr h="286129">
                <a:tc>
                  <a:txBody>
                    <a:bodyPr/>
                    <a:lstStyle/>
                    <a:p>
                      <a:pPr marL="0" marR="0">
                        <a:lnSpc>
                          <a:spcPct val="107000"/>
                        </a:lnSpc>
                        <a:spcBef>
                          <a:spcPts val="0"/>
                        </a:spcBef>
                        <a:spcAft>
                          <a:spcPts val="0"/>
                        </a:spcAft>
                      </a:pPr>
                      <a:r>
                        <a:rPr lang="en-US" sz="900" b="1" dirty="0">
                          <a:effectLst/>
                        </a:rPr>
                        <a:t>Additional channels and operating frequencies</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solidFill>
                      <a:srgbClr val="FFFF00"/>
                    </a:solidFill>
                  </a:tcPr>
                </a:tc>
                <a:tc>
                  <a:txBody>
                    <a:bodyPr/>
                    <a:lstStyle/>
                    <a:p>
                      <a:pPr marL="0" marR="0">
                        <a:lnSpc>
                          <a:spcPct val="107000"/>
                        </a:lnSpc>
                        <a:spcBef>
                          <a:spcPts val="0"/>
                        </a:spcBef>
                        <a:spcAft>
                          <a:spcPts val="0"/>
                        </a:spcAft>
                      </a:pPr>
                      <a:r>
                        <a:rPr lang="en-US" sz="900" b="1" dirty="0">
                          <a:effectLst/>
                        </a:rPr>
                        <a:t>Channelization to support potential UWB     band extension </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00"/>
                    </a:solidFill>
                  </a:tcPr>
                </a:tc>
                <a:extLst>
                  <a:ext uri="{0D108BD9-81ED-4DB2-BD59-A6C34878D82A}">
                    <a16:rowId xmlns:a16="http://schemas.microsoft.com/office/drawing/2014/main" val="10006"/>
                  </a:ext>
                </a:extLst>
              </a:tr>
              <a:tr h="236510">
                <a:tc>
                  <a:txBody>
                    <a:bodyPr/>
                    <a:lstStyle/>
                    <a:p>
                      <a:pPr marL="0" marR="0">
                        <a:lnSpc>
                          <a:spcPct val="107000"/>
                        </a:lnSpc>
                        <a:spcBef>
                          <a:spcPts val="0"/>
                        </a:spcBef>
                        <a:spcAft>
                          <a:spcPts val="0"/>
                        </a:spcAft>
                      </a:pPr>
                      <a:r>
                        <a:rPr lang="en-US" sz="900" b="0" dirty="0">
                          <a:effectLst/>
                        </a:rPr>
                        <a:t>Improvements to accuracy / precision / reliability and interoperability for high-integrity ranging;</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7"/>
                  </a:ext>
                </a:extLst>
              </a:tr>
              <a:tr h="236510">
                <a:tc>
                  <a:txBody>
                    <a:bodyPr/>
                    <a:lstStyle/>
                    <a:p>
                      <a:pPr marL="0" marR="0">
                        <a:lnSpc>
                          <a:spcPct val="107000"/>
                        </a:lnSpc>
                        <a:spcBef>
                          <a:spcPts val="0"/>
                        </a:spcBef>
                        <a:spcAft>
                          <a:spcPts val="0"/>
                        </a:spcAft>
                      </a:pPr>
                      <a:r>
                        <a:rPr lang="en-US" sz="900" b="0" dirty="0">
                          <a:effectLst/>
                        </a:rPr>
                        <a:t>Reduce complexity and power consumption;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8"/>
                  </a:ext>
                </a:extLst>
              </a:tr>
              <a:tr h="236510">
                <a:tc>
                  <a:txBody>
                    <a:bodyPr/>
                    <a:lstStyle/>
                    <a:p>
                      <a:pPr marL="0" marR="0">
                        <a:lnSpc>
                          <a:spcPct val="107000"/>
                        </a:lnSpc>
                        <a:spcBef>
                          <a:spcPts val="0"/>
                        </a:spcBef>
                        <a:spcAft>
                          <a:spcPts val="0"/>
                        </a:spcAft>
                      </a:pPr>
                      <a:r>
                        <a:rPr lang="en-US" sz="900" b="0" dirty="0">
                          <a:effectLst/>
                        </a:rPr>
                        <a:t>Hybrid operation with narrowband signaling to assist UWB;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9"/>
                  </a:ext>
                </a:extLst>
              </a:tr>
              <a:tr h="236510">
                <a:tc>
                  <a:txBody>
                    <a:bodyPr/>
                    <a:lstStyle/>
                    <a:p>
                      <a:pPr marL="0" marR="0">
                        <a:lnSpc>
                          <a:spcPct val="107000"/>
                        </a:lnSpc>
                        <a:spcBef>
                          <a:spcPts val="0"/>
                        </a:spcBef>
                        <a:spcAft>
                          <a:spcPts val="0"/>
                        </a:spcAft>
                      </a:pPr>
                      <a:r>
                        <a:rPr lang="en-US" sz="900" b="0" dirty="0">
                          <a:effectLst/>
                        </a:rPr>
                        <a:t>Enhanced native discovery and connection setup mechanisms;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0"/>
                  </a:ext>
                </a:extLst>
              </a:tr>
              <a:tr h="238018">
                <a:tc>
                  <a:txBody>
                    <a:bodyPr/>
                    <a:lstStyle/>
                    <a:p>
                      <a:pPr marL="0" marR="0">
                        <a:lnSpc>
                          <a:spcPct val="107000"/>
                        </a:lnSpc>
                        <a:spcBef>
                          <a:spcPts val="0"/>
                        </a:spcBef>
                        <a:spcAft>
                          <a:spcPts val="0"/>
                        </a:spcAft>
                      </a:pPr>
                      <a:r>
                        <a:rPr lang="en-US" sz="900" b="0" dirty="0">
                          <a:effectLst/>
                        </a:rPr>
                        <a:t>Sensing capabilities to support presence detection and environment mapping;</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1"/>
                  </a:ext>
                </a:extLst>
              </a:tr>
              <a:tr h="238018">
                <a:tc>
                  <a:txBody>
                    <a:bodyPr/>
                    <a:lstStyle/>
                    <a:p>
                      <a:pPr marL="0" marR="0">
                        <a:lnSpc>
                          <a:spcPct val="107000"/>
                        </a:lnSpc>
                        <a:spcBef>
                          <a:spcPts val="0"/>
                        </a:spcBef>
                        <a:spcAft>
                          <a:spcPts val="0"/>
                        </a:spcAft>
                      </a:pPr>
                      <a:r>
                        <a:rPr lang="en-US" sz="900" b="0" dirty="0">
                          <a:effectLst/>
                        </a:rPr>
                        <a:t>Low-power low-latency streaming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2"/>
                  </a:ext>
                </a:extLst>
              </a:tr>
              <a:tr h="236510">
                <a:tc>
                  <a:txBody>
                    <a:bodyPr/>
                    <a:lstStyle/>
                    <a:p>
                      <a:pPr marL="0" marR="0">
                        <a:lnSpc>
                          <a:spcPct val="107000"/>
                        </a:lnSpc>
                        <a:spcBef>
                          <a:spcPts val="0"/>
                        </a:spcBef>
                        <a:spcAft>
                          <a:spcPts val="0"/>
                        </a:spcAft>
                      </a:pPr>
                      <a:r>
                        <a:rPr lang="en-US" sz="900" b="0" dirty="0">
                          <a:effectLst/>
                        </a:rPr>
                        <a:t>higher data-rate streaming allowing at least 50 Mbit/s of throughput.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13"/>
                  </a:ext>
                </a:extLst>
              </a:tr>
              <a:tr h="236510">
                <a:tc>
                  <a:txBody>
                    <a:bodyPr/>
                    <a:lstStyle/>
                    <a:p>
                      <a:pPr marL="0" marR="0">
                        <a:lnSpc>
                          <a:spcPct val="107000"/>
                        </a:lnSpc>
                        <a:spcBef>
                          <a:spcPts val="0"/>
                        </a:spcBef>
                        <a:spcAft>
                          <a:spcPts val="0"/>
                        </a:spcAft>
                      </a:pPr>
                      <a:r>
                        <a:rPr lang="en-US" sz="900" b="0" dirty="0">
                          <a:effectLst/>
                        </a:rPr>
                        <a:t>Support for peer-to-peer, peer-to-multi-peer, and station-to-infrastructure protocols;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4"/>
                  </a:ext>
                </a:extLst>
              </a:tr>
              <a:tr h="236510">
                <a:tc>
                  <a:txBody>
                    <a:bodyPr/>
                    <a:lstStyle/>
                    <a:p>
                      <a:pPr marL="0" marR="0">
                        <a:lnSpc>
                          <a:spcPct val="107000"/>
                        </a:lnSpc>
                        <a:spcBef>
                          <a:spcPts val="0"/>
                        </a:spcBef>
                        <a:spcAft>
                          <a:spcPts val="0"/>
                        </a:spcAft>
                      </a:pPr>
                      <a:r>
                        <a:rPr lang="en-US" sz="900" b="0" dirty="0">
                          <a:effectLst/>
                        </a:rPr>
                        <a:t>Infrastructure synchronization mechanisms.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
        <p:nvSpPr>
          <p:cNvPr id="7226" name="Slide Number Placeholder 3">
            <a:extLst>
              <a:ext uri="{FF2B5EF4-FFF2-40B4-BE49-F238E27FC236}">
                <a16:creationId xmlns:a16="http://schemas.microsoft.com/office/drawing/2014/main" id="{CD9AE50E-213B-956B-6331-FCE5AAA66C5C}"/>
              </a:ext>
            </a:extLst>
          </p:cNvPr>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a:latin typeface="Times New Roman" panose="02020603050405020304" pitchFamily="18" charset="0"/>
              </a:rPr>
              <a:t>Slide </a:t>
            </a:r>
            <a:fld id="{7B3E8F20-3A28-41A6-B05D-30F304E2298A}" type="slidenum">
              <a:rPr lang="en-US" altLang="en-US" sz="1200" smtClean="0">
                <a:latin typeface="Times New Roman" panose="02020603050405020304" pitchFamily="18" charset="0"/>
              </a:rPr>
              <a:pPr>
                <a:spcBef>
                  <a:spcPct val="0"/>
                </a:spcBef>
                <a:buFontTx/>
                <a:buNone/>
              </a:pPr>
              <a:t>2</a:t>
            </a:fld>
            <a:endParaRPr lang="en-US" altLang="en-US" sz="1200">
              <a:latin typeface="Times New Roman" panose="02020603050405020304" pitchFamily="18" charset="0"/>
            </a:endParaRPr>
          </a:p>
        </p:txBody>
      </p:sp>
      <p:sp>
        <p:nvSpPr>
          <p:cNvPr id="7227" name="Title 5">
            <a:extLst>
              <a:ext uri="{FF2B5EF4-FFF2-40B4-BE49-F238E27FC236}">
                <a16:creationId xmlns:a16="http://schemas.microsoft.com/office/drawing/2014/main" id="{69490BBA-6EF4-640C-06A8-01973B017685}"/>
              </a:ext>
            </a:extLst>
          </p:cNvPr>
          <p:cNvSpPr>
            <a:spLocks noGrp="1" noChangeArrowheads="1"/>
          </p:cNvSpPr>
          <p:nvPr>
            <p:ph type="title"/>
          </p:nvPr>
        </p:nvSpPr>
        <p:spPr/>
        <p:txBody>
          <a:bodyPr/>
          <a:lstStyle/>
          <a:p>
            <a:r>
              <a:rPr lang="en-US" altLang="en-US"/>
              <a:t>Technical Guidance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1A8E1549-00A3-B93A-0FB9-D0B2DDCA3A86}"/>
              </a:ext>
            </a:extLst>
          </p:cNvPr>
          <p:cNvSpPr>
            <a:spLocks noGrp="1" noChangeArrowheads="1"/>
          </p:cNvSpPr>
          <p:nvPr>
            <p:ph type="title"/>
          </p:nvPr>
        </p:nvSpPr>
        <p:spPr/>
        <p:txBody>
          <a:bodyPr/>
          <a:lstStyle/>
          <a:p>
            <a:r>
              <a:rPr lang="en-US" altLang="en-US" dirty="0"/>
              <a:t>Background</a:t>
            </a:r>
          </a:p>
        </p:txBody>
      </p:sp>
      <p:sp>
        <p:nvSpPr>
          <p:cNvPr id="3" name="Content Placeholder 2">
            <a:extLst>
              <a:ext uri="{FF2B5EF4-FFF2-40B4-BE49-F238E27FC236}">
                <a16:creationId xmlns:a16="http://schemas.microsoft.com/office/drawing/2014/main" id="{9F402B10-4DB2-AF66-86D0-102ECA8F5CF3}"/>
              </a:ext>
            </a:extLst>
          </p:cNvPr>
          <p:cNvSpPr>
            <a:spLocks noGrp="1"/>
          </p:cNvSpPr>
          <p:nvPr>
            <p:ph sz="quarter" idx="12"/>
          </p:nvPr>
        </p:nvSpPr>
        <p:spPr>
          <a:xfrm>
            <a:off x="368300" y="1844824"/>
            <a:ext cx="8407400" cy="4176464"/>
          </a:xfrm>
        </p:spPr>
        <p:txBody>
          <a:bodyPr/>
          <a:lstStyle/>
          <a:p>
            <a:pPr>
              <a:spcBef>
                <a:spcPts val="0"/>
              </a:spcBef>
              <a:defRPr/>
            </a:pPr>
            <a:r>
              <a:rPr lang="en-US" sz="2000" dirty="0"/>
              <a:t>In our previous contribution [1], we discussed the fact that a potential extension of the UWB band beyond 10.6 GHz has been discussed in various organizations.</a:t>
            </a:r>
          </a:p>
          <a:p>
            <a:pPr lvl="1">
              <a:spcBef>
                <a:spcPts val="0"/>
              </a:spcBef>
              <a:defRPr/>
            </a:pPr>
            <a:r>
              <a:rPr lang="en-US" sz="1600" dirty="0"/>
              <a:t>For example, ETSI is currently working on an </a:t>
            </a:r>
            <a:r>
              <a:rPr lang="en-US" sz="1600" dirty="0" err="1"/>
              <a:t>SRDoc</a:t>
            </a:r>
            <a:r>
              <a:rPr lang="en-US" sz="1600" dirty="0"/>
              <a:t> (TR 103 750) that considers “(t)</a:t>
            </a:r>
            <a:r>
              <a:rPr lang="en-US" sz="1600" dirty="0" err="1"/>
              <a:t>echnical</a:t>
            </a:r>
            <a:r>
              <a:rPr lang="en-US" sz="1600" dirty="0"/>
              <a:t> characteristics for UWB operation in the frequency band between 8.5 GHz to 10.6 GHz and 10.7 GHz to 12.4 GHz” for various use cases.</a:t>
            </a:r>
          </a:p>
          <a:p>
            <a:pPr>
              <a:spcBef>
                <a:spcPts val="0"/>
              </a:spcBef>
              <a:defRPr/>
            </a:pPr>
            <a:endParaRPr lang="en-US" sz="800" dirty="0"/>
          </a:p>
          <a:p>
            <a:pPr>
              <a:spcBef>
                <a:spcPts val="600"/>
              </a:spcBef>
              <a:defRPr/>
            </a:pPr>
            <a:r>
              <a:rPr lang="en-US" sz="2000" dirty="0"/>
              <a:t>For this reason, we suggested in [1] defining “additional channels and operating frequencies” in the 4ab amendment so that 4ab devices may be able to use frequencies above 10.6 GHz.</a:t>
            </a:r>
          </a:p>
          <a:p>
            <a:pPr marL="0" indent="0">
              <a:spcBef>
                <a:spcPts val="600"/>
              </a:spcBef>
              <a:buNone/>
              <a:defRPr/>
            </a:pPr>
            <a:endParaRPr lang="en-US" sz="800" dirty="0"/>
          </a:p>
          <a:p>
            <a:pPr>
              <a:spcBef>
                <a:spcPts val="600"/>
              </a:spcBef>
              <a:defRPr/>
            </a:pPr>
            <a:r>
              <a:rPr lang="en-US" sz="2000" dirty="0"/>
              <a:t>Notes:</a:t>
            </a:r>
          </a:p>
          <a:p>
            <a:pPr lvl="1">
              <a:spcBef>
                <a:spcPts val="600"/>
              </a:spcBef>
              <a:defRPr/>
            </a:pPr>
            <a:r>
              <a:rPr lang="en-US" sz="1600" dirty="0"/>
              <a:t>Implementations of the standard are limited by applicable regulatory requirements.</a:t>
            </a:r>
          </a:p>
          <a:p>
            <a:pPr lvl="1">
              <a:spcBef>
                <a:spcPts val="600"/>
              </a:spcBef>
              <a:defRPr/>
            </a:pPr>
            <a:r>
              <a:rPr lang="en-US" sz="1600" dirty="0"/>
              <a:t>Support to most channels defined for HRP/LRP UWB PHYs is optional.</a:t>
            </a:r>
          </a:p>
          <a:p>
            <a:pPr>
              <a:spcBef>
                <a:spcPts val="600"/>
              </a:spcBef>
              <a:defRPr/>
            </a:pPr>
            <a:endParaRPr lang="en-US" sz="2000" dirty="0"/>
          </a:p>
          <a:p>
            <a:pPr>
              <a:defRPr/>
            </a:pPr>
            <a:endParaRPr lang="en-US" sz="2000" dirty="0"/>
          </a:p>
        </p:txBody>
      </p:sp>
      <p:sp>
        <p:nvSpPr>
          <p:cNvPr id="10244" name="Slide Number Placeholder 3">
            <a:extLst>
              <a:ext uri="{FF2B5EF4-FFF2-40B4-BE49-F238E27FC236}">
                <a16:creationId xmlns:a16="http://schemas.microsoft.com/office/drawing/2014/main" id="{57B913C6-3B20-622A-C0A6-B46DD9BB7D96}"/>
              </a:ext>
            </a:extLst>
          </p:cNvPr>
          <p:cNvSpPr txBox="1">
            <a:spLocks noChangeArrowheads="1"/>
          </p:cNvSpPr>
          <p:nvPr/>
        </p:nvSpPr>
        <p:spPr bwMode="auto">
          <a:xfrm>
            <a:off x="4211638" y="6524625"/>
            <a:ext cx="6477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3D21C067-0449-4F2D-8A6A-715ECDBED24B}" type="slidenum">
              <a:rPr lang="en-US" altLang="ko-KR" sz="1200">
                <a:latin typeface="Times New Roman" panose="02020603050405020304" pitchFamily="18" charset="0"/>
              </a:rPr>
              <a:pPr>
                <a:spcBef>
                  <a:spcPct val="0"/>
                </a:spcBef>
                <a:buFontTx/>
                <a:buNone/>
              </a:pPr>
              <a:t>3</a:t>
            </a:fld>
            <a:endParaRPr lang="en-US" altLang="ko-KR" sz="1200">
              <a:latin typeface="Times New Roman" panose="02020603050405020304" pitchFamily="18" charset="0"/>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BE37D20-FAA2-44E9-952B-6AC7AB7D5685}"/>
              </a:ext>
            </a:extLst>
          </p:cNvPr>
          <p:cNvSpPr>
            <a:spLocks noGrp="1" noChangeArrowheads="1"/>
          </p:cNvSpPr>
          <p:nvPr>
            <p:ph type="title"/>
          </p:nvPr>
        </p:nvSpPr>
        <p:spPr/>
        <p:txBody>
          <a:bodyPr/>
          <a:lstStyle/>
          <a:p>
            <a:r>
              <a:rPr lang="en-US" altLang="en-US" dirty="0"/>
              <a:t>Notes</a:t>
            </a:r>
          </a:p>
        </p:txBody>
      </p:sp>
      <p:sp>
        <p:nvSpPr>
          <p:cNvPr id="3" name="Content Placeholder 2">
            <a:extLst>
              <a:ext uri="{FF2B5EF4-FFF2-40B4-BE49-F238E27FC236}">
                <a16:creationId xmlns:a16="http://schemas.microsoft.com/office/drawing/2014/main" id="{534DF47E-5E56-C823-9052-ACD240BA4ECB}"/>
              </a:ext>
            </a:extLst>
          </p:cNvPr>
          <p:cNvSpPr>
            <a:spLocks noGrp="1"/>
          </p:cNvSpPr>
          <p:nvPr>
            <p:ph sz="quarter" idx="12"/>
          </p:nvPr>
        </p:nvSpPr>
        <p:spPr>
          <a:xfrm>
            <a:off x="367506" y="1916832"/>
            <a:ext cx="8408987" cy="3895328"/>
          </a:xfrm>
        </p:spPr>
        <p:txBody>
          <a:bodyPr/>
          <a:lstStyle/>
          <a:p>
            <a:pPr>
              <a:defRPr/>
            </a:pPr>
            <a:r>
              <a:rPr lang="en-US" sz="2000" dirty="0"/>
              <a:t>Based on feedback received, the channel plans discussed in this contribution are for 499.2 MHz channels.</a:t>
            </a:r>
          </a:p>
          <a:p>
            <a:pPr marL="0" indent="0">
              <a:buNone/>
              <a:defRPr/>
            </a:pPr>
            <a:endParaRPr lang="en-US" sz="800" dirty="0"/>
          </a:p>
          <a:p>
            <a:pPr>
              <a:defRPr/>
            </a:pPr>
            <a:r>
              <a:rPr lang="en-US" sz="2000" dirty="0"/>
              <a:t>Some interest in possibly also defining overlapping channels and potentially wider channels.</a:t>
            </a:r>
          </a:p>
          <a:p>
            <a:pPr lvl="1">
              <a:defRPr/>
            </a:pPr>
            <a:r>
              <a:rPr lang="en-US" sz="1600" dirty="0"/>
              <a:t>In this contribution, our main goal is to discuss “baseline” 499.2 MHz channels.  </a:t>
            </a:r>
          </a:p>
          <a:p>
            <a:pPr lvl="1">
              <a:defRPr/>
            </a:pPr>
            <a:r>
              <a:rPr lang="en-US" sz="1600" dirty="0"/>
              <a:t>Overlapping channels are also considered.</a:t>
            </a:r>
          </a:p>
          <a:p>
            <a:pPr marL="457200" lvl="1" indent="0">
              <a:buNone/>
              <a:defRPr/>
            </a:pPr>
            <a:endParaRPr lang="en-US" sz="800" dirty="0"/>
          </a:p>
          <a:p>
            <a:pPr>
              <a:defRPr/>
            </a:pPr>
            <a:r>
              <a:rPr lang="en-US" sz="2000" dirty="0"/>
              <a:t>The end frequency of the potential band extension is unclear.  Different values, such as 12.4, 12.7 and 13.2 GHz, are considered.</a:t>
            </a:r>
          </a:p>
          <a:p>
            <a:pPr lvl="1">
              <a:defRPr/>
            </a:pPr>
            <a:r>
              <a:rPr lang="en-US" sz="1600" dirty="0"/>
              <a:t>We consider channelization up to 13.2 GHz, but recognize that it may be appropriate to consider a lower end frequency in the draft amendment.</a:t>
            </a:r>
          </a:p>
        </p:txBody>
      </p:sp>
      <p:sp>
        <p:nvSpPr>
          <p:cNvPr id="11268" name="Slide Number Placeholder 3">
            <a:extLst>
              <a:ext uri="{FF2B5EF4-FFF2-40B4-BE49-F238E27FC236}">
                <a16:creationId xmlns:a16="http://schemas.microsoft.com/office/drawing/2014/main" id="{6DC54ECE-4FA6-BADF-B1AB-B18369862307}"/>
              </a:ext>
            </a:extLst>
          </p:cNvPr>
          <p:cNvSpPr txBox="1">
            <a:spLocks noChangeArrowheads="1"/>
          </p:cNvSpPr>
          <p:nvPr/>
        </p:nvSpPr>
        <p:spPr bwMode="auto">
          <a:xfrm>
            <a:off x="4211638" y="6524625"/>
            <a:ext cx="6477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341164F0-9DFB-4FF6-9CBD-3AD096D05E14}" type="slidenum">
              <a:rPr lang="en-US" altLang="ko-KR" sz="1200">
                <a:latin typeface="Times New Roman" panose="02020603050405020304" pitchFamily="18" charset="0"/>
              </a:rPr>
              <a:pPr>
                <a:spcBef>
                  <a:spcPct val="0"/>
                </a:spcBef>
                <a:buFontTx/>
                <a:buNone/>
              </a:pPr>
              <a:t>4</a:t>
            </a:fld>
            <a:endParaRPr lang="en-US" altLang="ko-KR" sz="1200">
              <a:latin typeface="Times New Roman" panose="02020603050405020304" pitchFamily="18" charset="0"/>
            </a:endParaRPr>
          </a:p>
        </p:txBody>
      </p:sp>
    </p:spTree>
    <p:extLst>
      <p:ext uri="{BB962C8B-B14F-4D97-AF65-F5344CB8AC3E}">
        <p14:creationId xmlns:p14="http://schemas.microsoft.com/office/powerpoint/2010/main" val="2765519595"/>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BE37D20-FAA2-44E9-952B-6AC7AB7D5685}"/>
              </a:ext>
            </a:extLst>
          </p:cNvPr>
          <p:cNvSpPr>
            <a:spLocks noGrp="1" noChangeArrowheads="1"/>
          </p:cNvSpPr>
          <p:nvPr>
            <p:ph type="title"/>
          </p:nvPr>
        </p:nvSpPr>
        <p:spPr/>
        <p:txBody>
          <a:bodyPr/>
          <a:lstStyle/>
          <a:p>
            <a:r>
              <a:rPr lang="en-US" altLang="en-US" dirty="0"/>
              <a:t>Technical Background 1/2</a:t>
            </a:r>
          </a:p>
        </p:txBody>
      </p:sp>
      <p:sp>
        <p:nvSpPr>
          <p:cNvPr id="11268" name="Slide Number Placeholder 3">
            <a:extLst>
              <a:ext uri="{FF2B5EF4-FFF2-40B4-BE49-F238E27FC236}">
                <a16:creationId xmlns:a16="http://schemas.microsoft.com/office/drawing/2014/main" id="{6DC54ECE-4FA6-BADF-B1AB-B18369862307}"/>
              </a:ext>
            </a:extLst>
          </p:cNvPr>
          <p:cNvSpPr txBox="1">
            <a:spLocks noChangeArrowheads="1"/>
          </p:cNvSpPr>
          <p:nvPr/>
        </p:nvSpPr>
        <p:spPr bwMode="auto">
          <a:xfrm>
            <a:off x="4211638" y="6524625"/>
            <a:ext cx="6477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341164F0-9DFB-4FF6-9CBD-3AD096D05E14}" type="slidenum">
              <a:rPr lang="en-US" altLang="ko-KR" sz="1200">
                <a:latin typeface="Times New Roman" panose="02020603050405020304" pitchFamily="18" charset="0"/>
              </a:rPr>
              <a:pPr>
                <a:spcBef>
                  <a:spcPct val="0"/>
                </a:spcBef>
                <a:buFontTx/>
                <a:buNone/>
              </a:pPr>
              <a:t>5</a:t>
            </a:fld>
            <a:endParaRPr lang="en-US" altLang="ko-KR" sz="1200">
              <a:latin typeface="Times New Roman" panose="02020603050405020304" pitchFamily="18" charset="0"/>
            </a:endParaRPr>
          </a:p>
        </p:txBody>
      </p:sp>
      <p:pic>
        <p:nvPicPr>
          <p:cNvPr id="4" name="Picture 3">
            <a:extLst>
              <a:ext uri="{FF2B5EF4-FFF2-40B4-BE49-F238E27FC236}">
                <a16:creationId xmlns:a16="http://schemas.microsoft.com/office/drawing/2014/main" id="{65D3FF72-D820-B032-73C4-951F67B5F661}"/>
              </a:ext>
            </a:extLst>
          </p:cNvPr>
          <p:cNvPicPr>
            <a:picLocks noChangeAspect="1"/>
          </p:cNvPicPr>
          <p:nvPr/>
        </p:nvPicPr>
        <p:blipFill>
          <a:blip r:embed="rId3"/>
          <a:stretch>
            <a:fillRect/>
          </a:stretch>
        </p:blipFill>
        <p:spPr>
          <a:xfrm>
            <a:off x="107504" y="1700808"/>
            <a:ext cx="5492115" cy="1594485"/>
          </a:xfrm>
          <a:prstGeom prst="rect">
            <a:avLst/>
          </a:prstGeom>
        </p:spPr>
      </p:pic>
      <p:pic>
        <p:nvPicPr>
          <p:cNvPr id="5" name="Picture 4">
            <a:extLst>
              <a:ext uri="{FF2B5EF4-FFF2-40B4-BE49-F238E27FC236}">
                <a16:creationId xmlns:a16="http://schemas.microsoft.com/office/drawing/2014/main" id="{0E476D5E-097E-19D8-3552-9CC7C6A9B3B8}"/>
              </a:ext>
            </a:extLst>
          </p:cNvPr>
          <p:cNvPicPr>
            <a:picLocks noChangeAspect="1"/>
          </p:cNvPicPr>
          <p:nvPr/>
        </p:nvPicPr>
        <p:blipFill>
          <a:blip r:embed="rId4"/>
          <a:stretch>
            <a:fillRect/>
          </a:stretch>
        </p:blipFill>
        <p:spPr>
          <a:xfrm>
            <a:off x="112080" y="3295293"/>
            <a:ext cx="5492115" cy="2531745"/>
          </a:xfrm>
          <a:prstGeom prst="rect">
            <a:avLst/>
          </a:prstGeom>
        </p:spPr>
      </p:pic>
      <p:sp>
        <p:nvSpPr>
          <p:cNvPr id="21" name="TextBox 20">
            <a:extLst>
              <a:ext uri="{FF2B5EF4-FFF2-40B4-BE49-F238E27FC236}">
                <a16:creationId xmlns:a16="http://schemas.microsoft.com/office/drawing/2014/main" id="{78CD6D9C-8E26-B8F2-D270-4D65A2FA06A1}"/>
              </a:ext>
            </a:extLst>
          </p:cNvPr>
          <p:cNvSpPr txBox="1"/>
          <p:nvPr/>
        </p:nvSpPr>
        <p:spPr>
          <a:xfrm>
            <a:off x="5868144" y="4099500"/>
            <a:ext cx="2952328" cy="923330"/>
          </a:xfrm>
          <a:prstGeom prst="rect">
            <a:avLst/>
          </a:prstGeom>
          <a:noFill/>
        </p:spPr>
        <p:txBody>
          <a:bodyPr wrap="square" rtlCol="0">
            <a:spAutoFit/>
          </a:bodyPr>
          <a:lstStyle/>
          <a:p>
            <a:pPr marL="285750" indent="-285750">
              <a:buFont typeface="Arial" panose="020B0604020202020204" pitchFamily="34" charset="0"/>
              <a:buChar char="•"/>
            </a:pPr>
            <a:r>
              <a:rPr lang="en-US" sz="1800" dirty="0"/>
              <a:t>Center frequencies of all channels are integer multiples of 499.2 MHz</a:t>
            </a:r>
          </a:p>
        </p:txBody>
      </p:sp>
    </p:spTree>
    <p:extLst>
      <p:ext uri="{BB962C8B-B14F-4D97-AF65-F5344CB8AC3E}">
        <p14:creationId xmlns:p14="http://schemas.microsoft.com/office/powerpoint/2010/main" val="3861865541"/>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BE37D20-FAA2-44E9-952B-6AC7AB7D5685}"/>
              </a:ext>
            </a:extLst>
          </p:cNvPr>
          <p:cNvSpPr>
            <a:spLocks noGrp="1" noChangeArrowheads="1"/>
          </p:cNvSpPr>
          <p:nvPr>
            <p:ph type="title"/>
          </p:nvPr>
        </p:nvSpPr>
        <p:spPr/>
        <p:txBody>
          <a:bodyPr/>
          <a:lstStyle/>
          <a:p>
            <a:r>
              <a:rPr lang="en-US" altLang="en-US" dirty="0"/>
              <a:t>Technical Background 2/2</a:t>
            </a:r>
          </a:p>
        </p:txBody>
      </p:sp>
      <p:sp>
        <p:nvSpPr>
          <p:cNvPr id="11268" name="Slide Number Placeholder 3">
            <a:extLst>
              <a:ext uri="{FF2B5EF4-FFF2-40B4-BE49-F238E27FC236}">
                <a16:creationId xmlns:a16="http://schemas.microsoft.com/office/drawing/2014/main" id="{6DC54ECE-4FA6-BADF-B1AB-B18369862307}"/>
              </a:ext>
            </a:extLst>
          </p:cNvPr>
          <p:cNvSpPr txBox="1">
            <a:spLocks noChangeArrowheads="1"/>
          </p:cNvSpPr>
          <p:nvPr/>
        </p:nvSpPr>
        <p:spPr bwMode="auto">
          <a:xfrm>
            <a:off x="4211638" y="6524625"/>
            <a:ext cx="6477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341164F0-9DFB-4FF6-9CBD-3AD096D05E14}" type="slidenum">
              <a:rPr lang="en-US" altLang="ko-KR" sz="1200">
                <a:latin typeface="Times New Roman" panose="02020603050405020304" pitchFamily="18" charset="0"/>
              </a:rPr>
              <a:pPr>
                <a:spcBef>
                  <a:spcPct val="0"/>
                </a:spcBef>
                <a:buFontTx/>
                <a:buNone/>
              </a:pPr>
              <a:t>6</a:t>
            </a:fld>
            <a:endParaRPr lang="en-US" altLang="ko-KR" sz="1200">
              <a:latin typeface="Times New Roman" panose="02020603050405020304" pitchFamily="18" charset="0"/>
            </a:endParaRPr>
          </a:p>
        </p:txBody>
      </p:sp>
      <p:pic>
        <p:nvPicPr>
          <p:cNvPr id="2" name="Picture 1">
            <a:extLst>
              <a:ext uri="{FF2B5EF4-FFF2-40B4-BE49-F238E27FC236}">
                <a16:creationId xmlns:a16="http://schemas.microsoft.com/office/drawing/2014/main" id="{6EB30B2C-287D-487C-353B-0E63EAB8E7FF}"/>
              </a:ext>
            </a:extLst>
          </p:cNvPr>
          <p:cNvPicPr>
            <a:picLocks noChangeAspect="1"/>
          </p:cNvPicPr>
          <p:nvPr/>
        </p:nvPicPr>
        <p:blipFill>
          <a:blip r:embed="rId3"/>
          <a:stretch>
            <a:fillRect/>
          </a:stretch>
        </p:blipFill>
        <p:spPr>
          <a:xfrm>
            <a:off x="281443" y="1946822"/>
            <a:ext cx="5802725" cy="978122"/>
          </a:xfrm>
          <a:prstGeom prst="rect">
            <a:avLst/>
          </a:prstGeom>
        </p:spPr>
      </p:pic>
      <p:sp>
        <p:nvSpPr>
          <p:cNvPr id="3" name="Oval 2">
            <a:extLst>
              <a:ext uri="{FF2B5EF4-FFF2-40B4-BE49-F238E27FC236}">
                <a16:creationId xmlns:a16="http://schemas.microsoft.com/office/drawing/2014/main" id="{7FDC8B0D-3D5B-A91D-520D-FF25963EFFCE}"/>
              </a:ext>
            </a:extLst>
          </p:cNvPr>
          <p:cNvSpPr/>
          <p:nvPr/>
        </p:nvSpPr>
        <p:spPr bwMode="auto">
          <a:xfrm>
            <a:off x="2483768" y="2378455"/>
            <a:ext cx="936104" cy="274352"/>
          </a:xfrm>
          <a:prstGeom prst="ellipse">
            <a:avLst/>
          </a:prstGeom>
          <a:noFill/>
          <a:ln w="381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 name="Oval 5">
            <a:extLst>
              <a:ext uri="{FF2B5EF4-FFF2-40B4-BE49-F238E27FC236}">
                <a16:creationId xmlns:a16="http://schemas.microsoft.com/office/drawing/2014/main" id="{0EA8EA1B-0142-D37F-6D97-342FEA1E2F3C}"/>
              </a:ext>
            </a:extLst>
          </p:cNvPr>
          <p:cNvSpPr/>
          <p:nvPr/>
        </p:nvSpPr>
        <p:spPr bwMode="auto">
          <a:xfrm>
            <a:off x="251520" y="2342040"/>
            <a:ext cx="1512168" cy="310767"/>
          </a:xfrm>
          <a:prstGeom prst="ellipse">
            <a:avLst/>
          </a:prstGeom>
          <a:noFill/>
          <a:ln w="381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7" name="Straight Arrow Connector 6">
            <a:extLst>
              <a:ext uri="{FF2B5EF4-FFF2-40B4-BE49-F238E27FC236}">
                <a16:creationId xmlns:a16="http://schemas.microsoft.com/office/drawing/2014/main" id="{3D495D50-6EC1-F384-3BEF-B7D4C42AEBAE}"/>
              </a:ext>
            </a:extLst>
          </p:cNvPr>
          <p:cNvCxnSpPr>
            <a:cxnSpLocks/>
            <a:stCxn id="3" idx="6"/>
          </p:cNvCxnSpPr>
          <p:nvPr/>
        </p:nvCxnSpPr>
        <p:spPr bwMode="auto">
          <a:xfrm>
            <a:off x="3419872" y="2515631"/>
            <a:ext cx="3456384" cy="409313"/>
          </a:xfrm>
          <a:prstGeom prst="straightConnector1">
            <a:avLst/>
          </a:prstGeom>
          <a:solidFill>
            <a:schemeClr val="accent1"/>
          </a:solidFill>
          <a:ln w="25400" cap="flat" cmpd="sng" algn="ctr">
            <a:solidFill>
              <a:schemeClr val="accent1"/>
            </a:solidFill>
            <a:prstDash val="solid"/>
            <a:round/>
            <a:headEnd type="none" w="sm" len="sm"/>
            <a:tailEnd type="triangle"/>
          </a:ln>
          <a:effectLst/>
        </p:spPr>
      </p:cxnSp>
      <p:cxnSp>
        <p:nvCxnSpPr>
          <p:cNvPr id="8" name="Straight Arrow Connector 7">
            <a:extLst>
              <a:ext uri="{FF2B5EF4-FFF2-40B4-BE49-F238E27FC236}">
                <a16:creationId xmlns:a16="http://schemas.microsoft.com/office/drawing/2014/main" id="{2920CFF5-0D57-BF3B-4511-062BDA354B34}"/>
              </a:ext>
            </a:extLst>
          </p:cNvPr>
          <p:cNvCxnSpPr/>
          <p:nvPr/>
        </p:nvCxnSpPr>
        <p:spPr bwMode="auto">
          <a:xfrm flipV="1">
            <a:off x="1763688" y="1988369"/>
            <a:ext cx="5112568" cy="504527"/>
          </a:xfrm>
          <a:prstGeom prst="straightConnector1">
            <a:avLst/>
          </a:prstGeom>
          <a:solidFill>
            <a:schemeClr val="accent1"/>
          </a:solidFill>
          <a:ln w="25400" cap="flat" cmpd="sng" algn="ctr">
            <a:solidFill>
              <a:schemeClr val="accent1"/>
            </a:solidFill>
            <a:prstDash val="solid"/>
            <a:round/>
            <a:headEnd type="none" w="sm" len="sm"/>
            <a:tailEnd type="triangle"/>
          </a:ln>
          <a:effectLst/>
        </p:spPr>
      </p:cxnSp>
      <p:sp>
        <p:nvSpPr>
          <p:cNvPr id="9" name="TextBox 8">
            <a:extLst>
              <a:ext uri="{FF2B5EF4-FFF2-40B4-BE49-F238E27FC236}">
                <a16:creationId xmlns:a16="http://schemas.microsoft.com/office/drawing/2014/main" id="{7715CC03-FAC4-D3E5-FC46-568AC8B32D83}"/>
              </a:ext>
            </a:extLst>
          </p:cNvPr>
          <p:cNvSpPr txBox="1"/>
          <p:nvPr/>
        </p:nvSpPr>
        <p:spPr>
          <a:xfrm>
            <a:off x="6876256" y="1772816"/>
            <a:ext cx="2130317" cy="461665"/>
          </a:xfrm>
          <a:prstGeom prst="rect">
            <a:avLst/>
          </a:prstGeom>
          <a:noFill/>
        </p:spPr>
        <p:txBody>
          <a:bodyPr wrap="square" rtlCol="0">
            <a:spAutoFit/>
          </a:bodyPr>
          <a:lstStyle/>
          <a:p>
            <a:r>
              <a:rPr lang="en-US" dirty="0">
                <a:solidFill>
                  <a:schemeClr val="accent1"/>
                </a:solidFill>
                <a:latin typeface="+mn-lt"/>
              </a:rPr>
              <a:t>325 MHz &lt; |</a:t>
            </a:r>
            <a:r>
              <a:rPr lang="en-US" i="1" dirty="0">
                <a:solidFill>
                  <a:schemeClr val="accent1"/>
                </a:solidFill>
                <a:latin typeface="+mn-lt"/>
              </a:rPr>
              <a:t>f</a:t>
            </a:r>
            <a:r>
              <a:rPr lang="en-US" dirty="0">
                <a:solidFill>
                  <a:schemeClr val="accent1"/>
                </a:solidFill>
                <a:latin typeface="+mn-lt"/>
              </a:rPr>
              <a:t> - </a:t>
            </a:r>
            <a:r>
              <a:rPr lang="en-US" i="1" dirty="0">
                <a:solidFill>
                  <a:schemeClr val="accent1"/>
                </a:solidFill>
                <a:latin typeface="+mn-lt"/>
              </a:rPr>
              <a:t>fc</a:t>
            </a:r>
            <a:r>
              <a:rPr lang="en-US" dirty="0">
                <a:solidFill>
                  <a:schemeClr val="accent1"/>
                </a:solidFill>
                <a:latin typeface="+mn-lt"/>
              </a:rPr>
              <a:t>| &lt; 400 MHz</a:t>
            </a:r>
          </a:p>
          <a:p>
            <a:r>
              <a:rPr lang="en-US" dirty="0">
                <a:solidFill>
                  <a:schemeClr val="accent1"/>
                </a:solidFill>
                <a:latin typeface="+mn-lt"/>
              </a:rPr>
              <a:t>(for 499.2 MHz)</a:t>
            </a:r>
          </a:p>
        </p:txBody>
      </p:sp>
      <p:sp>
        <p:nvSpPr>
          <p:cNvPr id="10" name="TextBox 9">
            <a:extLst>
              <a:ext uri="{FF2B5EF4-FFF2-40B4-BE49-F238E27FC236}">
                <a16:creationId xmlns:a16="http://schemas.microsoft.com/office/drawing/2014/main" id="{FCC478A5-0F34-C84C-ED2D-FB6C1C7722BA}"/>
              </a:ext>
            </a:extLst>
          </p:cNvPr>
          <p:cNvSpPr txBox="1"/>
          <p:nvPr/>
        </p:nvSpPr>
        <p:spPr>
          <a:xfrm>
            <a:off x="6876256" y="2791961"/>
            <a:ext cx="2130317" cy="461665"/>
          </a:xfrm>
          <a:prstGeom prst="rect">
            <a:avLst/>
          </a:prstGeom>
          <a:noFill/>
        </p:spPr>
        <p:txBody>
          <a:bodyPr wrap="square" rtlCol="0">
            <a:spAutoFit/>
          </a:bodyPr>
          <a:lstStyle/>
          <a:p>
            <a:r>
              <a:rPr lang="en-US" dirty="0">
                <a:solidFill>
                  <a:schemeClr val="accent1"/>
                </a:solidFill>
                <a:latin typeface="+mn-lt"/>
              </a:rPr>
              <a:t>|</a:t>
            </a:r>
            <a:r>
              <a:rPr lang="en-US" i="1" dirty="0">
                <a:solidFill>
                  <a:schemeClr val="accent1"/>
                </a:solidFill>
                <a:latin typeface="+mn-lt"/>
              </a:rPr>
              <a:t>f</a:t>
            </a:r>
            <a:r>
              <a:rPr lang="en-US" dirty="0">
                <a:solidFill>
                  <a:schemeClr val="accent1"/>
                </a:solidFill>
                <a:latin typeface="+mn-lt"/>
              </a:rPr>
              <a:t> - </a:t>
            </a:r>
            <a:r>
              <a:rPr lang="en-US" i="1" dirty="0">
                <a:solidFill>
                  <a:schemeClr val="accent1"/>
                </a:solidFill>
                <a:latin typeface="+mn-lt"/>
              </a:rPr>
              <a:t>fc</a:t>
            </a:r>
            <a:r>
              <a:rPr lang="en-US" dirty="0">
                <a:solidFill>
                  <a:schemeClr val="accent1"/>
                </a:solidFill>
                <a:latin typeface="+mn-lt"/>
              </a:rPr>
              <a:t>| &gt; 400 MHz</a:t>
            </a:r>
          </a:p>
          <a:p>
            <a:r>
              <a:rPr lang="en-US" dirty="0">
                <a:solidFill>
                  <a:schemeClr val="accent1"/>
                </a:solidFill>
                <a:latin typeface="+mn-lt"/>
              </a:rPr>
              <a:t>(for 499.2 MHz)</a:t>
            </a:r>
          </a:p>
        </p:txBody>
      </p:sp>
      <p:sp>
        <p:nvSpPr>
          <p:cNvPr id="11" name="TextBox 10">
            <a:extLst>
              <a:ext uri="{FF2B5EF4-FFF2-40B4-BE49-F238E27FC236}">
                <a16:creationId xmlns:a16="http://schemas.microsoft.com/office/drawing/2014/main" id="{AF38E42B-30C5-C06E-DABB-365AB5C3CF75}"/>
              </a:ext>
            </a:extLst>
          </p:cNvPr>
          <p:cNvSpPr txBox="1"/>
          <p:nvPr/>
        </p:nvSpPr>
        <p:spPr>
          <a:xfrm>
            <a:off x="4427984" y="5499825"/>
            <a:ext cx="432048" cy="276999"/>
          </a:xfrm>
          <a:prstGeom prst="rect">
            <a:avLst/>
          </a:prstGeom>
          <a:noFill/>
        </p:spPr>
        <p:txBody>
          <a:bodyPr wrap="square" rtlCol="0">
            <a:spAutoFit/>
          </a:bodyPr>
          <a:lstStyle/>
          <a:p>
            <a:r>
              <a:rPr lang="en-US" i="1" dirty="0">
                <a:solidFill>
                  <a:schemeClr val="accent1"/>
                </a:solidFill>
                <a:latin typeface="+mn-lt"/>
              </a:rPr>
              <a:t>fc</a:t>
            </a:r>
          </a:p>
        </p:txBody>
      </p:sp>
      <p:sp>
        <p:nvSpPr>
          <p:cNvPr id="12" name="TextBox 11">
            <a:extLst>
              <a:ext uri="{FF2B5EF4-FFF2-40B4-BE49-F238E27FC236}">
                <a16:creationId xmlns:a16="http://schemas.microsoft.com/office/drawing/2014/main" id="{C2F5C514-17A5-0CDF-D698-071D869FE670}"/>
              </a:ext>
            </a:extLst>
          </p:cNvPr>
          <p:cNvSpPr txBox="1"/>
          <p:nvPr/>
        </p:nvSpPr>
        <p:spPr>
          <a:xfrm>
            <a:off x="5004048" y="5510858"/>
            <a:ext cx="1224136" cy="276999"/>
          </a:xfrm>
          <a:prstGeom prst="rect">
            <a:avLst/>
          </a:prstGeom>
          <a:noFill/>
        </p:spPr>
        <p:txBody>
          <a:bodyPr wrap="square" rtlCol="0">
            <a:spAutoFit/>
          </a:bodyPr>
          <a:lstStyle/>
          <a:p>
            <a:r>
              <a:rPr lang="en-US" i="1" dirty="0">
                <a:solidFill>
                  <a:schemeClr val="accent1"/>
                </a:solidFill>
                <a:latin typeface="+mn-lt"/>
              </a:rPr>
              <a:t>fc + 325 MHz</a:t>
            </a:r>
          </a:p>
        </p:txBody>
      </p:sp>
      <p:sp>
        <p:nvSpPr>
          <p:cNvPr id="13" name="TextBox 12">
            <a:extLst>
              <a:ext uri="{FF2B5EF4-FFF2-40B4-BE49-F238E27FC236}">
                <a16:creationId xmlns:a16="http://schemas.microsoft.com/office/drawing/2014/main" id="{A0FF13E8-5149-F082-2E66-3C6745A9FC32}"/>
              </a:ext>
            </a:extLst>
          </p:cNvPr>
          <p:cNvSpPr txBox="1"/>
          <p:nvPr/>
        </p:nvSpPr>
        <p:spPr>
          <a:xfrm>
            <a:off x="6084168" y="5499825"/>
            <a:ext cx="1224136" cy="276999"/>
          </a:xfrm>
          <a:prstGeom prst="rect">
            <a:avLst/>
          </a:prstGeom>
          <a:noFill/>
        </p:spPr>
        <p:txBody>
          <a:bodyPr wrap="square" rtlCol="0">
            <a:spAutoFit/>
          </a:bodyPr>
          <a:lstStyle/>
          <a:p>
            <a:r>
              <a:rPr lang="en-US" i="1" dirty="0">
                <a:solidFill>
                  <a:schemeClr val="accent1"/>
                </a:solidFill>
                <a:latin typeface="+mn-lt"/>
              </a:rPr>
              <a:t>fc + 400 MHz</a:t>
            </a:r>
          </a:p>
        </p:txBody>
      </p:sp>
      <p:pic>
        <p:nvPicPr>
          <p:cNvPr id="14" name="Picture 13">
            <a:extLst>
              <a:ext uri="{FF2B5EF4-FFF2-40B4-BE49-F238E27FC236}">
                <a16:creationId xmlns:a16="http://schemas.microsoft.com/office/drawing/2014/main" id="{780ACB8B-F33F-6C60-7547-E80CCF059038}"/>
              </a:ext>
            </a:extLst>
          </p:cNvPr>
          <p:cNvPicPr>
            <a:picLocks noChangeAspect="1"/>
          </p:cNvPicPr>
          <p:nvPr/>
        </p:nvPicPr>
        <p:blipFill>
          <a:blip r:embed="rId4"/>
          <a:stretch>
            <a:fillRect/>
          </a:stretch>
        </p:blipFill>
        <p:spPr>
          <a:xfrm>
            <a:off x="2449607" y="3243908"/>
            <a:ext cx="4307205" cy="2266950"/>
          </a:xfrm>
          <a:prstGeom prst="rect">
            <a:avLst/>
          </a:prstGeom>
        </p:spPr>
      </p:pic>
    </p:spTree>
    <p:extLst>
      <p:ext uri="{BB962C8B-B14F-4D97-AF65-F5344CB8AC3E}">
        <p14:creationId xmlns:p14="http://schemas.microsoft.com/office/powerpoint/2010/main" val="731434662"/>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Slide Number Placeholder 3">
            <a:extLst>
              <a:ext uri="{FF2B5EF4-FFF2-40B4-BE49-F238E27FC236}">
                <a16:creationId xmlns:a16="http://schemas.microsoft.com/office/drawing/2014/main" id="{6DC54ECE-4FA6-BADF-B1AB-B18369862307}"/>
              </a:ext>
            </a:extLst>
          </p:cNvPr>
          <p:cNvSpPr txBox="1">
            <a:spLocks noChangeArrowheads="1"/>
          </p:cNvSpPr>
          <p:nvPr/>
        </p:nvSpPr>
        <p:spPr bwMode="auto">
          <a:xfrm>
            <a:off x="4211638" y="6524625"/>
            <a:ext cx="6477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341164F0-9DFB-4FF6-9CBD-3AD096D05E14}" type="slidenum">
              <a:rPr lang="en-US" altLang="ko-KR" sz="1200">
                <a:latin typeface="Times New Roman" panose="02020603050405020304" pitchFamily="18" charset="0"/>
              </a:rPr>
              <a:pPr>
                <a:spcBef>
                  <a:spcPct val="0"/>
                </a:spcBef>
                <a:buFontTx/>
                <a:buNone/>
              </a:pPr>
              <a:t>7</a:t>
            </a:fld>
            <a:endParaRPr lang="en-US" altLang="ko-KR" sz="1200">
              <a:latin typeface="Times New Roman" panose="02020603050405020304" pitchFamily="18" charset="0"/>
            </a:endParaRPr>
          </a:p>
        </p:txBody>
      </p:sp>
      <p:sp>
        <p:nvSpPr>
          <p:cNvPr id="5" name="Title 1">
            <a:extLst>
              <a:ext uri="{FF2B5EF4-FFF2-40B4-BE49-F238E27FC236}">
                <a16:creationId xmlns:a16="http://schemas.microsoft.com/office/drawing/2014/main" id="{2761B2FD-B56C-B4CD-AFC6-C19962876686}"/>
              </a:ext>
            </a:extLst>
          </p:cNvPr>
          <p:cNvSpPr>
            <a:spLocks noGrp="1" noChangeArrowheads="1"/>
          </p:cNvSpPr>
          <p:nvPr>
            <p:ph type="title"/>
          </p:nvPr>
        </p:nvSpPr>
        <p:spPr>
          <a:xfrm>
            <a:off x="685800" y="685800"/>
            <a:ext cx="7772400" cy="798513"/>
          </a:xfrm>
        </p:spPr>
        <p:txBody>
          <a:bodyPr/>
          <a:lstStyle/>
          <a:p>
            <a:r>
              <a:rPr lang="en-US" altLang="en-US" dirty="0"/>
              <a:t>Band Allocation – Option 1</a:t>
            </a:r>
          </a:p>
        </p:txBody>
      </p:sp>
      <p:graphicFrame>
        <p:nvGraphicFramePr>
          <p:cNvPr id="6" name="Table 4">
            <a:extLst>
              <a:ext uri="{FF2B5EF4-FFF2-40B4-BE49-F238E27FC236}">
                <a16:creationId xmlns:a16="http://schemas.microsoft.com/office/drawing/2014/main" id="{34E7BFE8-2F9E-7E5C-28C4-9253D6D508FE}"/>
              </a:ext>
            </a:extLst>
          </p:cNvPr>
          <p:cNvGraphicFramePr>
            <a:graphicFrameLocks noGrp="1"/>
          </p:cNvGraphicFramePr>
          <p:nvPr>
            <p:extLst>
              <p:ext uri="{D42A27DB-BD31-4B8C-83A1-F6EECF244321}">
                <p14:modId xmlns:p14="http://schemas.microsoft.com/office/powerpoint/2010/main" val="2038096029"/>
              </p:ext>
            </p:extLst>
          </p:nvPr>
        </p:nvGraphicFramePr>
        <p:xfrm>
          <a:off x="827583" y="1988840"/>
          <a:ext cx="7630617" cy="3531510"/>
        </p:xfrm>
        <a:graphic>
          <a:graphicData uri="http://schemas.openxmlformats.org/drawingml/2006/table">
            <a:tbl>
              <a:tblPr firstRow="1" bandRow="1">
                <a:tableStyleId>{5C22544A-7EE6-4342-B048-85BDC9FD1C3A}</a:tableStyleId>
              </a:tblPr>
              <a:tblGrid>
                <a:gridCol w="807084">
                  <a:extLst>
                    <a:ext uri="{9D8B030D-6E8A-4147-A177-3AD203B41FA5}">
                      <a16:colId xmlns:a16="http://schemas.microsoft.com/office/drawing/2014/main" val="3821721091"/>
                    </a:ext>
                  </a:extLst>
                </a:gridCol>
                <a:gridCol w="956102">
                  <a:extLst>
                    <a:ext uri="{9D8B030D-6E8A-4147-A177-3AD203B41FA5}">
                      <a16:colId xmlns:a16="http://schemas.microsoft.com/office/drawing/2014/main" val="1035417483"/>
                    </a:ext>
                  </a:extLst>
                </a:gridCol>
                <a:gridCol w="1100570">
                  <a:extLst>
                    <a:ext uri="{9D8B030D-6E8A-4147-A177-3AD203B41FA5}">
                      <a16:colId xmlns:a16="http://schemas.microsoft.com/office/drawing/2014/main" val="3691213361"/>
                    </a:ext>
                  </a:extLst>
                </a:gridCol>
                <a:gridCol w="1100570">
                  <a:extLst>
                    <a:ext uri="{9D8B030D-6E8A-4147-A177-3AD203B41FA5}">
                      <a16:colId xmlns:a16="http://schemas.microsoft.com/office/drawing/2014/main" val="2583373865"/>
                    </a:ext>
                  </a:extLst>
                </a:gridCol>
                <a:gridCol w="3666291">
                  <a:extLst>
                    <a:ext uri="{9D8B030D-6E8A-4147-A177-3AD203B41FA5}">
                      <a16:colId xmlns:a16="http://schemas.microsoft.com/office/drawing/2014/main" val="1459416423"/>
                    </a:ext>
                  </a:extLst>
                </a:gridCol>
              </a:tblGrid>
              <a:tr h="616052">
                <a:tc>
                  <a:txBody>
                    <a:bodyPr/>
                    <a:lstStyle/>
                    <a:p>
                      <a:r>
                        <a:rPr lang="en-US" sz="1200" b="1" dirty="0"/>
                        <a:t>Channel number</a:t>
                      </a:r>
                    </a:p>
                  </a:txBody>
                  <a:tcPr/>
                </a:tc>
                <a:tc>
                  <a:txBody>
                    <a:bodyPr/>
                    <a:lstStyle/>
                    <a:p>
                      <a:r>
                        <a:rPr lang="en-US" sz="1200" b="1" dirty="0"/>
                        <a:t>Centre </a:t>
                      </a:r>
                    </a:p>
                    <a:p>
                      <a:r>
                        <a:rPr lang="en-US" sz="1200" b="1" dirty="0"/>
                        <a:t>frequency (MHz)</a:t>
                      </a:r>
                    </a:p>
                  </a:txBody>
                  <a:tcPr/>
                </a:tc>
                <a:tc>
                  <a:txBody>
                    <a:bodyPr/>
                    <a:lstStyle/>
                    <a:p>
                      <a:r>
                        <a:rPr lang="en-US" sz="1200" dirty="0"/>
                        <a:t>Channel </a:t>
                      </a:r>
                    </a:p>
                    <a:p>
                      <a:r>
                        <a:rPr lang="en-US" sz="1200" dirty="0"/>
                        <a:t>start             frequency    (MHz)</a:t>
                      </a:r>
                    </a:p>
                  </a:txBody>
                  <a:tcPr/>
                </a:tc>
                <a:tc>
                  <a:txBody>
                    <a:bodyPr/>
                    <a:lstStyle/>
                    <a:p>
                      <a:r>
                        <a:rPr lang="en-US" sz="1200" dirty="0"/>
                        <a:t>Channel </a:t>
                      </a:r>
                    </a:p>
                    <a:p>
                      <a:r>
                        <a:rPr lang="en-US" sz="1200" dirty="0"/>
                        <a:t>end              frequency    (MHz)</a:t>
                      </a:r>
                    </a:p>
                  </a:txBody>
                  <a:tcPr/>
                </a:tc>
                <a:tc>
                  <a:txBody>
                    <a:bodyPr/>
                    <a:lstStyle/>
                    <a:p>
                      <a:r>
                        <a:rPr lang="en-US" sz="1200" dirty="0"/>
                        <a:t>Notes</a:t>
                      </a:r>
                    </a:p>
                  </a:txBody>
                  <a:tcPr/>
                </a:tc>
                <a:extLst>
                  <a:ext uri="{0D108BD9-81ED-4DB2-BD59-A6C34878D82A}">
                    <a16:rowId xmlns:a16="http://schemas.microsoft.com/office/drawing/2014/main" val="3536572613"/>
                  </a:ext>
                </a:extLst>
              </a:tr>
              <a:tr h="323730">
                <a:tc>
                  <a:txBody>
                    <a:bodyPr/>
                    <a:lstStyle/>
                    <a:p>
                      <a:r>
                        <a:rPr lang="en-US" sz="1200" dirty="0"/>
                        <a:t>…</a:t>
                      </a:r>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rowSpan="3">
                  <a:txBody>
                    <a:bodyPr/>
                    <a:lstStyle/>
                    <a:p>
                      <a:pPr marL="171450" indent="-171450">
                        <a:buFont typeface="Arial" panose="020B0604020202020204" pitchFamily="34" charset="0"/>
                        <a:buChar char="•"/>
                      </a:pPr>
                      <a:r>
                        <a:rPr lang="en-US" sz="1200" dirty="0"/>
                        <a:t>Channels currently defined in the IEEE 802.15   standard</a:t>
                      </a:r>
                    </a:p>
                  </a:txBody>
                  <a:tcPr/>
                </a:tc>
                <a:extLst>
                  <a:ext uri="{0D108BD9-81ED-4DB2-BD59-A6C34878D82A}">
                    <a16:rowId xmlns:a16="http://schemas.microsoft.com/office/drawing/2014/main" val="3803635955"/>
                  </a:ext>
                </a:extLst>
              </a:tr>
              <a:tr h="323730">
                <a:tc>
                  <a:txBody>
                    <a:bodyPr/>
                    <a:lstStyle/>
                    <a:p>
                      <a:r>
                        <a:rPr lang="en-US" sz="1200" dirty="0"/>
                        <a:t>13</a:t>
                      </a:r>
                    </a:p>
                  </a:txBody>
                  <a:tcPr/>
                </a:tc>
                <a:tc>
                  <a:txBody>
                    <a:bodyPr/>
                    <a:lstStyle/>
                    <a:p>
                      <a:r>
                        <a:rPr lang="en-US" sz="1200" dirty="0"/>
                        <a:t>9,484.8</a:t>
                      </a:r>
                    </a:p>
                  </a:txBody>
                  <a:tcPr/>
                </a:tc>
                <a:tc>
                  <a:txBody>
                    <a:bodyPr/>
                    <a:lstStyle/>
                    <a:p>
                      <a:r>
                        <a:rPr lang="en-US" sz="1200" dirty="0"/>
                        <a:t>9,235.2</a:t>
                      </a:r>
                    </a:p>
                  </a:txBody>
                  <a:tcPr/>
                </a:tc>
                <a:tc>
                  <a:txBody>
                    <a:bodyPr/>
                    <a:lstStyle/>
                    <a:p>
                      <a:r>
                        <a:rPr lang="en-US" sz="1200" dirty="0"/>
                        <a:t>9,734.4</a:t>
                      </a:r>
                    </a:p>
                  </a:txBody>
                  <a:tcPr/>
                </a:tc>
                <a:tc vMerge="1">
                  <a:txBody>
                    <a:bodyPr/>
                    <a:lstStyle/>
                    <a:p>
                      <a:endParaRPr lang="en-US" sz="1200"/>
                    </a:p>
                  </a:txBody>
                  <a:tcPr/>
                </a:tc>
                <a:extLst>
                  <a:ext uri="{0D108BD9-81ED-4DB2-BD59-A6C34878D82A}">
                    <a16:rowId xmlns:a16="http://schemas.microsoft.com/office/drawing/2014/main" val="3299853355"/>
                  </a:ext>
                </a:extLst>
              </a:tr>
              <a:tr h="323730">
                <a:tc>
                  <a:txBody>
                    <a:bodyPr/>
                    <a:lstStyle/>
                    <a:p>
                      <a:r>
                        <a:rPr lang="en-US" sz="1200" dirty="0"/>
                        <a:t>14</a:t>
                      </a:r>
                    </a:p>
                  </a:txBody>
                  <a:tcPr/>
                </a:tc>
                <a:tc>
                  <a:txBody>
                    <a:bodyPr/>
                    <a:lstStyle/>
                    <a:p>
                      <a:r>
                        <a:rPr lang="en-US" sz="1200" dirty="0"/>
                        <a:t>9,984.0</a:t>
                      </a:r>
                    </a:p>
                  </a:txBody>
                  <a:tcPr/>
                </a:tc>
                <a:tc>
                  <a:txBody>
                    <a:bodyPr/>
                    <a:lstStyle/>
                    <a:p>
                      <a:r>
                        <a:rPr lang="en-US" sz="1200" dirty="0"/>
                        <a:t>9,734.4</a:t>
                      </a:r>
                    </a:p>
                  </a:txBody>
                  <a:tcPr/>
                </a:tc>
                <a:tc>
                  <a:txBody>
                    <a:bodyPr/>
                    <a:lstStyle/>
                    <a:p>
                      <a:r>
                        <a:rPr lang="en-US" sz="1200" dirty="0"/>
                        <a:t>10,233.6</a:t>
                      </a:r>
                    </a:p>
                  </a:txBody>
                  <a:tcPr/>
                </a:tc>
                <a:tc vMerge="1">
                  <a:txBody>
                    <a:bodyPr/>
                    <a:lstStyle/>
                    <a:p>
                      <a:endParaRPr lang="en-US" sz="1200" dirty="0"/>
                    </a:p>
                  </a:txBody>
                  <a:tcPr/>
                </a:tc>
                <a:extLst>
                  <a:ext uri="{0D108BD9-81ED-4DB2-BD59-A6C34878D82A}">
                    <a16:rowId xmlns:a16="http://schemas.microsoft.com/office/drawing/2014/main" val="2206188686"/>
                  </a:ext>
                </a:extLst>
              </a:tr>
              <a:tr h="323730">
                <a:tc>
                  <a:txBody>
                    <a:bodyPr/>
                    <a:lstStyle/>
                    <a:p>
                      <a:r>
                        <a:rPr lang="en-US" sz="1200" dirty="0">
                          <a:solidFill>
                            <a:srgbClr val="FF0000"/>
                          </a:solidFill>
                        </a:rPr>
                        <a:t>N1</a:t>
                      </a:r>
                    </a:p>
                  </a:txBody>
                  <a:tcPr/>
                </a:tc>
                <a:tc>
                  <a:txBody>
                    <a:bodyPr/>
                    <a:lstStyle/>
                    <a:p>
                      <a:r>
                        <a:rPr lang="en-US" sz="1200" dirty="0">
                          <a:solidFill>
                            <a:srgbClr val="FF0000"/>
                          </a:solidFill>
                        </a:rPr>
                        <a:t>10,483.2</a:t>
                      </a:r>
                    </a:p>
                  </a:txBody>
                  <a:tcPr/>
                </a:tc>
                <a:tc>
                  <a:txBody>
                    <a:bodyPr/>
                    <a:lstStyle/>
                    <a:p>
                      <a:r>
                        <a:rPr lang="en-US" sz="1200" dirty="0">
                          <a:solidFill>
                            <a:srgbClr val="FF0000"/>
                          </a:solidFill>
                        </a:rPr>
                        <a:t>10,233.6</a:t>
                      </a:r>
                    </a:p>
                  </a:txBody>
                  <a:tcPr/>
                </a:tc>
                <a:tc>
                  <a:txBody>
                    <a:bodyPr/>
                    <a:lstStyle/>
                    <a:p>
                      <a:r>
                        <a:rPr lang="en-US" sz="1200" dirty="0">
                          <a:solidFill>
                            <a:srgbClr val="FF0000"/>
                          </a:solidFill>
                        </a:rPr>
                        <a:t>10,732.8</a:t>
                      </a:r>
                    </a:p>
                  </a:txBody>
                  <a:tcPr/>
                </a:tc>
                <a:tc rowSpan="5">
                  <a:txBody>
                    <a:bodyPr/>
                    <a:lstStyle/>
                    <a:p>
                      <a:pPr marL="171450" indent="-171450">
                        <a:buFont typeface="Arial" panose="020B0604020202020204" pitchFamily="34" charset="0"/>
                        <a:buChar char="•"/>
                      </a:pPr>
                      <a:r>
                        <a:rPr lang="en-US" sz="1200" dirty="0"/>
                        <a:t>Option 1: 499.2 MHz channels.</a:t>
                      </a:r>
                    </a:p>
                    <a:p>
                      <a:pPr marL="171450" indent="-171450">
                        <a:buFont typeface="Arial" panose="020B0604020202020204" pitchFamily="34" charset="0"/>
                        <a:buChar char="•"/>
                      </a:pPr>
                      <a:r>
                        <a:rPr lang="en-US" sz="1200" dirty="0"/>
                        <a:t>Advantage: Ease of implementation.</a:t>
                      </a:r>
                    </a:p>
                    <a:p>
                      <a:pPr marL="171450" indent="-171450">
                        <a:buFont typeface="Arial" panose="020B0604020202020204" pitchFamily="34" charset="0"/>
                        <a:buChar char="•"/>
                      </a:pPr>
                      <a:r>
                        <a:rPr lang="en-US" sz="1200" dirty="0"/>
                        <a:t>Problem: Transmission in the passive sensing    band (10.6-10.7 GHz) will be prohibited in most,  if not all, regulatory domains.</a:t>
                      </a:r>
                    </a:p>
                    <a:p>
                      <a:pPr marL="171450" indent="-171450">
                        <a:buFont typeface="Arial" panose="020B0604020202020204" pitchFamily="34" charset="0"/>
                        <a:buChar char="•"/>
                      </a:pPr>
                      <a:r>
                        <a:rPr lang="en-US" sz="1200" dirty="0"/>
                        <a:t>Solution: Channel N1 would have to be skipped. Even if this is the case, the start frequency of N2     would be too close to 10,700 GHz, resulting in    stringent implementation requirements.</a:t>
                      </a:r>
                    </a:p>
                  </a:txBody>
                  <a:tcPr/>
                </a:tc>
                <a:extLst>
                  <a:ext uri="{0D108BD9-81ED-4DB2-BD59-A6C34878D82A}">
                    <a16:rowId xmlns:a16="http://schemas.microsoft.com/office/drawing/2014/main" val="2023275267"/>
                  </a:ext>
                </a:extLst>
              </a:tr>
              <a:tr h="323730">
                <a:tc>
                  <a:txBody>
                    <a:bodyPr/>
                    <a:lstStyle/>
                    <a:p>
                      <a:r>
                        <a:rPr lang="en-US" sz="1200" dirty="0">
                          <a:solidFill>
                            <a:srgbClr val="FF0000"/>
                          </a:solidFill>
                        </a:rPr>
                        <a:t>N2</a:t>
                      </a:r>
                    </a:p>
                  </a:txBody>
                  <a:tcPr/>
                </a:tc>
                <a:tc>
                  <a:txBody>
                    <a:bodyPr/>
                    <a:lstStyle/>
                    <a:p>
                      <a:r>
                        <a:rPr lang="en-US" sz="1200" dirty="0">
                          <a:solidFill>
                            <a:srgbClr val="FF0000"/>
                          </a:solidFill>
                        </a:rPr>
                        <a:t>10,982.4</a:t>
                      </a:r>
                    </a:p>
                  </a:txBody>
                  <a:tcPr/>
                </a:tc>
                <a:tc>
                  <a:txBody>
                    <a:bodyPr/>
                    <a:lstStyle/>
                    <a:p>
                      <a:r>
                        <a:rPr lang="en-US" sz="1200" dirty="0">
                          <a:solidFill>
                            <a:srgbClr val="FF0000"/>
                          </a:solidFill>
                        </a:rPr>
                        <a:t>10,732.8</a:t>
                      </a:r>
                    </a:p>
                  </a:txBody>
                  <a:tcPr/>
                </a:tc>
                <a:tc>
                  <a:txBody>
                    <a:bodyPr/>
                    <a:lstStyle/>
                    <a:p>
                      <a:r>
                        <a:rPr lang="en-US" sz="1200" dirty="0">
                          <a:solidFill>
                            <a:srgbClr val="FF0000"/>
                          </a:solidFill>
                        </a:rPr>
                        <a:t>11,232.0</a:t>
                      </a:r>
                    </a:p>
                  </a:txBody>
                  <a:tcPr/>
                </a:tc>
                <a:tc vMerge="1">
                  <a:txBody>
                    <a:bodyPr/>
                    <a:lstStyle/>
                    <a:p>
                      <a:endParaRPr lang="en-US" sz="1200" dirty="0"/>
                    </a:p>
                  </a:txBody>
                  <a:tcPr/>
                </a:tc>
                <a:extLst>
                  <a:ext uri="{0D108BD9-81ED-4DB2-BD59-A6C34878D82A}">
                    <a16:rowId xmlns:a16="http://schemas.microsoft.com/office/drawing/2014/main" val="1152893212"/>
                  </a:ext>
                </a:extLst>
              </a:tr>
              <a:tr h="323730">
                <a:tc>
                  <a:txBody>
                    <a:bodyPr/>
                    <a:lstStyle/>
                    <a:p>
                      <a:r>
                        <a:rPr lang="en-US" sz="1200" dirty="0">
                          <a:solidFill>
                            <a:srgbClr val="FF0000"/>
                          </a:solidFill>
                        </a:rPr>
                        <a:t>N3</a:t>
                      </a:r>
                    </a:p>
                  </a:txBody>
                  <a:tcPr/>
                </a:tc>
                <a:tc>
                  <a:txBody>
                    <a:bodyPr/>
                    <a:lstStyle/>
                    <a:p>
                      <a:r>
                        <a:rPr lang="en-US" sz="1200" dirty="0">
                          <a:solidFill>
                            <a:srgbClr val="FF0000"/>
                          </a:solidFill>
                        </a:rPr>
                        <a:t>11,481.6</a:t>
                      </a:r>
                    </a:p>
                  </a:txBody>
                  <a:tcPr/>
                </a:tc>
                <a:tc>
                  <a:txBody>
                    <a:bodyPr/>
                    <a:lstStyle/>
                    <a:p>
                      <a:r>
                        <a:rPr lang="en-US" sz="1200" dirty="0">
                          <a:solidFill>
                            <a:srgbClr val="FF0000"/>
                          </a:solidFill>
                        </a:rPr>
                        <a:t>11,232.0</a:t>
                      </a:r>
                    </a:p>
                  </a:txBody>
                  <a:tcPr/>
                </a:tc>
                <a:tc>
                  <a:txBody>
                    <a:bodyPr/>
                    <a:lstStyle/>
                    <a:p>
                      <a:r>
                        <a:rPr lang="en-US" sz="1200" dirty="0">
                          <a:solidFill>
                            <a:srgbClr val="FF0000"/>
                          </a:solidFill>
                        </a:rPr>
                        <a:t>11,731.2</a:t>
                      </a:r>
                    </a:p>
                  </a:txBody>
                  <a:tcPr/>
                </a:tc>
                <a:tc vMerge="1">
                  <a:txBody>
                    <a:bodyPr/>
                    <a:lstStyle/>
                    <a:p>
                      <a:endParaRPr lang="en-US" sz="1200" dirty="0"/>
                    </a:p>
                  </a:txBody>
                  <a:tcPr/>
                </a:tc>
                <a:extLst>
                  <a:ext uri="{0D108BD9-81ED-4DB2-BD59-A6C34878D82A}">
                    <a16:rowId xmlns:a16="http://schemas.microsoft.com/office/drawing/2014/main" val="2071735263"/>
                  </a:ext>
                </a:extLst>
              </a:tr>
              <a:tr h="323730">
                <a:tc>
                  <a:txBody>
                    <a:bodyPr/>
                    <a:lstStyle/>
                    <a:p>
                      <a:r>
                        <a:rPr lang="en-US" sz="1200" dirty="0">
                          <a:solidFill>
                            <a:srgbClr val="FF0000"/>
                          </a:solidFill>
                        </a:rPr>
                        <a:t>N4</a:t>
                      </a:r>
                    </a:p>
                  </a:txBody>
                  <a:tcPr/>
                </a:tc>
                <a:tc>
                  <a:txBody>
                    <a:bodyPr/>
                    <a:lstStyle/>
                    <a:p>
                      <a:r>
                        <a:rPr lang="en-US" sz="1200" dirty="0">
                          <a:solidFill>
                            <a:srgbClr val="FF0000"/>
                          </a:solidFill>
                        </a:rPr>
                        <a:t>11,980.8</a:t>
                      </a:r>
                    </a:p>
                  </a:txBody>
                  <a:tcPr/>
                </a:tc>
                <a:tc>
                  <a:txBody>
                    <a:bodyPr/>
                    <a:lstStyle/>
                    <a:p>
                      <a:r>
                        <a:rPr lang="en-US" sz="1200" dirty="0">
                          <a:solidFill>
                            <a:srgbClr val="FF0000"/>
                          </a:solidFill>
                        </a:rPr>
                        <a:t>11,731.2</a:t>
                      </a:r>
                    </a:p>
                  </a:txBody>
                  <a:tcPr/>
                </a:tc>
                <a:tc>
                  <a:txBody>
                    <a:bodyPr/>
                    <a:lstStyle/>
                    <a:p>
                      <a:r>
                        <a:rPr lang="en-US" sz="1200" dirty="0">
                          <a:solidFill>
                            <a:srgbClr val="FF0000"/>
                          </a:solidFill>
                        </a:rPr>
                        <a:t>12,230.4</a:t>
                      </a:r>
                    </a:p>
                  </a:txBody>
                  <a:tcPr/>
                </a:tc>
                <a:tc vMerge="1">
                  <a:txBody>
                    <a:bodyPr/>
                    <a:lstStyle/>
                    <a:p>
                      <a:endParaRPr lang="en-US" sz="1200" dirty="0"/>
                    </a:p>
                  </a:txBody>
                  <a:tcPr/>
                </a:tc>
                <a:extLst>
                  <a:ext uri="{0D108BD9-81ED-4DB2-BD59-A6C34878D82A}">
                    <a16:rowId xmlns:a16="http://schemas.microsoft.com/office/drawing/2014/main" val="3776506937"/>
                  </a:ext>
                </a:extLst>
              </a:tr>
              <a:tr h="323730">
                <a:tc>
                  <a:txBody>
                    <a:bodyPr/>
                    <a:lstStyle/>
                    <a:p>
                      <a:r>
                        <a:rPr lang="en-US" sz="1200" dirty="0">
                          <a:solidFill>
                            <a:srgbClr val="FF0000"/>
                          </a:solidFill>
                        </a:rPr>
                        <a:t>N5</a:t>
                      </a:r>
                    </a:p>
                  </a:txBody>
                  <a:tcPr/>
                </a:tc>
                <a:tc>
                  <a:txBody>
                    <a:bodyPr/>
                    <a:lstStyle/>
                    <a:p>
                      <a:r>
                        <a:rPr lang="en-US" sz="1200" dirty="0">
                          <a:solidFill>
                            <a:srgbClr val="FF0000"/>
                          </a:solidFill>
                        </a:rPr>
                        <a:t>12,480.0</a:t>
                      </a:r>
                    </a:p>
                  </a:txBody>
                  <a:tcPr/>
                </a:tc>
                <a:tc>
                  <a:txBody>
                    <a:bodyPr/>
                    <a:lstStyle/>
                    <a:p>
                      <a:r>
                        <a:rPr lang="en-US" sz="1200" dirty="0">
                          <a:solidFill>
                            <a:srgbClr val="FF0000"/>
                          </a:solidFill>
                        </a:rPr>
                        <a:t>12,230.4</a:t>
                      </a:r>
                    </a:p>
                  </a:txBody>
                  <a:tcPr/>
                </a:tc>
                <a:tc>
                  <a:txBody>
                    <a:bodyPr/>
                    <a:lstStyle/>
                    <a:p>
                      <a:r>
                        <a:rPr lang="en-US" sz="1200" dirty="0">
                          <a:solidFill>
                            <a:srgbClr val="FF0000"/>
                          </a:solidFill>
                        </a:rPr>
                        <a:t>12,729.6</a:t>
                      </a:r>
                    </a:p>
                  </a:txBody>
                  <a:tcPr/>
                </a:tc>
                <a:tc vMerge="1">
                  <a:txBody>
                    <a:bodyPr/>
                    <a:lstStyle/>
                    <a:p>
                      <a:pPr marL="171450" indent="-171450">
                        <a:buFont typeface="Arial" panose="020B0604020202020204" pitchFamily="34" charset="0"/>
                        <a:buChar char="•"/>
                      </a:pPr>
                      <a:endParaRPr lang="en-US" sz="1200" dirty="0"/>
                    </a:p>
                  </a:txBody>
                  <a:tcPr/>
                </a:tc>
                <a:extLst>
                  <a:ext uri="{0D108BD9-81ED-4DB2-BD59-A6C34878D82A}">
                    <a16:rowId xmlns:a16="http://schemas.microsoft.com/office/drawing/2014/main" val="2500493770"/>
                  </a:ext>
                </a:extLst>
              </a:tr>
            </a:tbl>
          </a:graphicData>
        </a:graphic>
      </p:graphicFrame>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466EB1D1-7328-D81F-8CB2-5887796C1B07}"/>
              </a:ext>
            </a:extLst>
          </p:cNvPr>
          <p:cNvSpPr>
            <a:spLocks noGrp="1" noChangeArrowheads="1"/>
          </p:cNvSpPr>
          <p:nvPr>
            <p:ph type="title"/>
          </p:nvPr>
        </p:nvSpPr>
        <p:spPr/>
        <p:txBody>
          <a:bodyPr/>
          <a:lstStyle/>
          <a:p>
            <a:r>
              <a:rPr lang="en-US" altLang="en-US" dirty="0"/>
              <a:t>Band Allocation – Option 1</a:t>
            </a:r>
          </a:p>
        </p:txBody>
      </p:sp>
      <p:sp>
        <p:nvSpPr>
          <p:cNvPr id="24580" name="Slide Number Placeholder 3">
            <a:extLst>
              <a:ext uri="{FF2B5EF4-FFF2-40B4-BE49-F238E27FC236}">
                <a16:creationId xmlns:a16="http://schemas.microsoft.com/office/drawing/2014/main" id="{B38C466B-6471-096B-A8D6-867792B37810}"/>
              </a:ext>
            </a:extLst>
          </p:cNvPr>
          <p:cNvSpPr txBox="1">
            <a:spLocks noChangeArrowheads="1"/>
          </p:cNvSpPr>
          <p:nvPr/>
        </p:nvSpPr>
        <p:spPr bwMode="auto">
          <a:xfrm>
            <a:off x="4211638" y="6524625"/>
            <a:ext cx="7921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EE563DA9-FDAA-4446-99C9-D8257A346ADA}" type="slidenum">
              <a:rPr lang="en-US" altLang="ko-KR" sz="1200">
                <a:latin typeface="Times New Roman" panose="02020603050405020304" pitchFamily="18" charset="0"/>
              </a:rPr>
              <a:pPr>
                <a:spcBef>
                  <a:spcPct val="0"/>
                </a:spcBef>
                <a:buFontTx/>
                <a:buNone/>
              </a:pPr>
              <a:t>8</a:t>
            </a:fld>
            <a:endParaRPr lang="en-US" altLang="ko-KR" sz="1200">
              <a:latin typeface="Times New Roman" panose="02020603050405020304" pitchFamily="18" charset="0"/>
            </a:endParaRPr>
          </a:p>
        </p:txBody>
      </p:sp>
      <p:pic>
        <p:nvPicPr>
          <p:cNvPr id="3" name="Picture 2">
            <a:extLst>
              <a:ext uri="{FF2B5EF4-FFF2-40B4-BE49-F238E27FC236}">
                <a16:creationId xmlns:a16="http://schemas.microsoft.com/office/drawing/2014/main" id="{F2736055-EFA5-EAB1-0691-C1324D36C704}"/>
              </a:ext>
            </a:extLst>
          </p:cNvPr>
          <p:cNvPicPr>
            <a:picLocks noChangeAspect="1"/>
          </p:cNvPicPr>
          <p:nvPr/>
        </p:nvPicPr>
        <p:blipFill>
          <a:blip r:embed="rId2"/>
          <a:stretch>
            <a:fillRect/>
          </a:stretch>
        </p:blipFill>
        <p:spPr>
          <a:xfrm>
            <a:off x="1963632" y="2524957"/>
            <a:ext cx="2952328" cy="1392345"/>
          </a:xfrm>
          <a:prstGeom prst="rect">
            <a:avLst/>
          </a:prstGeom>
        </p:spPr>
      </p:pic>
      <p:sp>
        <p:nvSpPr>
          <p:cNvPr id="4" name="TextBox 3">
            <a:extLst>
              <a:ext uri="{FF2B5EF4-FFF2-40B4-BE49-F238E27FC236}">
                <a16:creationId xmlns:a16="http://schemas.microsoft.com/office/drawing/2014/main" id="{641B352C-FA31-54C9-905D-6E9BE0E00447}"/>
              </a:ext>
            </a:extLst>
          </p:cNvPr>
          <p:cNvSpPr txBox="1"/>
          <p:nvPr/>
        </p:nvSpPr>
        <p:spPr>
          <a:xfrm>
            <a:off x="3043752" y="3917302"/>
            <a:ext cx="792088" cy="276999"/>
          </a:xfrm>
          <a:prstGeom prst="rect">
            <a:avLst/>
          </a:prstGeom>
          <a:noFill/>
        </p:spPr>
        <p:txBody>
          <a:bodyPr wrap="square" rtlCol="0">
            <a:spAutoFit/>
          </a:bodyPr>
          <a:lstStyle/>
          <a:p>
            <a:r>
              <a:rPr lang="en-US" dirty="0">
                <a:latin typeface="Calibri" panose="020F0502020204030204" pitchFamily="34" charset="0"/>
                <a:cs typeface="Calibri" panose="020F0502020204030204" pitchFamily="34" charset="0"/>
              </a:rPr>
              <a:t>10,982.4</a:t>
            </a:r>
          </a:p>
        </p:txBody>
      </p:sp>
      <p:sp>
        <p:nvSpPr>
          <p:cNvPr id="5" name="TextBox 4">
            <a:extLst>
              <a:ext uri="{FF2B5EF4-FFF2-40B4-BE49-F238E27FC236}">
                <a16:creationId xmlns:a16="http://schemas.microsoft.com/office/drawing/2014/main" id="{4C1F776C-70E8-847F-4271-0F42150D86CB}"/>
              </a:ext>
            </a:extLst>
          </p:cNvPr>
          <p:cNvSpPr txBox="1"/>
          <p:nvPr/>
        </p:nvSpPr>
        <p:spPr>
          <a:xfrm>
            <a:off x="2323672" y="3916171"/>
            <a:ext cx="792088" cy="276999"/>
          </a:xfrm>
          <a:prstGeom prst="rect">
            <a:avLst/>
          </a:prstGeom>
          <a:noFill/>
        </p:spPr>
        <p:txBody>
          <a:bodyPr wrap="square" rtlCol="0">
            <a:spAutoFit/>
          </a:bodyPr>
          <a:lstStyle/>
          <a:p>
            <a:r>
              <a:rPr lang="en-US" dirty="0">
                <a:latin typeface="Calibri" panose="020F0502020204030204" pitchFamily="34" charset="0"/>
                <a:cs typeface="Calibri" panose="020F0502020204030204" pitchFamily="34" charset="0"/>
              </a:rPr>
              <a:t>10,657.4</a:t>
            </a:r>
          </a:p>
        </p:txBody>
      </p:sp>
      <p:sp>
        <p:nvSpPr>
          <p:cNvPr id="6" name="TextBox 5">
            <a:extLst>
              <a:ext uri="{FF2B5EF4-FFF2-40B4-BE49-F238E27FC236}">
                <a16:creationId xmlns:a16="http://schemas.microsoft.com/office/drawing/2014/main" id="{7A089CAC-1743-1E24-33AD-24AEB34F92B8}"/>
              </a:ext>
            </a:extLst>
          </p:cNvPr>
          <p:cNvSpPr txBox="1"/>
          <p:nvPr/>
        </p:nvSpPr>
        <p:spPr>
          <a:xfrm>
            <a:off x="1963752" y="4232121"/>
            <a:ext cx="792088" cy="276999"/>
          </a:xfrm>
          <a:prstGeom prst="rect">
            <a:avLst/>
          </a:prstGeom>
          <a:noFill/>
        </p:spPr>
        <p:txBody>
          <a:bodyPr wrap="square" rtlCol="0">
            <a:spAutoFit/>
          </a:bodyPr>
          <a:lstStyle/>
          <a:p>
            <a:r>
              <a:rPr lang="en-US" dirty="0">
                <a:latin typeface="Calibri" panose="020F0502020204030204" pitchFamily="34" charset="0"/>
                <a:cs typeface="Calibri" panose="020F0502020204030204" pitchFamily="34" charset="0"/>
              </a:rPr>
              <a:t>10,582.4</a:t>
            </a:r>
          </a:p>
        </p:txBody>
      </p:sp>
      <p:cxnSp>
        <p:nvCxnSpPr>
          <p:cNvPr id="7" name="Straight Arrow Connector 6">
            <a:extLst>
              <a:ext uri="{FF2B5EF4-FFF2-40B4-BE49-F238E27FC236}">
                <a16:creationId xmlns:a16="http://schemas.microsoft.com/office/drawing/2014/main" id="{92DA50E7-8353-F33F-885D-97D1CE73BCB2}"/>
              </a:ext>
            </a:extLst>
          </p:cNvPr>
          <p:cNvCxnSpPr/>
          <p:nvPr/>
        </p:nvCxnSpPr>
        <p:spPr bwMode="auto">
          <a:xfrm>
            <a:off x="2346624" y="3986393"/>
            <a:ext cx="0" cy="288032"/>
          </a:xfrm>
          <a:prstGeom prst="straightConnector1">
            <a:avLst/>
          </a:prstGeom>
          <a:solidFill>
            <a:schemeClr val="accent1"/>
          </a:solidFill>
          <a:ln w="12700" cap="flat" cmpd="sng" algn="ctr">
            <a:solidFill>
              <a:schemeClr val="bg1">
                <a:lumMod val="50000"/>
              </a:schemeClr>
            </a:solidFill>
            <a:prstDash val="solid"/>
            <a:round/>
            <a:headEnd type="none" w="sm" len="sm"/>
            <a:tailEnd type="triangle"/>
          </a:ln>
          <a:effectLst/>
        </p:spPr>
      </p:cxnSp>
      <p:sp>
        <p:nvSpPr>
          <p:cNvPr id="10" name="TextBox 9">
            <a:extLst>
              <a:ext uri="{FF2B5EF4-FFF2-40B4-BE49-F238E27FC236}">
                <a16:creationId xmlns:a16="http://schemas.microsoft.com/office/drawing/2014/main" id="{E299FFE9-38E3-AB82-7619-B04981CBEEAD}"/>
              </a:ext>
            </a:extLst>
          </p:cNvPr>
          <p:cNvSpPr txBox="1"/>
          <p:nvPr/>
        </p:nvSpPr>
        <p:spPr>
          <a:xfrm>
            <a:off x="323528" y="4463241"/>
            <a:ext cx="8424936" cy="2062103"/>
          </a:xfrm>
          <a:prstGeom prst="rect">
            <a:avLst/>
          </a:prstGeom>
          <a:noFill/>
        </p:spPr>
        <p:txBody>
          <a:bodyPr wrap="square" rtlCol="0">
            <a:spAutoFit/>
          </a:bodyPr>
          <a:lstStyle/>
          <a:p>
            <a:pPr marL="285750" indent="-285750">
              <a:buFont typeface="Arial" panose="020B0604020202020204" pitchFamily="34" charset="0"/>
              <a:buChar char="•"/>
            </a:pPr>
            <a:r>
              <a:rPr lang="en-US" sz="1600" dirty="0">
                <a:latin typeface="+mn-lt"/>
              </a:rPr>
              <a:t>Considerations</a:t>
            </a:r>
          </a:p>
          <a:p>
            <a:pPr marL="800100" lvl="1" indent="-342900">
              <a:buFont typeface="Arial" panose="020B0604020202020204" pitchFamily="34" charset="0"/>
              <a:buChar char="•"/>
            </a:pPr>
            <a:r>
              <a:rPr lang="en-US" sz="1600" dirty="0">
                <a:latin typeface="+mn-lt"/>
              </a:rPr>
              <a:t>Channel N1 overlaps passive band</a:t>
            </a:r>
          </a:p>
          <a:p>
            <a:pPr marL="800100" lvl="1" indent="-342900">
              <a:buFont typeface="Arial" panose="020B0604020202020204" pitchFamily="34" charset="0"/>
              <a:buChar char="•"/>
            </a:pPr>
            <a:r>
              <a:rPr lang="en-US" sz="1600" dirty="0">
                <a:latin typeface="+mn-lt"/>
              </a:rPr>
              <a:t>Channel N2 may be too close to the passive band (0 </a:t>
            </a:r>
            <a:r>
              <a:rPr lang="en-US" sz="1600" dirty="0" err="1">
                <a:latin typeface="+mn-lt"/>
              </a:rPr>
              <a:t>dBr</a:t>
            </a:r>
            <a:r>
              <a:rPr lang="en-US" sz="1600" dirty="0">
                <a:latin typeface="+mn-lt"/>
              </a:rPr>
              <a:t> region in the transmit PSD mask partially overlaps the passive band).  In practice, channel N2 may not be usable.</a:t>
            </a:r>
          </a:p>
          <a:p>
            <a:pPr marL="342900" indent="-342900">
              <a:buFont typeface="Arial" panose="020B0604020202020204" pitchFamily="34" charset="0"/>
              <a:buChar char="•"/>
            </a:pPr>
            <a:r>
              <a:rPr lang="en-US" sz="1600" dirty="0">
                <a:latin typeface="+mn-lt"/>
              </a:rPr>
              <a:t>If the band is extended to 12.4 GHz or 12.7 GHz, only 2 499.2 MHz channels could be considered to be usable (channels N3 and N4).  For 13.2 GHz, 3 channels could be useful.</a:t>
            </a:r>
          </a:p>
        </p:txBody>
      </p:sp>
      <p:pic>
        <p:nvPicPr>
          <p:cNvPr id="14" name="Picture 13">
            <a:extLst>
              <a:ext uri="{FF2B5EF4-FFF2-40B4-BE49-F238E27FC236}">
                <a16:creationId xmlns:a16="http://schemas.microsoft.com/office/drawing/2014/main" id="{D73D7B5B-0C45-8233-8E57-7041E39338CE}"/>
              </a:ext>
            </a:extLst>
          </p:cNvPr>
          <p:cNvPicPr>
            <a:picLocks noChangeAspect="1"/>
          </p:cNvPicPr>
          <p:nvPr/>
        </p:nvPicPr>
        <p:blipFill>
          <a:blip r:embed="rId3"/>
          <a:stretch>
            <a:fillRect/>
          </a:stretch>
        </p:blipFill>
        <p:spPr>
          <a:xfrm>
            <a:off x="677738" y="1737370"/>
            <a:ext cx="8286750" cy="971550"/>
          </a:xfrm>
          <a:prstGeom prst="rect">
            <a:avLst/>
          </a:prstGeom>
        </p:spPr>
      </p:pic>
    </p:spTree>
    <p:extLst>
      <p:ext uri="{BB962C8B-B14F-4D97-AF65-F5344CB8AC3E}">
        <p14:creationId xmlns:p14="http://schemas.microsoft.com/office/powerpoint/2010/main" val="45903386"/>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466EB1D1-7328-D81F-8CB2-5887796C1B07}"/>
              </a:ext>
            </a:extLst>
          </p:cNvPr>
          <p:cNvSpPr>
            <a:spLocks noGrp="1" noChangeArrowheads="1"/>
          </p:cNvSpPr>
          <p:nvPr>
            <p:ph type="title"/>
          </p:nvPr>
        </p:nvSpPr>
        <p:spPr/>
        <p:txBody>
          <a:bodyPr/>
          <a:lstStyle/>
          <a:p>
            <a:r>
              <a:rPr lang="en-US" altLang="en-US" dirty="0"/>
              <a:t>Band Allocation – Option 2</a:t>
            </a:r>
          </a:p>
        </p:txBody>
      </p:sp>
      <p:sp>
        <p:nvSpPr>
          <p:cNvPr id="24580" name="Slide Number Placeholder 3">
            <a:extLst>
              <a:ext uri="{FF2B5EF4-FFF2-40B4-BE49-F238E27FC236}">
                <a16:creationId xmlns:a16="http://schemas.microsoft.com/office/drawing/2014/main" id="{B38C466B-6471-096B-A8D6-867792B37810}"/>
              </a:ext>
            </a:extLst>
          </p:cNvPr>
          <p:cNvSpPr txBox="1">
            <a:spLocks noChangeArrowheads="1"/>
          </p:cNvSpPr>
          <p:nvPr/>
        </p:nvSpPr>
        <p:spPr bwMode="auto">
          <a:xfrm>
            <a:off x="4211638" y="6524625"/>
            <a:ext cx="7921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EE563DA9-FDAA-4446-99C9-D8257A346ADA}" type="slidenum">
              <a:rPr lang="en-US" altLang="ko-KR" sz="1200">
                <a:latin typeface="Times New Roman" panose="02020603050405020304" pitchFamily="18" charset="0"/>
              </a:rPr>
              <a:pPr>
                <a:spcBef>
                  <a:spcPct val="0"/>
                </a:spcBef>
                <a:buFontTx/>
                <a:buNone/>
              </a:pPr>
              <a:t>9</a:t>
            </a:fld>
            <a:endParaRPr lang="en-US" altLang="ko-KR" sz="1200">
              <a:latin typeface="Times New Roman" panose="02020603050405020304" pitchFamily="18" charset="0"/>
            </a:endParaRPr>
          </a:p>
        </p:txBody>
      </p:sp>
      <p:graphicFrame>
        <p:nvGraphicFramePr>
          <p:cNvPr id="3" name="Table 4">
            <a:extLst>
              <a:ext uri="{FF2B5EF4-FFF2-40B4-BE49-F238E27FC236}">
                <a16:creationId xmlns:a16="http://schemas.microsoft.com/office/drawing/2014/main" id="{885BE547-4264-4B26-5856-1793339E27C6}"/>
              </a:ext>
            </a:extLst>
          </p:cNvPr>
          <p:cNvGraphicFramePr>
            <a:graphicFrameLocks noGrp="1"/>
          </p:cNvGraphicFramePr>
          <p:nvPr>
            <p:extLst>
              <p:ext uri="{D42A27DB-BD31-4B8C-83A1-F6EECF244321}">
                <p14:modId xmlns:p14="http://schemas.microsoft.com/office/powerpoint/2010/main" val="4061758103"/>
              </p:ext>
            </p:extLst>
          </p:nvPr>
        </p:nvGraphicFramePr>
        <p:xfrm>
          <a:off x="685800" y="2790910"/>
          <a:ext cx="7630617" cy="3158370"/>
        </p:xfrm>
        <a:graphic>
          <a:graphicData uri="http://schemas.openxmlformats.org/drawingml/2006/table">
            <a:tbl>
              <a:tblPr firstRow="1" bandRow="1">
                <a:tableStyleId>{5C22544A-7EE6-4342-B048-85BDC9FD1C3A}</a:tableStyleId>
              </a:tblPr>
              <a:tblGrid>
                <a:gridCol w="807084">
                  <a:extLst>
                    <a:ext uri="{9D8B030D-6E8A-4147-A177-3AD203B41FA5}">
                      <a16:colId xmlns:a16="http://schemas.microsoft.com/office/drawing/2014/main" val="3821721091"/>
                    </a:ext>
                  </a:extLst>
                </a:gridCol>
                <a:gridCol w="956102">
                  <a:extLst>
                    <a:ext uri="{9D8B030D-6E8A-4147-A177-3AD203B41FA5}">
                      <a16:colId xmlns:a16="http://schemas.microsoft.com/office/drawing/2014/main" val="1035417483"/>
                    </a:ext>
                  </a:extLst>
                </a:gridCol>
                <a:gridCol w="1100570">
                  <a:extLst>
                    <a:ext uri="{9D8B030D-6E8A-4147-A177-3AD203B41FA5}">
                      <a16:colId xmlns:a16="http://schemas.microsoft.com/office/drawing/2014/main" val="3691213361"/>
                    </a:ext>
                  </a:extLst>
                </a:gridCol>
                <a:gridCol w="1100570">
                  <a:extLst>
                    <a:ext uri="{9D8B030D-6E8A-4147-A177-3AD203B41FA5}">
                      <a16:colId xmlns:a16="http://schemas.microsoft.com/office/drawing/2014/main" val="2583373865"/>
                    </a:ext>
                  </a:extLst>
                </a:gridCol>
                <a:gridCol w="3666291">
                  <a:extLst>
                    <a:ext uri="{9D8B030D-6E8A-4147-A177-3AD203B41FA5}">
                      <a16:colId xmlns:a16="http://schemas.microsoft.com/office/drawing/2014/main" val="1459416423"/>
                    </a:ext>
                  </a:extLst>
                </a:gridCol>
              </a:tblGrid>
              <a:tr h="616052">
                <a:tc>
                  <a:txBody>
                    <a:bodyPr/>
                    <a:lstStyle/>
                    <a:p>
                      <a:r>
                        <a:rPr lang="en-US" sz="1200" b="1" dirty="0"/>
                        <a:t>Channel number</a:t>
                      </a:r>
                    </a:p>
                  </a:txBody>
                  <a:tcPr/>
                </a:tc>
                <a:tc>
                  <a:txBody>
                    <a:bodyPr/>
                    <a:lstStyle/>
                    <a:p>
                      <a:r>
                        <a:rPr lang="en-US" sz="1200" b="1" dirty="0"/>
                        <a:t>Centre </a:t>
                      </a:r>
                    </a:p>
                    <a:p>
                      <a:r>
                        <a:rPr lang="en-US" sz="1200" b="1" dirty="0"/>
                        <a:t>frequency (MHz)</a:t>
                      </a:r>
                    </a:p>
                  </a:txBody>
                  <a:tcPr/>
                </a:tc>
                <a:tc>
                  <a:txBody>
                    <a:bodyPr/>
                    <a:lstStyle/>
                    <a:p>
                      <a:r>
                        <a:rPr lang="en-US" sz="1200" dirty="0"/>
                        <a:t>Channel </a:t>
                      </a:r>
                    </a:p>
                    <a:p>
                      <a:r>
                        <a:rPr lang="en-US" sz="1200" dirty="0"/>
                        <a:t>start             frequency    (MHz)</a:t>
                      </a:r>
                    </a:p>
                  </a:txBody>
                  <a:tcPr/>
                </a:tc>
                <a:tc>
                  <a:txBody>
                    <a:bodyPr/>
                    <a:lstStyle/>
                    <a:p>
                      <a:r>
                        <a:rPr lang="en-US" sz="1200" dirty="0"/>
                        <a:t>Channel </a:t>
                      </a:r>
                    </a:p>
                    <a:p>
                      <a:r>
                        <a:rPr lang="en-US" sz="1200" dirty="0"/>
                        <a:t>end              frequency    (MHz)</a:t>
                      </a:r>
                    </a:p>
                  </a:txBody>
                  <a:tcPr/>
                </a:tc>
                <a:tc>
                  <a:txBody>
                    <a:bodyPr/>
                    <a:lstStyle/>
                    <a:p>
                      <a:r>
                        <a:rPr lang="en-US" sz="1200" dirty="0"/>
                        <a:t>Notes</a:t>
                      </a:r>
                    </a:p>
                  </a:txBody>
                  <a:tcPr/>
                </a:tc>
                <a:extLst>
                  <a:ext uri="{0D108BD9-81ED-4DB2-BD59-A6C34878D82A}">
                    <a16:rowId xmlns:a16="http://schemas.microsoft.com/office/drawing/2014/main" val="3536572613"/>
                  </a:ext>
                </a:extLst>
              </a:tr>
              <a:tr h="323730">
                <a:tc>
                  <a:txBody>
                    <a:bodyPr/>
                    <a:lstStyle/>
                    <a:p>
                      <a:r>
                        <a:rPr lang="en-US" sz="1200" dirty="0"/>
                        <a:t>…</a:t>
                      </a:r>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rowSpan="2">
                  <a:txBody>
                    <a:bodyPr/>
                    <a:lstStyle/>
                    <a:p>
                      <a:pPr marL="171450" indent="-171450">
                        <a:buFont typeface="Arial" panose="020B0604020202020204" pitchFamily="34" charset="0"/>
                        <a:buChar char="•"/>
                      </a:pPr>
                      <a:r>
                        <a:rPr lang="en-US" sz="1200" dirty="0"/>
                        <a:t>Channels currently defined in the IEEE 802.15   standard</a:t>
                      </a:r>
                    </a:p>
                  </a:txBody>
                  <a:tcPr/>
                </a:tc>
                <a:extLst>
                  <a:ext uri="{0D108BD9-81ED-4DB2-BD59-A6C34878D82A}">
                    <a16:rowId xmlns:a16="http://schemas.microsoft.com/office/drawing/2014/main" val="87931970"/>
                  </a:ext>
                </a:extLst>
              </a:tr>
              <a:tr h="117970">
                <a:tc>
                  <a:txBody>
                    <a:bodyPr/>
                    <a:lstStyle/>
                    <a:p>
                      <a:r>
                        <a:rPr lang="en-US" sz="1200" dirty="0"/>
                        <a:t>14</a:t>
                      </a:r>
                    </a:p>
                  </a:txBody>
                  <a:tcPr/>
                </a:tc>
                <a:tc>
                  <a:txBody>
                    <a:bodyPr/>
                    <a:lstStyle/>
                    <a:p>
                      <a:r>
                        <a:rPr lang="en-US" sz="1200" dirty="0"/>
                        <a:t>9,984.0</a:t>
                      </a:r>
                    </a:p>
                  </a:txBody>
                  <a:tcPr/>
                </a:tc>
                <a:tc>
                  <a:txBody>
                    <a:bodyPr/>
                    <a:lstStyle/>
                    <a:p>
                      <a:r>
                        <a:rPr lang="en-US" sz="1200" dirty="0"/>
                        <a:t>9,734.4</a:t>
                      </a:r>
                    </a:p>
                  </a:txBody>
                  <a:tcPr/>
                </a:tc>
                <a:tc>
                  <a:txBody>
                    <a:bodyPr/>
                    <a:lstStyle/>
                    <a:p>
                      <a:r>
                        <a:rPr lang="en-US" sz="1200" dirty="0"/>
                        <a:t>10,233.6</a:t>
                      </a:r>
                    </a:p>
                  </a:txBody>
                  <a:tcPr/>
                </a:tc>
                <a:tc vMerge="1">
                  <a:txBody>
                    <a:bodyPr/>
                    <a:lstStyle/>
                    <a:p>
                      <a:endParaRPr lang="en-US" sz="1200" dirty="0"/>
                    </a:p>
                  </a:txBody>
                  <a:tcPr/>
                </a:tc>
                <a:extLst>
                  <a:ext uri="{0D108BD9-81ED-4DB2-BD59-A6C34878D82A}">
                    <a16:rowId xmlns:a16="http://schemas.microsoft.com/office/drawing/2014/main" val="2206188686"/>
                  </a:ext>
                </a:extLst>
              </a:tr>
              <a:tr h="323730">
                <a:tc>
                  <a:txBody>
                    <a:bodyPr/>
                    <a:lstStyle/>
                    <a:p>
                      <a:r>
                        <a:rPr lang="en-US" sz="1200" dirty="0">
                          <a:solidFill>
                            <a:srgbClr val="FF0000"/>
                          </a:solidFill>
                        </a:rPr>
                        <a:t>N1</a:t>
                      </a:r>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sz="1200" dirty="0">
                          <a:solidFill>
                            <a:srgbClr val="FF0000"/>
                          </a:solidFill>
                        </a:rPr>
                        <a:t>11,107.2</a:t>
                      </a:r>
                    </a:p>
                  </a:txBody>
                  <a:tcPr/>
                </a:tc>
                <a:tc>
                  <a:txBody>
                    <a:bodyPr/>
                    <a:lstStyle/>
                    <a:p>
                      <a:r>
                        <a:rPr lang="en-US" sz="1200" dirty="0">
                          <a:solidFill>
                            <a:srgbClr val="FF0000"/>
                          </a:solidFill>
                        </a:rPr>
                        <a:t>10,857.6</a:t>
                      </a:r>
                    </a:p>
                  </a:txBody>
                  <a:tcPr/>
                </a:tc>
                <a:tc>
                  <a:txBody>
                    <a:bodyPr/>
                    <a:lstStyle/>
                    <a:p>
                      <a:r>
                        <a:rPr lang="en-US" sz="1200" dirty="0">
                          <a:solidFill>
                            <a:srgbClr val="FF0000"/>
                          </a:solidFill>
                        </a:rPr>
                        <a:t>11,356.8</a:t>
                      </a:r>
                    </a:p>
                  </a:txBody>
                  <a:tcPr/>
                </a:tc>
                <a:tc rowSpan="4">
                  <a:txBody>
                    <a:bodyPr/>
                    <a:lstStyle/>
                    <a:p>
                      <a:pPr marL="171450" indent="-171450">
                        <a:buFont typeface="Arial" panose="020B0604020202020204" pitchFamily="34" charset="0"/>
                        <a:buChar char="•"/>
                      </a:pPr>
                      <a:r>
                        <a:rPr lang="en-US" sz="1200" dirty="0">
                          <a:solidFill>
                            <a:schemeClr val="tx1"/>
                          </a:solidFill>
                        </a:rPr>
                        <a:t>Option 2: 1.25x499.2 MHz gap is introduced to   protect passive band</a:t>
                      </a:r>
                    </a:p>
                    <a:p>
                      <a:pPr marL="171450" indent="-171450">
                        <a:buFont typeface="Arial" panose="020B0604020202020204" pitchFamily="34" charset="0"/>
                        <a:buChar char="•"/>
                      </a:pPr>
                      <a:r>
                        <a:rPr lang="en-US" sz="1200" dirty="0">
                          <a:solidFill>
                            <a:schemeClr val="tx1"/>
                          </a:solidFill>
                        </a:rPr>
                        <a:t>Problem: Breaking from “multiple of 499.2 MHz” center frequencies increases implementation        complexity</a:t>
                      </a:r>
                    </a:p>
                    <a:p>
                      <a:pPr marL="171450" indent="-171450">
                        <a:buFont typeface="Arial" panose="020B0604020202020204" pitchFamily="34" charset="0"/>
                        <a:buChar char="•"/>
                      </a:pPr>
                      <a:r>
                        <a:rPr lang="en-US" sz="1200" dirty="0">
                          <a:solidFill>
                            <a:schemeClr val="tx1"/>
                          </a:solidFill>
                        </a:rPr>
                        <a:t>Advantages:</a:t>
                      </a:r>
                    </a:p>
                    <a:p>
                      <a:pPr marL="628650" lvl="1" indent="-171450">
                        <a:buFont typeface="Arial" panose="020B0604020202020204" pitchFamily="34" charset="0"/>
                        <a:buChar char="•"/>
                      </a:pPr>
                      <a:r>
                        <a:rPr lang="en-US" sz="1200" dirty="0">
                          <a:solidFill>
                            <a:schemeClr val="tx1"/>
                          </a:solidFill>
                        </a:rPr>
                        <a:t>Protection passive band</a:t>
                      </a:r>
                    </a:p>
                    <a:p>
                      <a:pPr marL="628650" lvl="1" indent="-171450">
                        <a:buFont typeface="Arial" panose="020B0604020202020204" pitchFamily="34" charset="0"/>
                        <a:buChar char="•"/>
                      </a:pPr>
                      <a:r>
                        <a:rPr lang="en-US" sz="1200" dirty="0">
                          <a:solidFill>
                            <a:schemeClr val="tx1"/>
                          </a:solidFill>
                        </a:rPr>
                        <a:t>3 499.2 MHz channels below 12.4/12.7   GHz</a:t>
                      </a:r>
                    </a:p>
                  </a:txBody>
                  <a:tcPr/>
                </a:tc>
                <a:extLst>
                  <a:ext uri="{0D108BD9-81ED-4DB2-BD59-A6C34878D82A}">
                    <a16:rowId xmlns:a16="http://schemas.microsoft.com/office/drawing/2014/main" val="2023275267"/>
                  </a:ext>
                </a:extLst>
              </a:tr>
              <a:tr h="323730">
                <a:tc>
                  <a:txBody>
                    <a:bodyPr/>
                    <a:lstStyle/>
                    <a:p>
                      <a:r>
                        <a:rPr lang="en-US" sz="1200" dirty="0">
                          <a:solidFill>
                            <a:srgbClr val="FF0000"/>
                          </a:solidFill>
                        </a:rPr>
                        <a:t>N2</a:t>
                      </a:r>
                    </a:p>
                  </a:txBody>
                  <a:tcPr/>
                </a:tc>
                <a:tc>
                  <a:txBody>
                    <a:bodyPr/>
                    <a:lstStyle/>
                    <a:p>
                      <a:r>
                        <a:rPr lang="en-US" sz="1200" dirty="0">
                          <a:solidFill>
                            <a:srgbClr val="FF0000"/>
                          </a:solidFill>
                        </a:rPr>
                        <a:t>11,606.4</a:t>
                      </a:r>
                    </a:p>
                  </a:txBody>
                  <a:tcPr/>
                </a:tc>
                <a:tc>
                  <a:txBody>
                    <a:bodyPr/>
                    <a:lstStyle/>
                    <a:p>
                      <a:r>
                        <a:rPr lang="en-US" sz="1200" dirty="0">
                          <a:solidFill>
                            <a:srgbClr val="FF0000"/>
                          </a:solidFill>
                        </a:rPr>
                        <a:t>11,356.8</a:t>
                      </a:r>
                    </a:p>
                  </a:txBody>
                  <a:tcPr/>
                </a:tc>
                <a:tc>
                  <a:txBody>
                    <a:bodyPr/>
                    <a:lstStyle/>
                    <a:p>
                      <a:r>
                        <a:rPr lang="en-US" sz="1200" dirty="0">
                          <a:solidFill>
                            <a:srgbClr val="FF0000"/>
                          </a:solidFill>
                        </a:rPr>
                        <a:t>11,856.0</a:t>
                      </a:r>
                    </a:p>
                  </a:txBody>
                  <a:tcPr/>
                </a:tc>
                <a:tc vMerge="1">
                  <a:txBody>
                    <a:bodyPr/>
                    <a:lstStyle/>
                    <a:p>
                      <a:endParaRPr lang="en-US" sz="1200" dirty="0"/>
                    </a:p>
                  </a:txBody>
                  <a:tcPr/>
                </a:tc>
                <a:extLst>
                  <a:ext uri="{0D108BD9-81ED-4DB2-BD59-A6C34878D82A}">
                    <a16:rowId xmlns:a16="http://schemas.microsoft.com/office/drawing/2014/main" val="1152893212"/>
                  </a:ext>
                </a:extLst>
              </a:tr>
              <a:tr h="323730">
                <a:tc>
                  <a:txBody>
                    <a:bodyPr/>
                    <a:lstStyle/>
                    <a:p>
                      <a:r>
                        <a:rPr lang="en-US" sz="1200" dirty="0">
                          <a:solidFill>
                            <a:srgbClr val="FF0000"/>
                          </a:solidFill>
                        </a:rPr>
                        <a:t>N3</a:t>
                      </a:r>
                    </a:p>
                  </a:txBody>
                  <a:tcPr/>
                </a:tc>
                <a:tc>
                  <a:txBody>
                    <a:bodyPr/>
                    <a:lstStyle/>
                    <a:p>
                      <a:r>
                        <a:rPr lang="en-US" sz="1200" dirty="0">
                          <a:solidFill>
                            <a:srgbClr val="FF0000"/>
                          </a:solidFill>
                        </a:rPr>
                        <a:t>12,105.6</a:t>
                      </a:r>
                    </a:p>
                  </a:txBody>
                  <a:tcPr/>
                </a:tc>
                <a:tc>
                  <a:txBody>
                    <a:bodyPr/>
                    <a:lstStyle/>
                    <a:p>
                      <a:r>
                        <a:rPr lang="en-US" sz="1200" dirty="0">
                          <a:solidFill>
                            <a:srgbClr val="FF0000"/>
                          </a:solidFill>
                        </a:rPr>
                        <a:t>11,856.0</a:t>
                      </a:r>
                    </a:p>
                  </a:txBody>
                  <a:tcPr/>
                </a:tc>
                <a:tc>
                  <a:txBody>
                    <a:bodyPr/>
                    <a:lstStyle/>
                    <a:p>
                      <a:r>
                        <a:rPr lang="en-US" sz="1200" b="0" dirty="0">
                          <a:solidFill>
                            <a:srgbClr val="FF0000"/>
                          </a:solidFill>
                        </a:rPr>
                        <a:t>12,355.2</a:t>
                      </a:r>
                    </a:p>
                  </a:txBody>
                  <a:tcPr/>
                </a:tc>
                <a:tc vMerge="1">
                  <a:txBody>
                    <a:bodyPr/>
                    <a:lstStyle/>
                    <a:p>
                      <a:endParaRPr lang="en-US" sz="1200" dirty="0"/>
                    </a:p>
                  </a:txBody>
                  <a:tcPr/>
                </a:tc>
                <a:extLst>
                  <a:ext uri="{0D108BD9-81ED-4DB2-BD59-A6C34878D82A}">
                    <a16:rowId xmlns:a16="http://schemas.microsoft.com/office/drawing/2014/main" val="2071735263"/>
                  </a:ext>
                </a:extLst>
              </a:tr>
              <a:tr h="323730">
                <a:tc>
                  <a:txBody>
                    <a:bodyPr/>
                    <a:lstStyle/>
                    <a:p>
                      <a:r>
                        <a:rPr lang="en-US" sz="1200" dirty="0">
                          <a:solidFill>
                            <a:srgbClr val="FF0000"/>
                          </a:solidFill>
                        </a:rPr>
                        <a:t>N4</a:t>
                      </a:r>
                    </a:p>
                  </a:txBody>
                  <a:tcPr/>
                </a:tc>
                <a:tc>
                  <a:txBody>
                    <a:bodyPr/>
                    <a:lstStyle/>
                    <a:p>
                      <a:r>
                        <a:rPr lang="en-US" sz="1200" dirty="0">
                          <a:solidFill>
                            <a:srgbClr val="FF0000"/>
                          </a:solidFill>
                        </a:rPr>
                        <a:t>12,604.8</a:t>
                      </a:r>
                    </a:p>
                  </a:txBody>
                  <a:tcPr/>
                </a:tc>
                <a:tc>
                  <a:txBody>
                    <a:bodyPr/>
                    <a:lstStyle/>
                    <a:p>
                      <a:r>
                        <a:rPr lang="en-US" sz="1200" dirty="0">
                          <a:solidFill>
                            <a:srgbClr val="FF0000"/>
                          </a:solidFill>
                        </a:rPr>
                        <a:t>12,355.2</a:t>
                      </a:r>
                    </a:p>
                  </a:txBody>
                  <a:tcPr/>
                </a:tc>
                <a:tc>
                  <a:txBody>
                    <a:bodyPr/>
                    <a:lstStyle/>
                    <a:p>
                      <a:r>
                        <a:rPr lang="en-US" sz="1200" b="0" dirty="0">
                          <a:solidFill>
                            <a:srgbClr val="FF0000"/>
                          </a:solidFill>
                        </a:rPr>
                        <a:t>12,854.4</a:t>
                      </a:r>
                    </a:p>
                  </a:txBody>
                  <a:tcPr/>
                </a:tc>
                <a:tc vMerge="1">
                  <a:txBody>
                    <a:bodyPr/>
                    <a:lstStyle/>
                    <a:p>
                      <a:endParaRPr lang="en-US" sz="1200" dirty="0"/>
                    </a:p>
                  </a:txBody>
                  <a:tcPr/>
                </a:tc>
                <a:extLst>
                  <a:ext uri="{0D108BD9-81ED-4DB2-BD59-A6C34878D82A}">
                    <a16:rowId xmlns:a16="http://schemas.microsoft.com/office/drawing/2014/main" val="3776506937"/>
                  </a:ext>
                </a:extLst>
              </a:tr>
            </a:tbl>
          </a:graphicData>
        </a:graphic>
      </p:graphicFrame>
      <p:sp>
        <p:nvSpPr>
          <p:cNvPr id="4" name="TextBox 3">
            <a:extLst>
              <a:ext uri="{FF2B5EF4-FFF2-40B4-BE49-F238E27FC236}">
                <a16:creationId xmlns:a16="http://schemas.microsoft.com/office/drawing/2014/main" id="{3D0033F5-379C-2E52-A73A-B3D1E485AE39}"/>
              </a:ext>
            </a:extLst>
          </p:cNvPr>
          <p:cNvSpPr txBox="1"/>
          <p:nvPr/>
        </p:nvSpPr>
        <p:spPr>
          <a:xfrm>
            <a:off x="539552" y="1564182"/>
            <a:ext cx="8424936" cy="1077218"/>
          </a:xfrm>
          <a:prstGeom prst="rect">
            <a:avLst/>
          </a:prstGeom>
          <a:noFill/>
        </p:spPr>
        <p:txBody>
          <a:bodyPr wrap="square" rtlCol="0">
            <a:spAutoFit/>
          </a:bodyPr>
          <a:lstStyle/>
          <a:p>
            <a:pPr marL="285750" indent="-285750">
              <a:buFont typeface="Arial" panose="020B0604020202020204" pitchFamily="34" charset="0"/>
              <a:buChar char="•"/>
            </a:pPr>
            <a:r>
              <a:rPr lang="en-US" sz="1600" dirty="0">
                <a:latin typeface="+mn-lt"/>
              </a:rPr>
              <a:t>Breaking </a:t>
            </a:r>
            <a:r>
              <a:rPr lang="en-US" sz="1600" dirty="0">
                <a:solidFill>
                  <a:schemeClr val="tx1"/>
                </a:solidFill>
                <a:latin typeface="+mn-lt"/>
              </a:rPr>
              <a:t>from “multiple of 499.2 MHz” center frequency allocation may lead to better spectrum utilization.</a:t>
            </a:r>
            <a:endParaRPr lang="en-US" sz="1600" dirty="0">
              <a:latin typeface="+mn-lt"/>
            </a:endParaRPr>
          </a:p>
          <a:p>
            <a:pPr marL="285750" indent="-285750">
              <a:buFont typeface="Arial" panose="020B0604020202020204" pitchFamily="34" charset="0"/>
              <a:buChar char="•"/>
            </a:pPr>
            <a:r>
              <a:rPr lang="en-US" sz="1600" dirty="0">
                <a:latin typeface="+mn-lt"/>
              </a:rPr>
              <a:t>Infinite number of solutions exist.  Below is an example of what could be achieved if a gap of </a:t>
            </a:r>
            <a:r>
              <a:rPr lang="en-US" sz="1600" dirty="0">
                <a:solidFill>
                  <a:schemeClr val="tx1"/>
                </a:solidFill>
                <a:latin typeface="+mn-lt"/>
              </a:rPr>
              <a:t>1.25x499.2 MHz is introduced to protect passive band.</a:t>
            </a:r>
            <a:endParaRPr lang="en-US" sz="1600" dirty="0">
              <a:latin typeface="+mn-lt"/>
            </a:endParaRPr>
          </a:p>
        </p:txBody>
      </p:sp>
    </p:spTree>
    <p:extLst>
      <p:ext uri="{BB962C8B-B14F-4D97-AF65-F5344CB8AC3E}">
        <p14:creationId xmlns:p14="http://schemas.microsoft.com/office/powerpoint/2010/main" val="838933881"/>
      </p:ext>
    </p:extLst>
  </p:cSld>
  <p:clrMapOvr>
    <a:masterClrMapping/>
  </p:clrMapOvr>
  <p:transition spd="med">
    <p:fade/>
  </p:transition>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68195</TotalTime>
  <Words>1516</Words>
  <Application>Microsoft Office PowerPoint</Application>
  <PresentationFormat>On-screen Show (4:3)</PresentationFormat>
  <Paragraphs>265</Paragraphs>
  <Slides>14</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IEEE-P802_15</vt:lpstr>
      <vt:lpstr>PowerPoint Presentation</vt:lpstr>
      <vt:lpstr>Technical Guidance</vt:lpstr>
      <vt:lpstr>Background</vt:lpstr>
      <vt:lpstr>Notes</vt:lpstr>
      <vt:lpstr>Technical Background 1/2</vt:lpstr>
      <vt:lpstr>Technical Background 2/2</vt:lpstr>
      <vt:lpstr>Band Allocation – Option 1</vt:lpstr>
      <vt:lpstr>Band Allocation – Option 1</vt:lpstr>
      <vt:lpstr>Band Allocation – Option 2</vt:lpstr>
      <vt:lpstr>Band Allocation – Option 2</vt:lpstr>
      <vt:lpstr>Overlapping Channels</vt:lpstr>
      <vt:lpstr>Overlapping Channels</vt:lpstr>
      <vt:lpstr>Conclusion</vt:lpstr>
      <vt:lpstr>References</vt:lpstr>
    </vt:vector>
  </TitlesOfParts>
  <Company>ETRI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enhancements for low latency</dc:title>
  <dc:subject>IEEE 802.15 &lt;4e scope&gt;</dc:subject>
  <dc:creator>Seong-Soon Joo</dc:creator>
  <dc:description>&lt;15-07-09xx-00-004e&gt;</dc:description>
  <cp:lastModifiedBy>Claudio da Silva</cp:lastModifiedBy>
  <cp:revision>1133</cp:revision>
  <cp:lastPrinted>1998-02-10T13:28:06Z</cp:lastPrinted>
  <dcterms:created xsi:type="dcterms:W3CDTF">2007-11-11T16:49:01Z</dcterms:created>
  <dcterms:modified xsi:type="dcterms:W3CDTF">2022-08-22T17:58:37Z</dcterms:modified>
</cp:coreProperties>
</file>