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363" r:id="rId2"/>
    <p:sldId id="322" r:id="rId3"/>
    <p:sldId id="365" r:id="rId4"/>
    <p:sldId id="304" r:id="rId5"/>
    <p:sldId id="317" r:id="rId6"/>
    <p:sldId id="302" r:id="rId7"/>
    <p:sldId id="312" r:id="rId8"/>
    <p:sldId id="2385" r:id="rId9"/>
    <p:sldId id="2375" r:id="rId10"/>
    <p:sldId id="2377" r:id="rId11"/>
    <p:sldId id="326" r:id="rId12"/>
    <p:sldId id="2405" r:id="rId13"/>
    <p:sldId id="2389" r:id="rId14"/>
    <p:sldId id="2406" r:id="rId15"/>
    <p:sldId id="2402" r:id="rId16"/>
    <p:sldId id="2404" r:id="rId17"/>
    <p:sldId id="298" r:id="rId18"/>
    <p:sldId id="296" r:id="rId1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2B85D4E7-EC86-4E88-8665-6F298CC6D3F5}"/>
    <pc:docChg chg="modMainMaster">
      <pc:chgData name="Benjamin Rolfe" userId="2cb8745b51aa14eb" providerId="LiveId" clId="{2B85D4E7-EC86-4E88-8665-6F298CC6D3F5}" dt="2022-07-26T14:06:42.112" v="7" actId="20577"/>
      <pc:docMkLst>
        <pc:docMk/>
      </pc:docMkLst>
      <pc:sldMasterChg chg="modSp mod">
        <pc:chgData name="Benjamin Rolfe" userId="2cb8745b51aa14eb" providerId="LiveId" clId="{2B85D4E7-EC86-4E88-8665-6F298CC6D3F5}" dt="2022-07-26T14:06:42.112" v="7" actId="20577"/>
        <pc:sldMasterMkLst>
          <pc:docMk/>
          <pc:sldMasterMk cId="0" sldId="2147483648"/>
        </pc:sldMasterMkLst>
        <pc:spChg chg="mod">
          <ac:chgData name="Benjamin Rolfe" userId="2cb8745b51aa14eb" providerId="LiveId" clId="{2B85D4E7-EC86-4E88-8665-6F298CC6D3F5}" dt="2022-07-26T14:06:42.112" v="7"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14</a:t>
            </a:fld>
            <a:endParaRPr lang="en-US" dirty="0"/>
          </a:p>
        </p:txBody>
      </p:sp>
    </p:spTree>
    <p:extLst>
      <p:ext uri="{BB962C8B-B14F-4D97-AF65-F5344CB8AC3E}">
        <p14:creationId xmlns:p14="http://schemas.microsoft.com/office/powerpoint/2010/main" val="321428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GB" altLang="en-US" b="1">
                <a:solidFill>
                  <a:schemeClr val="tx1"/>
                </a:solidFill>
              </a:rPr>
              <a:t>IEEE 802.15-22-0432-01-04ab</a:t>
            </a:r>
            <a:endParaRPr lang="en-GB" altLang="en-US" b="1" dirty="0">
              <a:solidFill>
                <a:schemeClr val="tx1"/>
              </a:solidFill>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July 25,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533471853"/>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631216"/>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June 28th:</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We have most of the PHY features identified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Multiple proposals in some areas, with collaborative convergence underway</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Identified gaps being worked (probably more to be found)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Two more telecons before July (including today)</a:t>
            </a:r>
          </a:p>
        </p:txBody>
      </p:sp>
    </p:spTree>
    <p:extLst>
      <p:ext uri="{BB962C8B-B14F-4D97-AF65-F5344CB8AC3E}">
        <p14:creationId xmlns:p14="http://schemas.microsoft.com/office/powerpoint/2010/main" val="11343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F07F-7901-C8F4-3F74-8982A490EFDA}"/>
              </a:ext>
            </a:extLst>
          </p:cNvPr>
          <p:cNvSpPr>
            <a:spLocks noGrp="1"/>
          </p:cNvSpPr>
          <p:nvPr>
            <p:ph type="title"/>
          </p:nvPr>
        </p:nvSpPr>
        <p:spPr/>
        <p:txBody>
          <a:bodyPr/>
          <a:lstStyle/>
          <a:p>
            <a:r>
              <a:rPr lang="en-US" dirty="0"/>
              <a:t>Topics for Discussion</a:t>
            </a:r>
          </a:p>
        </p:txBody>
      </p:sp>
      <p:sp>
        <p:nvSpPr>
          <p:cNvPr id="3" name="Content Placeholder 2">
            <a:extLst>
              <a:ext uri="{FF2B5EF4-FFF2-40B4-BE49-F238E27FC236}">
                <a16:creationId xmlns:a16="http://schemas.microsoft.com/office/drawing/2014/main" id="{4A055F6D-1AB8-1893-D150-B38CD7006155}"/>
              </a:ext>
            </a:extLst>
          </p:cNvPr>
          <p:cNvSpPr>
            <a:spLocks noGrp="1"/>
          </p:cNvSpPr>
          <p:nvPr>
            <p:ph idx="1"/>
          </p:nvPr>
        </p:nvSpPr>
        <p:spPr>
          <a:xfrm>
            <a:off x="767977" y="1556792"/>
            <a:ext cx="7764463" cy="468367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r>
              <a:rPr lang="en-US" dirty="0"/>
              <a:t>Things we said we’d take off-line (via the reflector)  </a:t>
            </a:r>
          </a:p>
          <a:p>
            <a:pPr marL="457200" indent="-457200">
              <a:buFont typeface="Arial" panose="020B0604020202020204" pitchFamily="34" charset="0"/>
              <a:buChar char="•"/>
            </a:pPr>
            <a:r>
              <a:rPr lang="en-US" dirty="0"/>
              <a:t>Questions for Huan-Bang on NB CCA</a:t>
            </a:r>
          </a:p>
          <a:p>
            <a:pPr marL="457200" indent="-457200">
              <a:buFont typeface="Arial" panose="020B0604020202020204" pitchFamily="34" charset="0"/>
              <a:buChar char="•"/>
            </a:pPr>
            <a:r>
              <a:rPr lang="en-US" dirty="0"/>
              <a:t>Questions for Rani (# fragments, I impact on power)</a:t>
            </a:r>
          </a:p>
          <a:p>
            <a:pPr marL="457200" indent="-457200">
              <a:buFont typeface="Arial" panose="020B0604020202020204" pitchFamily="34" charset="0"/>
              <a:buChar char="•"/>
            </a:pPr>
            <a:r>
              <a:rPr lang="en-US" dirty="0"/>
              <a:t>Impact of interference on link margin assumptions</a:t>
            </a:r>
          </a:p>
        </p:txBody>
      </p:sp>
      <p:sp>
        <p:nvSpPr>
          <p:cNvPr id="4" name="Slide Number Placeholder 3">
            <a:extLst>
              <a:ext uri="{FF2B5EF4-FFF2-40B4-BE49-F238E27FC236}">
                <a16:creationId xmlns:a16="http://schemas.microsoft.com/office/drawing/2014/main" id="{C101E4A3-FABA-380C-4223-673F5052633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101004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92773" y="1327085"/>
            <a:ext cx="8686801" cy="343024"/>
          </a:xfrm>
          <a:solidFill>
            <a:schemeClr val="bg1">
              <a:alpha val="68000"/>
            </a:schemeClr>
          </a:solidFill>
        </p:spPr>
        <p:txBody>
          <a:bodyPr/>
          <a:lstStyle/>
          <a:p>
            <a:pPr algn="l"/>
            <a:r>
              <a:rPr lang="en-US" sz="3000" dirty="0"/>
              <a:t>A map of the P802.15.4ab enhancements</a:t>
            </a:r>
            <a:endParaRPr lang="en-US" sz="2625" dirty="0">
              <a:latin typeface="Arial" charset="0"/>
            </a:endParaRPr>
          </a:p>
        </p:txBody>
      </p:sp>
      <p:pic>
        <p:nvPicPr>
          <p:cNvPr id="16" name="Picture 15">
            <a:extLst>
              <a:ext uri="{FF2B5EF4-FFF2-40B4-BE49-F238E27FC236}">
                <a16:creationId xmlns:a16="http://schemas.microsoft.com/office/drawing/2014/main" id="{6310AB7E-18EE-491A-8B97-F8C28F8B904B}"/>
              </a:ext>
            </a:extLst>
          </p:cNvPr>
          <p:cNvPicPr>
            <a:picLocks noChangeAspect="1"/>
          </p:cNvPicPr>
          <p:nvPr/>
        </p:nvPicPr>
        <p:blipFill>
          <a:blip r:embed="rId3"/>
          <a:stretch>
            <a:fillRect/>
          </a:stretch>
        </p:blipFill>
        <p:spPr>
          <a:xfrm>
            <a:off x="1" y="1799106"/>
            <a:ext cx="9144000" cy="3801877"/>
          </a:xfrm>
          <a:prstGeom prst="rect">
            <a:avLst/>
          </a:prstGeom>
        </p:spPr>
      </p:pic>
    </p:spTree>
    <p:extLst>
      <p:ext uri="{BB962C8B-B14F-4D97-AF65-F5344CB8AC3E}">
        <p14:creationId xmlns:p14="http://schemas.microsoft.com/office/powerpoint/2010/main" val="3917590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9875-A92F-000F-E9FA-BAFC882455A0}"/>
              </a:ext>
            </a:extLst>
          </p:cNvPr>
          <p:cNvSpPr>
            <a:spLocks noGrp="1"/>
          </p:cNvSpPr>
          <p:nvPr>
            <p:ph type="title"/>
          </p:nvPr>
        </p:nvSpPr>
        <p:spPr/>
        <p:txBody>
          <a:bodyPr/>
          <a:lstStyle/>
          <a:p>
            <a:r>
              <a:rPr lang="en-US" dirty="0"/>
              <a:t>Volunteer List </a:t>
            </a:r>
          </a:p>
        </p:txBody>
      </p:sp>
      <p:sp>
        <p:nvSpPr>
          <p:cNvPr id="3" name="Content Placeholder 2">
            <a:extLst>
              <a:ext uri="{FF2B5EF4-FFF2-40B4-BE49-F238E27FC236}">
                <a16:creationId xmlns:a16="http://schemas.microsoft.com/office/drawing/2014/main" id="{9BC516C0-AED7-5218-1CA6-D2CC44BE8C43}"/>
              </a:ext>
            </a:extLst>
          </p:cNvPr>
          <p:cNvSpPr>
            <a:spLocks noGrp="1"/>
          </p:cNvSpPr>
          <p:nvPr>
            <p:ph idx="1"/>
          </p:nvPr>
        </p:nvSpPr>
        <p:spPr/>
        <p:txBody>
          <a:bodyPr>
            <a:normAutofit fontScale="70000" lnSpcReduction="20000"/>
          </a:bodyPr>
          <a:lstStyle/>
          <a:p>
            <a:r>
              <a:rPr lang="en-US" dirty="0"/>
              <a:t>So Far (more expected):</a:t>
            </a:r>
          </a:p>
          <a:p>
            <a:pPr marL="0" indent="0"/>
            <a:r>
              <a:rPr lang="en-US" dirty="0"/>
              <a:t>Narrow band assist and improved ranging: </a:t>
            </a:r>
          </a:p>
          <a:p>
            <a:pPr marL="457200" indent="-457200">
              <a:buFont typeface="Arial" panose="020B0604020202020204" pitchFamily="34" charset="0"/>
              <a:buChar char="•"/>
            </a:pPr>
            <a:r>
              <a:rPr lang="en-US" dirty="0" err="1"/>
              <a:t>Xiliang</a:t>
            </a:r>
            <a:r>
              <a:rPr lang="en-US" dirty="0"/>
              <a:t> Luo, Jonathan </a:t>
            </a:r>
            <a:r>
              <a:rPr lang="en-US" dirty="0" err="1"/>
              <a:t>Segev</a:t>
            </a:r>
            <a:r>
              <a:rPr lang="en-US" dirty="0"/>
              <a:t>, David B., Boris</a:t>
            </a:r>
          </a:p>
          <a:p>
            <a:pPr marL="0" indent="0"/>
            <a:r>
              <a:rPr lang="en-US" dirty="0"/>
              <a:t>Sensing </a:t>
            </a:r>
          </a:p>
          <a:p>
            <a:pPr marL="0" indent="0"/>
            <a:r>
              <a:rPr lang="en-US" dirty="0"/>
              <a:t>	</a:t>
            </a:r>
            <a:r>
              <a:rPr lang="en-US" dirty="0" err="1"/>
              <a:t>Xiaohui</a:t>
            </a:r>
            <a:r>
              <a:rPr lang="en-US" dirty="0"/>
              <a:t> Peng, </a:t>
            </a:r>
            <a:r>
              <a:rPr lang="en-US" dirty="0" err="1"/>
              <a:t>Pooria</a:t>
            </a:r>
            <a:r>
              <a:rPr lang="en-US" dirty="0"/>
              <a:t> </a:t>
            </a:r>
            <a:r>
              <a:rPr lang="en-US" dirty="0" err="1"/>
              <a:t>Pakrooh</a:t>
            </a:r>
            <a:endParaRPr lang="en-US" dirty="0"/>
          </a:p>
          <a:p>
            <a:pPr marL="0" indent="0"/>
            <a:r>
              <a:rPr lang="en-US" dirty="0"/>
              <a:t>MAC scheduling </a:t>
            </a:r>
          </a:p>
          <a:p>
            <a:pPr marL="457200" indent="-457200">
              <a:buFont typeface="Arial" panose="020B0604020202020204" pitchFamily="34" charset="0"/>
              <a:buChar char="•"/>
            </a:pPr>
            <a:r>
              <a:rPr lang="en-US" dirty="0" err="1"/>
              <a:t>Kangin</a:t>
            </a:r>
            <a:r>
              <a:rPr lang="en-US" dirty="0"/>
              <a:t> Yoon, </a:t>
            </a:r>
            <a:r>
              <a:rPr lang="en-US" dirty="0" err="1"/>
              <a:t>Kuan</a:t>
            </a:r>
            <a:r>
              <a:rPr lang="en-US" dirty="0"/>
              <a:t> Wu</a:t>
            </a:r>
          </a:p>
          <a:p>
            <a:pPr marL="0" indent="0"/>
            <a:r>
              <a:rPr lang="en-US" dirty="0"/>
              <a:t>DL-</a:t>
            </a:r>
            <a:r>
              <a:rPr lang="en-US" dirty="0" err="1"/>
              <a:t>TDoA</a:t>
            </a:r>
            <a:r>
              <a:rPr lang="en-US" dirty="0"/>
              <a:t>: </a:t>
            </a:r>
          </a:p>
          <a:p>
            <a:pPr marL="457200" indent="-457200">
              <a:buFont typeface="Arial" panose="020B0604020202020204" pitchFamily="34" charset="0"/>
              <a:buChar char="•"/>
            </a:pPr>
            <a:r>
              <a:rPr lang="en-US" dirty="0"/>
              <a:t>Zhenzhen Ye, Jean-Marie</a:t>
            </a:r>
          </a:p>
          <a:p>
            <a:pPr marL="0" indent="0"/>
            <a:r>
              <a:rPr lang="en-US" dirty="0"/>
              <a:t>Channel access MAC and PHY: </a:t>
            </a:r>
          </a:p>
          <a:p>
            <a:pPr marL="457200" indent="-457200">
              <a:buFont typeface="Arial" panose="020B0604020202020204" pitchFamily="34" charset="0"/>
              <a:buChar char="•"/>
            </a:pPr>
            <a:r>
              <a:rPr lang="en-US" dirty="0"/>
              <a:t>Alex Krebs, Frederic Nabki </a:t>
            </a:r>
          </a:p>
          <a:p>
            <a:pPr marL="0" indent="0"/>
            <a:r>
              <a:rPr lang="en-US" dirty="0"/>
              <a:t>Data com improvements</a:t>
            </a:r>
          </a:p>
          <a:p>
            <a:pPr marL="457200" indent="-457200">
              <a:buFont typeface="Arial" panose="020B0604020202020204" pitchFamily="34" charset="0"/>
              <a:buChar char="•"/>
            </a:pPr>
            <a:r>
              <a:rPr lang="en-US" dirty="0"/>
              <a:t>Bin Qian, Frederic Nabki, Carlos Aldana</a:t>
            </a:r>
          </a:p>
          <a:p>
            <a:pPr marL="0" indent="0"/>
            <a:endParaRPr lang="en-US" dirty="0"/>
          </a:p>
        </p:txBody>
      </p:sp>
      <p:sp>
        <p:nvSpPr>
          <p:cNvPr id="4" name="Slide Number Placeholder 3">
            <a:extLst>
              <a:ext uri="{FF2B5EF4-FFF2-40B4-BE49-F238E27FC236}">
                <a16:creationId xmlns:a16="http://schemas.microsoft.com/office/drawing/2014/main" id="{7D7457B0-4F73-8CF7-AEED-1289FB2CFA3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83866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57200" y="605624"/>
            <a:ext cx="8229600" cy="812014"/>
          </a:xfrm>
        </p:spPr>
        <p:txBody>
          <a:bodyPr/>
          <a:lstStyle/>
          <a:p>
            <a:r>
              <a:rPr lang="en-US" dirty="0"/>
              <a:t>Telecon Schedule</a:t>
            </a:r>
          </a:p>
        </p:txBody>
      </p:sp>
      <p:graphicFrame>
        <p:nvGraphicFramePr>
          <p:cNvPr id="7" name="Content Placeholder 6">
            <a:extLst>
              <a:ext uri="{FF2B5EF4-FFF2-40B4-BE49-F238E27FC236}">
                <a16:creationId xmlns:a16="http://schemas.microsoft.com/office/drawing/2014/main" id="{076ECD31-7F16-F61C-1F53-B13AD60EB4CE}"/>
              </a:ext>
            </a:extLst>
          </p:cNvPr>
          <p:cNvGraphicFramePr>
            <a:graphicFrameLocks noGrp="1"/>
          </p:cNvGraphicFramePr>
          <p:nvPr>
            <p:ph sz="quarter" idx="4"/>
            <p:extLst>
              <p:ext uri="{D42A27DB-BD31-4B8C-83A1-F6EECF244321}">
                <p14:modId xmlns:p14="http://schemas.microsoft.com/office/powerpoint/2010/main" val="1503002137"/>
              </p:ext>
            </p:extLst>
          </p:nvPr>
        </p:nvGraphicFramePr>
        <p:xfrm>
          <a:off x="481566" y="1916832"/>
          <a:ext cx="3898776" cy="353248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July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u="none" strike="noStrike" dirty="0">
                          <a:effectLst/>
                        </a:rPr>
                        <a:t>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kern="1200" dirty="0">
                          <a:solidFill>
                            <a:schemeClr val="dk1"/>
                          </a:solidFill>
                          <a:effectLst/>
                          <a:latin typeface="+mn-lt"/>
                          <a:ea typeface="+mn-ea"/>
                          <a:cs typeface="+mn-cs"/>
                        </a:rPr>
                        <a:t>4</a:t>
                      </a:r>
                    </a:p>
                  </a:txBody>
                  <a:tcPr marL="5443" marR="5443" marT="5443" marB="0" anchor="ctr"/>
                </a:tc>
                <a:tc>
                  <a:txBody>
                    <a:bodyPr/>
                    <a:lstStyle/>
                    <a:p>
                      <a:pPr marL="0" algn="ctr" defTabSz="457200" rtl="0" eaLnBrk="1" fontAlgn="ctr" latinLnBrk="0" hangingPunct="1"/>
                      <a:r>
                        <a:rPr lang="en-US" sz="2400" u="none" strike="noStrike" kern="1200" dirty="0">
                          <a:solidFill>
                            <a:schemeClr val="bg1">
                              <a:lumMod val="85000"/>
                            </a:schemeClr>
                          </a:solidFill>
                          <a:effectLst/>
                          <a:latin typeface="+mn-lt"/>
                          <a:ea typeface="+mn-ea"/>
                          <a:cs typeface="+mn-cs"/>
                        </a:rPr>
                        <a:t>5</a:t>
                      </a:r>
                    </a:p>
                  </a:txBody>
                  <a:tcPr marL="5443" marR="5443" marT="5443" marB="0" anchor="ctr"/>
                </a:tc>
                <a:tc>
                  <a:txBody>
                    <a:bodyPr/>
                    <a:lstStyle/>
                    <a:p>
                      <a:pPr algn="ctr" fontAlgn="ctr"/>
                      <a:r>
                        <a:rPr lang="en-US" sz="2400" u="none" strike="noStrike" dirty="0">
                          <a:effectLst/>
                        </a:rPr>
                        <a:t>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9</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21799772"/>
                  </a:ext>
                </a:extLst>
              </a:tr>
              <a:tr h="511918">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11</a:t>
                      </a:r>
                    </a:p>
                  </a:txBody>
                  <a:tcPr marL="5443" marR="5443" marT="5443"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12</a:t>
                      </a:r>
                    </a:p>
                  </a:txBody>
                  <a:tcPr marL="5443" marR="5443" marT="5443" marB="0" anchor="ctr"/>
                </a:tc>
                <a:tc>
                  <a:txBody>
                    <a:bodyPr/>
                    <a:lstStyle/>
                    <a:p>
                      <a:pPr algn="ctr" fontAlgn="ctr"/>
                      <a:r>
                        <a:rPr lang="en-US" sz="2400" u="none" strike="noStrike">
                          <a:effectLst/>
                        </a:rPr>
                        <a:t>13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511918">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b="1" u="none" strike="noStrike" dirty="0">
                          <a:effectLst/>
                        </a:rPr>
                        <a:t>25</a:t>
                      </a:r>
                      <a:endParaRPr lang="en-US" sz="2400" b="1"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30</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511918">
                <a:tc>
                  <a:txBody>
                    <a:bodyPr/>
                    <a:lstStyle/>
                    <a:p>
                      <a:pPr algn="ctr" fontAlgn="ctr"/>
                      <a:r>
                        <a:rPr lang="en-US" sz="2400" u="none" strike="noStrike">
                          <a:effectLst/>
                        </a:rPr>
                        <a:t>31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16</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2772643549"/>
              </p:ext>
            </p:extLst>
          </p:nvPr>
        </p:nvGraphicFramePr>
        <p:xfrm>
          <a:off x="4932044" y="1916832"/>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August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2</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7</a:t>
                      </a: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9</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14</a:t>
                      </a:r>
                    </a:p>
                  </a:txBody>
                  <a:tcPr marL="5443" marR="5443" marT="5443" marB="0" anchor="ctr"/>
                </a:tc>
                <a:tc>
                  <a:txBody>
                    <a:bodyPr/>
                    <a:lstStyle/>
                    <a:p>
                      <a:pPr algn="ctr" fontAlgn="ctr"/>
                      <a:r>
                        <a:rPr lang="en-US" sz="2400" u="none" strike="noStrike" dirty="0">
                          <a:effectLst/>
                        </a:rPr>
                        <a:t>15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16</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9311547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21</a:t>
                      </a: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23</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30</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bl>
          </a:graphicData>
        </a:graphic>
      </p:graphicFrame>
      <p:sp>
        <p:nvSpPr>
          <p:cNvPr id="9" name="Oval 8">
            <a:extLst>
              <a:ext uri="{FF2B5EF4-FFF2-40B4-BE49-F238E27FC236}">
                <a16:creationId xmlns:a16="http://schemas.microsoft.com/office/drawing/2014/main" id="{D4CBD762-C586-3B8C-0F50-FFF4CD1E0A24}"/>
              </a:ext>
            </a:extLst>
          </p:cNvPr>
          <p:cNvSpPr/>
          <p:nvPr/>
        </p:nvSpPr>
        <p:spPr bwMode="auto">
          <a:xfrm>
            <a:off x="1043608" y="4365104"/>
            <a:ext cx="504056" cy="648072"/>
          </a:xfrm>
          <a:prstGeom prst="ellipse">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noFill/>
              <a:effectLst/>
              <a:latin typeface="Times New Roman" charset="0"/>
              <a:ea typeface="ＭＳ Ｐゴシック" charset="0"/>
              <a:cs typeface="ＭＳ Ｐゴシック" charset="0"/>
            </a:endParaRPr>
          </a:p>
        </p:txBody>
      </p:sp>
      <p:sp>
        <p:nvSpPr>
          <p:cNvPr id="2" name="Oval 1">
            <a:extLst>
              <a:ext uri="{FF2B5EF4-FFF2-40B4-BE49-F238E27FC236}">
                <a16:creationId xmlns:a16="http://schemas.microsoft.com/office/drawing/2014/main" id="{D9091F20-F73E-CD04-AAF3-2AC567ABB409}"/>
              </a:ext>
            </a:extLst>
          </p:cNvPr>
          <p:cNvSpPr/>
          <p:nvPr/>
        </p:nvSpPr>
        <p:spPr bwMode="auto">
          <a:xfrm>
            <a:off x="6012160" y="2852936"/>
            <a:ext cx="504056" cy="504056"/>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1249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18</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July 26</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lnSpcReduction="1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discussions</a:t>
            </a:r>
          </a:p>
          <a:p>
            <a:pPr marL="914400" lvl="1" indent="-514350">
              <a:buFont typeface="+mj-lt"/>
              <a:buAutoNum type="alphaLcPeriod"/>
            </a:pPr>
            <a:r>
              <a:rPr lang="en-US" dirty="0"/>
              <a:t>Recap on IFS values (</a:t>
            </a:r>
            <a:r>
              <a:rPr lang="en-US" dirty="0" err="1"/>
              <a:t>Kangjin</a:t>
            </a:r>
            <a:r>
              <a:rPr lang="en-US" dirty="0"/>
              <a:t>)</a:t>
            </a:r>
          </a:p>
          <a:p>
            <a:pPr marL="914400" lvl="1" indent="-514350">
              <a:buFont typeface="+mj-lt"/>
              <a:buAutoNum type="alphaLcPeriod"/>
            </a:pPr>
            <a:r>
              <a:rPr lang="en-US" dirty="0"/>
              <a:t>Other deferred discussions</a:t>
            </a:r>
            <a:endParaRPr lang="en-US" altLang="en-US" dirty="0"/>
          </a:p>
          <a:p>
            <a:pPr marL="514350" indent="-514350">
              <a:buFont typeface="Arial" panose="020B0604020202020204" pitchFamily="34" charset="0"/>
              <a:buAutoNum type="arabicPeriod"/>
            </a:pPr>
            <a:r>
              <a:rPr lang="en-US" altLang="en-US" dirty="0"/>
              <a:t>Progressing to drafting</a:t>
            </a:r>
          </a:p>
          <a:p>
            <a:pPr marL="914400" lvl="1" indent="-514350">
              <a:buFont typeface="+mj-lt"/>
              <a:buAutoNum type="alphaLcPeriod"/>
            </a:pPr>
            <a:r>
              <a:rPr lang="en-US" altLang="en-US" dirty="0"/>
              <a:t>Status for convergence</a:t>
            </a:r>
          </a:p>
          <a:p>
            <a:pPr marL="514350" indent="-514350">
              <a:buFont typeface="Arial" panose="020B0604020202020204" pitchFamily="34" charset="0"/>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131840"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50210</TotalTime>
  <Words>1352</Words>
  <Application>Microsoft Office PowerPoint</Application>
  <PresentationFormat>On-screen Show (4:3)</PresentationFormat>
  <Paragraphs>338</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Open Sans</vt:lpstr>
      <vt:lpstr>Times New Roman</vt:lpstr>
      <vt:lpstr>Verdana-Bold</vt:lpstr>
      <vt:lpstr>Office Theme</vt:lpstr>
      <vt:lpstr>PowerPoint Presentation</vt:lpstr>
      <vt:lpstr>Task Group 15.4ab Next Generation UWB Amendment</vt:lpstr>
      <vt:lpstr>Task Group Rules</vt:lpstr>
      <vt:lpstr>IEEE-SA Patent, Copyright, and Participation Policies</vt:lpstr>
      <vt:lpstr>IEEE 802 Ground Rules</vt:lpstr>
      <vt:lpstr>Proposed Agenda</vt:lpstr>
      <vt:lpstr>Recap</vt:lpstr>
      <vt:lpstr>5.2.b Scope of the project (As approved): </vt:lpstr>
      <vt:lpstr>Project Schedule (working baseline)</vt:lpstr>
      <vt:lpstr>Schedule Major Milestones</vt:lpstr>
      <vt:lpstr>Technical Discussion</vt:lpstr>
      <vt:lpstr>Topics for Discussion</vt:lpstr>
      <vt:lpstr>Next Steps</vt:lpstr>
      <vt:lpstr>A map of the P802.15.4ab enhancements</vt:lpstr>
      <vt:lpstr>Volunteer List </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234</cp:revision>
  <cp:lastPrinted>2000-03-07T00:55:37Z</cp:lastPrinted>
  <dcterms:created xsi:type="dcterms:W3CDTF">2016-01-17T22:48:36Z</dcterms:created>
  <dcterms:modified xsi:type="dcterms:W3CDTF">2022-07-26T14:06:45Z</dcterms:modified>
  <cp:category/>
</cp:coreProperties>
</file>