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16"/>
  </p:notesMasterIdLst>
  <p:sldIdLst>
    <p:sldId id="273" r:id="rId2"/>
    <p:sldId id="282" r:id="rId3"/>
    <p:sldId id="283" r:id="rId4"/>
    <p:sldId id="284" r:id="rId5"/>
    <p:sldId id="281" r:id="rId6"/>
    <p:sldId id="274" r:id="rId7"/>
    <p:sldId id="275" r:id="rId8"/>
    <p:sldId id="276" r:id="rId9"/>
    <p:sldId id="277" r:id="rId10"/>
    <p:sldId id="278" r:id="rId11"/>
    <p:sldId id="279" r:id="rId12"/>
    <p:sldId id="280" r:id="rId13"/>
    <p:sldId id="285" r:id="rId14"/>
    <p:sldId id="286" r:id="rId15"/>
  </p:sldIdLst>
  <p:sldSz cx="12192000" cy="6858000"/>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75BE3745-2464-4151-9B1F-6E761C09DDC4}">
          <p14:sldIdLst>
            <p14:sldId id="273"/>
            <p14:sldId id="282"/>
            <p14:sldId id="283"/>
            <p14:sldId id="284"/>
            <p14:sldId id="281"/>
            <p14:sldId id="274"/>
            <p14:sldId id="275"/>
            <p14:sldId id="276"/>
            <p14:sldId id="277"/>
            <p14:sldId id="278"/>
            <p14:sldId id="279"/>
            <p14:sldId id="280"/>
            <p14:sldId id="285"/>
            <p14:sldId id="28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7E8"/>
    <a:srgbClr val="E8CCCE"/>
    <a:srgbClr val="FFCCFF"/>
    <a:srgbClr val="45417F"/>
    <a:srgbClr val="491BA5"/>
    <a:srgbClr val="3F328E"/>
    <a:srgbClr val="47259B"/>
    <a:srgbClr val="4E35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28" autoAdjust="0"/>
    <p:restoredTop sz="93304" autoAdjust="0"/>
  </p:normalViewPr>
  <p:slideViewPr>
    <p:cSldViewPr>
      <p:cViewPr varScale="1">
        <p:scale>
          <a:sx n="59" d="100"/>
          <a:sy n="59" d="100"/>
        </p:scale>
        <p:origin x="804" y="5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45" d="100"/>
          <a:sy n="45" d="100"/>
        </p:scale>
        <p:origin x="2760"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de-DE"/>
          </a:p>
        </p:txBody>
      </p:sp>
      <p:sp>
        <p:nvSpPr>
          <p:cNvPr id="3" name="Datumsplatzhalter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3B03EAC3-8207-4019-83A7-6AF2A28D5E34}" type="datetimeFigureOut">
              <a:rPr lang="de-DE" smtClean="0"/>
              <a:t>23.07.2022</a:t>
            </a:fld>
            <a:endParaRPr lang="de-DE"/>
          </a:p>
        </p:txBody>
      </p:sp>
      <p:sp>
        <p:nvSpPr>
          <p:cNvPr id="4" name="Folienbildplatzhalter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8" tIns="49524" rIns="99048" bIns="49524" rtlCol="0" anchor="ctr"/>
          <a:lstStyle/>
          <a:p>
            <a:endParaRPr lang="de-DE"/>
          </a:p>
        </p:txBody>
      </p:sp>
      <p:sp>
        <p:nvSpPr>
          <p:cNvPr id="5" name="Notizenplatzhalter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de-DE"/>
          </a:p>
        </p:txBody>
      </p:sp>
      <p:sp>
        <p:nvSpPr>
          <p:cNvPr id="7" name="Foliennummernplatzhalt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4DC0CEFE-28E8-43DA-B7C0-974BF4D6A9CC}" type="slidenum">
              <a:rPr lang="de-DE" smtClean="0"/>
              <a:t>‹Nr.›</a:t>
            </a:fld>
            <a:endParaRPr lang="de-DE"/>
          </a:p>
        </p:txBody>
      </p:sp>
    </p:spTree>
    <p:extLst>
      <p:ext uri="{BB962C8B-B14F-4D97-AF65-F5344CB8AC3E}">
        <p14:creationId xmlns:p14="http://schemas.microsoft.com/office/powerpoint/2010/main" val="1016825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r>
              <a:rPr lang="en-US">
                <a:solidFill>
                  <a:srgbClr val="000000"/>
                </a:solidFill>
              </a:rPr>
              <a:t>&lt;month year&gt;</a:t>
            </a:r>
          </a:p>
        </p:txBody>
      </p:sp>
      <p:sp>
        <p:nvSpPr>
          <p:cNvPr id="5" name="Fußzeilenplatzhalter 4"/>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6" name="Foliennummernplatzhalter 5"/>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525C387A-8238-4D3E-A084-5428CD54B8D5}"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1539854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solidFill>
                  <a:srgbClr val="000000"/>
                </a:solidFill>
              </a:rPr>
              <a:t>&lt;month year&gt;</a:t>
            </a:r>
          </a:p>
        </p:txBody>
      </p:sp>
      <p:sp>
        <p:nvSpPr>
          <p:cNvPr id="5" name="Fußzeilenplatzhalter 4"/>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6" name="Foliennummernplatzhalter 5"/>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C3EDA6DA-8C19-40E2-816F-1AE6A4528EF9}"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507088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686800" y="685800"/>
            <a:ext cx="25908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914400" y="685800"/>
            <a:ext cx="75692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solidFill>
                  <a:srgbClr val="000000"/>
                </a:solidFill>
              </a:rPr>
              <a:t>&lt;month year&gt;</a:t>
            </a:r>
          </a:p>
        </p:txBody>
      </p:sp>
      <p:sp>
        <p:nvSpPr>
          <p:cNvPr id="5" name="Fußzeilenplatzhalter 4"/>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6" name="Foliennummernplatzhalter 5"/>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9CA51FD3-D219-4F15-BBEC-19406F037D66}"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3709032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914400" y="378281"/>
            <a:ext cx="2133600" cy="215444"/>
          </a:xfrm>
        </p:spPr>
        <p:txBody>
          <a:bodyPr/>
          <a:lstStyle>
            <a:lvl1pPr>
              <a:defRPr/>
            </a:lvl1pPr>
          </a:lstStyle>
          <a:p>
            <a:r>
              <a:rPr lang="en-US" dirty="0">
                <a:solidFill>
                  <a:srgbClr val="000000"/>
                </a:solidFill>
              </a:rPr>
              <a:t>July 2013</a:t>
            </a:r>
          </a:p>
        </p:txBody>
      </p:sp>
      <p:sp>
        <p:nvSpPr>
          <p:cNvPr id="5" name="Fußzeilenplatzhalter 4"/>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6" name="Foliennummernplatzhalter 5"/>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D8E7F6C2-DF2F-4116-8D71-DCDEFB590920}"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326666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solidFill>
                  <a:srgbClr val="000000"/>
                </a:solidFill>
              </a:rPr>
              <a:t>&lt;month year&gt;</a:t>
            </a:r>
          </a:p>
        </p:txBody>
      </p:sp>
      <p:sp>
        <p:nvSpPr>
          <p:cNvPr id="5" name="Fußzeilenplatzhalter 4"/>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6" name="Foliennummernplatzhalter 5"/>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6AD22946-1A4B-488C-8C44-CAE0A6B61614}"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1158328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en-US">
                <a:solidFill>
                  <a:srgbClr val="000000"/>
                </a:solidFill>
              </a:rPr>
              <a:t>&lt;month year&gt;</a:t>
            </a:r>
          </a:p>
        </p:txBody>
      </p:sp>
      <p:sp>
        <p:nvSpPr>
          <p:cNvPr id="6" name="Fußzeilenplatzhalter 5"/>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7" name="Foliennummernplatzhalter 6"/>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49F8486E-9C3F-4121-AED1-677A3F6C0F73}"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1920018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en-US">
                <a:solidFill>
                  <a:srgbClr val="000000"/>
                </a:solidFill>
              </a:rPr>
              <a:t>&lt;month year&gt;</a:t>
            </a:r>
          </a:p>
        </p:txBody>
      </p:sp>
      <p:sp>
        <p:nvSpPr>
          <p:cNvPr id="8" name="Fußzeilenplatzhalter 7"/>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9" name="Foliennummernplatzhalter 8"/>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414EE501-66D6-4ED8-A98B-DBE3F1441DC4}"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972388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en-US">
                <a:solidFill>
                  <a:srgbClr val="000000"/>
                </a:solidFill>
              </a:rPr>
              <a:t>&lt;month year&gt;</a:t>
            </a:r>
          </a:p>
        </p:txBody>
      </p:sp>
      <p:sp>
        <p:nvSpPr>
          <p:cNvPr id="4" name="Fußzeilenplatzhalter 3"/>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5" name="Foliennummernplatzhalter 4"/>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6FDFCD56-6E23-4ED9-8FB9-6861A9CC02CC}"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2483046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a:solidFill>
                  <a:srgbClr val="000000"/>
                </a:solidFill>
              </a:rPr>
              <a:t>March 2013</a:t>
            </a:r>
          </a:p>
        </p:txBody>
      </p:sp>
      <p:sp>
        <p:nvSpPr>
          <p:cNvPr id="3" name="Fußzeilenplatzhalter 2"/>
          <p:cNvSpPr>
            <a:spLocks noGrp="1"/>
          </p:cNvSpPr>
          <p:nvPr>
            <p:ph type="ftr" sz="quarter" idx="11"/>
          </p:nvPr>
        </p:nvSpPr>
        <p:spPr>
          <a:xfrm>
            <a:off x="7315200" y="6475413"/>
            <a:ext cx="4165600" cy="276999"/>
          </a:xfrm>
        </p:spPr>
        <p:txBody>
          <a:bodyPr/>
          <a:lstStyle>
            <a:lvl1pPr>
              <a:defRPr/>
            </a:lvl1pPr>
          </a:lstStyle>
          <a:p>
            <a:r>
              <a:rPr lang="en-US" dirty="0">
                <a:solidFill>
                  <a:srgbClr val="000000"/>
                </a:solidFill>
              </a:rPr>
              <a:t>Thomas Kürner, TU Braunschweig</a:t>
            </a:r>
          </a:p>
        </p:txBody>
      </p:sp>
      <p:sp>
        <p:nvSpPr>
          <p:cNvPr id="4" name="Foliennummernplatzhalter 3"/>
          <p:cNvSpPr>
            <a:spLocks noGrp="1"/>
          </p:cNvSpPr>
          <p:nvPr>
            <p:ph type="sldNum" sz="quarter" idx="12"/>
          </p:nvPr>
        </p:nvSpPr>
        <p:spPr>
          <a:xfrm>
            <a:off x="5633808" y="6475413"/>
            <a:ext cx="1025987" cy="276999"/>
          </a:xfrm>
        </p:spPr>
        <p:txBody>
          <a:bodyPr/>
          <a:lstStyle>
            <a:lvl1pPr>
              <a:defRPr/>
            </a:lvl1pPr>
          </a:lstStyle>
          <a:p>
            <a:r>
              <a:rPr lang="en-US" dirty="0">
                <a:solidFill>
                  <a:srgbClr val="000000"/>
                </a:solidFill>
              </a:rPr>
              <a:t>Slide </a:t>
            </a:r>
            <a:fld id="{D0FF068C-9A81-4A5F-8F84-6EE3A290DD00}" type="slidenum">
              <a:rPr lang="en-US">
                <a:solidFill>
                  <a:srgbClr val="000000"/>
                </a:solidFill>
              </a:rPr>
              <a:pPr/>
              <a:t>‹Nr.›</a:t>
            </a:fld>
            <a:endParaRPr lang="en-US" dirty="0">
              <a:solidFill>
                <a:srgbClr val="000000"/>
              </a:solidFill>
            </a:endParaRPr>
          </a:p>
        </p:txBody>
      </p:sp>
    </p:spTree>
    <p:extLst>
      <p:ext uri="{BB962C8B-B14F-4D97-AF65-F5344CB8AC3E}">
        <p14:creationId xmlns:p14="http://schemas.microsoft.com/office/powerpoint/2010/main" val="3786638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solidFill>
                  <a:srgbClr val="000000"/>
                </a:solidFill>
              </a:rPr>
              <a:t>&lt;month year&gt;</a:t>
            </a:r>
          </a:p>
        </p:txBody>
      </p:sp>
      <p:sp>
        <p:nvSpPr>
          <p:cNvPr id="6" name="Fußzeilenplatzhalter 5"/>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7" name="Foliennummernplatzhalter 6"/>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76F72D51-5D33-46E4-A0A2-5F21FB7F9123}"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3493624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solidFill>
                  <a:srgbClr val="000000"/>
                </a:solidFill>
              </a:rPr>
              <a:t>&lt;month year&gt;</a:t>
            </a:r>
          </a:p>
        </p:txBody>
      </p:sp>
      <p:sp>
        <p:nvSpPr>
          <p:cNvPr id="6" name="Fußzeilenplatzhalter 5"/>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7" name="Foliennummernplatzhalter 6"/>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9CF003C6-0785-4060-85F0-A5AFF34B04DD}"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1022868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a:t>Titelmasterformat durch Klicken bearbeiten</a:t>
            </a:r>
            <a:endParaRPr lang="en-US"/>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28" name="Rectangle 4"/>
          <p:cNvSpPr>
            <a:spLocks noGrp="1" noChangeArrowheads="1"/>
          </p:cNvSpPr>
          <p:nvPr>
            <p:ph type="dt" sz="half" idx="2"/>
          </p:nvPr>
        </p:nvSpPr>
        <p:spPr bwMode="auto">
          <a:xfrm>
            <a:off x="914400" y="378281"/>
            <a:ext cx="21336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eaLnBrk="0" fontAlgn="base" hangingPunct="0">
              <a:spcBef>
                <a:spcPct val="0"/>
              </a:spcBef>
              <a:spcAft>
                <a:spcPct val="0"/>
              </a:spcAft>
            </a:pPr>
            <a:r>
              <a:rPr lang="en-US" dirty="0" err="1" smtClean="0">
                <a:solidFill>
                  <a:srgbClr val="000000"/>
                </a:solidFill>
                <a:latin typeface="Times New Roman" pitchFamily="18" charset="0"/>
              </a:rPr>
              <a:t>Juli</a:t>
            </a:r>
            <a:r>
              <a:rPr lang="en-US" dirty="0" smtClean="0">
                <a:solidFill>
                  <a:srgbClr val="000000"/>
                </a:solidFill>
                <a:latin typeface="Times New Roman" pitchFamily="18" charset="0"/>
              </a:rPr>
              <a:t> 2022</a:t>
            </a:r>
            <a:endParaRPr lang="en-US"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7315200" y="6475413"/>
            <a:ext cx="41656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eaLnBrk="0" fontAlgn="base" hangingPunct="0">
              <a:spcBef>
                <a:spcPct val="0"/>
              </a:spcBef>
              <a:spcAft>
                <a:spcPct val="0"/>
              </a:spcAft>
            </a:pPr>
            <a:r>
              <a:rPr lang="en-US" sz="1200" dirty="0">
                <a:solidFill>
                  <a:srgbClr val="000000"/>
                </a:solidFill>
                <a:latin typeface="Times New Roman" pitchFamily="18" charset="0"/>
              </a:rPr>
              <a:t>Thomas Kürner (TU Braunschweig) </a:t>
            </a:r>
          </a:p>
        </p:txBody>
      </p:sp>
      <p:sp>
        <p:nvSpPr>
          <p:cNvPr id="1030" name="Rectangle 6"/>
          <p:cNvSpPr>
            <a:spLocks noGrp="1" noChangeArrowheads="1"/>
          </p:cNvSpPr>
          <p:nvPr>
            <p:ph type="sldNum" sz="quarter" idx="4"/>
          </p:nvPr>
        </p:nvSpPr>
        <p:spPr bwMode="auto">
          <a:xfrm>
            <a:off x="5821616" y="6475413"/>
            <a:ext cx="650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eaLnBrk="0" fontAlgn="base" hangingPunct="0">
              <a:spcBef>
                <a:spcPct val="0"/>
              </a:spcBef>
              <a:spcAft>
                <a:spcPct val="0"/>
              </a:spcAft>
            </a:pPr>
            <a:r>
              <a:rPr lang="en-US" sz="1200" dirty="0">
                <a:solidFill>
                  <a:srgbClr val="000000"/>
                </a:solidFill>
                <a:latin typeface="Times New Roman" pitchFamily="18" charset="0"/>
              </a:rPr>
              <a:t>Slide </a:t>
            </a:r>
            <a:fld id="{0CA028F1-D738-48FE-BE50-E58F6D2C58CF}" type="slidenum">
              <a:rPr lang="en-US" sz="1200">
                <a:solidFill>
                  <a:srgbClr val="000000"/>
                </a:solidFill>
                <a:latin typeface="Times New Roman" pitchFamily="18" charset="0"/>
              </a:rPr>
              <a:pPr eaLnBrk="0" fontAlgn="base" hangingPunct="0">
                <a:spcBef>
                  <a:spcPct val="0"/>
                </a:spcBef>
                <a:spcAft>
                  <a:spcPct val="0"/>
                </a:spcAft>
              </a:pPr>
              <a:t>‹Nr.›</a:t>
            </a:fld>
            <a:endParaRPr lang="en-US" sz="1200" dirty="0">
              <a:solidFill>
                <a:srgbClr val="000000"/>
              </a:solidFill>
              <a:latin typeface="Times New Roman" pitchFamily="18" charset="0"/>
            </a:endParaRPr>
          </a:p>
        </p:txBody>
      </p:sp>
      <p:sp>
        <p:nvSpPr>
          <p:cNvPr id="1031" name="Rectangle 7"/>
          <p:cNvSpPr>
            <a:spLocks noChangeArrowheads="1"/>
          </p:cNvSpPr>
          <p:nvPr/>
        </p:nvSpPr>
        <p:spPr bwMode="auto">
          <a:xfrm>
            <a:off x="1728716" y="394156"/>
            <a:ext cx="9548885" cy="215444"/>
          </a:xfrm>
          <a:prstGeom prst="rect">
            <a:avLst/>
          </a:prstGeom>
          <a:noFill/>
          <a:ln w="9525">
            <a:noFill/>
            <a:miter lim="800000"/>
            <a:headEnd/>
            <a:tailEnd/>
          </a:ln>
          <a:effectLst/>
        </p:spPr>
        <p:txBody>
          <a:bodyPr wrap="square" lIns="0" tIns="0" rIns="0" bIns="0" anchor="b">
            <a:spAutoFit/>
          </a:bodyPr>
          <a:lstStyle/>
          <a:p>
            <a:pPr marL="982663" lvl="4" algn="r" eaLnBrk="0" fontAlgn="base" hangingPunct="0">
              <a:spcBef>
                <a:spcPct val="0"/>
              </a:spcBef>
              <a:spcAft>
                <a:spcPct val="0"/>
              </a:spcAft>
            </a:pPr>
            <a:r>
              <a:rPr lang="en-US" sz="1400" b="1" dirty="0">
                <a:solidFill>
                  <a:srgbClr val="000000"/>
                </a:solidFill>
                <a:latin typeface="Times New Roman" pitchFamily="18" charset="0"/>
              </a:rPr>
              <a:t>doc.: IEEE </a:t>
            </a:r>
            <a:r>
              <a:rPr lang="en-US" sz="1400" b="1" dirty="0" smtClean="0">
                <a:solidFill>
                  <a:srgbClr val="000000"/>
                </a:solidFill>
                <a:latin typeface="Times New Roman" pitchFamily="18" charset="0"/>
              </a:rPr>
              <a:t>802.15-22-0431-01-0thz-AWGN</a:t>
            </a:r>
            <a:r>
              <a:rPr lang="en-US" sz="1400" b="1" baseline="0" dirty="0" smtClean="0">
                <a:solidFill>
                  <a:srgbClr val="000000"/>
                </a:solidFill>
                <a:latin typeface="Times New Roman" pitchFamily="18" charset="0"/>
              </a:rPr>
              <a:t> </a:t>
            </a:r>
            <a:r>
              <a:rPr lang="en-US" sz="1400" b="1" baseline="0" dirty="0" smtClean="0">
                <a:solidFill>
                  <a:srgbClr val="000000"/>
                </a:solidFill>
                <a:latin typeface="Times New Roman" pitchFamily="18" charset="0"/>
              </a:rPr>
              <a:t>Simulation Results for new MCS</a:t>
            </a:r>
            <a:endParaRPr lang="en-US" sz="1400" b="1" dirty="0">
              <a:solidFill>
                <a:srgbClr val="000000"/>
              </a:solidFill>
              <a:latin typeface="Times New Roman" pitchFamily="18" charset="0"/>
            </a:endParaRPr>
          </a:p>
        </p:txBody>
      </p:sp>
      <p:sp>
        <p:nvSpPr>
          <p:cNvPr id="1033" name="Rectangle 9"/>
          <p:cNvSpPr>
            <a:spLocks noChangeArrowheads="1"/>
          </p:cNvSpPr>
          <p:nvPr/>
        </p:nvSpPr>
        <p:spPr bwMode="auto">
          <a:xfrm>
            <a:off x="914400" y="6475413"/>
            <a:ext cx="948267" cy="184666"/>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pPr>
            <a:r>
              <a:rPr lang="en-US" sz="1200">
                <a:solidFill>
                  <a:srgbClr val="000000"/>
                </a:solidFill>
                <a:latin typeface="Times New Roman" pitchFamily="18"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pPr>
            <a:endParaRPr lang="de-DE" sz="1200">
              <a:solidFill>
                <a:srgbClr val="000000"/>
              </a:solidFill>
              <a:latin typeface="Times New Roman" pitchFamily="18" charset="0"/>
            </a:endParaRPr>
          </a:p>
        </p:txBody>
      </p:sp>
    </p:spTree>
    <p:extLst>
      <p:ext uri="{BB962C8B-B14F-4D97-AF65-F5344CB8AC3E}">
        <p14:creationId xmlns:p14="http://schemas.microsoft.com/office/powerpoint/2010/main" val="59534379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doi.org/10.1029/2021RS007395" TargetMode="External"/><Relationship Id="rId2" Type="http://schemas.openxmlformats.org/officeDocument/2006/relationships/hyperlink" Target="https://www.tu-braunschweig.de/ifn/forschung/neueste-forschung-der-abteilung-mobilfunksysteme/simulator-for-mobile-networks-simone" TargetMode="External"/><Relationship Id="rId1" Type="http://schemas.openxmlformats.org/officeDocument/2006/relationships/slideLayout" Target="../slideLayouts/slideLayout2.xml"/><Relationship Id="rId5" Type="http://schemas.openxmlformats.org/officeDocument/2006/relationships/hyperlink" Target="https://mentor.ieee.org/802.15/dcn/22/15-22-0227-00-03ma-higher-order-apsk-constellations-implementation-required-edits.pdf" TargetMode="External"/><Relationship Id="rId4" Type="http://schemas.openxmlformats.org/officeDocument/2006/relationships/hyperlink" Target="https://mentor.ieee.org/802.15/dcn/16/15-16-0746-07-003d-preliminary-performance-of-fec-schemes-in-tg3d-channels.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1199456" y="332656"/>
            <a:ext cx="1600200" cy="215444"/>
          </a:xfrm>
        </p:spPr>
        <p:txBody>
          <a:bodyPr/>
          <a:lstStyle/>
          <a:p>
            <a:r>
              <a:rPr lang="en-US" dirty="0" smtClean="0">
                <a:solidFill>
                  <a:srgbClr val="000000"/>
                </a:solidFill>
              </a:rPr>
              <a:t>July 2022</a:t>
            </a:r>
            <a:endParaRPr lang="en-US" dirty="0">
              <a:solidFill>
                <a:srgbClr val="000000"/>
              </a:solidFill>
            </a:endParaRPr>
          </a:p>
        </p:txBody>
      </p:sp>
      <p:sp>
        <p:nvSpPr>
          <p:cNvPr id="5" name="Fußzeilenplatzhalter 2"/>
          <p:cNvSpPr>
            <a:spLocks noGrp="1"/>
          </p:cNvSpPr>
          <p:nvPr>
            <p:ph type="ftr" sz="quarter" idx="11"/>
          </p:nvPr>
        </p:nvSpPr>
        <p:spPr>
          <a:xfrm>
            <a:off x="7010400" y="6525344"/>
            <a:ext cx="4342184" cy="215444"/>
          </a:xfrm>
        </p:spPr>
        <p:txBody>
          <a:bodyPr/>
          <a:lstStyle/>
          <a:p>
            <a:r>
              <a:rPr lang="en-US" sz="1400" dirty="0" smtClean="0">
                <a:solidFill>
                  <a:srgbClr val="000000"/>
                </a:solidFill>
              </a:rPr>
              <a:t>Christoph Herold (TU </a:t>
            </a:r>
            <a:r>
              <a:rPr lang="en-US" sz="1400" dirty="0">
                <a:solidFill>
                  <a:srgbClr val="000000"/>
                </a:solidFill>
              </a:rPr>
              <a:t>Braunschweig).</a:t>
            </a:r>
          </a:p>
        </p:txBody>
      </p:sp>
      <p:sp>
        <p:nvSpPr>
          <p:cNvPr id="6" name="Foliennummernplatzhalter 3"/>
          <p:cNvSpPr>
            <a:spLocks noGrp="1"/>
          </p:cNvSpPr>
          <p:nvPr>
            <p:ph type="sldNum" sz="quarter" idx="12"/>
          </p:nvPr>
        </p:nvSpPr>
        <p:spPr>
          <a:xfrm>
            <a:off x="5834216" y="6475413"/>
            <a:ext cx="625171" cy="246221"/>
          </a:xfrm>
        </p:spPr>
        <p:txBody>
          <a:bodyPr/>
          <a:lstStyle/>
          <a:p>
            <a:r>
              <a:rPr lang="en-US" sz="1600" dirty="0">
                <a:solidFill>
                  <a:srgbClr val="000000"/>
                </a:solidFill>
              </a:rPr>
              <a:t>Slide </a:t>
            </a:r>
            <a:fld id="{81095783-45F1-4BC3-AE2A-29FF2428E513}" type="slidenum">
              <a:rPr lang="en-US" sz="1600">
                <a:solidFill>
                  <a:srgbClr val="000000"/>
                </a:solidFill>
              </a:rPr>
              <a:pPr/>
              <a:t>1</a:t>
            </a:fld>
            <a:endParaRPr lang="en-US" sz="1600" dirty="0">
              <a:solidFill>
                <a:srgbClr val="000000"/>
              </a:solidFill>
            </a:endParaRPr>
          </a:p>
        </p:txBody>
      </p:sp>
      <p:sp>
        <p:nvSpPr>
          <p:cNvPr id="27651" name="Rectangle 3"/>
          <p:cNvSpPr>
            <a:spLocks noChangeArrowheads="1"/>
          </p:cNvSpPr>
          <p:nvPr/>
        </p:nvSpPr>
        <p:spPr bwMode="auto">
          <a:xfrm>
            <a:off x="1055440" y="764704"/>
            <a:ext cx="10297144" cy="4770537"/>
          </a:xfrm>
          <a:prstGeom prst="rect">
            <a:avLst/>
          </a:prstGeom>
          <a:noFill/>
          <a:ln w="12700">
            <a:noFill/>
            <a:miter lim="800000"/>
            <a:headEnd type="none" w="sm" len="sm"/>
            <a:tailEnd type="none" w="sm" len="sm"/>
          </a:ln>
          <a:effectLst/>
        </p:spPr>
        <p:txBody>
          <a:bodyPr wrap="square">
            <a:spAutoFit/>
          </a:bodyPr>
          <a:lstStyle/>
          <a:p>
            <a:pPr eaLnBrk="0" fontAlgn="base" hangingPunct="0">
              <a:spcBef>
                <a:spcPct val="0"/>
              </a:spcBef>
              <a:spcAft>
                <a:spcPct val="0"/>
              </a:spcAft>
            </a:pPr>
            <a:r>
              <a:rPr lang="en-US" b="1" u="sng" dirty="0">
                <a:solidFill>
                  <a:srgbClr val="000000"/>
                </a:solidFill>
                <a:effectLst>
                  <a:outerShdw blurRad="38100" dist="38100" dir="2700000" algn="tl">
                    <a:srgbClr val="C0C0C0"/>
                  </a:outerShdw>
                </a:effectLst>
                <a:latin typeface="Times New Roman" pitchFamily="18" charset="0"/>
              </a:rPr>
              <a:t>Project: IEEE P802.15 Working Group for Wireless </a:t>
            </a:r>
            <a:r>
              <a:rPr lang="en-US" b="1" u="sng" dirty="0" err="1">
                <a:solidFill>
                  <a:srgbClr val="000000"/>
                </a:solidFill>
                <a:effectLst>
                  <a:outerShdw blurRad="38100" dist="38100" dir="2700000" algn="tl">
                    <a:srgbClr val="C0C0C0"/>
                  </a:outerShdw>
                </a:effectLst>
                <a:latin typeface="Times New Roman" pitchFamily="18" charset="0"/>
              </a:rPr>
              <a:t>Speciality</a:t>
            </a:r>
            <a:r>
              <a:rPr lang="en-US" b="1" u="sng" dirty="0">
                <a:solidFill>
                  <a:srgbClr val="000000"/>
                </a:solidFill>
                <a:effectLst>
                  <a:outerShdw blurRad="38100" dist="38100" dir="2700000" algn="tl">
                    <a:srgbClr val="C0C0C0"/>
                  </a:outerShdw>
                </a:effectLst>
                <a:latin typeface="Times New Roman" pitchFamily="18" charset="0"/>
              </a:rPr>
              <a:t> Networks (WSN)</a:t>
            </a:r>
            <a:endParaRPr lang="en-US" sz="1600" b="1" dirty="0">
              <a:solidFill>
                <a:srgbClr val="000000"/>
              </a:solidFill>
              <a:latin typeface="Times New Roman" pitchFamily="18" charset="0"/>
            </a:endParaRPr>
          </a:p>
          <a:p>
            <a:pPr eaLnBrk="0" fontAlgn="base" hangingPunct="0">
              <a:spcBef>
                <a:spcPct val="0"/>
              </a:spcBef>
              <a:spcAft>
                <a:spcPct val="0"/>
              </a:spcAft>
            </a:pPr>
            <a:endParaRPr lang="en-US" sz="1600" dirty="0">
              <a:solidFill>
                <a:srgbClr val="000000"/>
              </a:solidFill>
              <a:latin typeface="Times New Roman" pitchFamily="18" charset="0"/>
            </a:endParaRPr>
          </a:p>
          <a:p>
            <a:pPr eaLnBrk="0" fontAlgn="base" hangingPunct="0">
              <a:spcBef>
                <a:spcPct val="0"/>
              </a:spcBef>
              <a:spcAft>
                <a:spcPct val="0"/>
              </a:spcAft>
            </a:pPr>
            <a:r>
              <a:rPr lang="en-US" sz="1600" b="1" dirty="0" smtClean="0">
                <a:solidFill>
                  <a:srgbClr val="000000"/>
                </a:solidFill>
                <a:latin typeface="Times New Roman" pitchFamily="18" charset="0"/>
              </a:rPr>
              <a:t>Submission Title:</a:t>
            </a:r>
            <a:r>
              <a:rPr lang="en-US" sz="1600" dirty="0">
                <a:solidFill>
                  <a:srgbClr val="000000"/>
                </a:solidFill>
                <a:latin typeface="Times New Roman" pitchFamily="18" charset="0"/>
              </a:rPr>
              <a:t> </a:t>
            </a:r>
            <a:r>
              <a:rPr lang="en-US" sz="1600" dirty="0" smtClean="0">
                <a:solidFill>
                  <a:srgbClr val="000000"/>
                </a:solidFill>
                <a:latin typeface="Times New Roman" pitchFamily="18" charset="0"/>
              </a:rPr>
              <a:t>AWGN Simulation Results for new MCS</a:t>
            </a:r>
            <a:endParaRPr lang="de-DE" sz="1600" dirty="0" smtClean="0">
              <a:solidFill>
                <a:srgbClr val="000000"/>
              </a:solidFill>
              <a:latin typeface="Times New Roman" pitchFamily="18" charset="0"/>
            </a:endParaRPr>
          </a:p>
          <a:p>
            <a:pPr eaLnBrk="0" fontAlgn="base" hangingPunct="0">
              <a:spcBef>
                <a:spcPct val="0"/>
              </a:spcBef>
              <a:spcAft>
                <a:spcPct val="0"/>
              </a:spcAft>
            </a:pPr>
            <a:r>
              <a:rPr lang="en-US" sz="1600" dirty="0">
                <a:solidFill>
                  <a:srgbClr val="000000"/>
                </a:solidFill>
                <a:latin typeface="Times New Roman" pitchFamily="18" charset="0"/>
              </a:rPr>
              <a:t>	</a:t>
            </a:r>
          </a:p>
          <a:p>
            <a:pPr eaLnBrk="0" fontAlgn="base" hangingPunct="0">
              <a:spcBef>
                <a:spcPct val="0"/>
              </a:spcBef>
              <a:spcAft>
                <a:spcPct val="0"/>
              </a:spcAft>
            </a:pPr>
            <a:r>
              <a:rPr lang="en-US" sz="1600" b="1" dirty="0">
                <a:solidFill>
                  <a:srgbClr val="000000"/>
                </a:solidFill>
                <a:latin typeface="Times New Roman" pitchFamily="18" charset="0"/>
              </a:rPr>
              <a:t>Date Submitted</a:t>
            </a:r>
            <a:r>
              <a:rPr lang="en-US" sz="1600" dirty="0">
                <a:solidFill>
                  <a:srgbClr val="000000"/>
                </a:solidFill>
                <a:latin typeface="Times New Roman" pitchFamily="18" charset="0"/>
              </a:rPr>
              <a:t>: </a:t>
            </a:r>
            <a:r>
              <a:rPr lang="en-US" sz="1600" dirty="0" smtClean="0">
                <a:solidFill>
                  <a:srgbClr val="000000"/>
                </a:solidFill>
                <a:latin typeface="Times New Roman" pitchFamily="18" charset="0"/>
              </a:rPr>
              <a:t>22 July 2022</a:t>
            </a:r>
            <a:endParaRPr lang="en-US" sz="1600" dirty="0">
              <a:solidFill>
                <a:srgbClr val="000000"/>
              </a:solidFill>
              <a:latin typeface="Times New Roman" pitchFamily="18" charset="0"/>
            </a:endParaRPr>
          </a:p>
          <a:p>
            <a:pPr eaLnBrk="0" fontAlgn="base" hangingPunct="0">
              <a:spcBef>
                <a:spcPct val="0"/>
              </a:spcBef>
              <a:spcAft>
                <a:spcPct val="0"/>
              </a:spcAft>
            </a:pPr>
            <a:r>
              <a:rPr lang="en-US" sz="1600" b="1" dirty="0">
                <a:solidFill>
                  <a:srgbClr val="000000"/>
                </a:solidFill>
                <a:latin typeface="Times New Roman" pitchFamily="18" charset="0"/>
              </a:rPr>
              <a:t>Source:</a:t>
            </a:r>
            <a:r>
              <a:rPr lang="en-US" sz="1600" dirty="0">
                <a:solidFill>
                  <a:srgbClr val="000000"/>
                </a:solidFill>
                <a:latin typeface="Times New Roman" pitchFamily="18" charset="0"/>
              </a:rPr>
              <a:t> </a:t>
            </a:r>
            <a:r>
              <a:rPr lang="en-US" sz="1600" dirty="0" smtClean="0">
                <a:solidFill>
                  <a:srgbClr val="000000"/>
                </a:solidFill>
                <a:latin typeface="Times New Roman" pitchFamily="18" charset="0"/>
              </a:rPr>
              <a:t>Christoph Herold, TU </a:t>
            </a:r>
            <a:r>
              <a:rPr lang="en-US" sz="1600" dirty="0">
                <a:solidFill>
                  <a:srgbClr val="000000"/>
                </a:solidFill>
                <a:latin typeface="Times New Roman" pitchFamily="18" charset="0"/>
              </a:rPr>
              <a:t>Braunschweig</a:t>
            </a:r>
          </a:p>
          <a:p>
            <a:pPr eaLnBrk="0" fontAlgn="base" hangingPunct="0">
              <a:spcBef>
                <a:spcPct val="0"/>
              </a:spcBef>
              <a:spcAft>
                <a:spcPct val="0"/>
              </a:spcAft>
            </a:pPr>
            <a:r>
              <a:rPr lang="en-US" sz="1600" dirty="0">
                <a:solidFill>
                  <a:srgbClr val="000000"/>
                </a:solidFill>
                <a:latin typeface="Times New Roman" pitchFamily="18" charset="0"/>
              </a:rPr>
              <a:t>Address </a:t>
            </a:r>
            <a:r>
              <a:rPr lang="en-US" sz="1600" dirty="0" err="1">
                <a:solidFill>
                  <a:srgbClr val="000000"/>
                </a:solidFill>
                <a:latin typeface="Times New Roman" pitchFamily="18" charset="0"/>
              </a:rPr>
              <a:t>Schleinitzstr</a:t>
            </a:r>
            <a:r>
              <a:rPr lang="en-US" sz="1600" dirty="0">
                <a:solidFill>
                  <a:srgbClr val="000000"/>
                </a:solidFill>
                <a:latin typeface="Times New Roman" pitchFamily="18" charset="0"/>
              </a:rPr>
              <a:t>. 22, D-38092 Braunschweig, Germany</a:t>
            </a:r>
          </a:p>
          <a:p>
            <a:pPr eaLnBrk="0" fontAlgn="base" hangingPunct="0">
              <a:spcBef>
                <a:spcPct val="0"/>
              </a:spcBef>
              <a:spcAft>
                <a:spcPct val="0"/>
              </a:spcAft>
            </a:pPr>
            <a:r>
              <a:rPr lang="en-US" sz="1600" dirty="0">
                <a:solidFill>
                  <a:srgbClr val="000000"/>
                </a:solidFill>
                <a:latin typeface="Times New Roman" pitchFamily="18" charset="0"/>
              </a:rPr>
              <a:t>Voice</a:t>
            </a:r>
            <a:r>
              <a:rPr lang="en-US" sz="1600">
                <a:solidFill>
                  <a:srgbClr val="000000"/>
                </a:solidFill>
                <a:latin typeface="Times New Roman" pitchFamily="18" charset="0"/>
              </a:rPr>
              <a:t>:+</a:t>
            </a:r>
            <a:r>
              <a:rPr lang="en-US" sz="1600" smtClean="0">
                <a:solidFill>
                  <a:srgbClr val="000000"/>
                </a:solidFill>
                <a:latin typeface="Times New Roman" pitchFamily="18" charset="0"/>
              </a:rPr>
              <a:t>495313912410, </a:t>
            </a:r>
            <a:r>
              <a:rPr lang="en-US" sz="1600" dirty="0">
                <a:solidFill>
                  <a:srgbClr val="000000"/>
                </a:solidFill>
                <a:latin typeface="Times New Roman" pitchFamily="18" charset="0"/>
              </a:rPr>
              <a:t>FAX: +495313915192, E-Mail: </a:t>
            </a:r>
            <a:r>
              <a:rPr lang="en-US" sz="1600" dirty="0" smtClean="0">
                <a:solidFill>
                  <a:srgbClr val="000000"/>
                </a:solidFill>
                <a:latin typeface="Times New Roman" pitchFamily="18" charset="0"/>
              </a:rPr>
              <a:t>herold@ifn.ing.tu-bs.de</a:t>
            </a:r>
            <a:r>
              <a:rPr lang="en-US" sz="1600" dirty="0">
                <a:solidFill>
                  <a:srgbClr val="000000"/>
                </a:solidFill>
                <a:latin typeface="Times New Roman" pitchFamily="18" charset="0"/>
              </a:rPr>
              <a:t>	</a:t>
            </a:r>
          </a:p>
          <a:p>
            <a:pPr eaLnBrk="0" fontAlgn="base" hangingPunct="0">
              <a:spcBef>
                <a:spcPts val="600"/>
              </a:spcBef>
              <a:spcAft>
                <a:spcPts val="600"/>
              </a:spcAft>
            </a:pPr>
            <a:r>
              <a:rPr lang="en-US" sz="1600" b="1" dirty="0">
                <a:solidFill>
                  <a:srgbClr val="000000"/>
                </a:solidFill>
                <a:latin typeface="Times New Roman" pitchFamily="18" charset="0"/>
              </a:rPr>
              <a:t>Re:</a:t>
            </a:r>
            <a:r>
              <a:rPr lang="en-US" sz="1600" dirty="0">
                <a:solidFill>
                  <a:srgbClr val="000000"/>
                </a:solidFill>
                <a:latin typeface="Times New Roman" pitchFamily="18" charset="0"/>
              </a:rPr>
              <a:t> </a:t>
            </a:r>
            <a:r>
              <a:rPr lang="en-US" sz="1600" dirty="0" smtClean="0">
                <a:solidFill>
                  <a:srgbClr val="000000"/>
                </a:solidFill>
                <a:latin typeface="Times New Roman" pitchFamily="18" charset="0"/>
              </a:rPr>
              <a:t>n/a</a:t>
            </a:r>
            <a:endParaRPr lang="en-US" sz="1200" dirty="0">
              <a:solidFill>
                <a:srgbClr val="000000"/>
              </a:solidFill>
              <a:latin typeface="Times New Roman" pitchFamily="18" charset="0"/>
            </a:endParaRPr>
          </a:p>
          <a:p>
            <a:pPr eaLnBrk="0" fontAlgn="base" hangingPunct="0">
              <a:spcBef>
                <a:spcPct val="0"/>
              </a:spcBef>
              <a:spcAft>
                <a:spcPct val="0"/>
              </a:spcAft>
            </a:pPr>
            <a:r>
              <a:rPr lang="en-US" sz="1600" b="1" dirty="0">
                <a:solidFill>
                  <a:srgbClr val="000000"/>
                </a:solidFill>
                <a:latin typeface="Times New Roman" pitchFamily="18" charset="0"/>
              </a:rPr>
              <a:t>Abstract:</a:t>
            </a:r>
            <a:r>
              <a:rPr lang="en-US" sz="1600" dirty="0">
                <a:solidFill>
                  <a:srgbClr val="000000"/>
                </a:solidFill>
                <a:latin typeface="Times New Roman" pitchFamily="18" charset="0"/>
              </a:rPr>
              <a:t>	This document describes </a:t>
            </a:r>
            <a:r>
              <a:rPr lang="en-US" sz="1600" dirty="0" smtClean="0">
                <a:solidFill>
                  <a:srgbClr val="000000"/>
                </a:solidFill>
                <a:latin typeface="Times New Roman" pitchFamily="18" charset="0"/>
              </a:rPr>
              <a:t>a simulation study on the performance of the new proposed MCS in an AWGN channel.</a:t>
            </a:r>
            <a:endParaRPr lang="en-US" sz="1600" dirty="0">
              <a:solidFill>
                <a:srgbClr val="000000"/>
              </a:solidFill>
              <a:latin typeface="Times New Roman" pitchFamily="18" charset="0"/>
            </a:endParaRPr>
          </a:p>
          <a:p>
            <a:pPr eaLnBrk="0" fontAlgn="base" hangingPunct="0">
              <a:spcBef>
                <a:spcPts val="600"/>
              </a:spcBef>
              <a:spcAft>
                <a:spcPts val="600"/>
              </a:spcAft>
            </a:pPr>
            <a:r>
              <a:rPr lang="en-US" sz="1600" b="1" dirty="0">
                <a:solidFill>
                  <a:srgbClr val="000000"/>
                </a:solidFill>
                <a:latin typeface="Times New Roman" pitchFamily="18" charset="0"/>
              </a:rPr>
              <a:t>Purpose: </a:t>
            </a:r>
            <a:r>
              <a:rPr lang="en-US" sz="1600" dirty="0" smtClean="0">
                <a:solidFill>
                  <a:srgbClr val="000000"/>
                </a:solidFill>
                <a:latin typeface="Times New Roman" pitchFamily="18" charset="0"/>
              </a:rPr>
              <a:t>Input to TG3ma</a:t>
            </a:r>
            <a:endParaRPr lang="en-US" sz="1600" dirty="0">
              <a:solidFill>
                <a:srgbClr val="000000"/>
              </a:solidFill>
              <a:latin typeface="Times New Roman" pitchFamily="18" charset="0"/>
            </a:endParaRPr>
          </a:p>
          <a:p>
            <a:pPr eaLnBrk="0" fontAlgn="base" hangingPunct="0">
              <a:spcBef>
                <a:spcPts val="600"/>
              </a:spcBef>
              <a:spcAft>
                <a:spcPts val="600"/>
              </a:spcAft>
            </a:pPr>
            <a:r>
              <a:rPr lang="en-US" sz="1600" b="1" dirty="0">
                <a:solidFill>
                  <a:srgbClr val="000000"/>
                </a:solidFill>
                <a:latin typeface="Times New Roman" pitchFamily="18" charset="0"/>
              </a:rPr>
              <a:t>Notice:</a:t>
            </a:r>
            <a:r>
              <a:rPr lang="en-US" sz="1600" dirty="0">
                <a:solidFill>
                  <a:srgbClr val="000000"/>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fontAlgn="base" hangingPunct="0">
              <a:spcBef>
                <a:spcPct val="0"/>
              </a:spcBef>
              <a:spcAft>
                <a:spcPct val="0"/>
              </a:spcAft>
            </a:pPr>
            <a:r>
              <a:rPr lang="en-US" sz="1600" b="1" dirty="0">
                <a:solidFill>
                  <a:srgbClr val="000000"/>
                </a:solidFill>
                <a:latin typeface="Times New Roman" pitchFamily="18" charset="0"/>
              </a:rPr>
              <a:t>Release:</a:t>
            </a:r>
            <a:r>
              <a:rPr lang="en-US" sz="1600" dirty="0">
                <a:solidFill>
                  <a:srgbClr val="000000"/>
                </a:solidFill>
                <a:latin typeface="Times New Roman"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8180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Simulation </a:t>
            </a:r>
            <a:r>
              <a:rPr lang="de-DE" dirty="0" err="1" smtClean="0"/>
              <a:t>Results</a:t>
            </a:r>
            <a:r>
              <a:rPr lang="de-DE" dirty="0"/>
              <a:t> </a:t>
            </a:r>
            <a:r>
              <a:rPr lang="de-DE" dirty="0" smtClean="0"/>
              <a:t>– </a:t>
            </a:r>
            <a:r>
              <a:rPr lang="de-DE" dirty="0" err="1" smtClean="0"/>
              <a:t>Two</a:t>
            </a:r>
            <a:r>
              <a:rPr lang="de-DE" dirty="0" smtClean="0"/>
              <a:t> Ring 32 APSK &amp; </a:t>
            </a:r>
            <a:r>
              <a:rPr lang="de-DE" dirty="0" err="1" smtClean="0"/>
              <a:t>Three</a:t>
            </a:r>
            <a:r>
              <a:rPr lang="de-DE" dirty="0" smtClean="0"/>
              <a:t> Ring 32 APSK</a:t>
            </a:r>
            <a:endParaRPr lang="en-US" dirty="0"/>
          </a:p>
        </p:txBody>
      </p:sp>
      <p:pic>
        <p:nvPicPr>
          <p:cNvPr id="4" name="Inhaltsplatzhalt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808504" y="2132815"/>
            <a:ext cx="8574992" cy="3811569"/>
          </a:xfrm>
        </p:spPr>
      </p:pic>
      <p:sp>
        <p:nvSpPr>
          <p:cNvPr id="5" name="Fußzeilenplatzhalter 2"/>
          <p:cNvSpPr>
            <a:spLocks noGrp="1"/>
          </p:cNvSpPr>
          <p:nvPr>
            <p:ph type="ftr" sz="quarter" idx="11"/>
          </p:nvPr>
        </p:nvSpPr>
        <p:spPr>
          <a:xfrm>
            <a:off x="7010400" y="6525344"/>
            <a:ext cx="4342184" cy="215444"/>
          </a:xfrm>
        </p:spPr>
        <p:txBody>
          <a:bodyPr/>
          <a:lstStyle/>
          <a:p>
            <a:r>
              <a:rPr lang="en-US" sz="1400" dirty="0">
                <a:solidFill>
                  <a:srgbClr val="000000"/>
                </a:solidFill>
              </a:rPr>
              <a:t>Christoph Herold (TU </a:t>
            </a:r>
            <a:r>
              <a:rPr lang="en-US" sz="1400" dirty="0" err="1">
                <a:solidFill>
                  <a:srgbClr val="000000"/>
                </a:solidFill>
              </a:rPr>
              <a:t>Braunschweig</a:t>
            </a:r>
            <a:r>
              <a:rPr lang="en-US" sz="1400" dirty="0">
                <a:solidFill>
                  <a:srgbClr val="000000"/>
                </a:solidFill>
              </a:rPr>
              <a:t>).</a:t>
            </a:r>
          </a:p>
        </p:txBody>
      </p:sp>
      <p:sp>
        <p:nvSpPr>
          <p:cNvPr id="6" name="Foliennummernplatzhalter 3"/>
          <p:cNvSpPr>
            <a:spLocks noGrp="1"/>
          </p:cNvSpPr>
          <p:nvPr>
            <p:ph type="sldNum" sz="quarter" idx="12"/>
          </p:nvPr>
        </p:nvSpPr>
        <p:spPr>
          <a:xfrm>
            <a:off x="5777309" y="6475413"/>
            <a:ext cx="738985" cy="246221"/>
          </a:xfrm>
        </p:spPr>
        <p:txBody>
          <a:bodyPr/>
          <a:lstStyle/>
          <a:p>
            <a:r>
              <a:rPr lang="en-US" sz="1600" dirty="0" smtClean="0">
                <a:solidFill>
                  <a:srgbClr val="000000"/>
                </a:solidFill>
              </a:rPr>
              <a:t>Slide 10</a:t>
            </a:r>
            <a:endParaRPr lang="en-US" sz="1600" dirty="0">
              <a:solidFill>
                <a:srgbClr val="000000"/>
              </a:solidFill>
            </a:endParaRPr>
          </a:p>
        </p:txBody>
      </p:sp>
    </p:spTree>
    <p:extLst>
      <p:ext uri="{BB962C8B-B14F-4D97-AF65-F5344CB8AC3E}">
        <p14:creationId xmlns:p14="http://schemas.microsoft.com/office/powerpoint/2010/main" val="1777475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err="1" smtClean="0"/>
              <a:t>Implication</a:t>
            </a:r>
            <a:r>
              <a:rPr lang="de-DE" dirty="0" smtClean="0"/>
              <a:t> </a:t>
            </a:r>
            <a:r>
              <a:rPr lang="de-DE" dirty="0" err="1" smtClean="0"/>
              <a:t>to</a:t>
            </a:r>
            <a:r>
              <a:rPr lang="de-DE" dirty="0" smtClean="0"/>
              <a:t> Link Budget</a:t>
            </a:r>
            <a:endParaRPr lang="en-US"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3310415959"/>
              </p:ext>
            </p:extLst>
          </p:nvPr>
        </p:nvGraphicFramePr>
        <p:xfrm>
          <a:off x="914400" y="1844824"/>
          <a:ext cx="10363796" cy="4531360"/>
        </p:xfrm>
        <a:graphic>
          <a:graphicData uri="http://schemas.openxmlformats.org/drawingml/2006/table">
            <a:tbl>
              <a:tblPr firstRow="1" bandRow="1">
                <a:tableStyleId>{5C22544A-7EE6-4342-B048-85BDC9FD1C3A}</a:tableStyleId>
              </a:tblPr>
              <a:tblGrid>
                <a:gridCol w="2501606"/>
                <a:gridCol w="2501606"/>
                <a:gridCol w="2680292"/>
                <a:gridCol w="2680292"/>
              </a:tblGrid>
              <a:tr h="370840">
                <a:tc>
                  <a:txBody>
                    <a:bodyPr/>
                    <a:lstStyle/>
                    <a:p>
                      <a:r>
                        <a:rPr lang="de-DE" sz="1600" dirty="0" smtClean="0"/>
                        <a:t>Modulation</a:t>
                      </a:r>
                      <a:endParaRPr lang="en-US" sz="1600" dirty="0"/>
                    </a:p>
                  </a:txBody>
                  <a:tcPr marL="90773" marR="90773"/>
                </a:tc>
                <a:tc>
                  <a:txBody>
                    <a:bodyPr/>
                    <a:lstStyle/>
                    <a:p>
                      <a:r>
                        <a:rPr lang="de-DE" sz="1600" dirty="0" smtClean="0"/>
                        <a:t>Codec</a:t>
                      </a:r>
                      <a:endParaRPr lang="en-US" sz="1600" dirty="0"/>
                    </a:p>
                  </a:txBody>
                  <a:tcPr marL="90773" marR="90773"/>
                </a:tc>
                <a:tc>
                  <a:txBody>
                    <a:bodyPr/>
                    <a:lstStyle/>
                    <a:p>
                      <a:r>
                        <a:rPr lang="de-DE" sz="1600" dirty="0" err="1" smtClean="0"/>
                        <a:t>Required</a:t>
                      </a:r>
                      <a:r>
                        <a:rPr lang="de-DE" sz="1600" baseline="0" dirty="0" smtClean="0"/>
                        <a:t> SNR </a:t>
                      </a:r>
                      <a:r>
                        <a:rPr lang="de-DE" sz="1600" baseline="0" dirty="0" err="1" smtClean="0"/>
                        <a:t>for</a:t>
                      </a:r>
                      <a:r>
                        <a:rPr lang="de-DE" sz="1600" baseline="0" dirty="0" smtClean="0"/>
                        <a:t> </a:t>
                      </a:r>
                      <a:br>
                        <a:rPr lang="de-DE" sz="1600" baseline="0" dirty="0" smtClean="0"/>
                      </a:br>
                      <a:r>
                        <a:rPr lang="de-DE" sz="1600" baseline="0" dirty="0" smtClean="0"/>
                        <a:t>BER </a:t>
                      </a:r>
                      <a:r>
                        <a:rPr lang="de-DE" sz="1600" baseline="0" dirty="0" err="1" smtClean="0"/>
                        <a:t>of</a:t>
                      </a:r>
                      <a:r>
                        <a:rPr lang="de-DE" sz="1600" baseline="0" dirty="0" smtClean="0"/>
                        <a:t> 10^-12 </a:t>
                      </a:r>
                    </a:p>
                    <a:p>
                      <a:r>
                        <a:rPr lang="de-DE" sz="1600" baseline="0" dirty="0" smtClean="0"/>
                        <a:t>(SiMoNe, AWGN)</a:t>
                      </a:r>
                      <a:endParaRPr lang="en-US" sz="1600" dirty="0"/>
                    </a:p>
                  </a:txBody>
                  <a:tcPr marL="90773" marR="90773"/>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de-DE" sz="1600" dirty="0" err="1" smtClean="0"/>
                        <a:t>Required</a:t>
                      </a:r>
                      <a:r>
                        <a:rPr lang="de-DE" sz="1600" baseline="0" dirty="0" smtClean="0"/>
                        <a:t> SNR </a:t>
                      </a:r>
                      <a:r>
                        <a:rPr lang="de-DE" sz="1600" baseline="0" dirty="0" err="1" smtClean="0"/>
                        <a:t>for</a:t>
                      </a:r>
                      <a:r>
                        <a:rPr lang="de-DE" sz="1600" baseline="0" dirty="0" smtClean="0"/>
                        <a:t> </a:t>
                      </a:r>
                      <a:br>
                        <a:rPr lang="de-DE" sz="1600" baseline="0" dirty="0" smtClean="0"/>
                      </a:br>
                      <a:r>
                        <a:rPr lang="de-DE" sz="1600" baseline="0" dirty="0" smtClean="0"/>
                        <a:t>BER </a:t>
                      </a:r>
                      <a:r>
                        <a:rPr lang="de-DE" sz="1600" baseline="0" dirty="0" err="1" smtClean="0"/>
                        <a:t>of</a:t>
                      </a:r>
                      <a:r>
                        <a:rPr lang="de-DE" sz="1600" baseline="0" dirty="0" smtClean="0"/>
                        <a:t> 10^-12 </a:t>
                      </a:r>
                      <a:br>
                        <a:rPr lang="de-DE" sz="1600" baseline="0" dirty="0" smtClean="0"/>
                      </a:br>
                      <a:r>
                        <a:rPr lang="de-DE" sz="1600" baseline="0" dirty="0" smtClean="0"/>
                        <a:t>(</a:t>
                      </a:r>
                      <a:r>
                        <a:rPr lang="de-DE" sz="1600" baseline="0" dirty="0" err="1" smtClean="0"/>
                        <a:t>Previous</a:t>
                      </a:r>
                      <a:r>
                        <a:rPr lang="de-DE" sz="1600" baseline="0" dirty="0" smtClean="0"/>
                        <a:t>, AWGN) [3]</a:t>
                      </a:r>
                      <a:endParaRPr lang="en-US" sz="1600" dirty="0" smtClean="0"/>
                    </a:p>
                  </a:txBody>
                  <a:tcPr marL="90773" marR="90773"/>
                </a:tc>
              </a:tr>
              <a:tr h="370840">
                <a:tc>
                  <a:txBody>
                    <a:bodyPr/>
                    <a:lstStyle/>
                    <a:p>
                      <a:r>
                        <a:rPr lang="de-DE" sz="1600" dirty="0" smtClean="0"/>
                        <a:t>OOK</a:t>
                      </a:r>
                      <a:endParaRPr lang="en-US" sz="1600" dirty="0"/>
                    </a:p>
                  </a:txBody>
                  <a:tcPr marL="90773" marR="90773"/>
                </a:tc>
                <a:tc>
                  <a:txBody>
                    <a:bodyPr/>
                    <a:lstStyle/>
                    <a:p>
                      <a:r>
                        <a:rPr lang="de-DE" sz="1600" dirty="0" smtClean="0"/>
                        <a:t>11/15 LDPC</a:t>
                      </a:r>
                      <a:endParaRPr lang="en-US" sz="1600" dirty="0"/>
                    </a:p>
                  </a:txBody>
                  <a:tcPr marL="90773" marR="90773"/>
                </a:tc>
                <a:tc>
                  <a:txBody>
                    <a:bodyPr/>
                    <a:lstStyle/>
                    <a:p>
                      <a:pPr algn="r"/>
                      <a:r>
                        <a:rPr lang="de-DE" sz="1600" dirty="0" smtClean="0"/>
                        <a:t>8.38 dB</a:t>
                      </a:r>
                      <a:endParaRPr lang="en-US" sz="1600" dirty="0"/>
                    </a:p>
                  </a:txBody>
                  <a:tcPr marL="90773" marR="90773"/>
                </a:tc>
                <a:tc>
                  <a:txBody>
                    <a:bodyPr/>
                    <a:lstStyle/>
                    <a:p>
                      <a:pPr algn="r"/>
                      <a:r>
                        <a:rPr lang="de-DE" sz="1600" dirty="0" smtClean="0"/>
                        <a:t>5.95 dB</a:t>
                      </a:r>
                      <a:endParaRPr lang="en-US" sz="1600" dirty="0"/>
                    </a:p>
                  </a:txBody>
                  <a:tcPr marL="90773" marR="90773"/>
                </a:tc>
              </a:tr>
              <a:tr h="370840">
                <a:tc>
                  <a:txBody>
                    <a:bodyPr/>
                    <a:lstStyle/>
                    <a:p>
                      <a:r>
                        <a:rPr lang="de-DE" sz="1600" dirty="0" smtClean="0"/>
                        <a:t>OOK</a:t>
                      </a:r>
                      <a:endParaRPr lang="en-US" sz="1600" dirty="0"/>
                    </a:p>
                  </a:txBody>
                  <a:tcPr marL="90773" marR="90773"/>
                </a:tc>
                <a:tc>
                  <a:txBody>
                    <a:bodyPr/>
                    <a:lstStyle/>
                    <a:p>
                      <a:r>
                        <a:rPr lang="de-DE" sz="1600" dirty="0" smtClean="0"/>
                        <a:t>14/15 LDPC</a:t>
                      </a:r>
                      <a:endParaRPr lang="en-US" sz="1600" dirty="0"/>
                    </a:p>
                  </a:txBody>
                  <a:tcPr marL="90773" marR="90773"/>
                </a:tc>
                <a:tc>
                  <a:txBody>
                    <a:bodyPr/>
                    <a:lstStyle/>
                    <a:p>
                      <a:pPr algn="r"/>
                      <a:r>
                        <a:rPr lang="de-DE" sz="1600" dirty="0" smtClean="0"/>
                        <a:t>9.67 dB</a:t>
                      </a:r>
                      <a:endParaRPr lang="en-US" sz="1600" dirty="0"/>
                    </a:p>
                  </a:txBody>
                  <a:tcPr marL="90773" marR="90773"/>
                </a:tc>
                <a:tc>
                  <a:txBody>
                    <a:bodyPr/>
                    <a:lstStyle/>
                    <a:p>
                      <a:pPr algn="r"/>
                      <a:r>
                        <a:rPr lang="de-DE" sz="1600" dirty="0" smtClean="0"/>
                        <a:t>9.51 dB</a:t>
                      </a:r>
                      <a:endParaRPr lang="en-US" sz="1600" dirty="0"/>
                    </a:p>
                  </a:txBody>
                  <a:tcPr marL="90773" marR="90773"/>
                </a:tc>
              </a:tr>
              <a:tr h="370840">
                <a:tc>
                  <a:txBody>
                    <a:bodyPr/>
                    <a:lstStyle/>
                    <a:p>
                      <a:r>
                        <a:rPr lang="de-DE" sz="1600" dirty="0" smtClean="0"/>
                        <a:t>BPSK</a:t>
                      </a:r>
                      <a:endParaRPr lang="en-US" sz="1600" dirty="0"/>
                    </a:p>
                  </a:txBody>
                  <a:tcPr marL="90773" marR="90773"/>
                </a:tc>
                <a:tc>
                  <a:txBody>
                    <a:bodyPr/>
                    <a:lstStyle/>
                    <a:p>
                      <a:r>
                        <a:rPr lang="de-DE" sz="1600" dirty="0" smtClean="0"/>
                        <a:t>11/15 LDPC</a:t>
                      </a:r>
                      <a:endParaRPr lang="en-US" sz="1600" dirty="0"/>
                    </a:p>
                  </a:txBody>
                  <a:tcPr marL="90773" marR="90773"/>
                </a:tc>
                <a:tc>
                  <a:txBody>
                    <a:bodyPr/>
                    <a:lstStyle/>
                    <a:p>
                      <a:pPr algn="r"/>
                      <a:r>
                        <a:rPr lang="de-DE" sz="1600" dirty="0" smtClean="0"/>
                        <a:t>6.02 dB</a:t>
                      </a:r>
                      <a:endParaRPr lang="en-US" sz="1600" dirty="0"/>
                    </a:p>
                  </a:txBody>
                  <a:tcPr marL="90773" marR="90773"/>
                </a:tc>
                <a:tc>
                  <a:txBody>
                    <a:bodyPr/>
                    <a:lstStyle/>
                    <a:p>
                      <a:pPr algn="r"/>
                      <a:r>
                        <a:rPr lang="de-DE" sz="1600" dirty="0" smtClean="0"/>
                        <a:t>3.10 dB</a:t>
                      </a:r>
                      <a:endParaRPr lang="en-US" sz="1600" dirty="0"/>
                    </a:p>
                  </a:txBody>
                  <a:tcPr marL="90773" marR="90773"/>
                </a:tc>
              </a:tr>
              <a:tr h="370840">
                <a:tc>
                  <a:txBody>
                    <a:bodyPr/>
                    <a:lstStyle/>
                    <a:p>
                      <a:r>
                        <a:rPr lang="de-DE" sz="1600" dirty="0" smtClean="0"/>
                        <a:t>BPSK</a:t>
                      </a:r>
                      <a:endParaRPr lang="en-US" sz="1600" dirty="0"/>
                    </a:p>
                  </a:txBody>
                  <a:tcPr marL="90773" marR="90773"/>
                </a:tc>
                <a:tc>
                  <a:txBody>
                    <a:bodyPr/>
                    <a:lstStyle/>
                    <a:p>
                      <a:r>
                        <a:rPr lang="de-DE" sz="1600" dirty="0" smtClean="0"/>
                        <a:t>14/15 LDPC</a:t>
                      </a:r>
                      <a:endParaRPr lang="en-US" sz="1600" dirty="0"/>
                    </a:p>
                  </a:txBody>
                  <a:tcPr marL="90773" marR="90773"/>
                </a:tc>
                <a:tc>
                  <a:txBody>
                    <a:bodyPr/>
                    <a:lstStyle/>
                    <a:p>
                      <a:pPr algn="r"/>
                      <a:r>
                        <a:rPr lang="de-DE" sz="1600" dirty="0" smtClean="0"/>
                        <a:t>6.67 dB</a:t>
                      </a:r>
                      <a:endParaRPr lang="en-US" sz="1600" dirty="0"/>
                    </a:p>
                  </a:txBody>
                  <a:tcPr marL="90773" marR="90773"/>
                </a:tc>
                <a:tc>
                  <a:txBody>
                    <a:bodyPr/>
                    <a:lstStyle/>
                    <a:p>
                      <a:pPr algn="r"/>
                      <a:r>
                        <a:rPr lang="de-DE" sz="1600" dirty="0" smtClean="0"/>
                        <a:t>6.42 dB</a:t>
                      </a:r>
                      <a:endParaRPr lang="en-US" sz="1600" dirty="0"/>
                    </a:p>
                  </a:txBody>
                  <a:tcPr marL="90773" marR="90773"/>
                </a:tc>
              </a:tr>
              <a:tr h="370840">
                <a:tc>
                  <a:txBody>
                    <a:bodyPr/>
                    <a:lstStyle/>
                    <a:p>
                      <a:r>
                        <a:rPr lang="de-DE" sz="1600" dirty="0" smtClean="0"/>
                        <a:t>QPSK</a:t>
                      </a:r>
                      <a:endParaRPr lang="en-US" sz="1600" dirty="0"/>
                    </a:p>
                  </a:txBody>
                  <a:tcPr marL="90773" marR="90773"/>
                </a:tc>
                <a:tc>
                  <a:txBody>
                    <a:bodyPr/>
                    <a:lstStyle/>
                    <a:p>
                      <a:r>
                        <a:rPr lang="de-DE" sz="1600" dirty="0" smtClean="0"/>
                        <a:t>11/15 LDPC</a:t>
                      </a:r>
                      <a:endParaRPr lang="en-US" sz="1600" dirty="0"/>
                    </a:p>
                  </a:txBody>
                  <a:tcPr marL="90773" marR="90773"/>
                </a:tc>
                <a:tc>
                  <a:txBody>
                    <a:bodyPr/>
                    <a:lstStyle/>
                    <a:p>
                      <a:pPr algn="r"/>
                      <a:r>
                        <a:rPr lang="de-DE" sz="1600" dirty="0" smtClean="0"/>
                        <a:t>8.58 dB</a:t>
                      </a:r>
                      <a:endParaRPr lang="en-US" sz="1600" dirty="0"/>
                    </a:p>
                  </a:txBody>
                  <a:tcPr marL="90773" marR="90773"/>
                </a:tc>
                <a:tc>
                  <a:txBody>
                    <a:bodyPr/>
                    <a:lstStyle/>
                    <a:p>
                      <a:pPr algn="r"/>
                      <a:r>
                        <a:rPr lang="de-DE" sz="1600" dirty="0" smtClean="0"/>
                        <a:t>6.07 dB</a:t>
                      </a:r>
                      <a:endParaRPr lang="en-US" sz="1600" dirty="0"/>
                    </a:p>
                  </a:txBody>
                  <a:tcPr marL="90773" marR="90773"/>
                </a:tc>
              </a:tr>
              <a:tr h="370840">
                <a:tc>
                  <a:txBody>
                    <a:bodyPr/>
                    <a:lstStyle/>
                    <a:p>
                      <a:r>
                        <a:rPr lang="de-DE" sz="1600" dirty="0" smtClean="0"/>
                        <a:t>QPSK</a:t>
                      </a:r>
                      <a:endParaRPr lang="en-US" sz="1600" dirty="0"/>
                    </a:p>
                  </a:txBody>
                  <a:tcPr marL="90773" marR="90773"/>
                </a:tc>
                <a:tc>
                  <a:txBody>
                    <a:bodyPr/>
                    <a:lstStyle/>
                    <a:p>
                      <a:r>
                        <a:rPr lang="de-DE" sz="1600" dirty="0" smtClean="0"/>
                        <a:t>14/15 LDPC</a:t>
                      </a:r>
                      <a:endParaRPr lang="en-US" sz="1600" dirty="0"/>
                    </a:p>
                  </a:txBody>
                  <a:tcPr marL="90773" marR="90773"/>
                </a:tc>
                <a:tc>
                  <a:txBody>
                    <a:bodyPr/>
                    <a:lstStyle/>
                    <a:p>
                      <a:pPr algn="r"/>
                      <a:r>
                        <a:rPr lang="de-DE" sz="1600" dirty="0" smtClean="0"/>
                        <a:t>9.76 dB</a:t>
                      </a:r>
                      <a:endParaRPr lang="en-US" sz="1600" dirty="0"/>
                    </a:p>
                  </a:txBody>
                  <a:tcPr marL="90773" marR="90773"/>
                </a:tc>
                <a:tc>
                  <a:txBody>
                    <a:bodyPr/>
                    <a:lstStyle/>
                    <a:p>
                      <a:pPr algn="r"/>
                      <a:r>
                        <a:rPr lang="de-DE" sz="1600" dirty="0" smtClean="0"/>
                        <a:t>9.48 dB</a:t>
                      </a:r>
                      <a:endParaRPr lang="en-US" sz="1600" dirty="0"/>
                    </a:p>
                  </a:txBody>
                  <a:tcPr marL="90773" marR="90773"/>
                </a:tc>
              </a:tr>
              <a:tr h="370840">
                <a:tc>
                  <a:txBody>
                    <a:bodyPr/>
                    <a:lstStyle/>
                    <a:p>
                      <a:r>
                        <a:rPr lang="de-DE" sz="1600" dirty="0" smtClean="0"/>
                        <a:t>8PSK</a:t>
                      </a:r>
                      <a:endParaRPr lang="en-US" sz="1600" dirty="0"/>
                    </a:p>
                  </a:txBody>
                  <a:tcPr marL="90773" marR="90773"/>
                </a:tc>
                <a:tc>
                  <a:txBody>
                    <a:bodyPr/>
                    <a:lstStyle/>
                    <a:p>
                      <a:r>
                        <a:rPr lang="de-DE" sz="1600" dirty="0" smtClean="0"/>
                        <a:t>11/15 LDPC</a:t>
                      </a:r>
                      <a:endParaRPr lang="en-US" sz="1600" dirty="0"/>
                    </a:p>
                  </a:txBody>
                  <a:tcPr marL="90773" marR="90773"/>
                </a:tc>
                <a:tc>
                  <a:txBody>
                    <a:bodyPr/>
                    <a:lstStyle/>
                    <a:p>
                      <a:pPr algn="r"/>
                      <a:r>
                        <a:rPr lang="de-DE" sz="1600" dirty="0" smtClean="0"/>
                        <a:t>12.60 dB</a:t>
                      </a:r>
                      <a:endParaRPr lang="en-US" sz="1600" dirty="0"/>
                    </a:p>
                  </a:txBody>
                  <a:tcPr marL="90773" marR="90773"/>
                </a:tc>
                <a:tc>
                  <a:txBody>
                    <a:bodyPr/>
                    <a:lstStyle/>
                    <a:p>
                      <a:pPr algn="r"/>
                      <a:r>
                        <a:rPr lang="de-DE" sz="1600" dirty="0" smtClean="0"/>
                        <a:t>10.98 dB</a:t>
                      </a:r>
                      <a:endParaRPr lang="en-US" sz="1600" dirty="0"/>
                    </a:p>
                  </a:txBody>
                  <a:tcPr marL="90773" marR="90773"/>
                </a:tc>
              </a:tr>
              <a:tr h="370840">
                <a:tc>
                  <a:txBody>
                    <a:bodyPr/>
                    <a:lstStyle/>
                    <a:p>
                      <a:r>
                        <a:rPr lang="de-DE" sz="1600" dirty="0" smtClean="0"/>
                        <a:t>8PSK</a:t>
                      </a:r>
                      <a:endParaRPr lang="en-US" sz="1600" dirty="0"/>
                    </a:p>
                  </a:txBody>
                  <a:tcPr marL="90773" marR="90773"/>
                </a:tc>
                <a:tc>
                  <a:txBody>
                    <a:bodyPr/>
                    <a:lstStyle/>
                    <a:p>
                      <a:r>
                        <a:rPr lang="de-DE" sz="1600" dirty="0" smtClean="0"/>
                        <a:t>14/15 LDPC</a:t>
                      </a:r>
                      <a:endParaRPr lang="en-US" sz="1600" dirty="0"/>
                    </a:p>
                  </a:txBody>
                  <a:tcPr marL="90773" marR="90773"/>
                </a:tc>
                <a:tc>
                  <a:txBody>
                    <a:bodyPr/>
                    <a:lstStyle/>
                    <a:p>
                      <a:pPr algn="r"/>
                      <a:r>
                        <a:rPr lang="de-DE" sz="1600" dirty="0" smtClean="0"/>
                        <a:t>14.91 dB</a:t>
                      </a:r>
                      <a:endParaRPr lang="en-US" sz="1600" dirty="0"/>
                    </a:p>
                  </a:txBody>
                  <a:tcPr marL="90773" marR="90773"/>
                </a:tc>
                <a:tc>
                  <a:txBody>
                    <a:bodyPr/>
                    <a:lstStyle/>
                    <a:p>
                      <a:pPr algn="r"/>
                      <a:r>
                        <a:rPr lang="de-DE" sz="1600" dirty="0" smtClean="0"/>
                        <a:t>14.46 dB</a:t>
                      </a:r>
                      <a:endParaRPr lang="en-US" sz="1600" dirty="0"/>
                    </a:p>
                  </a:txBody>
                  <a:tcPr marL="90773" marR="90773"/>
                </a:tc>
              </a:tr>
              <a:tr h="370840">
                <a:tc>
                  <a:txBody>
                    <a:bodyPr/>
                    <a:lstStyle/>
                    <a:p>
                      <a:r>
                        <a:rPr lang="de-DE" sz="1600" dirty="0" smtClean="0"/>
                        <a:t>8APSK</a:t>
                      </a:r>
                      <a:endParaRPr lang="en-US" sz="1600" dirty="0"/>
                    </a:p>
                  </a:txBody>
                  <a:tcPr marL="90773" marR="90773"/>
                </a:tc>
                <a:tc>
                  <a:txBody>
                    <a:bodyPr/>
                    <a:lstStyle/>
                    <a:p>
                      <a:r>
                        <a:rPr lang="de-DE" sz="1600" dirty="0" smtClean="0"/>
                        <a:t>11/15 LDPC</a:t>
                      </a:r>
                      <a:endParaRPr lang="en-US" sz="1600" dirty="0"/>
                    </a:p>
                  </a:txBody>
                  <a:tcPr marL="90773" marR="90773"/>
                </a:tc>
                <a:tc>
                  <a:txBody>
                    <a:bodyPr/>
                    <a:lstStyle/>
                    <a:p>
                      <a:pPr algn="r"/>
                      <a:r>
                        <a:rPr lang="de-DE" sz="1600" dirty="0" smtClean="0"/>
                        <a:t>12.38 dB</a:t>
                      </a:r>
                      <a:endParaRPr lang="en-US" sz="1600" dirty="0"/>
                    </a:p>
                  </a:txBody>
                  <a:tcPr marL="90773" marR="90773"/>
                </a:tc>
                <a:tc>
                  <a:txBody>
                    <a:bodyPr/>
                    <a:lstStyle/>
                    <a:p>
                      <a:pPr algn="r"/>
                      <a:r>
                        <a:rPr lang="de-DE" sz="1600" dirty="0" smtClean="0"/>
                        <a:t>10.98 dB</a:t>
                      </a:r>
                      <a:endParaRPr lang="en-US" sz="1600" dirty="0"/>
                    </a:p>
                  </a:txBody>
                  <a:tcPr marL="90773" marR="90773"/>
                </a:tc>
              </a:tr>
              <a:tr h="370840">
                <a:tc>
                  <a:txBody>
                    <a:bodyPr/>
                    <a:lstStyle/>
                    <a:p>
                      <a:r>
                        <a:rPr lang="de-DE" sz="1600" dirty="0" smtClean="0"/>
                        <a:t>8APSK</a:t>
                      </a:r>
                      <a:endParaRPr lang="en-US" sz="1600" dirty="0"/>
                    </a:p>
                  </a:txBody>
                  <a:tcPr marL="90773" marR="90773"/>
                </a:tc>
                <a:tc>
                  <a:txBody>
                    <a:bodyPr/>
                    <a:lstStyle/>
                    <a:p>
                      <a:r>
                        <a:rPr lang="de-DE" sz="1600" dirty="0" smtClean="0"/>
                        <a:t>14/15 LDPC</a:t>
                      </a:r>
                      <a:endParaRPr lang="en-US" sz="1600" dirty="0"/>
                    </a:p>
                  </a:txBody>
                  <a:tcPr marL="90773" marR="90773"/>
                </a:tc>
                <a:tc>
                  <a:txBody>
                    <a:bodyPr/>
                    <a:lstStyle/>
                    <a:p>
                      <a:pPr algn="r"/>
                      <a:r>
                        <a:rPr lang="de-DE" sz="1600" dirty="0" smtClean="0"/>
                        <a:t>14.82 dB</a:t>
                      </a:r>
                      <a:endParaRPr lang="en-US" sz="1600" dirty="0"/>
                    </a:p>
                  </a:txBody>
                  <a:tcPr marL="90773" marR="90773"/>
                </a:tc>
                <a:tc>
                  <a:txBody>
                    <a:bodyPr/>
                    <a:lstStyle/>
                    <a:p>
                      <a:pPr algn="r"/>
                      <a:r>
                        <a:rPr lang="de-DE" sz="1600" dirty="0" smtClean="0"/>
                        <a:t>14.44 dB</a:t>
                      </a:r>
                      <a:endParaRPr lang="en-US" sz="1600" dirty="0"/>
                    </a:p>
                  </a:txBody>
                  <a:tcPr marL="90773" marR="90773"/>
                </a:tc>
              </a:tr>
            </a:tbl>
          </a:graphicData>
        </a:graphic>
      </p:graphicFrame>
      <p:sp>
        <p:nvSpPr>
          <p:cNvPr id="5" name="Fußzeilenplatzhalter 2"/>
          <p:cNvSpPr>
            <a:spLocks noGrp="1"/>
          </p:cNvSpPr>
          <p:nvPr>
            <p:ph type="ftr" sz="quarter" idx="11"/>
          </p:nvPr>
        </p:nvSpPr>
        <p:spPr>
          <a:xfrm>
            <a:off x="7010400" y="6525344"/>
            <a:ext cx="4342184" cy="215444"/>
          </a:xfrm>
        </p:spPr>
        <p:txBody>
          <a:bodyPr/>
          <a:lstStyle/>
          <a:p>
            <a:r>
              <a:rPr lang="en-US" sz="1400" dirty="0">
                <a:solidFill>
                  <a:srgbClr val="000000"/>
                </a:solidFill>
              </a:rPr>
              <a:t>Christoph Herold (TU </a:t>
            </a:r>
            <a:r>
              <a:rPr lang="en-US" sz="1400" dirty="0" err="1">
                <a:solidFill>
                  <a:srgbClr val="000000"/>
                </a:solidFill>
              </a:rPr>
              <a:t>Braunschweig</a:t>
            </a:r>
            <a:r>
              <a:rPr lang="en-US" sz="1400" dirty="0">
                <a:solidFill>
                  <a:srgbClr val="000000"/>
                </a:solidFill>
              </a:rPr>
              <a:t>).</a:t>
            </a:r>
          </a:p>
        </p:txBody>
      </p:sp>
      <p:sp>
        <p:nvSpPr>
          <p:cNvPr id="6" name="Foliennummernplatzhalter 3"/>
          <p:cNvSpPr>
            <a:spLocks noGrp="1"/>
          </p:cNvSpPr>
          <p:nvPr>
            <p:ph type="sldNum" sz="quarter" idx="12"/>
          </p:nvPr>
        </p:nvSpPr>
        <p:spPr>
          <a:xfrm>
            <a:off x="5784940" y="6475413"/>
            <a:ext cx="723724" cy="246221"/>
          </a:xfrm>
        </p:spPr>
        <p:txBody>
          <a:bodyPr/>
          <a:lstStyle/>
          <a:p>
            <a:r>
              <a:rPr lang="en-US" sz="1600" dirty="0" smtClean="0">
                <a:solidFill>
                  <a:srgbClr val="000000"/>
                </a:solidFill>
              </a:rPr>
              <a:t>Slide 11</a:t>
            </a:r>
            <a:endParaRPr lang="en-US" sz="1600" dirty="0">
              <a:solidFill>
                <a:srgbClr val="000000"/>
              </a:solidFill>
            </a:endParaRPr>
          </a:p>
        </p:txBody>
      </p:sp>
    </p:spTree>
    <p:extLst>
      <p:ext uri="{BB962C8B-B14F-4D97-AF65-F5344CB8AC3E}">
        <p14:creationId xmlns:p14="http://schemas.microsoft.com/office/powerpoint/2010/main" val="3316892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err="1" smtClean="0"/>
              <a:t>Implication</a:t>
            </a:r>
            <a:r>
              <a:rPr lang="de-DE" dirty="0" smtClean="0"/>
              <a:t> </a:t>
            </a:r>
            <a:r>
              <a:rPr lang="de-DE" dirty="0" err="1" smtClean="0"/>
              <a:t>to</a:t>
            </a:r>
            <a:r>
              <a:rPr lang="de-DE" dirty="0" smtClean="0"/>
              <a:t> Link Budget</a:t>
            </a:r>
            <a:endParaRPr lang="en-US" dirty="0"/>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039984606"/>
              </p:ext>
            </p:extLst>
          </p:nvPr>
        </p:nvGraphicFramePr>
        <p:xfrm>
          <a:off x="914400" y="1844824"/>
          <a:ext cx="10363796" cy="4531360"/>
        </p:xfrm>
        <a:graphic>
          <a:graphicData uri="http://schemas.openxmlformats.org/drawingml/2006/table">
            <a:tbl>
              <a:tblPr firstRow="1" bandRow="1">
                <a:tableStyleId>{5C22544A-7EE6-4342-B048-85BDC9FD1C3A}</a:tableStyleId>
              </a:tblPr>
              <a:tblGrid>
                <a:gridCol w="2501606"/>
                <a:gridCol w="2501606"/>
                <a:gridCol w="2680292"/>
                <a:gridCol w="2680292"/>
              </a:tblGrid>
              <a:tr h="370840">
                <a:tc>
                  <a:txBody>
                    <a:bodyPr/>
                    <a:lstStyle/>
                    <a:p>
                      <a:r>
                        <a:rPr lang="de-DE" sz="1600" dirty="0" smtClean="0"/>
                        <a:t>Modulation</a:t>
                      </a:r>
                      <a:endParaRPr lang="en-US" sz="1600" dirty="0"/>
                    </a:p>
                  </a:txBody>
                  <a:tcPr marL="90773" marR="90773"/>
                </a:tc>
                <a:tc>
                  <a:txBody>
                    <a:bodyPr/>
                    <a:lstStyle/>
                    <a:p>
                      <a:r>
                        <a:rPr lang="de-DE" sz="1600" dirty="0" smtClean="0"/>
                        <a:t>Codec</a:t>
                      </a:r>
                      <a:endParaRPr lang="en-US" sz="1600" dirty="0"/>
                    </a:p>
                  </a:txBody>
                  <a:tcPr marL="90773" marR="90773"/>
                </a:tc>
                <a:tc>
                  <a:txBody>
                    <a:bodyPr/>
                    <a:lstStyle/>
                    <a:p>
                      <a:r>
                        <a:rPr lang="de-DE" sz="1600" dirty="0" err="1" smtClean="0"/>
                        <a:t>Required</a:t>
                      </a:r>
                      <a:r>
                        <a:rPr lang="de-DE" sz="1600" baseline="0" dirty="0" smtClean="0"/>
                        <a:t> SNR </a:t>
                      </a:r>
                      <a:r>
                        <a:rPr lang="de-DE" sz="1600" baseline="0" dirty="0" err="1" smtClean="0"/>
                        <a:t>for</a:t>
                      </a:r>
                      <a:r>
                        <a:rPr lang="de-DE" sz="1600" baseline="0" dirty="0" smtClean="0"/>
                        <a:t> </a:t>
                      </a:r>
                      <a:br>
                        <a:rPr lang="de-DE" sz="1600" baseline="0" dirty="0" smtClean="0"/>
                      </a:br>
                      <a:r>
                        <a:rPr lang="de-DE" sz="1600" baseline="0" dirty="0" smtClean="0"/>
                        <a:t>BER </a:t>
                      </a:r>
                      <a:r>
                        <a:rPr lang="de-DE" sz="1600" baseline="0" dirty="0" err="1" smtClean="0"/>
                        <a:t>of</a:t>
                      </a:r>
                      <a:r>
                        <a:rPr lang="de-DE" sz="1600" baseline="0" dirty="0" smtClean="0"/>
                        <a:t> 10^-12 </a:t>
                      </a:r>
                    </a:p>
                    <a:p>
                      <a:r>
                        <a:rPr lang="de-DE" sz="1600" baseline="0" dirty="0" smtClean="0"/>
                        <a:t>(SiMoNe, AWGN)</a:t>
                      </a:r>
                      <a:endParaRPr lang="en-US" sz="1600" dirty="0"/>
                    </a:p>
                  </a:txBody>
                  <a:tcPr marL="90773" marR="90773"/>
                </a:tc>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de-DE" sz="1600" dirty="0" err="1" smtClean="0"/>
                        <a:t>Required</a:t>
                      </a:r>
                      <a:r>
                        <a:rPr lang="de-DE" sz="1600" baseline="0" dirty="0" smtClean="0"/>
                        <a:t> SNR </a:t>
                      </a:r>
                      <a:r>
                        <a:rPr lang="de-DE" sz="1600" baseline="0" dirty="0" err="1" smtClean="0"/>
                        <a:t>for</a:t>
                      </a:r>
                      <a:r>
                        <a:rPr lang="de-DE" sz="1600" baseline="0" dirty="0" smtClean="0"/>
                        <a:t> </a:t>
                      </a:r>
                      <a:br>
                        <a:rPr lang="de-DE" sz="1600" baseline="0" dirty="0" smtClean="0"/>
                      </a:br>
                      <a:r>
                        <a:rPr lang="de-DE" sz="1600" baseline="0" dirty="0" smtClean="0"/>
                        <a:t>BER </a:t>
                      </a:r>
                      <a:r>
                        <a:rPr lang="de-DE" sz="1600" baseline="0" dirty="0" err="1" smtClean="0"/>
                        <a:t>of</a:t>
                      </a:r>
                      <a:r>
                        <a:rPr lang="de-DE" sz="1600" baseline="0" dirty="0" smtClean="0"/>
                        <a:t> 10^-12 </a:t>
                      </a:r>
                      <a:br>
                        <a:rPr lang="de-DE" sz="1600" baseline="0" dirty="0" smtClean="0"/>
                      </a:br>
                      <a:r>
                        <a:rPr lang="de-DE" sz="1600" baseline="0" dirty="0" smtClean="0"/>
                        <a:t>(</a:t>
                      </a:r>
                      <a:r>
                        <a:rPr lang="de-DE" sz="1600" baseline="0" dirty="0" err="1" smtClean="0"/>
                        <a:t>Previous</a:t>
                      </a:r>
                      <a:r>
                        <a:rPr lang="de-DE" sz="1600" baseline="0" dirty="0" smtClean="0"/>
                        <a:t>, AWGN) [3]</a:t>
                      </a:r>
                      <a:endParaRPr lang="en-US" sz="1600" dirty="0" smtClean="0"/>
                    </a:p>
                  </a:txBody>
                  <a:tcPr marL="90773" marR="90773"/>
                </a:tc>
              </a:tr>
              <a:tr h="370840">
                <a:tc>
                  <a:txBody>
                    <a:bodyPr/>
                    <a:lstStyle/>
                    <a:p>
                      <a:r>
                        <a:rPr lang="de-DE" sz="1600" dirty="0" smtClean="0"/>
                        <a:t>16QAM</a:t>
                      </a:r>
                      <a:endParaRPr lang="en-US" sz="1600" dirty="0"/>
                    </a:p>
                  </a:txBody>
                  <a:tcPr marL="90773" marR="90773"/>
                </a:tc>
                <a:tc>
                  <a:txBody>
                    <a:bodyPr/>
                    <a:lstStyle/>
                    <a:p>
                      <a:r>
                        <a:rPr lang="de-DE" sz="1600" dirty="0" smtClean="0"/>
                        <a:t>11/15 LDPC</a:t>
                      </a:r>
                      <a:endParaRPr lang="en-US" sz="1600" dirty="0"/>
                    </a:p>
                  </a:txBody>
                  <a:tcPr marL="90773" marR="90773"/>
                </a:tc>
                <a:tc>
                  <a:txBody>
                    <a:bodyPr/>
                    <a:lstStyle/>
                    <a:p>
                      <a:pPr algn="r"/>
                      <a:r>
                        <a:rPr lang="de-DE" sz="1600" dirty="0" smtClean="0"/>
                        <a:t>14.39 dB</a:t>
                      </a:r>
                      <a:endParaRPr lang="en-US" sz="1600" dirty="0"/>
                    </a:p>
                  </a:txBody>
                  <a:tcPr marL="90773" marR="90773"/>
                </a:tc>
                <a:tc>
                  <a:txBody>
                    <a:bodyPr/>
                    <a:lstStyle/>
                    <a:p>
                      <a:pPr algn="r"/>
                      <a:r>
                        <a:rPr lang="de-DE" sz="1600" dirty="0" smtClean="0"/>
                        <a:t>13.00 dB</a:t>
                      </a:r>
                      <a:endParaRPr lang="en-US" sz="1600" dirty="0"/>
                    </a:p>
                  </a:txBody>
                  <a:tcPr marL="90773" marR="90773"/>
                </a:tc>
              </a:tr>
              <a:tr h="370840">
                <a:tc>
                  <a:txBody>
                    <a:bodyPr/>
                    <a:lstStyle/>
                    <a:p>
                      <a:r>
                        <a:rPr lang="de-DE" sz="1600" dirty="0" smtClean="0"/>
                        <a:t>16QAM</a:t>
                      </a:r>
                      <a:endParaRPr lang="en-US" sz="1600" dirty="0"/>
                    </a:p>
                  </a:txBody>
                  <a:tcPr marL="90773" marR="90773"/>
                </a:tc>
                <a:tc>
                  <a:txBody>
                    <a:bodyPr/>
                    <a:lstStyle/>
                    <a:p>
                      <a:r>
                        <a:rPr lang="de-DE" sz="1600" dirty="0" smtClean="0"/>
                        <a:t>14/15 LDPC</a:t>
                      </a:r>
                      <a:endParaRPr lang="en-US" sz="1600" dirty="0"/>
                    </a:p>
                  </a:txBody>
                  <a:tcPr marL="90773" marR="90773"/>
                </a:tc>
                <a:tc>
                  <a:txBody>
                    <a:bodyPr/>
                    <a:lstStyle/>
                    <a:p>
                      <a:pPr algn="r"/>
                      <a:r>
                        <a:rPr lang="de-DE" sz="1600" dirty="0" smtClean="0"/>
                        <a:t>16.87 dB</a:t>
                      </a:r>
                      <a:endParaRPr lang="en-US" sz="1600" dirty="0"/>
                    </a:p>
                  </a:txBody>
                  <a:tcPr marL="90773" marR="90773"/>
                </a:tc>
                <a:tc>
                  <a:txBody>
                    <a:bodyPr/>
                    <a:lstStyle/>
                    <a:p>
                      <a:pPr algn="r"/>
                      <a:r>
                        <a:rPr lang="de-DE" sz="1600" dirty="0" smtClean="0"/>
                        <a:t>16.43 dB</a:t>
                      </a:r>
                      <a:endParaRPr lang="en-US" sz="1600" dirty="0"/>
                    </a:p>
                  </a:txBody>
                  <a:tcPr marL="90773" marR="90773"/>
                </a:tc>
              </a:tr>
              <a:tr h="370840">
                <a:tc>
                  <a:txBody>
                    <a:bodyPr/>
                    <a:lstStyle/>
                    <a:p>
                      <a:r>
                        <a:rPr lang="de-DE" sz="1600" dirty="0" smtClean="0"/>
                        <a:t>64QAM</a:t>
                      </a:r>
                      <a:endParaRPr lang="en-US" sz="1600" dirty="0"/>
                    </a:p>
                  </a:txBody>
                  <a:tcPr marL="90773" marR="90773"/>
                </a:tc>
                <a:tc>
                  <a:txBody>
                    <a:bodyPr/>
                    <a:lstStyle/>
                    <a:p>
                      <a:r>
                        <a:rPr lang="de-DE" sz="1600" dirty="0" smtClean="0"/>
                        <a:t>11/15 LDPC</a:t>
                      </a:r>
                      <a:endParaRPr lang="en-US" sz="1600" dirty="0"/>
                    </a:p>
                  </a:txBody>
                  <a:tcPr marL="90773" marR="90773"/>
                </a:tc>
                <a:tc>
                  <a:txBody>
                    <a:bodyPr/>
                    <a:lstStyle/>
                    <a:p>
                      <a:pPr algn="r"/>
                      <a:r>
                        <a:rPr lang="de-DE" sz="1600" dirty="0" smtClean="0"/>
                        <a:t>20.61 dB</a:t>
                      </a:r>
                      <a:endParaRPr lang="en-US" sz="1600" dirty="0"/>
                    </a:p>
                  </a:txBody>
                  <a:tcPr marL="90773" marR="90773"/>
                </a:tc>
                <a:tc>
                  <a:txBody>
                    <a:bodyPr/>
                    <a:lstStyle/>
                    <a:p>
                      <a:pPr algn="r"/>
                      <a:r>
                        <a:rPr lang="de-DE" sz="1600" dirty="0" smtClean="0"/>
                        <a:t>18.11 dB</a:t>
                      </a:r>
                      <a:endParaRPr lang="en-US" sz="1600" dirty="0"/>
                    </a:p>
                  </a:txBody>
                  <a:tcPr marL="90773" marR="90773"/>
                </a:tc>
              </a:tr>
              <a:tr h="370840">
                <a:tc>
                  <a:txBody>
                    <a:bodyPr/>
                    <a:lstStyle/>
                    <a:p>
                      <a:r>
                        <a:rPr lang="de-DE" sz="1600" dirty="0" smtClean="0"/>
                        <a:t>64QAM</a:t>
                      </a:r>
                      <a:endParaRPr lang="en-US" sz="1600" dirty="0"/>
                    </a:p>
                  </a:txBody>
                  <a:tcPr marL="90773" marR="90773"/>
                </a:tc>
                <a:tc>
                  <a:txBody>
                    <a:bodyPr/>
                    <a:lstStyle/>
                    <a:p>
                      <a:r>
                        <a:rPr lang="de-DE" sz="1600" dirty="0" smtClean="0"/>
                        <a:t>14/15 LDPC</a:t>
                      </a:r>
                      <a:endParaRPr lang="en-US" sz="1600" dirty="0"/>
                    </a:p>
                  </a:txBody>
                  <a:tcPr marL="90773" marR="90773"/>
                </a:tc>
                <a:tc>
                  <a:txBody>
                    <a:bodyPr/>
                    <a:lstStyle/>
                    <a:p>
                      <a:pPr algn="r"/>
                      <a:r>
                        <a:rPr lang="de-DE" sz="1600" dirty="0" smtClean="0"/>
                        <a:t>22.67 dB</a:t>
                      </a:r>
                      <a:endParaRPr lang="en-US" sz="1600" dirty="0"/>
                    </a:p>
                  </a:txBody>
                  <a:tcPr marL="90773" marR="90773"/>
                </a:tc>
                <a:tc>
                  <a:txBody>
                    <a:bodyPr/>
                    <a:lstStyle/>
                    <a:p>
                      <a:pPr algn="r"/>
                      <a:r>
                        <a:rPr lang="de-DE" sz="1600" dirty="0" smtClean="0"/>
                        <a:t>22.37 dB</a:t>
                      </a:r>
                      <a:endParaRPr lang="en-US" sz="1600" dirty="0"/>
                    </a:p>
                  </a:txBody>
                  <a:tcPr marL="90773" marR="90773"/>
                </a:tc>
              </a:tr>
              <a:tr h="370840">
                <a:tc>
                  <a:txBody>
                    <a:bodyPr/>
                    <a:lstStyle/>
                    <a:p>
                      <a:r>
                        <a:rPr lang="de-DE" sz="1600" dirty="0" err="1" smtClean="0"/>
                        <a:t>Two</a:t>
                      </a:r>
                      <a:r>
                        <a:rPr lang="de-DE" sz="1600" baseline="0" dirty="0" smtClean="0"/>
                        <a:t> Ring – 16 APSK</a:t>
                      </a:r>
                      <a:endParaRPr lang="en-US" sz="1600" dirty="0"/>
                    </a:p>
                  </a:txBody>
                  <a:tcPr marL="90773" marR="90773"/>
                </a:tc>
                <a:tc>
                  <a:txBody>
                    <a:bodyPr/>
                    <a:lstStyle/>
                    <a:p>
                      <a:r>
                        <a:rPr lang="de-DE" sz="1600" dirty="0" smtClean="0"/>
                        <a:t>11/15 LDPC</a:t>
                      </a:r>
                      <a:endParaRPr lang="en-US" sz="1600" dirty="0"/>
                    </a:p>
                  </a:txBody>
                  <a:tcPr marL="90773" marR="90773"/>
                </a:tc>
                <a:tc>
                  <a:txBody>
                    <a:bodyPr/>
                    <a:lstStyle/>
                    <a:p>
                      <a:pPr algn="r"/>
                      <a:r>
                        <a:rPr lang="de-DE" sz="1600" dirty="0" smtClean="0"/>
                        <a:t>17.48 dB</a:t>
                      </a:r>
                      <a:endParaRPr lang="en-US" sz="1600" dirty="0"/>
                    </a:p>
                  </a:txBody>
                  <a:tcPr marL="90773" marR="90773"/>
                </a:tc>
                <a:tc>
                  <a:txBody>
                    <a:bodyPr/>
                    <a:lstStyle/>
                    <a:p>
                      <a:pPr algn="r"/>
                      <a:r>
                        <a:rPr lang="de-DE" sz="1600" dirty="0" smtClean="0"/>
                        <a:t>-</a:t>
                      </a:r>
                      <a:endParaRPr lang="en-US" sz="1600" dirty="0"/>
                    </a:p>
                  </a:txBody>
                  <a:tcPr marL="90773" marR="90773"/>
                </a:tc>
              </a:tr>
              <a:tr h="370840">
                <a:tc>
                  <a:txBody>
                    <a:bodyPr/>
                    <a:lstStyle/>
                    <a:p>
                      <a:r>
                        <a:rPr lang="de-DE" sz="1600" dirty="0" err="1" smtClean="0"/>
                        <a:t>Two</a:t>
                      </a:r>
                      <a:r>
                        <a:rPr lang="de-DE" sz="1600" baseline="0" dirty="0" smtClean="0"/>
                        <a:t> Ring – 16 APSK</a:t>
                      </a:r>
                      <a:endParaRPr lang="en-US" sz="1600" dirty="0"/>
                    </a:p>
                  </a:txBody>
                  <a:tcPr marL="90773" marR="90773"/>
                </a:tc>
                <a:tc>
                  <a:txBody>
                    <a:bodyPr/>
                    <a:lstStyle/>
                    <a:p>
                      <a:r>
                        <a:rPr lang="de-DE" sz="1600" dirty="0" smtClean="0"/>
                        <a:t>14/15 LDPC</a:t>
                      </a:r>
                      <a:endParaRPr lang="en-US" sz="1600" dirty="0"/>
                    </a:p>
                  </a:txBody>
                  <a:tcPr marL="90773" marR="90773"/>
                </a:tc>
                <a:tc>
                  <a:txBody>
                    <a:bodyPr/>
                    <a:lstStyle/>
                    <a:p>
                      <a:pPr algn="r"/>
                      <a:r>
                        <a:rPr lang="de-DE" sz="1600" dirty="0" smtClean="0"/>
                        <a:t>22.15 dB</a:t>
                      </a:r>
                      <a:endParaRPr lang="en-US" sz="1600" dirty="0"/>
                    </a:p>
                  </a:txBody>
                  <a:tcPr marL="90773" marR="90773"/>
                </a:tc>
                <a:tc>
                  <a:txBody>
                    <a:bodyPr/>
                    <a:lstStyle/>
                    <a:p>
                      <a:pPr algn="r"/>
                      <a:r>
                        <a:rPr lang="de-DE" sz="1600" dirty="0" smtClean="0"/>
                        <a:t>-</a:t>
                      </a:r>
                      <a:endParaRPr lang="en-US" sz="1600" dirty="0"/>
                    </a:p>
                  </a:txBody>
                  <a:tcPr marL="90773" marR="90773"/>
                </a:tc>
              </a:tr>
              <a:tr h="370840">
                <a:tc>
                  <a:txBody>
                    <a:bodyPr/>
                    <a:lstStyle/>
                    <a:p>
                      <a:r>
                        <a:rPr lang="de-DE" sz="1600" dirty="0" err="1" smtClean="0"/>
                        <a:t>Two</a:t>
                      </a:r>
                      <a:r>
                        <a:rPr lang="de-DE" sz="1600" baseline="0" dirty="0" smtClean="0"/>
                        <a:t> Ring – 32 APSK</a:t>
                      </a:r>
                      <a:endParaRPr lang="en-US" sz="1600" dirty="0"/>
                    </a:p>
                  </a:txBody>
                  <a:tcPr marL="90773" marR="90773"/>
                </a:tc>
                <a:tc>
                  <a:txBody>
                    <a:bodyPr/>
                    <a:lstStyle/>
                    <a:p>
                      <a:r>
                        <a:rPr lang="de-DE" sz="1600" dirty="0" smtClean="0"/>
                        <a:t>11/15 LDPC</a:t>
                      </a:r>
                      <a:endParaRPr lang="en-US" sz="1600" dirty="0"/>
                    </a:p>
                  </a:txBody>
                  <a:tcPr marL="90773" marR="90773"/>
                </a:tc>
                <a:tc>
                  <a:txBody>
                    <a:bodyPr/>
                    <a:lstStyle/>
                    <a:p>
                      <a:pPr algn="r"/>
                      <a:r>
                        <a:rPr lang="de-DE" sz="1600" dirty="0" smtClean="0"/>
                        <a:t>20.82 dB</a:t>
                      </a:r>
                      <a:endParaRPr lang="en-US" sz="1600" dirty="0"/>
                    </a:p>
                  </a:txBody>
                  <a:tcPr marL="90773" marR="90773"/>
                </a:tc>
                <a:tc>
                  <a:txBody>
                    <a:bodyPr/>
                    <a:lstStyle/>
                    <a:p>
                      <a:pPr algn="r"/>
                      <a:r>
                        <a:rPr lang="de-DE" sz="1600" dirty="0" smtClean="0"/>
                        <a:t>-</a:t>
                      </a:r>
                      <a:endParaRPr lang="en-US" sz="1600" dirty="0"/>
                    </a:p>
                  </a:txBody>
                  <a:tcPr marL="90773" marR="90773"/>
                </a:tc>
              </a:tr>
              <a:tr h="370840">
                <a:tc>
                  <a:txBody>
                    <a:bodyPr/>
                    <a:lstStyle/>
                    <a:p>
                      <a:r>
                        <a:rPr lang="de-DE" sz="1600" dirty="0" err="1" smtClean="0"/>
                        <a:t>Two</a:t>
                      </a:r>
                      <a:r>
                        <a:rPr lang="de-DE" sz="1600" baseline="0" dirty="0" smtClean="0"/>
                        <a:t> Ring – 32 APSK</a:t>
                      </a:r>
                      <a:endParaRPr lang="en-US" sz="1600" dirty="0"/>
                    </a:p>
                  </a:txBody>
                  <a:tcPr marL="90773" marR="90773"/>
                </a:tc>
                <a:tc>
                  <a:txBody>
                    <a:bodyPr/>
                    <a:lstStyle/>
                    <a:p>
                      <a:r>
                        <a:rPr lang="de-DE" sz="1600" dirty="0" smtClean="0"/>
                        <a:t>14/15 LDPC</a:t>
                      </a:r>
                      <a:endParaRPr lang="en-US" sz="1600" dirty="0"/>
                    </a:p>
                  </a:txBody>
                  <a:tcPr marL="90773" marR="90773"/>
                </a:tc>
                <a:tc>
                  <a:txBody>
                    <a:bodyPr/>
                    <a:lstStyle/>
                    <a:p>
                      <a:pPr algn="r"/>
                      <a:r>
                        <a:rPr lang="de-DE" sz="1600" dirty="0" smtClean="0"/>
                        <a:t>24.49 dB</a:t>
                      </a:r>
                      <a:endParaRPr lang="en-US" sz="1600" dirty="0"/>
                    </a:p>
                  </a:txBody>
                  <a:tcPr marL="90773" marR="90773"/>
                </a:tc>
                <a:tc>
                  <a:txBody>
                    <a:bodyPr/>
                    <a:lstStyle/>
                    <a:p>
                      <a:pPr algn="r"/>
                      <a:r>
                        <a:rPr lang="de-DE" sz="1600" dirty="0" smtClean="0"/>
                        <a:t>-</a:t>
                      </a:r>
                      <a:endParaRPr lang="en-US" sz="1600" dirty="0"/>
                    </a:p>
                  </a:txBody>
                  <a:tcPr marL="90773" marR="90773"/>
                </a:tc>
              </a:tr>
              <a:tr h="37084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de-DE" sz="1600" dirty="0" err="1" smtClean="0"/>
                        <a:t>Three</a:t>
                      </a:r>
                      <a:r>
                        <a:rPr lang="de-DE" sz="1600" baseline="0" dirty="0" smtClean="0"/>
                        <a:t> Ring – 32 APSK</a:t>
                      </a:r>
                      <a:endParaRPr lang="en-US" sz="1600" dirty="0" smtClean="0"/>
                    </a:p>
                  </a:txBody>
                  <a:tcPr marL="90773" marR="90773"/>
                </a:tc>
                <a:tc>
                  <a:txBody>
                    <a:bodyPr/>
                    <a:lstStyle/>
                    <a:p>
                      <a:r>
                        <a:rPr lang="de-DE" sz="1600" dirty="0" smtClean="0"/>
                        <a:t>11/15 LDPC</a:t>
                      </a:r>
                      <a:endParaRPr lang="en-US" sz="1600" dirty="0"/>
                    </a:p>
                  </a:txBody>
                  <a:tcPr marL="90773" marR="90773"/>
                </a:tc>
                <a:tc>
                  <a:txBody>
                    <a:bodyPr/>
                    <a:lstStyle/>
                    <a:p>
                      <a:pPr algn="r"/>
                      <a:r>
                        <a:rPr lang="de-DE" sz="1600" dirty="0" smtClean="0"/>
                        <a:t>19.22 dB</a:t>
                      </a:r>
                      <a:endParaRPr lang="en-US" sz="1600" dirty="0"/>
                    </a:p>
                  </a:txBody>
                  <a:tcPr marL="90773" marR="90773"/>
                </a:tc>
                <a:tc>
                  <a:txBody>
                    <a:bodyPr/>
                    <a:lstStyle/>
                    <a:p>
                      <a:pPr algn="r"/>
                      <a:r>
                        <a:rPr lang="de-DE" sz="1600" dirty="0" smtClean="0"/>
                        <a:t>-</a:t>
                      </a:r>
                      <a:endParaRPr lang="en-US" sz="1600" dirty="0"/>
                    </a:p>
                  </a:txBody>
                  <a:tcPr marL="90773" marR="90773"/>
                </a:tc>
              </a:tr>
              <a:tr h="370840">
                <a:tc>
                  <a:txBody>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de-DE" sz="1600" dirty="0" err="1" smtClean="0"/>
                        <a:t>Three</a:t>
                      </a:r>
                      <a:r>
                        <a:rPr lang="de-DE" sz="1600" baseline="0" dirty="0" smtClean="0"/>
                        <a:t> Ring – 32 APSK</a:t>
                      </a:r>
                      <a:endParaRPr lang="en-US" sz="1600" dirty="0" smtClean="0"/>
                    </a:p>
                  </a:txBody>
                  <a:tcPr marL="90773" marR="90773"/>
                </a:tc>
                <a:tc>
                  <a:txBody>
                    <a:bodyPr/>
                    <a:lstStyle/>
                    <a:p>
                      <a:r>
                        <a:rPr lang="de-DE" sz="1600" dirty="0" smtClean="0"/>
                        <a:t>14/15 LDPC</a:t>
                      </a:r>
                      <a:endParaRPr lang="en-US" sz="1600" dirty="0"/>
                    </a:p>
                  </a:txBody>
                  <a:tcPr marL="90773" marR="90773"/>
                </a:tc>
                <a:tc>
                  <a:txBody>
                    <a:bodyPr/>
                    <a:lstStyle/>
                    <a:p>
                      <a:pPr algn="r"/>
                      <a:r>
                        <a:rPr lang="de-DE" sz="1600" dirty="0" smtClean="0"/>
                        <a:t>22.86 dB</a:t>
                      </a:r>
                      <a:endParaRPr lang="en-US" sz="1600" dirty="0"/>
                    </a:p>
                  </a:txBody>
                  <a:tcPr marL="90773" marR="90773"/>
                </a:tc>
                <a:tc>
                  <a:txBody>
                    <a:bodyPr/>
                    <a:lstStyle/>
                    <a:p>
                      <a:pPr algn="r"/>
                      <a:r>
                        <a:rPr lang="de-DE" sz="1600" dirty="0" smtClean="0"/>
                        <a:t>-</a:t>
                      </a:r>
                      <a:endParaRPr lang="en-US" sz="1600" dirty="0"/>
                    </a:p>
                  </a:txBody>
                  <a:tcPr marL="90773" marR="90773"/>
                </a:tc>
              </a:tr>
            </a:tbl>
          </a:graphicData>
        </a:graphic>
      </p:graphicFrame>
      <p:sp>
        <p:nvSpPr>
          <p:cNvPr id="5" name="Fußzeilenplatzhalter 2"/>
          <p:cNvSpPr>
            <a:spLocks noGrp="1"/>
          </p:cNvSpPr>
          <p:nvPr>
            <p:ph type="ftr" sz="quarter" idx="11"/>
          </p:nvPr>
        </p:nvSpPr>
        <p:spPr>
          <a:xfrm>
            <a:off x="7010400" y="6525344"/>
            <a:ext cx="4342184" cy="215444"/>
          </a:xfrm>
        </p:spPr>
        <p:txBody>
          <a:bodyPr/>
          <a:lstStyle/>
          <a:p>
            <a:r>
              <a:rPr lang="en-US" sz="1400" dirty="0">
                <a:solidFill>
                  <a:srgbClr val="000000"/>
                </a:solidFill>
              </a:rPr>
              <a:t>Christoph Herold (TU </a:t>
            </a:r>
            <a:r>
              <a:rPr lang="en-US" sz="1400" dirty="0" err="1">
                <a:solidFill>
                  <a:srgbClr val="000000"/>
                </a:solidFill>
              </a:rPr>
              <a:t>Braunschweig</a:t>
            </a:r>
            <a:r>
              <a:rPr lang="en-US" sz="1400" dirty="0">
                <a:solidFill>
                  <a:srgbClr val="000000"/>
                </a:solidFill>
              </a:rPr>
              <a:t>).</a:t>
            </a:r>
          </a:p>
        </p:txBody>
      </p:sp>
      <p:sp>
        <p:nvSpPr>
          <p:cNvPr id="6" name="Foliennummernplatzhalter 3"/>
          <p:cNvSpPr>
            <a:spLocks noGrp="1"/>
          </p:cNvSpPr>
          <p:nvPr>
            <p:ph type="sldNum" sz="quarter" idx="12"/>
          </p:nvPr>
        </p:nvSpPr>
        <p:spPr>
          <a:xfrm>
            <a:off x="5777309" y="6475413"/>
            <a:ext cx="738985" cy="246221"/>
          </a:xfrm>
        </p:spPr>
        <p:txBody>
          <a:bodyPr/>
          <a:lstStyle/>
          <a:p>
            <a:r>
              <a:rPr lang="en-US" sz="1600" dirty="0" smtClean="0">
                <a:solidFill>
                  <a:srgbClr val="000000"/>
                </a:solidFill>
              </a:rPr>
              <a:t>Slide 12</a:t>
            </a:r>
            <a:endParaRPr lang="en-US" sz="1600" dirty="0">
              <a:solidFill>
                <a:srgbClr val="000000"/>
              </a:solidFill>
            </a:endParaRPr>
          </a:p>
        </p:txBody>
      </p:sp>
    </p:spTree>
    <p:extLst>
      <p:ext uri="{BB962C8B-B14F-4D97-AF65-F5344CB8AC3E}">
        <p14:creationId xmlns:p14="http://schemas.microsoft.com/office/powerpoint/2010/main" val="1603083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de-DE" dirty="0" err="1" smtClean="0"/>
              <a:t>Conclusions</a:t>
            </a:r>
            <a:r>
              <a:rPr lang="de-DE" dirty="0" smtClean="0"/>
              <a:t> </a:t>
            </a:r>
            <a:r>
              <a:rPr lang="de-DE" dirty="0" err="1" smtClean="0"/>
              <a:t>from</a:t>
            </a:r>
            <a:r>
              <a:rPr lang="de-DE" dirty="0" smtClean="0"/>
              <a:t> Simulation </a:t>
            </a:r>
            <a:r>
              <a:rPr lang="de-DE" dirty="0" err="1" smtClean="0"/>
              <a:t>Results</a:t>
            </a:r>
            <a:endParaRPr lang="en-US" dirty="0"/>
          </a:p>
        </p:txBody>
      </p:sp>
      <p:sp>
        <p:nvSpPr>
          <p:cNvPr id="8" name="Inhaltsplatzhalter 7"/>
          <p:cNvSpPr>
            <a:spLocks noGrp="1"/>
          </p:cNvSpPr>
          <p:nvPr>
            <p:ph idx="1"/>
          </p:nvPr>
        </p:nvSpPr>
        <p:spPr/>
        <p:txBody>
          <a:bodyPr/>
          <a:lstStyle/>
          <a:p>
            <a:r>
              <a:rPr lang="de-DE" dirty="0" smtClean="0"/>
              <a:t>A </a:t>
            </a:r>
            <a:r>
              <a:rPr lang="de-DE" dirty="0" err="1" smtClean="0"/>
              <a:t>deviation</a:t>
            </a:r>
            <a:r>
              <a:rPr lang="de-DE" dirty="0" smtClean="0"/>
              <a:t> </a:t>
            </a:r>
            <a:r>
              <a:rPr lang="de-DE" dirty="0" err="1" smtClean="0"/>
              <a:t>between</a:t>
            </a:r>
            <a:r>
              <a:rPr lang="de-DE" dirty="0" smtClean="0"/>
              <a:t> </a:t>
            </a:r>
            <a:r>
              <a:rPr lang="de-DE" dirty="0" err="1" smtClean="0"/>
              <a:t>past</a:t>
            </a:r>
            <a:r>
              <a:rPr lang="de-DE" dirty="0" smtClean="0"/>
              <a:t> </a:t>
            </a:r>
            <a:r>
              <a:rPr lang="de-DE" dirty="0" err="1" smtClean="0"/>
              <a:t>and</a:t>
            </a:r>
            <a:r>
              <a:rPr lang="de-DE" dirty="0" smtClean="0"/>
              <a:t> </a:t>
            </a:r>
            <a:r>
              <a:rPr lang="de-DE" dirty="0" err="1" smtClean="0"/>
              <a:t>present</a:t>
            </a:r>
            <a:r>
              <a:rPr lang="de-DE" dirty="0" smtClean="0"/>
              <a:t> </a:t>
            </a:r>
            <a:r>
              <a:rPr lang="de-DE" dirty="0" err="1" smtClean="0"/>
              <a:t>simulation</a:t>
            </a:r>
            <a:r>
              <a:rPr lang="de-DE" dirty="0" smtClean="0"/>
              <a:t> </a:t>
            </a:r>
            <a:r>
              <a:rPr lang="de-DE" dirty="0" err="1" smtClean="0"/>
              <a:t>results</a:t>
            </a:r>
            <a:r>
              <a:rPr lang="de-DE" dirty="0" smtClean="0"/>
              <a:t> </a:t>
            </a:r>
            <a:r>
              <a:rPr lang="de-DE" dirty="0" err="1" smtClean="0"/>
              <a:t>for</a:t>
            </a:r>
            <a:r>
              <a:rPr lang="de-DE" dirty="0" smtClean="0"/>
              <a:t> </a:t>
            </a:r>
            <a:r>
              <a:rPr lang="de-DE" dirty="0" err="1" smtClean="0"/>
              <a:t>required</a:t>
            </a:r>
            <a:r>
              <a:rPr lang="de-DE" dirty="0" smtClean="0"/>
              <a:t> </a:t>
            </a:r>
            <a:r>
              <a:rPr lang="de-DE" dirty="0" err="1" smtClean="0"/>
              <a:t>SNR</a:t>
            </a:r>
            <a:r>
              <a:rPr lang="de-DE" baseline="-25000" dirty="0" err="1" smtClean="0"/>
              <a:t>log</a:t>
            </a:r>
            <a:r>
              <a:rPr lang="de-DE" dirty="0"/>
              <a:t> </a:t>
            </a:r>
            <a:r>
              <a:rPr lang="de-DE" dirty="0" err="1" smtClean="0"/>
              <a:t>values</a:t>
            </a:r>
            <a:r>
              <a:rPr lang="de-DE" dirty="0" smtClean="0"/>
              <a:t> </a:t>
            </a:r>
            <a:r>
              <a:rPr lang="de-DE" dirty="0" err="1" smtClean="0"/>
              <a:t>can</a:t>
            </a:r>
            <a:r>
              <a:rPr lang="de-DE" dirty="0" smtClean="0"/>
              <a:t> </a:t>
            </a:r>
            <a:r>
              <a:rPr lang="de-DE" dirty="0" err="1" smtClean="0"/>
              <a:t>be</a:t>
            </a:r>
            <a:r>
              <a:rPr lang="de-DE" dirty="0" smtClean="0"/>
              <a:t> </a:t>
            </a:r>
            <a:r>
              <a:rPr lang="de-DE" dirty="0" err="1" smtClean="0"/>
              <a:t>observed</a:t>
            </a:r>
            <a:r>
              <a:rPr lang="de-DE" dirty="0" smtClean="0"/>
              <a:t>. </a:t>
            </a:r>
          </a:p>
          <a:p>
            <a:pPr lvl="1"/>
            <a:r>
              <a:rPr lang="de-DE" dirty="0" err="1" smtClean="0"/>
              <a:t>Especially</a:t>
            </a:r>
            <a:r>
              <a:rPr lang="de-DE" dirty="0" smtClean="0"/>
              <a:t> </a:t>
            </a:r>
            <a:r>
              <a:rPr lang="de-DE" dirty="0" err="1" smtClean="0"/>
              <a:t>the</a:t>
            </a:r>
            <a:r>
              <a:rPr lang="de-DE" dirty="0" smtClean="0"/>
              <a:t> LDPC 11/15 </a:t>
            </a:r>
            <a:r>
              <a:rPr lang="de-DE" dirty="0" err="1" smtClean="0"/>
              <a:t>forward</a:t>
            </a:r>
            <a:r>
              <a:rPr lang="de-DE" dirty="0" smtClean="0"/>
              <a:t> </a:t>
            </a:r>
            <a:r>
              <a:rPr lang="de-DE" dirty="0" err="1" smtClean="0"/>
              <a:t>error</a:t>
            </a:r>
            <a:r>
              <a:rPr lang="de-DE" dirty="0" smtClean="0"/>
              <a:t> </a:t>
            </a:r>
            <a:r>
              <a:rPr lang="de-DE" dirty="0" err="1" smtClean="0"/>
              <a:t>correction</a:t>
            </a:r>
            <a:r>
              <a:rPr lang="de-DE" dirty="0" smtClean="0"/>
              <a:t> </a:t>
            </a:r>
            <a:r>
              <a:rPr lang="de-DE" dirty="0" err="1" smtClean="0"/>
              <a:t>schemes</a:t>
            </a:r>
            <a:r>
              <a:rPr lang="de-DE" dirty="0" smtClean="0"/>
              <a:t> </a:t>
            </a:r>
            <a:r>
              <a:rPr lang="de-DE" dirty="0" err="1" smtClean="0"/>
              <a:t>perform</a:t>
            </a:r>
            <a:r>
              <a:rPr lang="de-DE" dirty="0" smtClean="0"/>
              <a:t> </a:t>
            </a:r>
            <a:r>
              <a:rPr lang="de-DE" dirty="0" err="1" smtClean="0"/>
              <a:t>up</a:t>
            </a:r>
            <a:r>
              <a:rPr lang="de-DE" dirty="0" smtClean="0"/>
              <a:t> </a:t>
            </a:r>
            <a:r>
              <a:rPr lang="de-DE" dirty="0" err="1" smtClean="0"/>
              <a:t>to</a:t>
            </a:r>
            <a:r>
              <a:rPr lang="de-DE" dirty="0" smtClean="0"/>
              <a:t> 3 dB </a:t>
            </a:r>
            <a:r>
              <a:rPr lang="de-DE" dirty="0" err="1" smtClean="0"/>
              <a:t>worse</a:t>
            </a:r>
            <a:r>
              <a:rPr lang="de-DE" dirty="0" smtClean="0"/>
              <a:t> </a:t>
            </a:r>
            <a:r>
              <a:rPr lang="de-DE" dirty="0" err="1" smtClean="0"/>
              <a:t>which</a:t>
            </a:r>
            <a:r>
              <a:rPr lang="de-DE" dirty="0" smtClean="0"/>
              <a:t> </a:t>
            </a:r>
            <a:r>
              <a:rPr lang="de-DE" dirty="0" err="1" smtClean="0"/>
              <a:t>might</a:t>
            </a:r>
            <a:r>
              <a:rPr lang="de-DE" dirty="0" smtClean="0"/>
              <a:t> </a:t>
            </a:r>
            <a:r>
              <a:rPr lang="de-DE" dirty="0" err="1" smtClean="0"/>
              <a:t>be</a:t>
            </a:r>
            <a:r>
              <a:rPr lang="de-DE" dirty="0" smtClean="0"/>
              <a:t> </a:t>
            </a:r>
            <a:r>
              <a:rPr lang="de-DE" dirty="0" err="1" smtClean="0"/>
              <a:t>caused</a:t>
            </a:r>
            <a:r>
              <a:rPr lang="de-DE" dirty="0" smtClean="0"/>
              <a:t> </a:t>
            </a:r>
            <a:r>
              <a:rPr lang="de-DE" dirty="0" err="1" smtClean="0"/>
              <a:t>by</a:t>
            </a:r>
            <a:r>
              <a:rPr lang="de-DE" dirty="0" smtClean="0"/>
              <a:t> </a:t>
            </a:r>
            <a:r>
              <a:rPr lang="de-DE" dirty="0" err="1" smtClean="0"/>
              <a:t>algorithmic</a:t>
            </a:r>
            <a:r>
              <a:rPr lang="de-DE" dirty="0" smtClean="0"/>
              <a:t> </a:t>
            </a:r>
            <a:r>
              <a:rPr lang="de-DE" dirty="0" err="1" smtClean="0"/>
              <a:t>differences</a:t>
            </a:r>
            <a:r>
              <a:rPr lang="de-DE" dirty="0" smtClean="0"/>
              <a:t> </a:t>
            </a:r>
            <a:endParaRPr lang="en-US" dirty="0"/>
          </a:p>
        </p:txBody>
      </p:sp>
      <p:sp>
        <p:nvSpPr>
          <p:cNvPr id="4" name="Datumsplatzhalter 3"/>
          <p:cNvSpPr>
            <a:spLocks noGrp="1"/>
          </p:cNvSpPr>
          <p:nvPr>
            <p:ph type="dt" sz="half" idx="10"/>
          </p:nvPr>
        </p:nvSpPr>
        <p:spPr/>
        <p:txBody>
          <a:bodyPr/>
          <a:lstStyle/>
          <a:p>
            <a:r>
              <a:rPr lang="en-US" dirty="0" smtClean="0">
                <a:solidFill>
                  <a:srgbClr val="000000"/>
                </a:solidFill>
              </a:rPr>
              <a:t>July 2022</a:t>
            </a:r>
            <a:endParaRPr lang="en-US" dirty="0">
              <a:solidFill>
                <a:srgbClr val="000000"/>
              </a:solidFill>
            </a:endParaRPr>
          </a:p>
        </p:txBody>
      </p:sp>
      <p:sp>
        <p:nvSpPr>
          <p:cNvPr id="6" name="Foliennummernplatzhalter 5"/>
          <p:cNvSpPr>
            <a:spLocks noGrp="1"/>
          </p:cNvSpPr>
          <p:nvPr>
            <p:ph type="sldNum" sz="quarter" idx="12"/>
          </p:nvPr>
        </p:nvSpPr>
        <p:spPr>
          <a:xfrm>
            <a:off x="5777309" y="6475413"/>
            <a:ext cx="738985" cy="246221"/>
          </a:xfrm>
        </p:spPr>
        <p:txBody>
          <a:bodyPr/>
          <a:lstStyle/>
          <a:p>
            <a:r>
              <a:rPr lang="en-US" sz="1600" dirty="0" smtClean="0">
                <a:solidFill>
                  <a:srgbClr val="000000"/>
                </a:solidFill>
              </a:rPr>
              <a:t>Slide </a:t>
            </a:r>
            <a:fld id="{D8E7F6C2-DF2F-4116-8D71-DCDEFB590920}" type="slidenum">
              <a:rPr lang="en-US" sz="1600" smtClean="0">
                <a:solidFill>
                  <a:srgbClr val="000000"/>
                </a:solidFill>
              </a:rPr>
              <a:pPr/>
              <a:t>13</a:t>
            </a:fld>
            <a:endParaRPr lang="en-US" sz="1600" dirty="0">
              <a:solidFill>
                <a:srgbClr val="000000"/>
              </a:solidFill>
            </a:endParaRPr>
          </a:p>
        </p:txBody>
      </p:sp>
      <p:sp>
        <p:nvSpPr>
          <p:cNvPr id="9" name="Fußzeilenplatzhalter 2"/>
          <p:cNvSpPr>
            <a:spLocks noGrp="1"/>
          </p:cNvSpPr>
          <p:nvPr>
            <p:ph type="ftr" sz="quarter" idx="11"/>
          </p:nvPr>
        </p:nvSpPr>
        <p:spPr>
          <a:xfrm>
            <a:off x="7010400" y="6525344"/>
            <a:ext cx="4342184" cy="215444"/>
          </a:xfrm>
        </p:spPr>
        <p:txBody>
          <a:bodyPr/>
          <a:lstStyle/>
          <a:p>
            <a:r>
              <a:rPr lang="en-US" sz="1400" dirty="0">
                <a:solidFill>
                  <a:srgbClr val="000000"/>
                </a:solidFill>
              </a:rPr>
              <a:t>Christoph Herold (TU </a:t>
            </a:r>
            <a:r>
              <a:rPr lang="en-US" sz="1400" dirty="0" err="1">
                <a:solidFill>
                  <a:srgbClr val="000000"/>
                </a:solidFill>
              </a:rPr>
              <a:t>Braunschweig</a:t>
            </a:r>
            <a:r>
              <a:rPr lang="en-US" sz="1400" dirty="0">
                <a:solidFill>
                  <a:srgbClr val="000000"/>
                </a:solidFill>
              </a:rPr>
              <a:t>).</a:t>
            </a:r>
          </a:p>
        </p:txBody>
      </p:sp>
    </p:spTree>
    <p:extLst>
      <p:ext uri="{BB962C8B-B14F-4D97-AF65-F5344CB8AC3E}">
        <p14:creationId xmlns:p14="http://schemas.microsoft.com/office/powerpoint/2010/main" val="2273840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References</a:t>
            </a:r>
            <a:endParaRPr lang="en-US" dirty="0"/>
          </a:p>
        </p:txBody>
      </p:sp>
      <p:sp>
        <p:nvSpPr>
          <p:cNvPr id="3" name="Inhaltsplatzhalter 2"/>
          <p:cNvSpPr>
            <a:spLocks noGrp="1"/>
          </p:cNvSpPr>
          <p:nvPr>
            <p:ph idx="1"/>
          </p:nvPr>
        </p:nvSpPr>
        <p:spPr/>
        <p:txBody>
          <a:bodyPr/>
          <a:lstStyle/>
          <a:p>
            <a:pPr marL="0" indent="0">
              <a:buNone/>
            </a:pPr>
            <a:r>
              <a:rPr lang="de-DE" sz="1800" dirty="0"/>
              <a:t>[1</a:t>
            </a:r>
            <a:r>
              <a:rPr lang="de-DE" sz="1800" dirty="0" smtClean="0"/>
              <a:t>] Simulator </a:t>
            </a:r>
            <a:r>
              <a:rPr lang="de-DE" sz="1800" dirty="0" err="1" smtClean="0"/>
              <a:t>for</a:t>
            </a:r>
            <a:r>
              <a:rPr lang="de-DE" sz="1800" dirty="0" smtClean="0"/>
              <a:t> Mobile Networks.  </a:t>
            </a:r>
            <a:r>
              <a:rPr lang="de-DE" sz="1800" dirty="0">
                <a:hlinkClick r:id="rId2"/>
              </a:rPr>
              <a:t>https://</a:t>
            </a:r>
            <a:r>
              <a:rPr lang="de-DE" sz="1800" dirty="0" smtClean="0">
                <a:hlinkClick r:id="rId2"/>
              </a:rPr>
              <a:t>www.tu-braunschweig.de/ifn/forschung/neueste-forschung-der-abteilung-mobilfunksysteme/simulator-for-mobile-networks-simone</a:t>
            </a:r>
            <a:endParaRPr lang="de-DE" sz="1800" dirty="0" smtClean="0"/>
          </a:p>
          <a:p>
            <a:pPr marL="0" indent="0">
              <a:buNone/>
            </a:pPr>
            <a:endParaRPr lang="de-DE" sz="1800" dirty="0" smtClean="0"/>
          </a:p>
          <a:p>
            <a:pPr marL="0" indent="0">
              <a:buNone/>
            </a:pPr>
            <a:r>
              <a:rPr lang="de-DE" sz="1800" dirty="0" smtClean="0"/>
              <a:t>[2] </a:t>
            </a:r>
            <a:r>
              <a:rPr lang="en-US" sz="1800" dirty="0"/>
              <a:t>Eckhardt, J. M., Herold, C., Jung, B. K., Dreyer, N., &amp; Kürner, T. (2022). Modular link level simulator for the physical layer of beyond 5G wireless communication systems. </a:t>
            </a:r>
            <a:r>
              <a:rPr lang="en-US" sz="1800" i="1" dirty="0"/>
              <a:t>Radio Science</a:t>
            </a:r>
            <a:r>
              <a:rPr lang="en-US" sz="1800" dirty="0"/>
              <a:t>, 57, e2021RS007395. </a:t>
            </a:r>
            <a:r>
              <a:rPr lang="en-US" sz="1800" dirty="0">
                <a:hlinkClick r:id="rId3"/>
              </a:rPr>
              <a:t>https://doi.org/10.1029/2021RS007395</a:t>
            </a:r>
            <a:endParaRPr lang="de-DE" sz="1800" dirty="0" smtClean="0"/>
          </a:p>
          <a:p>
            <a:pPr marL="0" indent="0">
              <a:buNone/>
            </a:pPr>
            <a:endParaRPr lang="de-DE" sz="1800" dirty="0" smtClean="0"/>
          </a:p>
          <a:p>
            <a:pPr marL="0" indent="0">
              <a:buNone/>
            </a:pPr>
            <a:r>
              <a:rPr lang="de-DE" sz="1800" dirty="0" smtClean="0"/>
              <a:t>[3] Fricke A., Peng, B., Kürner, T. </a:t>
            </a:r>
            <a:r>
              <a:rPr lang="de-DE" sz="1800" dirty="0" err="1" smtClean="0"/>
              <a:t>Preliminary</a:t>
            </a:r>
            <a:r>
              <a:rPr lang="de-DE" sz="1800" dirty="0" smtClean="0"/>
              <a:t> </a:t>
            </a:r>
            <a:r>
              <a:rPr lang="de-DE" sz="1800" dirty="0" err="1" smtClean="0"/>
              <a:t>Performacne</a:t>
            </a:r>
            <a:r>
              <a:rPr lang="de-DE" sz="1800" dirty="0" smtClean="0"/>
              <a:t> </a:t>
            </a:r>
            <a:r>
              <a:rPr lang="de-DE" sz="1800" dirty="0" err="1" smtClean="0"/>
              <a:t>of</a:t>
            </a:r>
            <a:r>
              <a:rPr lang="de-DE" sz="1800" dirty="0" smtClean="0"/>
              <a:t> FEC </a:t>
            </a:r>
            <a:r>
              <a:rPr lang="de-DE" sz="1800" dirty="0" err="1" smtClean="0"/>
              <a:t>Schemes</a:t>
            </a:r>
            <a:r>
              <a:rPr lang="de-DE" sz="1800" dirty="0" smtClean="0"/>
              <a:t> in TG3d Channels. </a:t>
            </a:r>
            <a:r>
              <a:rPr lang="de-DE" sz="1800" u="sng" dirty="0">
                <a:hlinkClick r:id="rId4"/>
              </a:rPr>
              <a:t>https://mentor.ieee.org/802.15/dcn/16/15-16-0746-07-003d-preliminary-performance-of-fec-schemes-in-tg3d-channels.pdf</a:t>
            </a:r>
            <a:r>
              <a:rPr lang="de-DE" sz="1800" dirty="0"/>
              <a:t> </a:t>
            </a:r>
            <a:endParaRPr lang="de-DE" sz="1800" dirty="0" smtClean="0"/>
          </a:p>
          <a:p>
            <a:pPr marL="0" indent="0">
              <a:buNone/>
            </a:pPr>
            <a:endParaRPr lang="de-DE" sz="1800" dirty="0" smtClean="0"/>
          </a:p>
          <a:p>
            <a:pPr marL="0" indent="0">
              <a:buNone/>
            </a:pPr>
            <a:r>
              <a:rPr lang="de-DE" sz="1800" dirty="0" smtClean="0"/>
              <a:t>[4] </a:t>
            </a:r>
            <a:r>
              <a:rPr lang="de-DE" sz="1800" dirty="0" err="1" smtClean="0"/>
              <a:t>Bodet</a:t>
            </a:r>
            <a:r>
              <a:rPr lang="de-DE" sz="1800" dirty="0" smtClean="0"/>
              <a:t>, D., &amp; </a:t>
            </a:r>
            <a:r>
              <a:rPr lang="de-DE" sz="1800" dirty="0" err="1" smtClean="0"/>
              <a:t>Jornet</a:t>
            </a:r>
            <a:r>
              <a:rPr lang="de-DE" sz="1800" dirty="0" smtClean="0"/>
              <a:t> J.. </a:t>
            </a:r>
            <a:r>
              <a:rPr lang="en-US" sz="1800" dirty="0" smtClean="0"/>
              <a:t>Higher </a:t>
            </a:r>
            <a:r>
              <a:rPr lang="en-US" sz="1800" dirty="0"/>
              <a:t>Order APSK Constellations Implementation - Required </a:t>
            </a:r>
            <a:r>
              <a:rPr lang="en-US" sz="1800" dirty="0" smtClean="0"/>
              <a:t>Edits.</a:t>
            </a:r>
            <a:r>
              <a:rPr lang="de-DE" sz="1800" dirty="0" smtClean="0"/>
              <a:t> </a:t>
            </a:r>
            <a:r>
              <a:rPr lang="de-DE" sz="1800" u="sng" dirty="0">
                <a:hlinkClick r:id="rId5"/>
              </a:rPr>
              <a:t>https://mentor.ieee.org/802.15/dcn/22/15-22-0227-00-03ma-higher-order-apsk-constellations-implementation-required-edits.pdf</a:t>
            </a:r>
            <a:r>
              <a:rPr lang="de-DE" sz="1800" dirty="0"/>
              <a:t> </a:t>
            </a:r>
            <a:endParaRPr lang="en-US" sz="1800" dirty="0"/>
          </a:p>
        </p:txBody>
      </p:sp>
      <p:sp>
        <p:nvSpPr>
          <p:cNvPr id="4" name="Datumsplatzhalter 3"/>
          <p:cNvSpPr>
            <a:spLocks noGrp="1"/>
          </p:cNvSpPr>
          <p:nvPr>
            <p:ph type="dt" sz="half" idx="10"/>
          </p:nvPr>
        </p:nvSpPr>
        <p:spPr/>
        <p:txBody>
          <a:bodyPr/>
          <a:lstStyle/>
          <a:p>
            <a:r>
              <a:rPr lang="en-US" smtClean="0">
                <a:solidFill>
                  <a:srgbClr val="000000"/>
                </a:solidFill>
              </a:rPr>
              <a:t>July 2022</a:t>
            </a:r>
            <a:endParaRPr lang="en-US" dirty="0">
              <a:solidFill>
                <a:srgbClr val="000000"/>
              </a:solidFill>
            </a:endParaRPr>
          </a:p>
        </p:txBody>
      </p:sp>
      <p:sp>
        <p:nvSpPr>
          <p:cNvPr id="7" name="Foliennummernplatzhalter 5"/>
          <p:cNvSpPr>
            <a:spLocks noGrp="1"/>
          </p:cNvSpPr>
          <p:nvPr>
            <p:ph type="sldNum" sz="quarter" idx="12"/>
          </p:nvPr>
        </p:nvSpPr>
        <p:spPr>
          <a:xfrm>
            <a:off x="5777309" y="6475413"/>
            <a:ext cx="738985" cy="246221"/>
          </a:xfrm>
        </p:spPr>
        <p:txBody>
          <a:bodyPr/>
          <a:lstStyle/>
          <a:p>
            <a:r>
              <a:rPr lang="en-US" sz="1600" dirty="0" smtClean="0">
                <a:solidFill>
                  <a:srgbClr val="000000"/>
                </a:solidFill>
              </a:rPr>
              <a:t>Slide </a:t>
            </a:r>
            <a:fld id="{D8E7F6C2-DF2F-4116-8D71-DCDEFB590920}" type="slidenum">
              <a:rPr lang="en-US" sz="1600" smtClean="0">
                <a:solidFill>
                  <a:srgbClr val="000000"/>
                </a:solidFill>
              </a:rPr>
              <a:pPr/>
              <a:t>14</a:t>
            </a:fld>
            <a:endParaRPr lang="en-US" sz="1600" dirty="0">
              <a:solidFill>
                <a:srgbClr val="000000"/>
              </a:solidFill>
            </a:endParaRPr>
          </a:p>
        </p:txBody>
      </p:sp>
      <p:sp>
        <p:nvSpPr>
          <p:cNvPr id="8" name="Fußzeilenplatzhalter 2"/>
          <p:cNvSpPr>
            <a:spLocks noGrp="1"/>
          </p:cNvSpPr>
          <p:nvPr>
            <p:ph type="ftr" sz="quarter" idx="11"/>
          </p:nvPr>
        </p:nvSpPr>
        <p:spPr>
          <a:xfrm>
            <a:off x="7010400" y="6525344"/>
            <a:ext cx="4342184" cy="215444"/>
          </a:xfrm>
        </p:spPr>
        <p:txBody>
          <a:bodyPr/>
          <a:lstStyle/>
          <a:p>
            <a:r>
              <a:rPr lang="en-US" sz="1400" dirty="0">
                <a:solidFill>
                  <a:srgbClr val="000000"/>
                </a:solidFill>
              </a:rPr>
              <a:t>Christoph Herold (TU </a:t>
            </a:r>
            <a:r>
              <a:rPr lang="en-US" sz="1400" dirty="0" err="1">
                <a:solidFill>
                  <a:srgbClr val="000000"/>
                </a:solidFill>
              </a:rPr>
              <a:t>Braunschweig</a:t>
            </a:r>
            <a:r>
              <a:rPr lang="en-US" sz="1400" dirty="0">
                <a:solidFill>
                  <a:srgbClr val="000000"/>
                </a:solidFill>
              </a:rPr>
              <a:t>).</a:t>
            </a:r>
          </a:p>
        </p:txBody>
      </p:sp>
    </p:spTree>
    <p:extLst>
      <p:ext uri="{BB962C8B-B14F-4D97-AF65-F5344CB8AC3E}">
        <p14:creationId xmlns:p14="http://schemas.microsoft.com/office/powerpoint/2010/main" val="2961559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de-DE" dirty="0" smtClean="0"/>
              <a:t>AWGN Simulation </a:t>
            </a:r>
            <a:r>
              <a:rPr lang="de-DE" dirty="0" err="1" smtClean="0"/>
              <a:t>Results</a:t>
            </a:r>
            <a:r>
              <a:rPr lang="de-DE" dirty="0" smtClean="0"/>
              <a:t> </a:t>
            </a:r>
            <a:r>
              <a:rPr lang="de-DE" dirty="0" err="1" smtClean="0"/>
              <a:t>for</a:t>
            </a:r>
            <a:r>
              <a:rPr lang="de-DE" dirty="0" smtClean="0"/>
              <a:t> New Modulation </a:t>
            </a:r>
            <a:r>
              <a:rPr lang="de-DE" dirty="0" err="1" smtClean="0"/>
              <a:t>and</a:t>
            </a:r>
            <a:r>
              <a:rPr lang="de-DE" dirty="0" smtClean="0"/>
              <a:t> </a:t>
            </a:r>
            <a:r>
              <a:rPr lang="de-DE" dirty="0" err="1" smtClean="0"/>
              <a:t>Coding</a:t>
            </a:r>
            <a:r>
              <a:rPr lang="de-DE" dirty="0" smtClean="0"/>
              <a:t> </a:t>
            </a:r>
            <a:r>
              <a:rPr lang="de-DE" dirty="0" err="1" smtClean="0"/>
              <a:t>Schemes</a:t>
            </a:r>
            <a:endParaRPr lang="en-US" dirty="0"/>
          </a:p>
        </p:txBody>
      </p:sp>
      <p:sp>
        <p:nvSpPr>
          <p:cNvPr id="6" name="Untertitel 5"/>
          <p:cNvSpPr>
            <a:spLocks noGrp="1"/>
          </p:cNvSpPr>
          <p:nvPr>
            <p:ph type="subTitle" idx="1"/>
          </p:nvPr>
        </p:nvSpPr>
        <p:spPr/>
        <p:txBody>
          <a:bodyPr/>
          <a:lstStyle/>
          <a:p>
            <a:r>
              <a:rPr lang="de-DE" dirty="0" smtClean="0"/>
              <a:t>Christoph Herold</a:t>
            </a:r>
          </a:p>
          <a:p>
            <a:r>
              <a:rPr lang="de-DE" dirty="0" smtClean="0"/>
              <a:t>TU Braunschweig</a:t>
            </a:r>
            <a:endParaRPr lang="en-US" dirty="0"/>
          </a:p>
        </p:txBody>
      </p:sp>
      <p:sp>
        <p:nvSpPr>
          <p:cNvPr id="2" name="Datumsplatzhalter 1"/>
          <p:cNvSpPr>
            <a:spLocks noGrp="1"/>
          </p:cNvSpPr>
          <p:nvPr>
            <p:ph type="dt" sz="half" idx="10"/>
          </p:nvPr>
        </p:nvSpPr>
        <p:spPr/>
        <p:txBody>
          <a:bodyPr/>
          <a:lstStyle/>
          <a:p>
            <a:r>
              <a:rPr lang="en-US" dirty="0" smtClean="0">
                <a:solidFill>
                  <a:srgbClr val="000000"/>
                </a:solidFill>
              </a:rPr>
              <a:t>July 2022</a:t>
            </a:r>
            <a:endParaRPr lang="en-US" dirty="0">
              <a:solidFill>
                <a:srgbClr val="000000"/>
              </a:solidFill>
            </a:endParaRPr>
          </a:p>
        </p:txBody>
      </p:sp>
      <p:sp>
        <p:nvSpPr>
          <p:cNvPr id="4" name="Foliennummernplatzhalter 3"/>
          <p:cNvSpPr>
            <a:spLocks noGrp="1"/>
          </p:cNvSpPr>
          <p:nvPr>
            <p:ph type="sldNum" sz="quarter" idx="12"/>
          </p:nvPr>
        </p:nvSpPr>
        <p:spPr>
          <a:xfrm>
            <a:off x="5834216" y="6475413"/>
            <a:ext cx="625171" cy="246221"/>
          </a:xfrm>
        </p:spPr>
        <p:txBody>
          <a:bodyPr/>
          <a:lstStyle/>
          <a:p>
            <a:r>
              <a:rPr lang="en-US" sz="1600" dirty="0" smtClean="0">
                <a:solidFill>
                  <a:srgbClr val="000000"/>
                </a:solidFill>
              </a:rPr>
              <a:t>Slide </a:t>
            </a:r>
            <a:fld id="{D0FF068C-9A81-4A5F-8F84-6EE3A290DD00}" type="slidenum">
              <a:rPr lang="en-US" sz="1600" smtClean="0">
                <a:solidFill>
                  <a:srgbClr val="000000"/>
                </a:solidFill>
              </a:rPr>
              <a:pPr/>
              <a:t>2</a:t>
            </a:fld>
            <a:endParaRPr lang="en-US" sz="1600" dirty="0">
              <a:solidFill>
                <a:srgbClr val="000000"/>
              </a:solidFill>
            </a:endParaRPr>
          </a:p>
        </p:txBody>
      </p:sp>
      <p:sp>
        <p:nvSpPr>
          <p:cNvPr id="7" name="Fußzeilenplatzhalter 2"/>
          <p:cNvSpPr>
            <a:spLocks noGrp="1"/>
          </p:cNvSpPr>
          <p:nvPr>
            <p:ph type="ftr" sz="quarter" idx="11"/>
          </p:nvPr>
        </p:nvSpPr>
        <p:spPr>
          <a:xfrm>
            <a:off x="7010400" y="6525344"/>
            <a:ext cx="4342184" cy="215444"/>
          </a:xfrm>
        </p:spPr>
        <p:txBody>
          <a:bodyPr/>
          <a:lstStyle/>
          <a:p>
            <a:r>
              <a:rPr lang="en-US" sz="1400" dirty="0">
                <a:solidFill>
                  <a:srgbClr val="000000"/>
                </a:solidFill>
              </a:rPr>
              <a:t>Christoph Herold (TU </a:t>
            </a:r>
            <a:r>
              <a:rPr lang="en-US" sz="1400" dirty="0" err="1">
                <a:solidFill>
                  <a:srgbClr val="000000"/>
                </a:solidFill>
              </a:rPr>
              <a:t>Braunschweig</a:t>
            </a:r>
            <a:r>
              <a:rPr lang="en-US" sz="1400" dirty="0">
                <a:solidFill>
                  <a:srgbClr val="000000"/>
                </a:solidFill>
              </a:rPr>
              <a:t>).</a:t>
            </a:r>
          </a:p>
        </p:txBody>
      </p:sp>
    </p:spTree>
    <p:extLst>
      <p:ext uri="{BB962C8B-B14F-4D97-AF65-F5344CB8AC3E}">
        <p14:creationId xmlns:p14="http://schemas.microsoft.com/office/powerpoint/2010/main" val="3436199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Outline</a:t>
            </a:r>
            <a:endParaRPr lang="en-US" dirty="0"/>
          </a:p>
        </p:txBody>
      </p:sp>
      <p:sp>
        <p:nvSpPr>
          <p:cNvPr id="3" name="Inhaltsplatzhalter 2"/>
          <p:cNvSpPr>
            <a:spLocks noGrp="1"/>
          </p:cNvSpPr>
          <p:nvPr>
            <p:ph idx="1"/>
          </p:nvPr>
        </p:nvSpPr>
        <p:spPr/>
        <p:txBody>
          <a:bodyPr/>
          <a:lstStyle/>
          <a:p>
            <a:r>
              <a:rPr lang="de-DE" dirty="0" smtClean="0"/>
              <a:t>Scenario </a:t>
            </a:r>
            <a:r>
              <a:rPr lang="de-DE" dirty="0" err="1" smtClean="0"/>
              <a:t>Overview</a:t>
            </a:r>
            <a:endParaRPr lang="de-DE" dirty="0" smtClean="0"/>
          </a:p>
          <a:p>
            <a:r>
              <a:rPr lang="de-DE" dirty="0" smtClean="0"/>
              <a:t>MCS Performance</a:t>
            </a:r>
          </a:p>
          <a:p>
            <a:r>
              <a:rPr lang="de-DE" dirty="0" err="1" smtClean="0"/>
              <a:t>Implication</a:t>
            </a:r>
            <a:r>
              <a:rPr lang="de-DE" dirty="0" smtClean="0"/>
              <a:t> </a:t>
            </a:r>
            <a:r>
              <a:rPr lang="de-DE" dirty="0" err="1" smtClean="0"/>
              <a:t>to</a:t>
            </a:r>
            <a:r>
              <a:rPr lang="de-DE" dirty="0" smtClean="0"/>
              <a:t> Link Budget</a:t>
            </a:r>
            <a:endParaRPr lang="en-US" dirty="0"/>
          </a:p>
        </p:txBody>
      </p:sp>
      <p:sp>
        <p:nvSpPr>
          <p:cNvPr id="4" name="Datumsplatzhalter 3"/>
          <p:cNvSpPr>
            <a:spLocks noGrp="1"/>
          </p:cNvSpPr>
          <p:nvPr>
            <p:ph type="dt" sz="half" idx="10"/>
          </p:nvPr>
        </p:nvSpPr>
        <p:spPr/>
        <p:txBody>
          <a:bodyPr/>
          <a:lstStyle/>
          <a:p>
            <a:r>
              <a:rPr lang="en-US" dirty="0">
                <a:solidFill>
                  <a:srgbClr val="000000"/>
                </a:solidFill>
              </a:rPr>
              <a:t>July 2022</a:t>
            </a:r>
          </a:p>
        </p:txBody>
      </p:sp>
      <p:sp>
        <p:nvSpPr>
          <p:cNvPr id="7" name="Fußzeilenplatzhalter 2"/>
          <p:cNvSpPr>
            <a:spLocks noGrp="1"/>
          </p:cNvSpPr>
          <p:nvPr>
            <p:ph type="ftr" sz="quarter" idx="11"/>
          </p:nvPr>
        </p:nvSpPr>
        <p:spPr>
          <a:xfrm>
            <a:off x="7010400" y="6525344"/>
            <a:ext cx="4342184" cy="215444"/>
          </a:xfrm>
        </p:spPr>
        <p:txBody>
          <a:bodyPr/>
          <a:lstStyle/>
          <a:p>
            <a:r>
              <a:rPr lang="en-US" sz="1400" dirty="0">
                <a:solidFill>
                  <a:srgbClr val="000000"/>
                </a:solidFill>
              </a:rPr>
              <a:t>Christoph Herold (TU </a:t>
            </a:r>
            <a:r>
              <a:rPr lang="en-US" sz="1400" dirty="0" err="1">
                <a:solidFill>
                  <a:srgbClr val="000000"/>
                </a:solidFill>
              </a:rPr>
              <a:t>Braunschweig</a:t>
            </a:r>
            <a:r>
              <a:rPr lang="en-US" sz="1400" dirty="0">
                <a:solidFill>
                  <a:srgbClr val="000000"/>
                </a:solidFill>
              </a:rPr>
              <a:t>).</a:t>
            </a:r>
          </a:p>
        </p:txBody>
      </p:sp>
      <p:sp>
        <p:nvSpPr>
          <p:cNvPr id="8" name="Foliennummernplatzhalter 3"/>
          <p:cNvSpPr>
            <a:spLocks noGrp="1"/>
          </p:cNvSpPr>
          <p:nvPr>
            <p:ph type="sldNum" sz="quarter" idx="12"/>
          </p:nvPr>
        </p:nvSpPr>
        <p:spPr>
          <a:xfrm>
            <a:off x="5834216" y="6475413"/>
            <a:ext cx="625171" cy="246221"/>
          </a:xfrm>
        </p:spPr>
        <p:txBody>
          <a:bodyPr/>
          <a:lstStyle/>
          <a:p>
            <a:r>
              <a:rPr lang="en-US" sz="1600" dirty="0" smtClean="0">
                <a:solidFill>
                  <a:srgbClr val="000000"/>
                </a:solidFill>
              </a:rPr>
              <a:t>Slide 3</a:t>
            </a:r>
            <a:endParaRPr lang="en-US" sz="1600" dirty="0">
              <a:solidFill>
                <a:srgbClr val="000000"/>
              </a:solidFill>
            </a:endParaRPr>
          </a:p>
        </p:txBody>
      </p:sp>
    </p:spTree>
    <p:extLst>
      <p:ext uri="{BB962C8B-B14F-4D97-AF65-F5344CB8AC3E}">
        <p14:creationId xmlns:p14="http://schemas.microsoft.com/office/powerpoint/2010/main" val="3949665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Scenario </a:t>
            </a:r>
            <a:r>
              <a:rPr lang="de-DE" dirty="0" err="1" smtClean="0"/>
              <a:t>Overview</a:t>
            </a:r>
            <a:endParaRPr lang="en-US" dirty="0"/>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p:txBody>
              <a:bodyPr/>
              <a:lstStyle/>
              <a:p>
                <a:r>
                  <a:rPr lang="de-DE" sz="2400" dirty="0" smtClean="0"/>
                  <a:t>The MCSs </a:t>
                </a:r>
                <a:r>
                  <a:rPr lang="de-DE" sz="2400" dirty="0" err="1" smtClean="0"/>
                  <a:t>under</a:t>
                </a:r>
                <a:r>
                  <a:rPr lang="de-DE" sz="2400" dirty="0" smtClean="0"/>
                  <a:t> </a:t>
                </a:r>
                <a:r>
                  <a:rPr lang="de-DE" sz="2400" dirty="0" err="1" smtClean="0"/>
                  <a:t>test</a:t>
                </a:r>
                <a:r>
                  <a:rPr lang="de-DE" sz="2400" dirty="0" smtClean="0"/>
                  <a:t> </a:t>
                </a:r>
                <a:r>
                  <a:rPr lang="de-DE" sz="2400" dirty="0" err="1" smtClean="0"/>
                  <a:t>have</a:t>
                </a:r>
                <a:r>
                  <a:rPr lang="de-DE" sz="2400" dirty="0" smtClean="0"/>
                  <a:t> </a:t>
                </a:r>
                <a:r>
                  <a:rPr lang="de-DE" sz="2400" dirty="0" err="1" smtClean="0"/>
                  <a:t>been</a:t>
                </a:r>
                <a:r>
                  <a:rPr lang="de-DE" sz="2400" dirty="0" smtClean="0"/>
                  <a:t> </a:t>
                </a:r>
                <a:r>
                  <a:rPr lang="de-DE" sz="2400" dirty="0" err="1" smtClean="0"/>
                  <a:t>evaluated</a:t>
                </a:r>
                <a:r>
                  <a:rPr lang="de-DE" sz="2400" dirty="0" smtClean="0"/>
                  <a:t> </a:t>
                </a:r>
                <a:r>
                  <a:rPr lang="de-DE" sz="2400" dirty="0" err="1" smtClean="0"/>
                  <a:t>by</a:t>
                </a:r>
                <a:r>
                  <a:rPr lang="de-DE" sz="2400" dirty="0" smtClean="0"/>
                  <a:t> </a:t>
                </a:r>
                <a:r>
                  <a:rPr lang="de-DE" sz="2400" dirty="0" err="1" smtClean="0"/>
                  <a:t>simulations</a:t>
                </a:r>
                <a:r>
                  <a:rPr lang="de-DE" sz="2400" dirty="0" smtClean="0"/>
                  <a:t> </a:t>
                </a:r>
                <a:r>
                  <a:rPr lang="de-DE" sz="2400" dirty="0" err="1" smtClean="0"/>
                  <a:t>using</a:t>
                </a:r>
                <a:r>
                  <a:rPr lang="de-DE" sz="2400" dirty="0" smtClean="0"/>
                  <a:t> </a:t>
                </a:r>
                <a:r>
                  <a:rPr lang="de-DE" sz="2400" dirty="0" err="1" smtClean="0"/>
                  <a:t>the</a:t>
                </a:r>
                <a:r>
                  <a:rPr lang="de-DE" sz="2400" dirty="0" smtClean="0"/>
                  <a:t> Simulator </a:t>
                </a:r>
                <a:r>
                  <a:rPr lang="de-DE" sz="2400" dirty="0" err="1" smtClean="0"/>
                  <a:t>for</a:t>
                </a:r>
                <a:r>
                  <a:rPr lang="de-DE" sz="2400" dirty="0" smtClean="0"/>
                  <a:t> Mobile Networks (SiMoNe, v.2022.02). [1,2]</a:t>
                </a:r>
              </a:p>
              <a:p>
                <a:r>
                  <a:rPr lang="de-DE" sz="2400" dirty="0" err="1" smtClean="0"/>
                  <a:t>Up</a:t>
                </a:r>
                <a:r>
                  <a:rPr lang="de-DE" sz="2400" dirty="0" smtClean="0"/>
                  <a:t> </a:t>
                </a:r>
                <a:r>
                  <a:rPr lang="de-DE" sz="2400" dirty="0" err="1" smtClean="0"/>
                  <a:t>to</a:t>
                </a:r>
                <a:r>
                  <a:rPr lang="de-DE" sz="2400" dirty="0" smtClean="0"/>
                  <a:t> </a:t>
                </a:r>
                <a:r>
                  <a:rPr lang="de-DE" sz="2400" dirty="0" err="1" smtClean="0"/>
                  <a:t>now</a:t>
                </a:r>
                <a:r>
                  <a:rPr lang="de-DE" sz="2400" dirty="0" smtClean="0"/>
                  <a:t>, </a:t>
                </a:r>
                <a:r>
                  <a:rPr lang="de-DE" sz="2400" dirty="0" err="1" smtClean="0"/>
                  <a:t>simulations</a:t>
                </a:r>
                <a:r>
                  <a:rPr lang="de-DE" sz="2400" dirty="0" smtClean="0"/>
                  <a:t> </a:t>
                </a:r>
                <a:r>
                  <a:rPr lang="de-DE" sz="2400" dirty="0" err="1" smtClean="0"/>
                  <a:t>for</a:t>
                </a:r>
                <a:r>
                  <a:rPr lang="de-DE" sz="2400" dirty="0" smtClean="0"/>
                  <a:t> an AWGN </a:t>
                </a:r>
                <a:r>
                  <a:rPr lang="de-DE" sz="2400" dirty="0" err="1" smtClean="0"/>
                  <a:t>channel</a:t>
                </a:r>
                <a:r>
                  <a:rPr lang="de-DE" sz="2400" dirty="0" smtClean="0"/>
                  <a:t> </a:t>
                </a:r>
                <a:r>
                  <a:rPr lang="de-DE" sz="2400" dirty="0" err="1" smtClean="0"/>
                  <a:t>using</a:t>
                </a:r>
                <a:r>
                  <a:rPr lang="de-DE" sz="2400" dirty="0" smtClean="0"/>
                  <a:t> at </a:t>
                </a:r>
                <a:r>
                  <a:rPr lang="de-DE" sz="2400" dirty="0" err="1" smtClean="0"/>
                  <a:t>most</a:t>
                </a:r>
                <a:r>
                  <a:rPr lang="de-DE" sz="2400" dirty="0" smtClean="0"/>
                  <a:t> 10</a:t>
                </a:r>
                <a:r>
                  <a:rPr lang="de-DE" sz="2400" baseline="30000" dirty="0" smtClean="0"/>
                  <a:t>8</a:t>
                </a:r>
                <a:r>
                  <a:rPr lang="de-DE" sz="2400" dirty="0" smtClean="0"/>
                  <a:t> </a:t>
                </a:r>
                <a:r>
                  <a:rPr lang="de-DE" sz="2400" dirty="0" err="1" smtClean="0"/>
                  <a:t>bits</a:t>
                </a:r>
                <a:r>
                  <a:rPr lang="de-DE" sz="2400" dirty="0" smtClean="0"/>
                  <a:t> </a:t>
                </a:r>
                <a:r>
                  <a:rPr lang="de-DE" sz="2400" dirty="0" err="1" smtClean="0"/>
                  <a:t>have</a:t>
                </a:r>
                <a:r>
                  <a:rPr lang="de-DE" sz="2400" dirty="0" smtClean="0"/>
                  <a:t> </a:t>
                </a:r>
                <a:r>
                  <a:rPr lang="de-DE" sz="2400" dirty="0" err="1" smtClean="0"/>
                  <a:t>been</a:t>
                </a:r>
                <a:r>
                  <a:rPr lang="de-DE" sz="2400" dirty="0" smtClean="0"/>
                  <a:t> </a:t>
                </a:r>
                <a:r>
                  <a:rPr lang="de-DE" sz="2400" dirty="0" err="1" smtClean="0"/>
                  <a:t>conducted</a:t>
                </a:r>
                <a:r>
                  <a:rPr lang="de-DE" sz="2400" dirty="0" smtClean="0"/>
                  <a:t>. </a:t>
                </a:r>
              </a:p>
              <a:p>
                <a:r>
                  <a:rPr lang="de-DE" sz="2400" dirty="0" smtClean="0"/>
                  <a:t>The SNR/BER </a:t>
                </a:r>
                <a:r>
                  <a:rPr lang="de-DE" sz="2400" dirty="0" err="1" smtClean="0"/>
                  <a:t>curves</a:t>
                </a:r>
                <a:r>
                  <a:rPr lang="de-DE" sz="2400" dirty="0" smtClean="0"/>
                  <a:t> </a:t>
                </a:r>
                <a:r>
                  <a:rPr lang="de-DE" sz="2400" dirty="0" err="1" smtClean="0"/>
                  <a:t>have</a:t>
                </a:r>
                <a:r>
                  <a:rPr lang="de-DE" sz="2400" dirty="0" smtClean="0"/>
                  <a:t> </a:t>
                </a:r>
                <a:r>
                  <a:rPr lang="de-DE" sz="2400" dirty="0" err="1" smtClean="0"/>
                  <a:t>been</a:t>
                </a:r>
                <a:r>
                  <a:rPr lang="de-DE" sz="2400" dirty="0" smtClean="0"/>
                  <a:t> </a:t>
                </a:r>
                <a:r>
                  <a:rPr lang="de-DE" sz="2400" dirty="0" err="1" smtClean="0"/>
                  <a:t>extrapolated</a:t>
                </a:r>
                <a:r>
                  <a:rPr lang="de-DE" sz="2400" dirty="0" smtClean="0"/>
                  <a:t> </a:t>
                </a:r>
                <a:r>
                  <a:rPr lang="de-DE" sz="2400" dirty="0" err="1" smtClean="0"/>
                  <a:t>based</a:t>
                </a:r>
                <a:r>
                  <a:rPr lang="de-DE" sz="2400" dirty="0" smtClean="0"/>
                  <a:t> on </a:t>
                </a:r>
                <a:r>
                  <a:rPr lang="de-DE" sz="2400" dirty="0" err="1" smtClean="0"/>
                  <a:t>the</a:t>
                </a:r>
                <a:r>
                  <a:rPr lang="de-DE" sz="2400" dirty="0" smtClean="0"/>
                  <a:t> </a:t>
                </a:r>
                <a:r>
                  <a:rPr lang="de-DE" sz="2400" dirty="0" err="1" smtClean="0"/>
                  <a:t>simulation</a:t>
                </a:r>
                <a:r>
                  <a:rPr lang="de-DE" sz="2400" dirty="0" smtClean="0"/>
                  <a:t> </a:t>
                </a:r>
                <a:r>
                  <a:rPr lang="de-DE" sz="2400" dirty="0" err="1" smtClean="0"/>
                  <a:t>results</a:t>
                </a:r>
                <a:r>
                  <a:rPr lang="de-DE" sz="2400" dirty="0" smtClean="0"/>
                  <a:t> </a:t>
                </a:r>
                <a:r>
                  <a:rPr lang="de-DE" sz="2400" dirty="0" err="1" smtClean="0"/>
                  <a:t>by</a:t>
                </a:r>
                <a:r>
                  <a:rPr lang="de-DE" sz="2400" dirty="0" smtClean="0"/>
                  <a:t> </a:t>
                </a:r>
                <a:r>
                  <a:rPr lang="de-DE" sz="2400" dirty="0" err="1" smtClean="0"/>
                  <a:t>fitting</a:t>
                </a:r>
                <a:r>
                  <a:rPr lang="de-DE" sz="2400" dirty="0" smtClean="0"/>
                  <a:t> a </a:t>
                </a:r>
                <a:r>
                  <a:rPr lang="de-DE" sz="2400" dirty="0" err="1" smtClean="0"/>
                  <a:t>function</a:t>
                </a:r>
                <a:r>
                  <a:rPr lang="de-DE" sz="2400" dirty="0" smtClean="0"/>
                  <a:t> </a:t>
                </a:r>
                <a:r>
                  <a:rPr lang="de-DE" sz="2400" dirty="0" err="1" smtClean="0"/>
                  <a:t>of</a:t>
                </a:r>
                <a:r>
                  <a:rPr lang="de-DE" sz="2400" dirty="0" smtClean="0"/>
                  <a:t> </a:t>
                </a:r>
                <a:r>
                  <a:rPr lang="de-DE" sz="2400" dirty="0" err="1" smtClean="0"/>
                  <a:t>the</a:t>
                </a:r>
                <a:r>
                  <a:rPr lang="de-DE" sz="2400" dirty="0" smtClean="0"/>
                  <a:t> form </a:t>
                </a:r>
                <a14:m>
                  <m:oMath xmlns:m="http://schemas.openxmlformats.org/officeDocument/2006/math">
                    <m:sSub>
                      <m:sSubPr>
                        <m:ctrlPr>
                          <a:rPr lang="de-DE" sz="2400" b="0" i="1" smtClean="0">
                            <a:latin typeface="Cambria Math" panose="02040503050406030204" pitchFamily="18" charset="0"/>
                          </a:rPr>
                        </m:ctrlPr>
                      </m:sSubPr>
                      <m:e>
                        <m:r>
                          <m:rPr>
                            <m:nor/>
                          </m:rPr>
                          <a:rPr lang="de-DE" sz="2400" b="0" i="0" smtClean="0">
                            <a:latin typeface="Cambria Math" panose="02040503050406030204" pitchFamily="18" charset="0"/>
                          </a:rPr>
                          <m:t>BER</m:t>
                        </m:r>
                      </m:e>
                      <m:sub>
                        <m:r>
                          <m:rPr>
                            <m:nor/>
                          </m:rPr>
                          <a:rPr lang="de-DE" sz="2400" b="0" i="0" smtClean="0">
                            <a:latin typeface="Cambria Math" panose="02040503050406030204" pitchFamily="18" charset="0"/>
                          </a:rPr>
                          <m:t>log</m:t>
                        </m:r>
                      </m:sub>
                    </m:sSub>
                    <m:r>
                      <a:rPr lang="de-DE" sz="2400" i="1" smtClean="0">
                        <a:latin typeface="Cambria Math" panose="02040503050406030204" pitchFamily="18" charset="0"/>
                      </a:rPr>
                      <m:t>=</m:t>
                    </m:r>
                    <m:r>
                      <a:rPr lang="de-DE" sz="2400" b="0" i="1" smtClean="0">
                        <a:latin typeface="Cambria Math" panose="02040503050406030204" pitchFamily="18" charset="0"/>
                      </a:rPr>
                      <m:t>𝑎</m:t>
                    </m:r>
                    <m:r>
                      <a:rPr lang="de-DE" sz="2400" b="0" i="1" smtClean="0">
                        <a:latin typeface="Cambria Math" panose="02040503050406030204" pitchFamily="18" charset="0"/>
                        <a:ea typeface="Cambria Math" panose="02040503050406030204" pitchFamily="18" charset="0"/>
                      </a:rPr>
                      <m:t>∙</m:t>
                    </m:r>
                    <m:sSup>
                      <m:sSupPr>
                        <m:ctrlPr>
                          <a:rPr lang="de-DE" sz="2400" b="0" i="1" smtClean="0">
                            <a:latin typeface="Cambria Math" panose="02040503050406030204" pitchFamily="18" charset="0"/>
                            <a:ea typeface="Cambria Math" panose="02040503050406030204" pitchFamily="18" charset="0"/>
                          </a:rPr>
                        </m:ctrlPr>
                      </m:sSupPr>
                      <m:e>
                        <m:sSub>
                          <m:sSubPr>
                            <m:ctrlPr>
                              <a:rPr lang="de-DE" sz="2400" i="1">
                                <a:latin typeface="Cambria Math" panose="02040503050406030204" pitchFamily="18" charset="0"/>
                                <a:ea typeface="Cambria Math" panose="02040503050406030204" pitchFamily="18" charset="0"/>
                              </a:rPr>
                            </m:ctrlPr>
                          </m:sSubPr>
                          <m:e>
                            <m:r>
                              <a:rPr lang="de-DE" sz="2400" i="1">
                                <a:latin typeface="Cambria Math" panose="02040503050406030204" pitchFamily="18" charset="0"/>
                                <a:ea typeface="Cambria Math" panose="02040503050406030204" pitchFamily="18" charset="0"/>
                              </a:rPr>
                              <m:t>𝑆𝑁𝑅</m:t>
                            </m:r>
                          </m:e>
                          <m:sub>
                            <m:r>
                              <a:rPr lang="de-DE" sz="2400" i="1">
                                <a:latin typeface="Cambria Math" panose="02040503050406030204" pitchFamily="18" charset="0"/>
                                <a:ea typeface="Cambria Math" panose="02040503050406030204" pitchFamily="18" charset="0"/>
                              </a:rPr>
                              <m:t>𝑙𝑜𝑔</m:t>
                            </m:r>
                          </m:sub>
                        </m:sSub>
                      </m:e>
                      <m:sup>
                        <m:r>
                          <a:rPr lang="de-DE" sz="2400" b="0" i="1" smtClean="0">
                            <a:latin typeface="Cambria Math" panose="02040503050406030204" pitchFamily="18" charset="0"/>
                            <a:ea typeface="Cambria Math" panose="02040503050406030204" pitchFamily="18" charset="0"/>
                          </a:rPr>
                          <m:t>𝑏</m:t>
                        </m:r>
                      </m:sup>
                    </m:sSup>
                    <m:r>
                      <a:rPr lang="de-DE" sz="2400" i="1">
                        <a:latin typeface="Cambria Math" panose="02040503050406030204" pitchFamily="18" charset="0"/>
                        <a:ea typeface="Cambria Math" panose="02040503050406030204" pitchFamily="18" charset="0"/>
                      </a:rPr>
                      <m:t>+</m:t>
                    </m:r>
                    <m:r>
                      <a:rPr lang="de-DE" sz="2400" b="0" i="1" smtClean="0">
                        <a:latin typeface="Cambria Math" panose="02040503050406030204" pitchFamily="18" charset="0"/>
                        <a:ea typeface="Cambria Math" panose="02040503050406030204" pitchFamily="18" charset="0"/>
                      </a:rPr>
                      <m:t>𝑐</m:t>
                    </m:r>
                  </m:oMath>
                </a14:m>
                <a:r>
                  <a:rPr lang="en-US" sz="2400" dirty="0" smtClean="0"/>
                  <a:t>. [3]</a:t>
                </a:r>
                <a:endParaRPr lang="en-US" sz="2400" dirty="0"/>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blipFill rotWithShape="0">
                <a:blip r:embed="rId2"/>
                <a:stretch>
                  <a:fillRect l="-765" t="-1037"/>
                </a:stretch>
              </a:blipFill>
            </p:spPr>
            <p:txBody>
              <a:bodyPr/>
              <a:lstStyle/>
              <a:p>
                <a:r>
                  <a:rPr lang="en-US">
                    <a:noFill/>
                  </a:rPr>
                  <a:t> </a:t>
                </a:r>
              </a:p>
            </p:txBody>
          </p:sp>
        </mc:Fallback>
      </mc:AlternateContent>
      <p:sp>
        <p:nvSpPr>
          <p:cNvPr id="4" name="Datumsplatzhalter 3"/>
          <p:cNvSpPr>
            <a:spLocks noGrp="1"/>
          </p:cNvSpPr>
          <p:nvPr>
            <p:ph type="dt" sz="half" idx="10"/>
          </p:nvPr>
        </p:nvSpPr>
        <p:spPr/>
        <p:txBody>
          <a:bodyPr/>
          <a:lstStyle/>
          <a:p>
            <a:r>
              <a:rPr lang="en-US" dirty="0">
                <a:solidFill>
                  <a:srgbClr val="000000"/>
                </a:solidFill>
              </a:rPr>
              <a:t>July 2022</a:t>
            </a:r>
          </a:p>
        </p:txBody>
      </p:sp>
      <p:sp>
        <p:nvSpPr>
          <p:cNvPr id="7" name="Fußzeilenplatzhalter 2"/>
          <p:cNvSpPr>
            <a:spLocks noGrp="1"/>
          </p:cNvSpPr>
          <p:nvPr>
            <p:ph type="ftr" sz="quarter" idx="11"/>
          </p:nvPr>
        </p:nvSpPr>
        <p:spPr>
          <a:xfrm>
            <a:off x="7010400" y="6525344"/>
            <a:ext cx="4342184" cy="215444"/>
          </a:xfrm>
        </p:spPr>
        <p:txBody>
          <a:bodyPr/>
          <a:lstStyle/>
          <a:p>
            <a:r>
              <a:rPr lang="en-US" sz="1400" dirty="0">
                <a:solidFill>
                  <a:srgbClr val="000000"/>
                </a:solidFill>
              </a:rPr>
              <a:t>Christoph Herold (TU </a:t>
            </a:r>
            <a:r>
              <a:rPr lang="en-US" sz="1400" dirty="0" err="1">
                <a:solidFill>
                  <a:srgbClr val="000000"/>
                </a:solidFill>
              </a:rPr>
              <a:t>Braunschweig</a:t>
            </a:r>
            <a:r>
              <a:rPr lang="en-US" sz="1400" dirty="0">
                <a:solidFill>
                  <a:srgbClr val="000000"/>
                </a:solidFill>
              </a:rPr>
              <a:t>).</a:t>
            </a:r>
          </a:p>
        </p:txBody>
      </p:sp>
      <p:sp>
        <p:nvSpPr>
          <p:cNvPr id="8" name="Foliennummernplatzhalter 3"/>
          <p:cNvSpPr>
            <a:spLocks noGrp="1"/>
          </p:cNvSpPr>
          <p:nvPr>
            <p:ph type="sldNum" sz="quarter" idx="12"/>
          </p:nvPr>
        </p:nvSpPr>
        <p:spPr>
          <a:xfrm>
            <a:off x="5834216" y="6475413"/>
            <a:ext cx="625171" cy="246221"/>
          </a:xfrm>
        </p:spPr>
        <p:txBody>
          <a:bodyPr/>
          <a:lstStyle/>
          <a:p>
            <a:r>
              <a:rPr lang="en-US" sz="1600" dirty="0" smtClean="0">
                <a:solidFill>
                  <a:srgbClr val="000000"/>
                </a:solidFill>
              </a:rPr>
              <a:t>Slide </a:t>
            </a:r>
            <a:r>
              <a:rPr lang="en-US" sz="1600" dirty="0">
                <a:solidFill>
                  <a:srgbClr val="000000"/>
                </a:solidFill>
              </a:rPr>
              <a:t>5</a:t>
            </a:r>
          </a:p>
        </p:txBody>
      </p:sp>
    </p:spTree>
    <p:extLst>
      <p:ext uri="{BB962C8B-B14F-4D97-AF65-F5344CB8AC3E}">
        <p14:creationId xmlns:p14="http://schemas.microsoft.com/office/powerpoint/2010/main" val="1910272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Scenario </a:t>
            </a:r>
            <a:r>
              <a:rPr lang="de-DE" dirty="0" err="1" smtClean="0"/>
              <a:t>Overview</a:t>
            </a:r>
            <a:endParaRPr lang="en-US" dirty="0"/>
          </a:p>
        </p:txBody>
      </p:sp>
      <p:sp>
        <p:nvSpPr>
          <p:cNvPr id="6" name="Inhaltsplatzhalter 5"/>
          <p:cNvSpPr>
            <a:spLocks noGrp="1"/>
          </p:cNvSpPr>
          <p:nvPr>
            <p:ph sz="half" idx="1"/>
          </p:nvPr>
        </p:nvSpPr>
        <p:spPr/>
        <p:txBody>
          <a:bodyPr/>
          <a:lstStyle/>
          <a:p>
            <a:r>
              <a:rPr lang="de-DE" sz="1800" dirty="0" smtClean="0"/>
              <a:t>The </a:t>
            </a:r>
            <a:r>
              <a:rPr lang="de-DE" sz="1800" dirty="0" err="1" smtClean="0"/>
              <a:t>following</a:t>
            </a:r>
            <a:r>
              <a:rPr lang="de-DE" sz="1800" dirty="0" smtClean="0"/>
              <a:t> </a:t>
            </a:r>
            <a:r>
              <a:rPr lang="de-DE" sz="1800" dirty="0" err="1" smtClean="0"/>
              <a:t>modulation</a:t>
            </a:r>
            <a:r>
              <a:rPr lang="de-DE" sz="1800" dirty="0" smtClean="0"/>
              <a:t> </a:t>
            </a:r>
            <a:r>
              <a:rPr lang="de-DE" sz="1800" dirty="0" err="1" smtClean="0"/>
              <a:t>schemes</a:t>
            </a:r>
            <a:r>
              <a:rPr lang="de-DE" sz="1800" dirty="0" smtClean="0"/>
              <a:t> </a:t>
            </a:r>
            <a:r>
              <a:rPr lang="de-DE" sz="1800" dirty="0" err="1" smtClean="0"/>
              <a:t>have</a:t>
            </a:r>
            <a:r>
              <a:rPr lang="de-DE" sz="1800" dirty="0" smtClean="0"/>
              <a:t> </a:t>
            </a:r>
            <a:r>
              <a:rPr lang="de-DE" sz="1800" dirty="0" err="1" smtClean="0"/>
              <a:t>been</a:t>
            </a:r>
            <a:r>
              <a:rPr lang="de-DE" sz="1800" dirty="0" smtClean="0"/>
              <a:t> </a:t>
            </a:r>
            <a:r>
              <a:rPr lang="de-DE" sz="1800" dirty="0" err="1" smtClean="0"/>
              <a:t>simulated</a:t>
            </a:r>
            <a:r>
              <a:rPr lang="de-DE" sz="1800" dirty="0" smtClean="0"/>
              <a:t>:</a:t>
            </a:r>
          </a:p>
          <a:p>
            <a:pPr lvl="1"/>
            <a:r>
              <a:rPr lang="de-DE" sz="1800" dirty="0" smtClean="0"/>
              <a:t>On/Off-</a:t>
            </a:r>
            <a:r>
              <a:rPr lang="de-DE" sz="1800" dirty="0" err="1" smtClean="0"/>
              <a:t>Keying</a:t>
            </a:r>
            <a:endParaRPr lang="de-DE" sz="1800" dirty="0" smtClean="0"/>
          </a:p>
          <a:p>
            <a:pPr lvl="1"/>
            <a:r>
              <a:rPr lang="de-DE" sz="1800" dirty="0" smtClean="0"/>
              <a:t>BPSK</a:t>
            </a:r>
          </a:p>
          <a:p>
            <a:pPr lvl="1"/>
            <a:r>
              <a:rPr lang="de-DE" sz="1800" dirty="0" smtClean="0"/>
              <a:t>QPSK</a:t>
            </a:r>
          </a:p>
          <a:p>
            <a:pPr lvl="1"/>
            <a:r>
              <a:rPr lang="de-DE" sz="1800" dirty="0" smtClean="0"/>
              <a:t>8-PSK</a:t>
            </a:r>
          </a:p>
          <a:p>
            <a:pPr lvl="1"/>
            <a:r>
              <a:rPr lang="de-DE" sz="1800" dirty="0" smtClean="0"/>
              <a:t>8-APSK</a:t>
            </a:r>
          </a:p>
          <a:p>
            <a:pPr lvl="1"/>
            <a:r>
              <a:rPr lang="de-DE" sz="1800" dirty="0" smtClean="0"/>
              <a:t>16-QAM</a:t>
            </a:r>
          </a:p>
          <a:p>
            <a:pPr lvl="1"/>
            <a:r>
              <a:rPr lang="de-DE" sz="1800" dirty="0" smtClean="0"/>
              <a:t>64-QAM</a:t>
            </a:r>
          </a:p>
          <a:p>
            <a:pPr lvl="1"/>
            <a:r>
              <a:rPr lang="de-DE" sz="1800" dirty="0" err="1" smtClean="0"/>
              <a:t>Two</a:t>
            </a:r>
            <a:r>
              <a:rPr lang="de-DE" sz="1800" dirty="0" smtClean="0"/>
              <a:t> Ring – 16 APSK [4]</a:t>
            </a:r>
          </a:p>
          <a:p>
            <a:pPr lvl="1"/>
            <a:r>
              <a:rPr lang="de-DE" sz="1800" dirty="0" err="1" smtClean="0"/>
              <a:t>Two</a:t>
            </a:r>
            <a:r>
              <a:rPr lang="de-DE" sz="1800" dirty="0" smtClean="0"/>
              <a:t> Ring – 32 </a:t>
            </a:r>
            <a:r>
              <a:rPr lang="de-DE" sz="1800" dirty="0"/>
              <a:t>APSK [4]</a:t>
            </a:r>
            <a:endParaRPr lang="de-DE" sz="1800" dirty="0" smtClean="0"/>
          </a:p>
          <a:p>
            <a:pPr lvl="1"/>
            <a:r>
              <a:rPr lang="de-DE" sz="1800" dirty="0" err="1" smtClean="0"/>
              <a:t>Three</a:t>
            </a:r>
            <a:r>
              <a:rPr lang="de-DE" sz="1800" dirty="0" smtClean="0"/>
              <a:t> Ring – 32 </a:t>
            </a:r>
            <a:r>
              <a:rPr lang="de-DE" sz="1800" dirty="0"/>
              <a:t>APSK [4]</a:t>
            </a:r>
            <a:endParaRPr lang="de-DE" sz="1800" dirty="0" smtClean="0"/>
          </a:p>
        </p:txBody>
      </p:sp>
      <p:sp>
        <p:nvSpPr>
          <p:cNvPr id="7" name="Inhaltsplatzhalter 6"/>
          <p:cNvSpPr>
            <a:spLocks noGrp="1"/>
          </p:cNvSpPr>
          <p:nvPr>
            <p:ph sz="half" idx="2"/>
          </p:nvPr>
        </p:nvSpPr>
        <p:spPr/>
        <p:txBody>
          <a:bodyPr/>
          <a:lstStyle/>
          <a:p>
            <a:r>
              <a:rPr lang="de-DE" sz="1800" dirty="0"/>
              <a:t>The </a:t>
            </a:r>
            <a:r>
              <a:rPr lang="de-DE" sz="1800" dirty="0" err="1"/>
              <a:t>following</a:t>
            </a:r>
            <a:r>
              <a:rPr lang="de-DE" sz="1800" dirty="0"/>
              <a:t> </a:t>
            </a:r>
            <a:r>
              <a:rPr lang="de-DE" sz="1800" dirty="0" err="1"/>
              <a:t>forward</a:t>
            </a:r>
            <a:r>
              <a:rPr lang="de-DE" sz="1800" dirty="0"/>
              <a:t> </a:t>
            </a:r>
            <a:r>
              <a:rPr lang="de-DE" sz="1800" dirty="0" err="1"/>
              <a:t>error</a:t>
            </a:r>
            <a:r>
              <a:rPr lang="de-DE" sz="1800" dirty="0"/>
              <a:t> </a:t>
            </a:r>
            <a:r>
              <a:rPr lang="de-DE" sz="1800" dirty="0" err="1"/>
              <a:t>correction</a:t>
            </a:r>
            <a:r>
              <a:rPr lang="de-DE" sz="1800" dirty="0"/>
              <a:t> </a:t>
            </a:r>
            <a:r>
              <a:rPr lang="de-DE" sz="1800" dirty="0" err="1"/>
              <a:t>types</a:t>
            </a:r>
            <a:r>
              <a:rPr lang="de-DE" sz="1800" dirty="0"/>
              <a:t> </a:t>
            </a:r>
            <a:r>
              <a:rPr lang="de-DE" sz="1800" dirty="0" err="1"/>
              <a:t>have</a:t>
            </a:r>
            <a:r>
              <a:rPr lang="de-DE" sz="1800" dirty="0"/>
              <a:t> </a:t>
            </a:r>
            <a:r>
              <a:rPr lang="de-DE" sz="1800" dirty="0" err="1"/>
              <a:t>been</a:t>
            </a:r>
            <a:r>
              <a:rPr lang="de-DE" sz="1800" dirty="0"/>
              <a:t> </a:t>
            </a:r>
            <a:r>
              <a:rPr lang="de-DE" sz="1800" dirty="0" err="1"/>
              <a:t>simulated</a:t>
            </a:r>
            <a:r>
              <a:rPr lang="de-DE" sz="1800" dirty="0"/>
              <a:t>:</a:t>
            </a:r>
          </a:p>
          <a:p>
            <a:pPr lvl="1"/>
            <a:r>
              <a:rPr lang="de-DE" sz="1800" dirty="0"/>
              <a:t>Rate 11/15 LDPC(1440,1056)</a:t>
            </a:r>
          </a:p>
          <a:p>
            <a:pPr lvl="1"/>
            <a:r>
              <a:rPr lang="de-DE" sz="1800" dirty="0"/>
              <a:t>Rate 14/15 LDPC(1440,1344)</a:t>
            </a:r>
            <a:endParaRPr lang="en-US" sz="1800" dirty="0"/>
          </a:p>
          <a:p>
            <a:endParaRPr lang="en-US" sz="3200" dirty="0"/>
          </a:p>
        </p:txBody>
      </p:sp>
      <p:sp>
        <p:nvSpPr>
          <p:cNvPr id="2" name="Datumsplatzhalter 1"/>
          <p:cNvSpPr>
            <a:spLocks noGrp="1"/>
          </p:cNvSpPr>
          <p:nvPr>
            <p:ph type="dt" sz="half" idx="10"/>
          </p:nvPr>
        </p:nvSpPr>
        <p:spPr/>
        <p:txBody>
          <a:bodyPr/>
          <a:lstStyle/>
          <a:p>
            <a:r>
              <a:rPr lang="en-US" dirty="0">
                <a:solidFill>
                  <a:srgbClr val="000000"/>
                </a:solidFill>
              </a:rPr>
              <a:t>July 2022</a:t>
            </a:r>
          </a:p>
        </p:txBody>
      </p:sp>
      <p:sp>
        <p:nvSpPr>
          <p:cNvPr id="8" name="Fußzeilenplatzhalter 2"/>
          <p:cNvSpPr>
            <a:spLocks noGrp="1"/>
          </p:cNvSpPr>
          <p:nvPr>
            <p:ph type="ftr" sz="quarter" idx="11"/>
          </p:nvPr>
        </p:nvSpPr>
        <p:spPr>
          <a:xfrm>
            <a:off x="7010400" y="6525344"/>
            <a:ext cx="4342184" cy="215444"/>
          </a:xfrm>
        </p:spPr>
        <p:txBody>
          <a:bodyPr/>
          <a:lstStyle/>
          <a:p>
            <a:r>
              <a:rPr lang="en-US" sz="1400" dirty="0">
                <a:solidFill>
                  <a:srgbClr val="000000"/>
                </a:solidFill>
              </a:rPr>
              <a:t>Christoph Herold (TU </a:t>
            </a:r>
            <a:r>
              <a:rPr lang="en-US" sz="1400" dirty="0" err="1">
                <a:solidFill>
                  <a:srgbClr val="000000"/>
                </a:solidFill>
              </a:rPr>
              <a:t>Braunschweig</a:t>
            </a:r>
            <a:r>
              <a:rPr lang="en-US" sz="1400" dirty="0">
                <a:solidFill>
                  <a:srgbClr val="000000"/>
                </a:solidFill>
              </a:rPr>
              <a:t>).</a:t>
            </a:r>
          </a:p>
        </p:txBody>
      </p:sp>
      <p:sp>
        <p:nvSpPr>
          <p:cNvPr id="9" name="Foliennummernplatzhalter 3"/>
          <p:cNvSpPr>
            <a:spLocks noGrp="1"/>
          </p:cNvSpPr>
          <p:nvPr>
            <p:ph type="sldNum" sz="quarter" idx="12"/>
          </p:nvPr>
        </p:nvSpPr>
        <p:spPr>
          <a:xfrm>
            <a:off x="5834216" y="6475413"/>
            <a:ext cx="625171" cy="246221"/>
          </a:xfrm>
        </p:spPr>
        <p:txBody>
          <a:bodyPr/>
          <a:lstStyle/>
          <a:p>
            <a:r>
              <a:rPr lang="en-US" sz="1600" dirty="0" smtClean="0">
                <a:solidFill>
                  <a:srgbClr val="000000"/>
                </a:solidFill>
              </a:rPr>
              <a:t>Slide </a:t>
            </a:r>
            <a:r>
              <a:rPr lang="en-US" sz="1600" dirty="0">
                <a:solidFill>
                  <a:srgbClr val="000000"/>
                </a:solidFill>
              </a:rPr>
              <a:t>4</a:t>
            </a:r>
          </a:p>
        </p:txBody>
      </p:sp>
    </p:spTree>
    <p:extLst>
      <p:ext uri="{BB962C8B-B14F-4D97-AF65-F5344CB8AC3E}">
        <p14:creationId xmlns:p14="http://schemas.microsoft.com/office/powerpoint/2010/main" val="1122356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Simulation </a:t>
            </a:r>
            <a:r>
              <a:rPr lang="de-DE" dirty="0" err="1" smtClean="0"/>
              <a:t>Results</a:t>
            </a:r>
            <a:r>
              <a:rPr lang="de-DE" dirty="0"/>
              <a:t> </a:t>
            </a:r>
            <a:r>
              <a:rPr lang="de-DE" dirty="0" smtClean="0"/>
              <a:t>– OOK &amp; BPSK</a:t>
            </a:r>
            <a:endParaRPr lang="en-US" dirty="0"/>
          </a:p>
        </p:txBody>
      </p:sp>
      <p:pic>
        <p:nvPicPr>
          <p:cNvPr id="5" name="Inhaltsplatzhalt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808504" y="2132815"/>
            <a:ext cx="8574992" cy="3811569"/>
          </a:xfrm>
        </p:spPr>
      </p:pic>
      <p:sp>
        <p:nvSpPr>
          <p:cNvPr id="4" name="Fußzeilenplatzhalter 2"/>
          <p:cNvSpPr>
            <a:spLocks noGrp="1"/>
          </p:cNvSpPr>
          <p:nvPr>
            <p:ph type="ftr" sz="quarter" idx="11"/>
          </p:nvPr>
        </p:nvSpPr>
        <p:spPr>
          <a:xfrm>
            <a:off x="7010400" y="6525344"/>
            <a:ext cx="4342184" cy="215444"/>
          </a:xfrm>
        </p:spPr>
        <p:txBody>
          <a:bodyPr/>
          <a:lstStyle/>
          <a:p>
            <a:r>
              <a:rPr lang="en-US" sz="1400" dirty="0">
                <a:solidFill>
                  <a:srgbClr val="000000"/>
                </a:solidFill>
              </a:rPr>
              <a:t>Christoph Herold (TU </a:t>
            </a:r>
            <a:r>
              <a:rPr lang="en-US" sz="1400" dirty="0" err="1">
                <a:solidFill>
                  <a:srgbClr val="000000"/>
                </a:solidFill>
              </a:rPr>
              <a:t>Braunschweig</a:t>
            </a:r>
            <a:r>
              <a:rPr lang="en-US" sz="1400" dirty="0">
                <a:solidFill>
                  <a:srgbClr val="000000"/>
                </a:solidFill>
              </a:rPr>
              <a:t>).</a:t>
            </a:r>
          </a:p>
        </p:txBody>
      </p:sp>
      <p:sp>
        <p:nvSpPr>
          <p:cNvPr id="6" name="Foliennummernplatzhalter 3"/>
          <p:cNvSpPr>
            <a:spLocks noGrp="1"/>
          </p:cNvSpPr>
          <p:nvPr>
            <p:ph type="sldNum" sz="quarter" idx="12"/>
          </p:nvPr>
        </p:nvSpPr>
        <p:spPr>
          <a:xfrm>
            <a:off x="5834216" y="6475413"/>
            <a:ext cx="625171" cy="246221"/>
          </a:xfrm>
        </p:spPr>
        <p:txBody>
          <a:bodyPr/>
          <a:lstStyle/>
          <a:p>
            <a:r>
              <a:rPr lang="en-US" sz="1600" dirty="0" smtClean="0">
                <a:solidFill>
                  <a:srgbClr val="000000"/>
                </a:solidFill>
              </a:rPr>
              <a:t>Slide 6</a:t>
            </a:r>
            <a:endParaRPr lang="en-US" sz="1600" dirty="0">
              <a:solidFill>
                <a:srgbClr val="000000"/>
              </a:solidFill>
            </a:endParaRPr>
          </a:p>
        </p:txBody>
      </p:sp>
    </p:spTree>
    <p:extLst>
      <p:ext uri="{BB962C8B-B14F-4D97-AF65-F5344CB8AC3E}">
        <p14:creationId xmlns:p14="http://schemas.microsoft.com/office/powerpoint/2010/main" val="2512248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Simulation </a:t>
            </a:r>
            <a:r>
              <a:rPr lang="de-DE" dirty="0" err="1" smtClean="0"/>
              <a:t>Results</a:t>
            </a:r>
            <a:r>
              <a:rPr lang="de-DE" dirty="0"/>
              <a:t> </a:t>
            </a:r>
            <a:r>
              <a:rPr lang="de-DE" dirty="0" smtClean="0"/>
              <a:t>– QPSK &amp; 8PSK</a:t>
            </a:r>
            <a:endParaRPr lang="en-US" dirty="0"/>
          </a:p>
        </p:txBody>
      </p:sp>
      <p:pic>
        <p:nvPicPr>
          <p:cNvPr id="4" name="Inhaltsplatzhalt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808504" y="2132815"/>
            <a:ext cx="8574992" cy="3811569"/>
          </a:xfrm>
        </p:spPr>
      </p:pic>
      <p:sp>
        <p:nvSpPr>
          <p:cNvPr id="5" name="Fußzeilenplatzhalter 2"/>
          <p:cNvSpPr>
            <a:spLocks noGrp="1"/>
          </p:cNvSpPr>
          <p:nvPr>
            <p:ph type="ftr" sz="quarter" idx="11"/>
          </p:nvPr>
        </p:nvSpPr>
        <p:spPr>
          <a:xfrm>
            <a:off x="7010400" y="6525344"/>
            <a:ext cx="4342184" cy="215444"/>
          </a:xfrm>
        </p:spPr>
        <p:txBody>
          <a:bodyPr/>
          <a:lstStyle/>
          <a:p>
            <a:r>
              <a:rPr lang="en-US" sz="1400" dirty="0">
                <a:solidFill>
                  <a:srgbClr val="000000"/>
                </a:solidFill>
              </a:rPr>
              <a:t>Christoph Herold (TU </a:t>
            </a:r>
            <a:r>
              <a:rPr lang="en-US" sz="1400" dirty="0" err="1">
                <a:solidFill>
                  <a:srgbClr val="000000"/>
                </a:solidFill>
              </a:rPr>
              <a:t>Braunschweig</a:t>
            </a:r>
            <a:r>
              <a:rPr lang="en-US" sz="1400" dirty="0">
                <a:solidFill>
                  <a:srgbClr val="000000"/>
                </a:solidFill>
              </a:rPr>
              <a:t>).</a:t>
            </a:r>
          </a:p>
        </p:txBody>
      </p:sp>
      <p:sp>
        <p:nvSpPr>
          <p:cNvPr id="6" name="Foliennummernplatzhalter 3"/>
          <p:cNvSpPr>
            <a:spLocks noGrp="1"/>
          </p:cNvSpPr>
          <p:nvPr>
            <p:ph type="sldNum" sz="quarter" idx="12"/>
          </p:nvPr>
        </p:nvSpPr>
        <p:spPr>
          <a:xfrm>
            <a:off x="5834216" y="6475413"/>
            <a:ext cx="625171" cy="246221"/>
          </a:xfrm>
        </p:spPr>
        <p:txBody>
          <a:bodyPr/>
          <a:lstStyle/>
          <a:p>
            <a:r>
              <a:rPr lang="en-US" sz="1600" dirty="0" smtClean="0">
                <a:solidFill>
                  <a:srgbClr val="000000"/>
                </a:solidFill>
              </a:rPr>
              <a:t>Slide 7</a:t>
            </a:r>
            <a:endParaRPr lang="en-US" sz="1600" dirty="0">
              <a:solidFill>
                <a:srgbClr val="000000"/>
              </a:solidFill>
            </a:endParaRPr>
          </a:p>
        </p:txBody>
      </p:sp>
    </p:spTree>
    <p:extLst>
      <p:ext uri="{BB962C8B-B14F-4D97-AF65-F5344CB8AC3E}">
        <p14:creationId xmlns:p14="http://schemas.microsoft.com/office/powerpoint/2010/main" val="660177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Simulation </a:t>
            </a:r>
            <a:r>
              <a:rPr lang="de-DE" dirty="0" err="1" smtClean="0"/>
              <a:t>Results</a:t>
            </a:r>
            <a:r>
              <a:rPr lang="de-DE" dirty="0"/>
              <a:t> </a:t>
            </a:r>
            <a:r>
              <a:rPr lang="de-DE" dirty="0" smtClean="0"/>
              <a:t>– 8APSK &amp; QAM16</a:t>
            </a:r>
            <a:endParaRPr lang="en-US" dirty="0"/>
          </a:p>
        </p:txBody>
      </p:sp>
      <p:sp>
        <p:nvSpPr>
          <p:cNvPr id="5" name="Fußzeilenplatzhalter 2"/>
          <p:cNvSpPr>
            <a:spLocks noGrp="1"/>
          </p:cNvSpPr>
          <p:nvPr>
            <p:ph type="ftr" sz="quarter" idx="11"/>
          </p:nvPr>
        </p:nvSpPr>
        <p:spPr>
          <a:xfrm>
            <a:off x="7010400" y="6525344"/>
            <a:ext cx="4342184" cy="215444"/>
          </a:xfrm>
        </p:spPr>
        <p:txBody>
          <a:bodyPr/>
          <a:lstStyle/>
          <a:p>
            <a:r>
              <a:rPr lang="en-US" sz="1400" dirty="0">
                <a:solidFill>
                  <a:srgbClr val="000000"/>
                </a:solidFill>
              </a:rPr>
              <a:t>Christoph Herold (TU </a:t>
            </a:r>
            <a:r>
              <a:rPr lang="en-US" sz="1400" dirty="0" err="1">
                <a:solidFill>
                  <a:srgbClr val="000000"/>
                </a:solidFill>
              </a:rPr>
              <a:t>Braunschweig</a:t>
            </a:r>
            <a:r>
              <a:rPr lang="en-US" sz="1400" dirty="0">
                <a:solidFill>
                  <a:srgbClr val="000000"/>
                </a:solidFill>
              </a:rPr>
              <a:t>).</a:t>
            </a:r>
          </a:p>
        </p:txBody>
      </p:sp>
      <p:sp>
        <p:nvSpPr>
          <p:cNvPr id="6" name="Foliennummernplatzhalter 3"/>
          <p:cNvSpPr>
            <a:spLocks noGrp="1"/>
          </p:cNvSpPr>
          <p:nvPr>
            <p:ph type="sldNum" sz="quarter" idx="12"/>
          </p:nvPr>
        </p:nvSpPr>
        <p:spPr>
          <a:xfrm>
            <a:off x="5834216" y="6475413"/>
            <a:ext cx="625171" cy="246221"/>
          </a:xfrm>
        </p:spPr>
        <p:txBody>
          <a:bodyPr/>
          <a:lstStyle/>
          <a:p>
            <a:r>
              <a:rPr lang="en-US" sz="1600" dirty="0" smtClean="0">
                <a:solidFill>
                  <a:srgbClr val="000000"/>
                </a:solidFill>
              </a:rPr>
              <a:t>Slide 8</a:t>
            </a:r>
            <a:endParaRPr lang="en-US" sz="1600" dirty="0">
              <a:solidFill>
                <a:srgbClr val="000000"/>
              </a:solidFill>
            </a:endParaRPr>
          </a:p>
        </p:txBody>
      </p:sp>
      <p:pic>
        <p:nvPicPr>
          <p:cNvPr id="8" name="Inhaltsplatzhalt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809741" y="2133596"/>
            <a:ext cx="8572517" cy="3810008"/>
          </a:xfrm>
        </p:spPr>
      </p:pic>
    </p:spTree>
    <p:extLst>
      <p:ext uri="{BB962C8B-B14F-4D97-AF65-F5344CB8AC3E}">
        <p14:creationId xmlns:p14="http://schemas.microsoft.com/office/powerpoint/2010/main" val="292442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Simulation </a:t>
            </a:r>
            <a:r>
              <a:rPr lang="de-DE" dirty="0" err="1" smtClean="0"/>
              <a:t>Results</a:t>
            </a:r>
            <a:r>
              <a:rPr lang="de-DE" dirty="0"/>
              <a:t> </a:t>
            </a:r>
            <a:r>
              <a:rPr lang="de-DE" dirty="0" smtClean="0"/>
              <a:t>– QAM64 &amp; </a:t>
            </a:r>
            <a:r>
              <a:rPr lang="de-DE" dirty="0" err="1" smtClean="0"/>
              <a:t>Two</a:t>
            </a:r>
            <a:r>
              <a:rPr lang="de-DE" dirty="0" smtClean="0"/>
              <a:t> Ring – 16 APSK </a:t>
            </a:r>
            <a:endParaRPr lang="en-US" dirty="0"/>
          </a:p>
        </p:txBody>
      </p:sp>
      <p:pic>
        <p:nvPicPr>
          <p:cNvPr id="4" name="Inhaltsplatzhalt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808504" y="2132815"/>
            <a:ext cx="8574992" cy="3811569"/>
          </a:xfrm>
        </p:spPr>
      </p:pic>
      <p:sp>
        <p:nvSpPr>
          <p:cNvPr id="5" name="Fußzeilenplatzhalter 2"/>
          <p:cNvSpPr>
            <a:spLocks noGrp="1"/>
          </p:cNvSpPr>
          <p:nvPr>
            <p:ph type="ftr" sz="quarter" idx="11"/>
          </p:nvPr>
        </p:nvSpPr>
        <p:spPr>
          <a:xfrm>
            <a:off x="7010400" y="6525344"/>
            <a:ext cx="4342184" cy="215444"/>
          </a:xfrm>
        </p:spPr>
        <p:txBody>
          <a:bodyPr/>
          <a:lstStyle/>
          <a:p>
            <a:r>
              <a:rPr lang="en-US" sz="1400" dirty="0">
                <a:solidFill>
                  <a:srgbClr val="000000"/>
                </a:solidFill>
              </a:rPr>
              <a:t>Christoph Herold (TU </a:t>
            </a:r>
            <a:r>
              <a:rPr lang="en-US" sz="1400" dirty="0" err="1">
                <a:solidFill>
                  <a:srgbClr val="000000"/>
                </a:solidFill>
              </a:rPr>
              <a:t>Braunschweig</a:t>
            </a:r>
            <a:r>
              <a:rPr lang="en-US" sz="1400" dirty="0">
                <a:solidFill>
                  <a:srgbClr val="000000"/>
                </a:solidFill>
              </a:rPr>
              <a:t>).</a:t>
            </a:r>
          </a:p>
        </p:txBody>
      </p:sp>
      <p:sp>
        <p:nvSpPr>
          <p:cNvPr id="6" name="Foliennummernplatzhalter 3"/>
          <p:cNvSpPr>
            <a:spLocks noGrp="1"/>
          </p:cNvSpPr>
          <p:nvPr>
            <p:ph type="sldNum" sz="quarter" idx="12"/>
          </p:nvPr>
        </p:nvSpPr>
        <p:spPr>
          <a:xfrm>
            <a:off x="5834216" y="6475413"/>
            <a:ext cx="625171" cy="246221"/>
          </a:xfrm>
        </p:spPr>
        <p:txBody>
          <a:bodyPr/>
          <a:lstStyle/>
          <a:p>
            <a:r>
              <a:rPr lang="en-US" sz="1600" dirty="0" smtClean="0">
                <a:solidFill>
                  <a:srgbClr val="000000"/>
                </a:solidFill>
              </a:rPr>
              <a:t>Slide 9</a:t>
            </a:r>
            <a:endParaRPr lang="en-US" sz="1600" dirty="0">
              <a:solidFill>
                <a:srgbClr val="000000"/>
              </a:solidFill>
            </a:endParaRPr>
          </a:p>
        </p:txBody>
      </p:sp>
    </p:spTree>
    <p:extLst>
      <p:ext uri="{BB962C8B-B14F-4D97-AF65-F5344CB8AC3E}">
        <p14:creationId xmlns:p14="http://schemas.microsoft.com/office/powerpoint/2010/main" val="3367290881"/>
      </p:ext>
    </p:extLst>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670</Words>
  <Application>Microsoft Office PowerPoint</Application>
  <PresentationFormat>Breitbild</PresentationFormat>
  <Paragraphs>182</Paragraphs>
  <Slides>14</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14</vt:i4>
      </vt:variant>
    </vt:vector>
  </HeadingPairs>
  <TitlesOfParts>
    <vt:vector size="19" baseType="lpstr">
      <vt:lpstr>Arial</vt:lpstr>
      <vt:lpstr>Calibri</vt:lpstr>
      <vt:lpstr>Cambria Math</vt:lpstr>
      <vt:lpstr>Times New Roman</vt:lpstr>
      <vt:lpstr>IEEE-P802_15</vt:lpstr>
      <vt:lpstr>PowerPoint-Präsentation</vt:lpstr>
      <vt:lpstr>AWGN Simulation Results for New Modulation and Coding Schemes</vt:lpstr>
      <vt:lpstr>Outline</vt:lpstr>
      <vt:lpstr>Scenario Overview</vt:lpstr>
      <vt:lpstr>Scenario Overview</vt:lpstr>
      <vt:lpstr>Simulation Results – OOK &amp; BPSK</vt:lpstr>
      <vt:lpstr>Simulation Results – QPSK &amp; 8PSK</vt:lpstr>
      <vt:lpstr>Simulation Results – 8APSK &amp; QAM16</vt:lpstr>
      <vt:lpstr>Simulation Results – QAM64 &amp; Two Ring – 16 APSK </vt:lpstr>
      <vt:lpstr>Simulation Results – Two Ring 32 APSK &amp; Three Ring 32 APSK</vt:lpstr>
      <vt:lpstr>Implication to Link Budget</vt:lpstr>
      <vt:lpstr>Implication to Link Budget</vt:lpstr>
      <vt:lpstr>Conclusions from Simulation Results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Thomas Kuerner</dc:creator>
  <cp:lastModifiedBy>Thomas Kuerner</cp:lastModifiedBy>
  <cp:revision>459</cp:revision>
  <cp:lastPrinted>2022-07-11T21:06:01Z</cp:lastPrinted>
  <dcterms:created xsi:type="dcterms:W3CDTF">2018-05-24T15:34:59Z</dcterms:created>
  <dcterms:modified xsi:type="dcterms:W3CDTF">2022-07-23T19:43:55Z</dcterms:modified>
</cp:coreProperties>
</file>