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 id="2147483680" r:id="rId2"/>
  </p:sldMasterIdLst>
  <p:notesMasterIdLst>
    <p:notesMasterId r:id="rId17"/>
  </p:notesMasterIdLst>
  <p:sldIdLst>
    <p:sldId id="273" r:id="rId3"/>
    <p:sldId id="282" r:id="rId4"/>
    <p:sldId id="283" r:id="rId5"/>
    <p:sldId id="284" r:id="rId6"/>
    <p:sldId id="281" r:id="rId7"/>
    <p:sldId id="274" r:id="rId8"/>
    <p:sldId id="275" r:id="rId9"/>
    <p:sldId id="276" r:id="rId10"/>
    <p:sldId id="277" r:id="rId11"/>
    <p:sldId id="278" r:id="rId12"/>
    <p:sldId id="279" r:id="rId13"/>
    <p:sldId id="280" r:id="rId14"/>
    <p:sldId id="285" r:id="rId15"/>
    <p:sldId id="286" r:id="rId16"/>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75BE3745-2464-4151-9B1F-6E761C09DDC4}">
          <p14:sldIdLst>
            <p14:sldId id="273"/>
            <p14:sldId id="282"/>
            <p14:sldId id="283"/>
            <p14:sldId id="284"/>
            <p14:sldId id="281"/>
            <p14:sldId id="274"/>
            <p14:sldId id="275"/>
            <p14:sldId id="276"/>
            <p14:sldId id="277"/>
            <p14:sldId id="278"/>
            <p14:sldId id="279"/>
            <p14:sldId id="280"/>
            <p14:sldId id="285"/>
            <p14:sldId id="28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E7E8"/>
    <a:srgbClr val="E8CCCE"/>
    <a:srgbClr val="FFCCFF"/>
    <a:srgbClr val="45417F"/>
    <a:srgbClr val="491BA5"/>
    <a:srgbClr val="3F328E"/>
    <a:srgbClr val="47259B"/>
    <a:srgbClr val="4E35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28" autoAdjust="0"/>
    <p:restoredTop sz="93304" autoAdjust="0"/>
  </p:normalViewPr>
  <p:slideViewPr>
    <p:cSldViewPr>
      <p:cViewPr varScale="1">
        <p:scale>
          <a:sx n="59" d="100"/>
          <a:sy n="59" d="100"/>
        </p:scale>
        <p:origin x="804" y="5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45" d="100"/>
          <a:sy n="45" d="100"/>
        </p:scale>
        <p:origin x="2760"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3B03EAC3-8207-4019-83A7-6AF2A28D5E34}" type="datetimeFigureOut">
              <a:rPr lang="de-DE" smtClean="0"/>
              <a:t>22.07.2022</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4DC0CEFE-28E8-43DA-B7C0-974BF4D6A9CC}" type="slidenum">
              <a:rPr lang="de-DE" smtClean="0"/>
              <a:t>‹Nr.›</a:t>
            </a:fld>
            <a:endParaRPr lang="de-DE"/>
          </a:p>
        </p:txBody>
      </p:sp>
    </p:spTree>
    <p:extLst>
      <p:ext uri="{BB962C8B-B14F-4D97-AF65-F5344CB8AC3E}">
        <p14:creationId xmlns:p14="http://schemas.microsoft.com/office/powerpoint/2010/main" val="1016825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sp>
        <p:nvSpPr>
          <p:cNvPr id="8" name="Rectangle 18"/>
          <p:cNvSpPr>
            <a:spLocks noChangeArrowheads="1"/>
          </p:cNvSpPr>
          <p:nvPr userDrawn="1"/>
        </p:nvSpPr>
        <p:spPr bwMode="auto">
          <a:xfrm>
            <a:off x="383117" y="6297614"/>
            <a:ext cx="11444816" cy="287337"/>
          </a:xfrm>
          <a:prstGeom prst="rect">
            <a:avLst/>
          </a:prstGeom>
          <a:solidFill>
            <a:srgbClr val="BE1E3C"/>
          </a:solidFill>
          <a:ln w="9525">
            <a:noFill/>
            <a:miter lim="800000"/>
            <a:headEnd/>
            <a:tailEnd/>
          </a:ln>
          <a:effectLst/>
        </p:spPr>
        <p:txBody>
          <a:bodyPr wrap="none" anchor="ctr"/>
          <a:lstStyle/>
          <a:p>
            <a:endParaRPr lang="de-DE">
              <a:solidFill>
                <a:srgbClr val="000000"/>
              </a:solidFill>
            </a:endParaRPr>
          </a:p>
        </p:txBody>
      </p:sp>
      <p:sp>
        <p:nvSpPr>
          <p:cNvPr id="5" name="Rectangle 17"/>
          <p:cNvSpPr>
            <a:spLocks noChangeArrowheads="1"/>
          </p:cNvSpPr>
          <p:nvPr userDrawn="1"/>
        </p:nvSpPr>
        <p:spPr bwMode="auto">
          <a:xfrm>
            <a:off x="383117" y="4103689"/>
            <a:ext cx="11444816" cy="2192337"/>
          </a:xfrm>
          <a:prstGeom prst="rect">
            <a:avLst/>
          </a:prstGeom>
          <a:solidFill>
            <a:srgbClr val="003F57"/>
          </a:solidFill>
          <a:ln w="9525">
            <a:noFill/>
            <a:miter lim="800000"/>
            <a:headEnd/>
            <a:tailEnd/>
          </a:ln>
          <a:effectLst/>
        </p:spPr>
        <p:txBody>
          <a:bodyPr wrap="none" anchor="ctr"/>
          <a:lstStyle/>
          <a:p>
            <a:pPr algn="ctr"/>
            <a:r>
              <a:rPr lang="de-DE">
                <a:solidFill>
                  <a:srgbClr val="000000"/>
                </a:solidFill>
              </a:rPr>
              <a:t>   </a:t>
            </a:r>
          </a:p>
        </p:txBody>
      </p:sp>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54589" y="812346"/>
            <a:ext cx="2141596" cy="501965"/>
          </a:xfrm>
          <a:prstGeom prst="rect">
            <a:avLst/>
          </a:prstGeom>
        </p:spPr>
      </p:pic>
      <p:pic>
        <p:nvPicPr>
          <p:cNvPr id="9" name="Grafik 8"/>
          <p:cNvPicPr>
            <a:picLocks noChangeAspect="1"/>
          </p:cNvPicPr>
          <p:nvPr userDrawn="1"/>
        </p:nvPicPr>
        <p:blipFill rotWithShape="1">
          <a:blip r:embed="rId3" cstate="print">
            <a:extLst>
              <a:ext uri="{28A0092B-C50C-407E-A947-70E740481C1C}">
                <a14:useLocalDpi xmlns:a14="http://schemas.microsoft.com/office/drawing/2010/main" val="0"/>
              </a:ext>
            </a:extLst>
          </a:blip>
          <a:srcRect l="170" t="24801" r="154" b="5520"/>
          <a:stretch/>
        </p:blipFill>
        <p:spPr>
          <a:xfrm>
            <a:off x="383117" y="1449389"/>
            <a:ext cx="11445604" cy="2667072"/>
          </a:xfrm>
          <a:prstGeom prst="rect">
            <a:avLst/>
          </a:prstGeom>
        </p:spPr>
      </p:pic>
      <p:pic>
        <p:nvPicPr>
          <p:cNvPr id="11" name="Picture 13" descr="TUBS_CO_150dpi"/>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 y="648000"/>
            <a:ext cx="2832001" cy="10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41727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liederung">
    <p:spTree>
      <p:nvGrpSpPr>
        <p:cNvPr id="1" name=""/>
        <p:cNvGrpSpPr/>
        <p:nvPr/>
      </p:nvGrpSpPr>
      <p:grpSpPr>
        <a:xfrm>
          <a:off x="0" y="0"/>
          <a:ext cx="0" cy="0"/>
          <a:chOff x="0" y="0"/>
          <a:chExt cx="0" cy="0"/>
        </a:xfrm>
      </p:grpSpPr>
      <p:sp>
        <p:nvSpPr>
          <p:cNvPr id="3" name="Rectangle 6"/>
          <p:cNvSpPr>
            <a:spLocks noChangeArrowheads="1"/>
          </p:cNvSpPr>
          <p:nvPr userDrawn="1"/>
        </p:nvSpPr>
        <p:spPr bwMode="auto">
          <a:xfrm>
            <a:off x="0" y="1"/>
            <a:ext cx="12192000" cy="1133475"/>
          </a:xfrm>
          <a:prstGeom prst="rect">
            <a:avLst/>
          </a:prstGeom>
          <a:solidFill>
            <a:schemeClr val="hlink"/>
          </a:solidFill>
          <a:ln w="0">
            <a:noFill/>
            <a:miter lim="800000"/>
            <a:headEnd/>
            <a:tailEnd/>
          </a:ln>
          <a:effectLst/>
        </p:spPr>
        <p:txBody>
          <a:bodyPr wrap="none" anchor="ctr"/>
          <a:lstStyle/>
          <a:p>
            <a:pPr algn="ctr"/>
            <a:endParaRPr lang="de-DE">
              <a:solidFill>
                <a:srgbClr val="4DA6CB"/>
              </a:solidFill>
            </a:endParaRPr>
          </a:p>
        </p:txBody>
      </p:sp>
      <p:sp>
        <p:nvSpPr>
          <p:cNvPr id="2" name="Titel 1"/>
          <p:cNvSpPr>
            <a:spLocks noGrp="1"/>
          </p:cNvSpPr>
          <p:nvPr>
            <p:ph type="title"/>
          </p:nvPr>
        </p:nvSpPr>
        <p:spPr/>
        <p:txBody>
          <a:bodyPr/>
          <a:lstStyle>
            <a:lvl1pPr>
              <a:defRPr b="1">
                <a:solidFill>
                  <a:schemeClr val="bg1"/>
                </a:solidFill>
                <a:latin typeface="+mj-lt"/>
              </a:defRPr>
            </a:lvl1pPr>
          </a:lstStyle>
          <a:p>
            <a:r>
              <a:rPr lang="de-DE" dirty="0" smtClean="0"/>
              <a:t>Titelmasterformat durch Klicken bearbeiten</a:t>
            </a:r>
            <a:endParaRPr lang="de-DE" dirty="0"/>
          </a:p>
        </p:txBody>
      </p:sp>
      <p:sp>
        <p:nvSpPr>
          <p:cNvPr id="4" name="Rectangle 3"/>
          <p:cNvSpPr>
            <a:spLocks noGrp="1" noChangeArrowheads="1"/>
          </p:cNvSpPr>
          <p:nvPr userDrawn="1">
            <p:ph type="body" idx="1"/>
          </p:nvPr>
        </p:nvSpPr>
        <p:spPr bwMode="gray">
          <a:xfrm>
            <a:off x="575733" y="1339851"/>
            <a:ext cx="11161184" cy="4622800"/>
          </a:xfrm>
          <a:noFill/>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buClr>
                <a:srgbClr val="C0C0C0"/>
              </a:buClr>
            </a:pPr>
            <a:r>
              <a:rPr lang="de-DE" sz="2667" dirty="0" smtClean="0">
                <a:solidFill>
                  <a:srgbClr val="C0C0C0"/>
                </a:solidFill>
              </a:rPr>
              <a:t>Textmasterformat bearbeiten</a:t>
            </a:r>
          </a:p>
          <a:p>
            <a:pPr lvl="1">
              <a:buClr>
                <a:srgbClr val="C0C0C0"/>
              </a:buClr>
            </a:pPr>
            <a:r>
              <a:rPr lang="de-DE" sz="2667" dirty="0" smtClean="0">
                <a:solidFill>
                  <a:srgbClr val="C0C0C0"/>
                </a:solidFill>
              </a:rPr>
              <a:t>Zweite Ebene</a:t>
            </a:r>
          </a:p>
          <a:p>
            <a:pPr lvl="2">
              <a:buClr>
                <a:srgbClr val="C0C0C0"/>
              </a:buClr>
            </a:pPr>
            <a:r>
              <a:rPr lang="de-DE" sz="2667" dirty="0" smtClean="0">
                <a:solidFill>
                  <a:srgbClr val="C0C0C0"/>
                </a:solidFill>
              </a:rPr>
              <a:t>Dritte Ebene</a:t>
            </a:r>
          </a:p>
          <a:p>
            <a:pPr lvl="3">
              <a:buClr>
                <a:srgbClr val="C0C0C0"/>
              </a:buClr>
            </a:pPr>
            <a:r>
              <a:rPr lang="de-DE" sz="2667" dirty="0" smtClean="0">
                <a:solidFill>
                  <a:srgbClr val="C0C0C0"/>
                </a:solidFill>
              </a:rPr>
              <a:t>Vierte Ebene</a:t>
            </a:r>
          </a:p>
          <a:p>
            <a:pPr lvl="4">
              <a:buClr>
                <a:srgbClr val="C0C0C0"/>
              </a:buClr>
            </a:pPr>
            <a:r>
              <a:rPr lang="de-DE" sz="2667" dirty="0" smtClean="0">
                <a:solidFill>
                  <a:srgbClr val="C0C0C0"/>
                </a:solidFill>
              </a:rPr>
              <a:t>Fünfte Ebene</a:t>
            </a:r>
            <a:endParaRPr lang="de-DE" sz="2667" dirty="0">
              <a:solidFill>
                <a:srgbClr val="C0C0C0"/>
              </a:solidFill>
            </a:endParaRPr>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983895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_Overlap">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Titel 3"/>
          <p:cNvSpPr>
            <a:spLocks noGrp="1"/>
          </p:cNvSpPr>
          <p:nvPr>
            <p:ph type="title"/>
          </p:nvPr>
        </p:nvSpPr>
        <p:spPr/>
        <p:txBody>
          <a:bodyPr/>
          <a:lstStyle>
            <a:lvl1pPr>
              <a:defRPr b="1">
                <a:latin typeface="+mj-lt"/>
              </a:defRPr>
            </a:lvl1pPr>
          </a:lstStyle>
          <a:p>
            <a:r>
              <a:rPr lang="de-DE" smtClean="0"/>
              <a:t>Titelmasterformat durch Klicken bearbeiten</a:t>
            </a:r>
            <a:endParaRPr lang="de-DE"/>
          </a:p>
        </p:txBody>
      </p:sp>
      <p:sp>
        <p:nvSpPr>
          <p:cNvPr id="5" name="Rechteck 4"/>
          <p:cNvSpPr/>
          <p:nvPr userDrawn="1"/>
        </p:nvSpPr>
        <p:spPr>
          <a:xfrm>
            <a:off x="0" y="5904276"/>
            <a:ext cx="12192000" cy="953725"/>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smtClean="0">
              <a:solidFill>
                <a:srgbClr val="FFFFFF"/>
              </a:solidFill>
            </a:endParaRPr>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23883757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fN-Danksagungsfolie">
    <p:spTree>
      <p:nvGrpSpPr>
        <p:cNvPr id="1" name=""/>
        <p:cNvGrpSpPr/>
        <p:nvPr/>
      </p:nvGrpSpPr>
      <p:grpSpPr>
        <a:xfrm>
          <a:off x="0" y="0"/>
          <a:ext cx="0" cy="0"/>
          <a:chOff x="0" y="0"/>
          <a:chExt cx="0" cy="0"/>
        </a:xfrm>
      </p:grpSpPr>
      <p:pic>
        <p:nvPicPr>
          <p:cNvPr id="1026" name="Picture 2" descr="C:\Dokumente und Einstellungen\Spika\Desktop\Design\image6.jpg"/>
          <p:cNvPicPr>
            <a:picLocks noChangeAspect="1" noChangeArrowheads="1"/>
          </p:cNvPicPr>
          <p:nvPr userDrawn="1"/>
        </p:nvPicPr>
        <p:blipFill>
          <a:blip r:embed="rId2" cstate="print"/>
          <a:srcRect/>
          <a:stretch>
            <a:fillRect/>
          </a:stretch>
        </p:blipFill>
        <p:spPr bwMode="auto">
          <a:xfrm>
            <a:off x="3615837" y="849712"/>
            <a:ext cx="8576163" cy="5227238"/>
          </a:xfrm>
          <a:prstGeom prst="rect">
            <a:avLst/>
          </a:prstGeom>
          <a:noFill/>
        </p:spPr>
      </p:pic>
      <p:sp>
        <p:nvSpPr>
          <p:cNvPr id="5" name="Textfeld 4"/>
          <p:cNvSpPr txBox="1"/>
          <p:nvPr userDrawn="1"/>
        </p:nvSpPr>
        <p:spPr>
          <a:xfrm>
            <a:off x="719667" y="1600201"/>
            <a:ext cx="9262533" cy="1200329"/>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fontAlgn="base">
              <a:spcBef>
                <a:spcPct val="0"/>
              </a:spcBef>
              <a:spcAft>
                <a:spcPct val="0"/>
              </a:spcAft>
              <a:defRPr/>
            </a:pPr>
            <a:r>
              <a:rPr lang="de-DE" sz="3600" b="1" dirty="0" smtClean="0">
                <a:solidFill>
                  <a:srgbClr val="000000"/>
                </a:solidFill>
              </a:rPr>
              <a:t>Vielen Dank für</a:t>
            </a:r>
            <a:br>
              <a:rPr lang="de-DE" sz="3600" b="1" dirty="0" smtClean="0">
                <a:solidFill>
                  <a:srgbClr val="000000"/>
                </a:solidFill>
              </a:rPr>
            </a:br>
            <a:r>
              <a:rPr lang="de-DE" sz="3600" b="1" dirty="0" smtClean="0">
                <a:solidFill>
                  <a:srgbClr val="000000"/>
                </a:solidFill>
              </a:rPr>
              <a:t>Ihre Aufmerksamkeit.</a:t>
            </a:r>
            <a:endParaRPr lang="de-DE" sz="3600" b="1" dirty="0">
              <a:solidFill>
                <a:srgbClr val="000000"/>
              </a:solidFill>
            </a:endParaRPr>
          </a:p>
        </p:txBody>
      </p:sp>
      <p:sp>
        <p:nvSpPr>
          <p:cNvPr id="6" name="Textfeld 5"/>
          <p:cNvSpPr txBox="1"/>
          <p:nvPr userDrawn="1"/>
        </p:nvSpPr>
        <p:spPr>
          <a:xfrm>
            <a:off x="719668" y="4695825"/>
            <a:ext cx="10570632" cy="11620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fontAlgn="base">
              <a:lnSpc>
                <a:spcPct val="130000"/>
              </a:lnSpc>
              <a:spcBef>
                <a:spcPct val="20000"/>
              </a:spcBef>
              <a:spcAft>
                <a:spcPct val="0"/>
              </a:spcAft>
              <a:defRPr/>
            </a:pPr>
            <a:r>
              <a:rPr lang="de-DE" sz="1600" kern="0" dirty="0" smtClean="0">
                <a:solidFill>
                  <a:srgbClr val="000000"/>
                </a:solidFill>
              </a:rPr>
              <a:t>Dipl.-Ing. Johannes M. Eckhardt</a:t>
            </a:r>
          </a:p>
          <a:p>
            <a:pPr fontAlgn="base">
              <a:lnSpc>
                <a:spcPct val="130000"/>
              </a:lnSpc>
              <a:spcBef>
                <a:spcPct val="20000"/>
              </a:spcBef>
              <a:spcAft>
                <a:spcPct val="0"/>
              </a:spcAft>
              <a:defRPr/>
            </a:pPr>
            <a:r>
              <a:rPr lang="de-DE" sz="1000" kern="0" dirty="0" smtClean="0">
                <a:solidFill>
                  <a:srgbClr val="000000"/>
                </a:solidFill>
              </a:rPr>
              <a:t>eckhardt@ifn.ing.tu-bs.de</a:t>
            </a:r>
            <a:endParaRPr lang="de-DE" sz="1000" kern="0" dirty="0">
              <a:solidFill>
                <a:srgbClr val="000000"/>
              </a:solidFill>
            </a:endParaRPr>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1620023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Zwischentitel_1">
    <p:spTree>
      <p:nvGrpSpPr>
        <p:cNvPr id="1" name=""/>
        <p:cNvGrpSpPr/>
        <p:nvPr/>
      </p:nvGrpSpPr>
      <p:grpSpPr>
        <a:xfrm>
          <a:off x="0" y="0"/>
          <a:ext cx="0" cy="0"/>
          <a:chOff x="0" y="0"/>
          <a:chExt cx="0" cy="0"/>
        </a:xfrm>
      </p:grpSpPr>
      <p:pic>
        <p:nvPicPr>
          <p:cNvPr id="2" name="Grafik 1"/>
          <p:cNvPicPr>
            <a:picLocks noChangeAspect="1"/>
          </p:cNvPicPr>
          <p:nvPr userDrawn="1"/>
        </p:nvPicPr>
        <p:blipFill rotWithShape="1">
          <a:blip r:embed="rId2" cstate="print">
            <a:extLst>
              <a:ext uri="{28A0092B-C50C-407E-A947-70E740481C1C}">
                <a14:useLocalDpi xmlns:a14="http://schemas.microsoft.com/office/drawing/2010/main" val="0"/>
              </a:ext>
            </a:extLst>
          </a:blip>
          <a:srcRect t="5880" b="46427"/>
          <a:stretch/>
        </p:blipFill>
        <p:spPr>
          <a:xfrm>
            <a:off x="288000" y="563335"/>
            <a:ext cx="11630375" cy="3697845"/>
          </a:xfrm>
          <a:prstGeom prst="rect">
            <a:avLst/>
          </a:prstGeom>
        </p:spPr>
      </p:pic>
      <p:sp>
        <p:nvSpPr>
          <p:cNvPr id="10" name="Rechteck 9"/>
          <p:cNvSpPr/>
          <p:nvPr userDrawn="1"/>
        </p:nvSpPr>
        <p:spPr>
          <a:xfrm>
            <a:off x="11918374" y="0"/>
            <a:ext cx="273626" cy="6864000"/>
          </a:xfrm>
          <a:prstGeom prst="rect">
            <a:avLst/>
          </a:prstGeom>
          <a:solidFill>
            <a:schemeClr val="bg1"/>
          </a:solidFill>
          <a:ln w="190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de-DE" dirty="0" smtClean="0">
              <a:solidFill>
                <a:srgbClr val="FFFFFF"/>
              </a:solidFill>
            </a:endParaRPr>
          </a:p>
        </p:txBody>
      </p:sp>
      <p:sp>
        <p:nvSpPr>
          <p:cNvPr id="9" name="Rectangle 17"/>
          <p:cNvSpPr>
            <a:spLocks noChangeArrowheads="1"/>
          </p:cNvSpPr>
          <p:nvPr userDrawn="1"/>
        </p:nvSpPr>
        <p:spPr bwMode="auto">
          <a:xfrm>
            <a:off x="288000" y="3717032"/>
            <a:ext cx="11630374" cy="2374167"/>
          </a:xfrm>
          <a:prstGeom prst="rect">
            <a:avLst/>
          </a:prstGeom>
          <a:solidFill>
            <a:srgbClr val="003F57"/>
          </a:solidFill>
          <a:ln w="9525">
            <a:noFill/>
            <a:miter lim="800000"/>
            <a:headEnd/>
            <a:tailEnd/>
          </a:ln>
          <a:effectLst/>
        </p:spPr>
        <p:txBody>
          <a:bodyPr wrap="none" anchor="ctr"/>
          <a:lstStyle/>
          <a:p>
            <a:pPr algn="ctr"/>
            <a:r>
              <a:rPr lang="de-DE" dirty="0">
                <a:solidFill>
                  <a:srgbClr val="FFFFFF"/>
                </a:solidFill>
              </a:rPr>
              <a:t>   </a:t>
            </a:r>
          </a:p>
        </p:txBody>
      </p:sp>
      <p:sp>
        <p:nvSpPr>
          <p:cNvPr id="7" name="Rectangle 2"/>
          <p:cNvSpPr>
            <a:spLocks noGrp="1" noChangeArrowheads="1"/>
          </p:cNvSpPr>
          <p:nvPr>
            <p:ph type="ctrTitle" hasCustomPrompt="1"/>
          </p:nvPr>
        </p:nvSpPr>
        <p:spPr>
          <a:xfrm>
            <a:off x="1109133" y="3717033"/>
            <a:ext cx="10363200" cy="1164167"/>
          </a:xfrm>
        </p:spPr>
        <p:txBody>
          <a:bodyPr/>
          <a:lstStyle>
            <a:lvl1pPr>
              <a:defRPr>
                <a:solidFill>
                  <a:schemeClr val="bg1"/>
                </a:solidFill>
              </a:defRPr>
            </a:lvl1pPr>
          </a:lstStyle>
          <a:p>
            <a:r>
              <a:rPr lang="de-DE" dirty="0" smtClean="0"/>
              <a:t>Zwischentitel</a:t>
            </a:r>
            <a:endParaRPr lang="de-DE" dirty="0"/>
          </a:p>
        </p:txBody>
      </p:sp>
      <p:sp>
        <p:nvSpPr>
          <p:cNvPr id="8" name="Rectangle 3"/>
          <p:cNvSpPr>
            <a:spLocks noGrp="1" noChangeArrowheads="1"/>
          </p:cNvSpPr>
          <p:nvPr>
            <p:ph type="subTitle" idx="1" hasCustomPrompt="1"/>
          </p:nvPr>
        </p:nvSpPr>
        <p:spPr>
          <a:xfrm>
            <a:off x="1107018" y="5241033"/>
            <a:ext cx="10329333" cy="444500"/>
          </a:xfrm>
        </p:spPr>
        <p:txBody>
          <a:bodyPr/>
          <a:lstStyle>
            <a:lvl1pPr>
              <a:defRPr>
                <a:solidFill>
                  <a:schemeClr val="bg1"/>
                </a:solidFill>
              </a:defRPr>
            </a:lvl1pPr>
          </a:lstStyle>
          <a:p>
            <a:r>
              <a:rPr lang="de-DE" dirty="0" smtClean="0"/>
              <a:t>Untertitel</a:t>
            </a:r>
            <a:endParaRPr lang="de-DE" dirty="0"/>
          </a:p>
        </p:txBody>
      </p:sp>
      <p:pic>
        <p:nvPicPr>
          <p:cNvPr id="13" name="Picture 20" descr="TUBS_CO_70vH_150dpi"/>
          <p:cNvPicPr>
            <a:picLocks noChangeAspect="1" noChangeArrowheads="1"/>
          </p:cNvPicPr>
          <p:nvPr userDrawn="1"/>
        </p:nvPicPr>
        <p:blipFill>
          <a:blip r:embed="rId3" cstate="print"/>
          <a:srcRect/>
          <a:stretch>
            <a:fillRect/>
          </a:stretch>
        </p:blipFill>
        <p:spPr bwMode="auto">
          <a:xfrm>
            <a:off x="1" y="5915031"/>
            <a:ext cx="1809187" cy="669837"/>
          </a:xfrm>
          <a:prstGeom prst="rect">
            <a:avLst/>
          </a:prstGeom>
          <a:noFill/>
          <a:ln w="9525">
            <a:noFill/>
            <a:miter lim="800000"/>
            <a:headEnd/>
            <a:tailEnd/>
          </a:ln>
        </p:spPr>
      </p:pic>
      <p:pic>
        <p:nvPicPr>
          <p:cNvPr id="11" name="Grafik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2458400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lvl1pPr>
              <a:defRPr/>
            </a:lvl1pPr>
          </a:lstStyle>
          <a:p>
            <a:r>
              <a:rPr lang="en-US">
                <a:solidFill>
                  <a:srgbClr val="000000"/>
                </a:solidFill>
              </a:rPr>
              <a:t>&lt;month year&gt;</a:t>
            </a:r>
          </a:p>
        </p:txBody>
      </p:sp>
      <p:sp>
        <p:nvSpPr>
          <p:cNvPr id="5" name="Fußzeilenplatzhalter 4"/>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525C387A-8238-4D3E-A084-5428CD54B8D5}"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1539854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a:xfrm>
            <a:off x="914400" y="378281"/>
            <a:ext cx="2133600" cy="215444"/>
          </a:xfrm>
        </p:spPr>
        <p:txBody>
          <a:bodyPr/>
          <a:lstStyle>
            <a:lvl1pPr>
              <a:defRPr/>
            </a:lvl1pPr>
          </a:lstStyle>
          <a:p>
            <a:r>
              <a:rPr lang="en-US" dirty="0">
                <a:solidFill>
                  <a:srgbClr val="000000"/>
                </a:solidFill>
              </a:rPr>
              <a:t>July 2013</a:t>
            </a:r>
          </a:p>
        </p:txBody>
      </p:sp>
      <p:sp>
        <p:nvSpPr>
          <p:cNvPr id="5" name="Fußzeilenplatzhalter 4"/>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D8E7F6C2-DF2F-4116-8D71-DCDEFB590920}"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26666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Datumsplatzhalter 3"/>
          <p:cNvSpPr>
            <a:spLocks noGrp="1"/>
          </p:cNvSpPr>
          <p:nvPr>
            <p:ph type="dt" sz="half" idx="10"/>
          </p:nvPr>
        </p:nvSpPr>
        <p:spPr/>
        <p:txBody>
          <a:bodyPr/>
          <a:lstStyle>
            <a:lvl1pPr>
              <a:defRPr/>
            </a:lvl1pPr>
          </a:lstStyle>
          <a:p>
            <a:r>
              <a:rPr lang="en-US">
                <a:solidFill>
                  <a:srgbClr val="000000"/>
                </a:solidFill>
              </a:rPr>
              <a:t>&lt;month year&gt;</a:t>
            </a:r>
          </a:p>
        </p:txBody>
      </p:sp>
      <p:sp>
        <p:nvSpPr>
          <p:cNvPr id="5" name="Fußzeilenplatzhalter 4"/>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6AD22946-1A4B-488C-8C44-CAE0A6B61614}"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1158328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r>
              <a:rPr lang="en-US">
                <a:solidFill>
                  <a:srgbClr val="000000"/>
                </a:solidFill>
              </a:rPr>
              <a:t>&lt;month year&gt;</a:t>
            </a:r>
          </a:p>
        </p:txBody>
      </p:sp>
      <p:sp>
        <p:nvSpPr>
          <p:cNvPr id="6" name="Fußzeilenplatzhalter 5"/>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49F8486E-9C3F-4121-AED1-677A3F6C0F73}"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1920018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lvl1pPr>
              <a:defRPr/>
            </a:lvl1pPr>
          </a:lstStyle>
          <a:p>
            <a:r>
              <a:rPr lang="en-US">
                <a:solidFill>
                  <a:srgbClr val="000000"/>
                </a:solidFill>
              </a:rPr>
              <a:t>&lt;month year&gt;</a:t>
            </a:r>
          </a:p>
        </p:txBody>
      </p:sp>
      <p:sp>
        <p:nvSpPr>
          <p:cNvPr id="8" name="Fußzeilenplatzhalter 7"/>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9" name="Foliennummernplatzhalter 8"/>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414EE501-66D6-4ED8-A98B-DBE3F1441DC4}"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972388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lvl1pPr>
              <a:defRPr/>
            </a:lvl1pPr>
          </a:lstStyle>
          <a:p>
            <a:r>
              <a:rPr lang="en-US">
                <a:solidFill>
                  <a:srgbClr val="000000"/>
                </a:solidFill>
              </a:rPr>
              <a:t>&lt;month year&gt;</a:t>
            </a:r>
          </a:p>
        </p:txBody>
      </p:sp>
      <p:sp>
        <p:nvSpPr>
          <p:cNvPr id="4" name="Fußzeilenplatzhalter 3"/>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5" name="Foliennummernplatzhalter 4"/>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6FDFCD56-6E23-4ED9-8FB9-6861A9CC02CC}"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2483046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n-lt"/>
              </a:defRPr>
            </a:lvl1pPr>
          </a:lstStyle>
          <a:p>
            <a:r>
              <a:rPr lang="de-DE" dirty="0" smtClean="0"/>
              <a:t>Titelmasterformat durch Klicken bearbeiten</a:t>
            </a:r>
            <a:endParaRPr lang="de-DE" dirty="0"/>
          </a:p>
        </p:txBody>
      </p:sp>
      <p:sp>
        <p:nvSpPr>
          <p:cNvPr id="3" name="Inhaltsplatzhalter 2"/>
          <p:cNvSpPr>
            <a:spLocks noGrp="1"/>
          </p:cNvSpPr>
          <p:nvPr>
            <p:ph idx="1"/>
          </p:nvPr>
        </p:nvSpPr>
        <p:spPr>
          <a:xfrm>
            <a:off x="575734" y="1200000"/>
            <a:ext cx="11167533" cy="4608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6643125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r>
              <a:rPr lang="en-US" dirty="0">
                <a:solidFill>
                  <a:srgbClr val="000000"/>
                </a:solidFill>
              </a:rPr>
              <a:t>March 2013</a:t>
            </a:r>
          </a:p>
        </p:txBody>
      </p:sp>
      <p:sp>
        <p:nvSpPr>
          <p:cNvPr id="3" name="Fußzeilenplatzhalter 2"/>
          <p:cNvSpPr>
            <a:spLocks noGrp="1"/>
          </p:cNvSpPr>
          <p:nvPr>
            <p:ph type="ftr" sz="quarter" idx="11"/>
          </p:nvPr>
        </p:nvSpPr>
        <p:spPr>
          <a:xfrm>
            <a:off x="7315200" y="6475413"/>
            <a:ext cx="4165600" cy="276999"/>
          </a:xfrm>
        </p:spPr>
        <p:txBody>
          <a:bodyPr/>
          <a:lstStyle>
            <a:lvl1pPr>
              <a:defRPr/>
            </a:lvl1pPr>
          </a:lstStyle>
          <a:p>
            <a:r>
              <a:rPr lang="en-US" dirty="0">
                <a:solidFill>
                  <a:srgbClr val="000000"/>
                </a:solidFill>
              </a:rPr>
              <a:t>Thomas Kürner, TU Braunschweig</a:t>
            </a:r>
          </a:p>
        </p:txBody>
      </p:sp>
      <p:sp>
        <p:nvSpPr>
          <p:cNvPr id="4" name="Foliennummernplatzhalter 3"/>
          <p:cNvSpPr>
            <a:spLocks noGrp="1"/>
          </p:cNvSpPr>
          <p:nvPr>
            <p:ph type="sldNum" sz="quarter" idx="12"/>
          </p:nvPr>
        </p:nvSpPr>
        <p:spPr>
          <a:xfrm>
            <a:off x="5633808" y="6475413"/>
            <a:ext cx="1025987" cy="276999"/>
          </a:xfrm>
        </p:spPr>
        <p:txBody>
          <a:bodyPr/>
          <a:lstStyle>
            <a:lvl1pPr>
              <a:defRPr/>
            </a:lvl1pPr>
          </a:lstStyle>
          <a:p>
            <a:r>
              <a:rPr lang="en-US" dirty="0">
                <a:solidFill>
                  <a:srgbClr val="000000"/>
                </a:solidFill>
              </a:rPr>
              <a:t>Slide </a:t>
            </a:r>
            <a:fld id="{D0FF068C-9A81-4A5F-8F84-6EE3A290DD00}" type="slidenum">
              <a:rPr lang="en-US">
                <a:solidFill>
                  <a:srgbClr val="000000"/>
                </a:solidFill>
              </a:rPr>
              <a:pPr/>
              <a:t>‹Nr.›</a:t>
            </a:fld>
            <a:endParaRPr lang="en-US" dirty="0">
              <a:solidFill>
                <a:srgbClr val="000000"/>
              </a:solidFill>
            </a:endParaRPr>
          </a:p>
        </p:txBody>
      </p:sp>
    </p:spTree>
    <p:extLst>
      <p:ext uri="{BB962C8B-B14F-4D97-AF65-F5344CB8AC3E}">
        <p14:creationId xmlns:p14="http://schemas.microsoft.com/office/powerpoint/2010/main" val="3786638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r>
              <a:rPr lang="en-US">
                <a:solidFill>
                  <a:srgbClr val="000000"/>
                </a:solidFill>
              </a:rPr>
              <a:t>&lt;month year&gt;</a:t>
            </a:r>
          </a:p>
        </p:txBody>
      </p:sp>
      <p:sp>
        <p:nvSpPr>
          <p:cNvPr id="6" name="Fußzeilenplatzhalter 5"/>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76F72D51-5D33-46E4-A0A2-5F21FB7F9123}"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4936242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Datumsplatzhalter 4"/>
          <p:cNvSpPr>
            <a:spLocks noGrp="1"/>
          </p:cNvSpPr>
          <p:nvPr>
            <p:ph type="dt" sz="half" idx="10"/>
          </p:nvPr>
        </p:nvSpPr>
        <p:spPr/>
        <p:txBody>
          <a:bodyPr/>
          <a:lstStyle>
            <a:lvl1pPr>
              <a:defRPr/>
            </a:lvl1pPr>
          </a:lstStyle>
          <a:p>
            <a:r>
              <a:rPr lang="en-US">
                <a:solidFill>
                  <a:srgbClr val="000000"/>
                </a:solidFill>
              </a:rPr>
              <a:t>&lt;month year&gt;</a:t>
            </a:r>
          </a:p>
        </p:txBody>
      </p:sp>
      <p:sp>
        <p:nvSpPr>
          <p:cNvPr id="6" name="Fußzeilenplatzhalter 5"/>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7" name="Foliennummernplatzhalter 6"/>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9CF003C6-0785-4060-85F0-A5AFF34B04DD}"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1022868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en-US">
                <a:solidFill>
                  <a:srgbClr val="000000"/>
                </a:solidFill>
              </a:rPr>
              <a:t>&lt;month year&gt;</a:t>
            </a:r>
          </a:p>
        </p:txBody>
      </p:sp>
      <p:sp>
        <p:nvSpPr>
          <p:cNvPr id="5" name="Fußzeilenplatzhalter 4"/>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C3EDA6DA-8C19-40E2-816F-1AE6A4528EF9}"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5070887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686800" y="685800"/>
            <a:ext cx="2590800" cy="54102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685800"/>
            <a:ext cx="7569200" cy="5410200"/>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en-US">
                <a:solidFill>
                  <a:srgbClr val="000000"/>
                </a:solidFill>
              </a:rPr>
              <a:t>&lt;month year&gt;</a:t>
            </a:r>
          </a:p>
        </p:txBody>
      </p:sp>
      <p:sp>
        <p:nvSpPr>
          <p:cNvPr id="5" name="Fußzeilenplatzhalter 4"/>
          <p:cNvSpPr>
            <a:spLocks noGrp="1"/>
          </p:cNvSpPr>
          <p:nvPr>
            <p:ph type="ftr" sz="quarter" idx="11"/>
          </p:nvPr>
        </p:nvSpPr>
        <p:spPr>
          <a:xfrm>
            <a:off x="7315200" y="6475413"/>
            <a:ext cx="4165600" cy="276999"/>
          </a:xfrm>
        </p:spPr>
        <p:txBody>
          <a:bodyPr/>
          <a:lstStyle>
            <a:lvl1pPr>
              <a:defRPr/>
            </a:lvl1pPr>
          </a:lstStyle>
          <a:p>
            <a:r>
              <a:rPr lang="en-US">
                <a:solidFill>
                  <a:srgbClr val="000000"/>
                </a:solidFill>
              </a:rPr>
              <a:t>&lt;author&gt;, &lt;company&gt;</a:t>
            </a:r>
          </a:p>
        </p:txBody>
      </p:sp>
      <p:sp>
        <p:nvSpPr>
          <p:cNvPr id="6" name="Foliennummernplatzhalter 5"/>
          <p:cNvSpPr>
            <a:spLocks noGrp="1"/>
          </p:cNvSpPr>
          <p:nvPr>
            <p:ph type="sldNum" sz="quarter" idx="12"/>
          </p:nvPr>
        </p:nvSpPr>
        <p:spPr>
          <a:xfrm>
            <a:off x="5633808" y="6475413"/>
            <a:ext cx="1025987" cy="276999"/>
          </a:xfrm>
        </p:spPr>
        <p:txBody>
          <a:bodyPr/>
          <a:lstStyle>
            <a:lvl1pPr>
              <a:defRPr/>
            </a:lvl1pPr>
          </a:lstStyle>
          <a:p>
            <a:r>
              <a:rPr lang="en-US">
                <a:solidFill>
                  <a:srgbClr val="000000"/>
                </a:solidFill>
              </a:rPr>
              <a:t>Slide </a:t>
            </a:r>
            <a:fld id="{9CA51FD3-D219-4F15-BBEC-19406F037D66}" type="slidenum">
              <a:rPr lang="en-US">
                <a:solidFill>
                  <a:srgbClr val="000000"/>
                </a:solidFill>
              </a:rPr>
              <a:pPr/>
              <a:t>‹Nr.›</a:t>
            </a:fld>
            <a:endParaRPr lang="en-US">
              <a:solidFill>
                <a:srgbClr val="000000"/>
              </a:solidFill>
            </a:endParaRPr>
          </a:p>
        </p:txBody>
      </p:sp>
    </p:spTree>
    <p:extLst>
      <p:ext uri="{BB962C8B-B14F-4D97-AF65-F5344CB8AC3E}">
        <p14:creationId xmlns:p14="http://schemas.microsoft.com/office/powerpoint/2010/main" val="3709032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n-lt"/>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575733" y="1200000"/>
            <a:ext cx="5376000" cy="4560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5" name="Inhaltsplatzhalter 2"/>
          <p:cNvSpPr>
            <a:spLocks noGrp="1"/>
          </p:cNvSpPr>
          <p:nvPr>
            <p:ph idx="10"/>
          </p:nvPr>
        </p:nvSpPr>
        <p:spPr>
          <a:xfrm>
            <a:off x="6480043" y="1200000"/>
            <a:ext cx="5376000" cy="4560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pic>
        <p:nvPicPr>
          <p:cNvPr id="6" name="Grafik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191487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mn-lt"/>
              </a:defRPr>
            </a:lvl1pPr>
          </a:lstStyle>
          <a:p>
            <a:r>
              <a:rPr lang="de-DE" smtClean="0"/>
              <a:t>Titelmasterformat durch Klicken bearbeiten</a:t>
            </a:r>
            <a:endParaRPr lang="de-DE" dirty="0"/>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542174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575734" y="111126"/>
            <a:ext cx="11167533" cy="708025"/>
          </a:xfrm>
        </p:spPr>
        <p:txBody>
          <a:bodyPr/>
          <a:lstStyle>
            <a:lvl1pPr>
              <a:defRPr>
                <a:latin typeface="+mn-lt"/>
              </a:defRPr>
            </a:lvl1pPr>
          </a:lstStyle>
          <a:p>
            <a:r>
              <a:rPr lang="de-DE" smtClean="0"/>
              <a:t>Titelmasterformat durch Klicken bearbeiten</a:t>
            </a:r>
            <a:endParaRPr lang="de-DE"/>
          </a:p>
        </p:txBody>
      </p:sp>
      <p:sp>
        <p:nvSpPr>
          <p:cNvPr id="3" name="Diagrammplatzhalter 2"/>
          <p:cNvSpPr>
            <a:spLocks noGrp="1"/>
          </p:cNvSpPr>
          <p:nvPr>
            <p:ph type="chart" idx="1"/>
          </p:nvPr>
        </p:nvSpPr>
        <p:spPr>
          <a:xfrm>
            <a:off x="575734" y="1200000"/>
            <a:ext cx="11167533" cy="4608000"/>
          </a:xfrm>
        </p:spPr>
        <p:txBody>
          <a:bodyPr/>
          <a:lstStyle>
            <a:lvl1pPr>
              <a:defRPr>
                <a:latin typeface="+mn-lt"/>
              </a:defRPr>
            </a:lvl1pPr>
          </a:lstStyle>
          <a:p>
            <a:r>
              <a:rPr lang="de-DE" smtClean="0"/>
              <a:t>Diagramm durch Klicken auf Symbol hinzufügen</a:t>
            </a:r>
            <a:endParaRPr lang="de-DE"/>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1641048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el und Inhalt">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0"/>
            <a:ext cx="12192000" cy="863600"/>
          </a:xfrm>
          <a:prstGeom prst="rect">
            <a:avLst/>
          </a:prstGeom>
          <a:solidFill>
            <a:srgbClr val="DDDDDD"/>
          </a:solidFill>
          <a:ln w="0">
            <a:noFill/>
            <a:miter lim="800000"/>
            <a:headEnd/>
            <a:tailEnd/>
          </a:ln>
          <a:effectLst/>
        </p:spPr>
        <p:txBody>
          <a:bodyPr wrap="none" anchor="ctr"/>
          <a:lstStyle/>
          <a:p>
            <a:pPr algn="ctr"/>
            <a:endParaRPr lang="de-DE">
              <a:solidFill>
                <a:srgbClr val="4DA6CB"/>
              </a:solidFill>
            </a:endParaRPr>
          </a:p>
        </p:txBody>
      </p:sp>
      <p:sp>
        <p:nvSpPr>
          <p:cNvPr id="2" name="Titel 1"/>
          <p:cNvSpPr>
            <a:spLocks noGrp="1"/>
          </p:cNvSpPr>
          <p:nvPr>
            <p:ph type="title"/>
          </p:nvPr>
        </p:nvSpPr>
        <p:spPr/>
        <p:txBody>
          <a:bodyPr/>
          <a:lstStyle>
            <a:lvl1pPr>
              <a:defRPr>
                <a:latin typeface="+mn-lt"/>
              </a:defRPr>
            </a:lvl1pPr>
          </a:lstStyle>
          <a:p>
            <a:r>
              <a:rPr lang="de-DE" smtClean="0"/>
              <a:t>Titelmasterformat durch Klicken bearbeiten</a:t>
            </a:r>
            <a:endParaRPr lang="de-DE"/>
          </a:p>
        </p:txBody>
      </p:sp>
      <p:sp>
        <p:nvSpPr>
          <p:cNvPr id="3" name="Inhaltsplatzhalter 2"/>
          <p:cNvSpPr>
            <a:spLocks noGrp="1"/>
          </p:cNvSpPr>
          <p:nvPr>
            <p:ph idx="1"/>
          </p:nvPr>
        </p:nvSpPr>
        <p:spPr>
          <a:xfrm>
            <a:off x="575734" y="1200000"/>
            <a:ext cx="11167533" cy="4608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46636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el und Inhalt">
    <p:spTree>
      <p:nvGrpSpPr>
        <p:cNvPr id="1" name=""/>
        <p:cNvGrpSpPr/>
        <p:nvPr/>
      </p:nvGrpSpPr>
      <p:grpSpPr>
        <a:xfrm>
          <a:off x="0" y="0"/>
          <a:ext cx="0" cy="0"/>
          <a:chOff x="0" y="0"/>
          <a:chExt cx="0" cy="0"/>
        </a:xfrm>
      </p:grpSpPr>
      <p:sp>
        <p:nvSpPr>
          <p:cNvPr id="6" name="Rectangle 18"/>
          <p:cNvSpPr>
            <a:spLocks noChangeArrowheads="1"/>
          </p:cNvSpPr>
          <p:nvPr userDrawn="1"/>
        </p:nvSpPr>
        <p:spPr bwMode="auto">
          <a:xfrm>
            <a:off x="0" y="0"/>
            <a:ext cx="12192000" cy="863600"/>
          </a:xfrm>
          <a:prstGeom prst="rect">
            <a:avLst/>
          </a:prstGeom>
          <a:solidFill>
            <a:srgbClr val="DDDDDD"/>
          </a:solidFill>
          <a:ln w="0">
            <a:noFill/>
            <a:miter lim="800000"/>
            <a:headEnd/>
            <a:tailEnd/>
          </a:ln>
          <a:effectLst/>
        </p:spPr>
        <p:txBody>
          <a:bodyPr wrap="none" anchor="ctr"/>
          <a:lstStyle/>
          <a:p>
            <a:pPr algn="ctr"/>
            <a:endParaRPr lang="de-DE">
              <a:solidFill>
                <a:srgbClr val="4DA6CB"/>
              </a:solidFill>
            </a:endParaRPr>
          </a:p>
        </p:txBody>
      </p:sp>
      <p:sp>
        <p:nvSpPr>
          <p:cNvPr id="2" name="Titel 1"/>
          <p:cNvSpPr>
            <a:spLocks noGrp="1"/>
          </p:cNvSpPr>
          <p:nvPr>
            <p:ph type="title"/>
          </p:nvPr>
        </p:nvSpPr>
        <p:spPr/>
        <p:txBody>
          <a:bodyPr/>
          <a:lstStyle>
            <a:lvl1pPr>
              <a:defRPr>
                <a:latin typeface="+mn-lt"/>
              </a:defRPr>
            </a:lvl1pPr>
          </a:lstStyle>
          <a:p>
            <a:r>
              <a:rPr lang="de-DE" smtClean="0"/>
              <a:t>Titelmasterformat durch Klicken bearbeiten</a:t>
            </a:r>
            <a:endParaRPr lang="de-DE" dirty="0"/>
          </a:p>
        </p:txBody>
      </p:sp>
      <p:sp>
        <p:nvSpPr>
          <p:cNvPr id="3" name="Inhaltsplatzhalter 2"/>
          <p:cNvSpPr>
            <a:spLocks noGrp="1"/>
          </p:cNvSpPr>
          <p:nvPr>
            <p:ph idx="1"/>
          </p:nvPr>
        </p:nvSpPr>
        <p:spPr>
          <a:xfrm>
            <a:off x="575733" y="1200000"/>
            <a:ext cx="5376000" cy="4560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Inhaltsplatzhalter 2"/>
          <p:cNvSpPr>
            <a:spLocks noGrp="1"/>
          </p:cNvSpPr>
          <p:nvPr>
            <p:ph idx="10"/>
          </p:nvPr>
        </p:nvSpPr>
        <p:spPr>
          <a:xfrm>
            <a:off x="6480043" y="1200000"/>
            <a:ext cx="5376000" cy="456000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pic>
        <p:nvPicPr>
          <p:cNvPr id="7" name="Grafi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3492757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Nur Titel">
    <p:spTree>
      <p:nvGrpSpPr>
        <p:cNvPr id="1" name=""/>
        <p:cNvGrpSpPr/>
        <p:nvPr/>
      </p:nvGrpSpPr>
      <p:grpSpPr>
        <a:xfrm>
          <a:off x="0" y="0"/>
          <a:ext cx="0" cy="0"/>
          <a:chOff x="0" y="0"/>
          <a:chExt cx="0" cy="0"/>
        </a:xfrm>
      </p:grpSpPr>
      <p:sp>
        <p:nvSpPr>
          <p:cNvPr id="3" name="Rectangle 18"/>
          <p:cNvSpPr>
            <a:spLocks noChangeArrowheads="1"/>
          </p:cNvSpPr>
          <p:nvPr userDrawn="1"/>
        </p:nvSpPr>
        <p:spPr bwMode="auto">
          <a:xfrm>
            <a:off x="0" y="0"/>
            <a:ext cx="12192000" cy="863600"/>
          </a:xfrm>
          <a:prstGeom prst="rect">
            <a:avLst/>
          </a:prstGeom>
          <a:solidFill>
            <a:srgbClr val="DDDDDD"/>
          </a:solidFill>
          <a:ln w="0">
            <a:noFill/>
            <a:miter lim="800000"/>
            <a:headEnd/>
            <a:tailEnd/>
          </a:ln>
          <a:effectLst/>
        </p:spPr>
        <p:txBody>
          <a:bodyPr wrap="none" anchor="ctr"/>
          <a:lstStyle/>
          <a:p>
            <a:pPr algn="ctr"/>
            <a:endParaRPr lang="de-DE">
              <a:solidFill>
                <a:srgbClr val="4DA6CB"/>
              </a:solidFill>
            </a:endParaRPr>
          </a:p>
        </p:txBody>
      </p:sp>
      <p:sp>
        <p:nvSpPr>
          <p:cNvPr id="2" name="Titel 1"/>
          <p:cNvSpPr>
            <a:spLocks noGrp="1"/>
          </p:cNvSpPr>
          <p:nvPr>
            <p:ph type="title"/>
          </p:nvPr>
        </p:nvSpPr>
        <p:spPr/>
        <p:txBody>
          <a:bodyPr/>
          <a:lstStyle>
            <a:lvl1pPr>
              <a:defRPr>
                <a:latin typeface="+mn-lt"/>
              </a:defRPr>
            </a:lvl1pPr>
          </a:lstStyle>
          <a:p>
            <a:r>
              <a:rPr lang="de-DE" dirty="0" smtClean="0"/>
              <a:t>Titelmasterformat durch Klicken bearbeiten</a:t>
            </a:r>
            <a:endParaRPr lang="de-DE" dirty="0"/>
          </a:p>
        </p:txBody>
      </p:sp>
      <p:pic>
        <p:nvPicPr>
          <p:cNvPr id="4" name="Grafik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1319565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chart" preserve="1">
  <p:cSld name="1_Titel und Diagramm">
    <p:spTree>
      <p:nvGrpSpPr>
        <p:cNvPr id="1" name=""/>
        <p:cNvGrpSpPr/>
        <p:nvPr/>
      </p:nvGrpSpPr>
      <p:grpSpPr>
        <a:xfrm>
          <a:off x="0" y="0"/>
          <a:ext cx="0" cy="0"/>
          <a:chOff x="0" y="0"/>
          <a:chExt cx="0" cy="0"/>
        </a:xfrm>
      </p:grpSpPr>
      <p:sp>
        <p:nvSpPr>
          <p:cNvPr id="4" name="Rectangle 18"/>
          <p:cNvSpPr>
            <a:spLocks noChangeArrowheads="1"/>
          </p:cNvSpPr>
          <p:nvPr userDrawn="1"/>
        </p:nvSpPr>
        <p:spPr bwMode="auto">
          <a:xfrm>
            <a:off x="0" y="0"/>
            <a:ext cx="12192000" cy="863600"/>
          </a:xfrm>
          <a:prstGeom prst="rect">
            <a:avLst/>
          </a:prstGeom>
          <a:solidFill>
            <a:srgbClr val="DDDDDD"/>
          </a:solidFill>
          <a:ln w="0">
            <a:noFill/>
            <a:miter lim="800000"/>
            <a:headEnd/>
            <a:tailEnd/>
          </a:ln>
          <a:effectLst/>
        </p:spPr>
        <p:txBody>
          <a:bodyPr wrap="none" anchor="ctr"/>
          <a:lstStyle/>
          <a:p>
            <a:pPr algn="ctr"/>
            <a:endParaRPr lang="de-DE">
              <a:solidFill>
                <a:srgbClr val="4DA6CB"/>
              </a:solidFill>
            </a:endParaRPr>
          </a:p>
        </p:txBody>
      </p:sp>
      <p:sp>
        <p:nvSpPr>
          <p:cNvPr id="2" name="Titel 1"/>
          <p:cNvSpPr>
            <a:spLocks noGrp="1"/>
          </p:cNvSpPr>
          <p:nvPr>
            <p:ph type="title"/>
          </p:nvPr>
        </p:nvSpPr>
        <p:spPr>
          <a:xfrm>
            <a:off x="575734" y="111126"/>
            <a:ext cx="11167533" cy="708025"/>
          </a:xfrm>
        </p:spPr>
        <p:txBody>
          <a:bodyPr/>
          <a:lstStyle>
            <a:lvl1pPr>
              <a:defRPr b="1">
                <a:latin typeface="+mn-lt"/>
              </a:defRPr>
            </a:lvl1pPr>
          </a:lstStyle>
          <a:p>
            <a:r>
              <a:rPr lang="de-DE" dirty="0" smtClean="0"/>
              <a:t>Titelmasterformat durch Klicken bearbeiten</a:t>
            </a:r>
            <a:endParaRPr lang="de-DE" dirty="0"/>
          </a:p>
        </p:txBody>
      </p:sp>
      <p:sp>
        <p:nvSpPr>
          <p:cNvPr id="3" name="Diagrammplatzhalter 2"/>
          <p:cNvSpPr>
            <a:spLocks noGrp="1"/>
          </p:cNvSpPr>
          <p:nvPr>
            <p:ph type="chart" idx="1"/>
          </p:nvPr>
        </p:nvSpPr>
        <p:spPr>
          <a:xfrm>
            <a:off x="575734" y="1200000"/>
            <a:ext cx="11167533" cy="4608000"/>
          </a:xfrm>
        </p:spPr>
        <p:txBody>
          <a:bodyPr/>
          <a:lstStyle/>
          <a:p>
            <a:r>
              <a:rPr lang="de-DE" smtClean="0"/>
              <a:t>Diagramm durch Klicken auf Symbol hinzufügen</a:t>
            </a:r>
            <a:endParaRPr lang="de-DE"/>
          </a:p>
        </p:txBody>
      </p:sp>
      <p:pic>
        <p:nvPicPr>
          <p:cNvPr id="5" name="Grafik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4042" y="6221356"/>
            <a:ext cx="1269225" cy="297491"/>
          </a:xfrm>
          <a:prstGeom prst="rect">
            <a:avLst/>
          </a:prstGeom>
        </p:spPr>
      </p:pic>
    </p:spTree>
    <p:extLst>
      <p:ext uri="{BB962C8B-B14F-4D97-AF65-F5344CB8AC3E}">
        <p14:creationId xmlns:p14="http://schemas.microsoft.com/office/powerpoint/2010/main" val="215805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5734" y="111126"/>
            <a:ext cx="11167533" cy="708025"/>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de-DE" smtClean="0"/>
              <a:t>Mastertitelformat bearbeiten</a:t>
            </a:r>
          </a:p>
        </p:txBody>
      </p:sp>
      <p:sp>
        <p:nvSpPr>
          <p:cNvPr id="1027" name="Rectangle 3"/>
          <p:cNvSpPr>
            <a:spLocks noGrp="1" noChangeArrowheads="1"/>
          </p:cNvSpPr>
          <p:nvPr>
            <p:ph type="body" idx="1"/>
          </p:nvPr>
        </p:nvSpPr>
        <p:spPr bwMode="auto">
          <a:xfrm>
            <a:off x="575734" y="1200000"/>
            <a:ext cx="11167533" cy="46080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de-DE" dirty="0" smtClean="0"/>
              <a:t>Mastertextformat bearbeiten</a:t>
            </a:r>
          </a:p>
          <a:p>
            <a:pPr lvl="2"/>
            <a:r>
              <a:rPr lang="de-DE" dirty="0" smtClean="0"/>
              <a:t>Zweite Ebene</a:t>
            </a:r>
          </a:p>
          <a:p>
            <a:pPr lvl="3"/>
            <a:r>
              <a:rPr lang="de-DE" dirty="0" smtClean="0"/>
              <a:t>Dritte Ebene</a:t>
            </a:r>
          </a:p>
          <a:p>
            <a:pPr lvl="4"/>
            <a:r>
              <a:rPr lang="de-DE" dirty="0" smtClean="0"/>
              <a:t>Vierte Ebene</a:t>
            </a:r>
          </a:p>
          <a:p>
            <a:pPr lvl="5"/>
            <a:r>
              <a:rPr lang="de-DE" dirty="0" smtClean="0"/>
              <a:t>Fünfte Ebene</a:t>
            </a:r>
          </a:p>
        </p:txBody>
      </p:sp>
      <p:pic>
        <p:nvPicPr>
          <p:cNvPr id="1044" name="Picture 20" descr="TUBS_CO_70vH_150dpi"/>
          <p:cNvPicPr>
            <a:picLocks noChangeAspect="1" noChangeArrowheads="1"/>
          </p:cNvPicPr>
          <p:nvPr/>
        </p:nvPicPr>
        <p:blipFill>
          <a:blip r:embed="rId15" cstate="print"/>
          <a:srcRect/>
          <a:stretch>
            <a:fillRect/>
          </a:stretch>
        </p:blipFill>
        <p:spPr bwMode="auto">
          <a:xfrm>
            <a:off x="1" y="5915031"/>
            <a:ext cx="1809187" cy="669837"/>
          </a:xfrm>
          <a:prstGeom prst="rect">
            <a:avLst/>
          </a:prstGeom>
          <a:noFill/>
          <a:ln w="9525">
            <a:noFill/>
            <a:miter lim="800000"/>
            <a:headEnd/>
            <a:tailEnd/>
          </a:ln>
        </p:spPr>
      </p:pic>
      <p:sp>
        <p:nvSpPr>
          <p:cNvPr id="8" name="Textfeld 7"/>
          <p:cNvSpPr txBox="1"/>
          <p:nvPr/>
        </p:nvSpPr>
        <p:spPr>
          <a:xfrm>
            <a:off x="1895533" y="6140451"/>
            <a:ext cx="5940731" cy="328423"/>
          </a:xfrm>
          <a:prstGeom prst="rect">
            <a:avLst/>
          </a:prstGeom>
          <a:noFill/>
        </p:spPr>
        <p:txBody>
          <a:bodyPr wrap="square" lIns="0" tIns="0" rIns="0" bIns="0" rtlCol="0">
            <a:spAutoFit/>
          </a:bodyPr>
          <a:lstStyle/>
          <a:p>
            <a:pPr defTabSz="1219170" fontAlgn="base">
              <a:spcBef>
                <a:spcPct val="0"/>
              </a:spcBef>
              <a:spcAft>
                <a:spcPct val="0"/>
              </a:spcAft>
              <a:defRPr/>
            </a:pPr>
            <a:r>
              <a:rPr lang="de-DE" sz="1067" dirty="0" smtClean="0">
                <a:solidFill>
                  <a:srgbClr val="000000"/>
                </a:solidFill>
              </a:rPr>
              <a:t>16.06.2022 | Johannes M. Eckhardt | </a:t>
            </a:r>
            <a:r>
              <a:rPr lang="de-DE" sz="1067" dirty="0" err="1" smtClean="0">
                <a:solidFill>
                  <a:srgbClr val="000000"/>
                </a:solidFill>
              </a:rPr>
              <a:t>Transmit</a:t>
            </a:r>
            <a:r>
              <a:rPr lang="de-DE" sz="1067" dirty="0" smtClean="0">
                <a:solidFill>
                  <a:srgbClr val="000000"/>
                </a:solidFill>
              </a:rPr>
              <a:t> Pulses </a:t>
            </a:r>
            <a:r>
              <a:rPr lang="de-DE" sz="1067" dirty="0" err="1" smtClean="0">
                <a:solidFill>
                  <a:srgbClr val="000000"/>
                </a:solidFill>
              </a:rPr>
              <a:t>for</a:t>
            </a:r>
            <a:r>
              <a:rPr lang="de-DE" sz="1067" dirty="0" smtClean="0">
                <a:solidFill>
                  <a:srgbClr val="000000"/>
                </a:solidFill>
              </a:rPr>
              <a:t> IEEE 802.15.3d | </a:t>
            </a:r>
            <a:fld id="{54091A06-E49E-4F45-A4ED-27B9A60B04AE}" type="slidenum">
              <a:rPr lang="de-DE" sz="1067" smtClean="0">
                <a:solidFill>
                  <a:srgbClr val="000000"/>
                </a:solidFill>
              </a:rPr>
              <a:pPr defTabSz="1219170" fontAlgn="base">
                <a:spcBef>
                  <a:spcPct val="0"/>
                </a:spcBef>
                <a:spcAft>
                  <a:spcPct val="0"/>
                </a:spcAft>
                <a:defRPr/>
              </a:pPr>
              <a:t>‹Nr.›</a:t>
            </a:fld>
            <a:r>
              <a:rPr lang="de-DE" sz="1067" dirty="0" smtClean="0">
                <a:solidFill>
                  <a:srgbClr val="000000"/>
                </a:solidFill>
              </a:rPr>
              <a:t>/11</a:t>
            </a:r>
          </a:p>
          <a:p>
            <a:endParaRPr lang="de-DE" sz="1067" dirty="0">
              <a:solidFill>
                <a:srgbClr val="000000"/>
              </a:solidFill>
            </a:endParaRPr>
          </a:p>
        </p:txBody>
      </p:sp>
      <p:sp>
        <p:nvSpPr>
          <p:cNvPr id="1038" name="Line 14"/>
          <p:cNvSpPr>
            <a:spLocks noChangeShapeType="1"/>
          </p:cNvSpPr>
          <p:nvPr/>
        </p:nvSpPr>
        <p:spPr bwMode="auto">
          <a:xfrm>
            <a:off x="0" y="6081600"/>
            <a:ext cx="12192000" cy="0"/>
          </a:xfrm>
          <a:prstGeom prst="line">
            <a:avLst/>
          </a:prstGeom>
          <a:noFill/>
          <a:ln w="9525">
            <a:solidFill>
              <a:srgbClr val="BE1E3C"/>
            </a:solidFill>
            <a:round/>
            <a:headEnd/>
            <a:tailEnd/>
          </a:ln>
          <a:effectLst/>
        </p:spPr>
        <p:txBody>
          <a:bodyPr/>
          <a:lstStyle/>
          <a:p>
            <a:endParaRPr lang="de-DE">
              <a:solidFill>
                <a:srgbClr val="000000"/>
              </a:solidFill>
            </a:endParaRPr>
          </a:p>
        </p:txBody>
      </p:sp>
    </p:spTree>
    <p:extLst>
      <p:ext uri="{BB962C8B-B14F-4D97-AF65-F5344CB8AC3E}">
        <p14:creationId xmlns:p14="http://schemas.microsoft.com/office/powerpoint/2010/main" val="196886026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hf sldNum="0" hdr="0" ftr="0" dt="0"/>
  <p:txStyles>
    <p:titleStyle>
      <a:lvl1pPr algn="l" rtl="0" eaLnBrk="1" fontAlgn="base" hangingPunct="1">
        <a:spcBef>
          <a:spcPct val="0"/>
        </a:spcBef>
        <a:spcAft>
          <a:spcPct val="0"/>
        </a:spcAft>
        <a:defRPr sz="2933" b="1">
          <a:solidFill>
            <a:schemeClr val="tx1"/>
          </a:solidFill>
          <a:latin typeface="+mj-lt"/>
          <a:ea typeface="+mj-ea"/>
          <a:cs typeface="+mj-cs"/>
        </a:defRPr>
      </a:lvl1pPr>
      <a:lvl2pPr algn="l" rtl="0" eaLnBrk="1" fontAlgn="base" hangingPunct="1">
        <a:spcBef>
          <a:spcPct val="0"/>
        </a:spcBef>
        <a:spcAft>
          <a:spcPct val="0"/>
        </a:spcAft>
        <a:defRPr sz="2933" b="1">
          <a:solidFill>
            <a:schemeClr val="tx1"/>
          </a:solidFill>
          <a:latin typeface="Arial" charset="0"/>
        </a:defRPr>
      </a:lvl2pPr>
      <a:lvl3pPr algn="l" rtl="0" eaLnBrk="1" fontAlgn="base" hangingPunct="1">
        <a:spcBef>
          <a:spcPct val="0"/>
        </a:spcBef>
        <a:spcAft>
          <a:spcPct val="0"/>
        </a:spcAft>
        <a:defRPr sz="2933" b="1">
          <a:solidFill>
            <a:schemeClr val="tx1"/>
          </a:solidFill>
          <a:latin typeface="Arial" charset="0"/>
        </a:defRPr>
      </a:lvl3pPr>
      <a:lvl4pPr algn="l" rtl="0" eaLnBrk="1" fontAlgn="base" hangingPunct="1">
        <a:spcBef>
          <a:spcPct val="0"/>
        </a:spcBef>
        <a:spcAft>
          <a:spcPct val="0"/>
        </a:spcAft>
        <a:defRPr sz="2933" b="1">
          <a:solidFill>
            <a:schemeClr val="tx1"/>
          </a:solidFill>
          <a:latin typeface="Arial" charset="0"/>
        </a:defRPr>
      </a:lvl4pPr>
      <a:lvl5pPr algn="l" rtl="0" eaLnBrk="1" fontAlgn="base" hangingPunct="1">
        <a:spcBef>
          <a:spcPct val="0"/>
        </a:spcBef>
        <a:spcAft>
          <a:spcPct val="0"/>
        </a:spcAft>
        <a:defRPr sz="2933" b="1">
          <a:solidFill>
            <a:schemeClr val="tx1"/>
          </a:solidFill>
          <a:latin typeface="Arial" charset="0"/>
        </a:defRPr>
      </a:lvl5pPr>
      <a:lvl6pPr marL="609585" algn="l" rtl="0" eaLnBrk="1" fontAlgn="base" hangingPunct="1">
        <a:spcBef>
          <a:spcPct val="0"/>
        </a:spcBef>
        <a:spcAft>
          <a:spcPct val="0"/>
        </a:spcAft>
        <a:defRPr sz="2933" b="1">
          <a:solidFill>
            <a:schemeClr val="tx1"/>
          </a:solidFill>
          <a:latin typeface="Arial" charset="0"/>
        </a:defRPr>
      </a:lvl6pPr>
      <a:lvl7pPr marL="1219170" algn="l" rtl="0" eaLnBrk="1" fontAlgn="base" hangingPunct="1">
        <a:spcBef>
          <a:spcPct val="0"/>
        </a:spcBef>
        <a:spcAft>
          <a:spcPct val="0"/>
        </a:spcAft>
        <a:defRPr sz="2933" b="1">
          <a:solidFill>
            <a:schemeClr val="tx1"/>
          </a:solidFill>
          <a:latin typeface="Arial" charset="0"/>
        </a:defRPr>
      </a:lvl7pPr>
      <a:lvl8pPr marL="1828754" algn="l" rtl="0" eaLnBrk="1" fontAlgn="base" hangingPunct="1">
        <a:spcBef>
          <a:spcPct val="0"/>
        </a:spcBef>
        <a:spcAft>
          <a:spcPct val="0"/>
        </a:spcAft>
        <a:defRPr sz="2933" b="1">
          <a:solidFill>
            <a:schemeClr val="tx1"/>
          </a:solidFill>
          <a:latin typeface="Arial" charset="0"/>
        </a:defRPr>
      </a:lvl8pPr>
      <a:lvl9pPr marL="2438339" algn="l" rtl="0" eaLnBrk="1" fontAlgn="base" hangingPunct="1">
        <a:spcBef>
          <a:spcPct val="0"/>
        </a:spcBef>
        <a:spcAft>
          <a:spcPct val="0"/>
        </a:spcAft>
        <a:defRPr sz="2933" b="1">
          <a:solidFill>
            <a:schemeClr val="tx1"/>
          </a:solidFill>
          <a:latin typeface="Arial"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2133">
          <a:solidFill>
            <a:schemeClr val="tx1"/>
          </a:solidFill>
          <a:latin typeface="+mn-lt"/>
          <a:ea typeface="+mn-ea"/>
          <a:cs typeface="+mn-cs"/>
        </a:defRPr>
      </a:lvl1pPr>
      <a:lvl2pPr marL="253994" indent="-251878" algn="l" rtl="0" eaLnBrk="1" fontAlgn="base" hangingPunct="1">
        <a:spcBef>
          <a:spcPct val="20000"/>
        </a:spcBef>
        <a:spcAft>
          <a:spcPct val="0"/>
        </a:spcAft>
        <a:buClr>
          <a:schemeClr val="tx1"/>
        </a:buClr>
        <a:buFont typeface="Wingdings" pitchFamily="2" charset="2"/>
        <a:buChar char="§"/>
        <a:defRPr sz="2133">
          <a:solidFill>
            <a:schemeClr val="tx1"/>
          </a:solidFill>
          <a:latin typeface="+mn-lt"/>
        </a:defRPr>
      </a:lvl2pPr>
      <a:lvl3pPr marL="482588" indent="-226478" algn="l" rtl="0" eaLnBrk="1" fontAlgn="base" hangingPunct="1">
        <a:spcBef>
          <a:spcPct val="20000"/>
        </a:spcBef>
        <a:spcAft>
          <a:spcPct val="0"/>
        </a:spcAft>
        <a:buClr>
          <a:schemeClr val="tx1"/>
        </a:buClr>
        <a:buFont typeface="Wingdings" pitchFamily="2" charset="2"/>
        <a:buChar char="§"/>
        <a:defRPr sz="2133">
          <a:solidFill>
            <a:schemeClr val="tx1"/>
          </a:solidFill>
          <a:latin typeface="+mn-lt"/>
        </a:defRPr>
      </a:lvl3pPr>
      <a:lvl4pPr marL="723882" indent="-239178" algn="l" rtl="0" eaLnBrk="1" fontAlgn="base" hangingPunct="1">
        <a:spcBef>
          <a:spcPct val="20000"/>
        </a:spcBef>
        <a:spcAft>
          <a:spcPct val="0"/>
        </a:spcAft>
        <a:buClr>
          <a:schemeClr val="tx1"/>
        </a:buClr>
        <a:buFont typeface="Wingdings" pitchFamily="2" charset="2"/>
        <a:buChar char="§"/>
        <a:defRPr sz="2133">
          <a:solidFill>
            <a:schemeClr val="tx1"/>
          </a:solidFill>
          <a:latin typeface="+mn-lt"/>
        </a:defRPr>
      </a:lvl4pPr>
      <a:lvl5pPr marL="990575" indent="-264577" algn="l" rtl="0" eaLnBrk="1" fontAlgn="base" hangingPunct="1">
        <a:spcBef>
          <a:spcPct val="20000"/>
        </a:spcBef>
        <a:spcAft>
          <a:spcPct val="0"/>
        </a:spcAft>
        <a:buClr>
          <a:schemeClr val="tx1"/>
        </a:buClr>
        <a:buFont typeface="Wingdings" pitchFamily="2" charset="2"/>
        <a:buChar char="§"/>
        <a:defRPr sz="2133">
          <a:solidFill>
            <a:schemeClr val="tx1"/>
          </a:solidFill>
          <a:latin typeface="+mn-lt"/>
        </a:defRPr>
      </a:lvl5pPr>
      <a:lvl6pPr marL="1600160" indent="-264577" algn="l" rtl="0" eaLnBrk="1" fontAlgn="base" hangingPunct="1">
        <a:spcBef>
          <a:spcPct val="20000"/>
        </a:spcBef>
        <a:spcAft>
          <a:spcPct val="0"/>
        </a:spcAft>
        <a:buFont typeface="Wingdings" pitchFamily="2" charset="2"/>
        <a:buChar char="§"/>
        <a:defRPr sz="2133">
          <a:solidFill>
            <a:schemeClr val="tx1"/>
          </a:solidFill>
          <a:latin typeface="+mn-lt"/>
        </a:defRPr>
      </a:lvl6pPr>
      <a:lvl7pPr marL="2209745" indent="-264577" algn="l" rtl="0" eaLnBrk="1" fontAlgn="base" hangingPunct="1">
        <a:spcBef>
          <a:spcPct val="20000"/>
        </a:spcBef>
        <a:spcAft>
          <a:spcPct val="0"/>
        </a:spcAft>
        <a:buFont typeface="Wingdings" pitchFamily="2" charset="2"/>
        <a:buChar char="§"/>
        <a:defRPr sz="2133">
          <a:solidFill>
            <a:schemeClr val="tx1"/>
          </a:solidFill>
          <a:latin typeface="+mn-lt"/>
        </a:defRPr>
      </a:lvl7pPr>
      <a:lvl8pPr marL="2819330" indent="-264577" algn="l" rtl="0" eaLnBrk="1" fontAlgn="base" hangingPunct="1">
        <a:spcBef>
          <a:spcPct val="20000"/>
        </a:spcBef>
        <a:spcAft>
          <a:spcPct val="0"/>
        </a:spcAft>
        <a:buFont typeface="Wingdings" pitchFamily="2" charset="2"/>
        <a:buChar char="§"/>
        <a:defRPr sz="2133">
          <a:solidFill>
            <a:schemeClr val="tx1"/>
          </a:solidFill>
          <a:latin typeface="+mn-lt"/>
        </a:defRPr>
      </a:lvl8pPr>
      <a:lvl9pPr marL="3428914" indent="-264577" algn="l" rtl="0" eaLnBrk="1" fontAlgn="base" hangingPunct="1">
        <a:spcBef>
          <a:spcPct val="20000"/>
        </a:spcBef>
        <a:spcAft>
          <a:spcPct val="0"/>
        </a:spcAft>
        <a:buFont typeface="Wingdings" pitchFamily="2" charset="2"/>
        <a:buChar char="§"/>
        <a:defRPr sz="2133">
          <a:solidFill>
            <a:schemeClr val="tx1"/>
          </a:solidFill>
          <a:latin typeface="+mn-lt"/>
        </a:defRPr>
      </a:lvl9pPr>
    </p:bodyStyle>
    <p:other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de-DE"/>
              <a:t>Titelmasterformat durch Klicken bearbeiten</a:t>
            </a:r>
            <a:endParaRPr lang="en-US"/>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1028" name="Rectangle 4"/>
          <p:cNvSpPr>
            <a:spLocks noGrp="1" noChangeArrowheads="1"/>
          </p:cNvSpPr>
          <p:nvPr>
            <p:ph type="dt" sz="half" idx="2"/>
          </p:nvPr>
        </p:nvSpPr>
        <p:spPr bwMode="auto">
          <a:xfrm>
            <a:off x="914400" y="378281"/>
            <a:ext cx="21336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pPr eaLnBrk="0" fontAlgn="base" hangingPunct="0">
              <a:spcBef>
                <a:spcPct val="0"/>
              </a:spcBef>
              <a:spcAft>
                <a:spcPct val="0"/>
              </a:spcAft>
            </a:pPr>
            <a:r>
              <a:rPr lang="en-US" dirty="0" err="1" smtClean="0">
                <a:solidFill>
                  <a:srgbClr val="000000"/>
                </a:solidFill>
                <a:latin typeface="Times New Roman" pitchFamily="18" charset="0"/>
              </a:rPr>
              <a:t>Juli</a:t>
            </a:r>
            <a:r>
              <a:rPr lang="en-US" dirty="0" smtClean="0">
                <a:solidFill>
                  <a:srgbClr val="000000"/>
                </a:solidFill>
                <a:latin typeface="Times New Roman" pitchFamily="18" charset="0"/>
              </a:rPr>
              <a:t> 2022</a:t>
            </a:r>
            <a:endParaRPr lang="en-US" dirty="0">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7315200" y="6475413"/>
            <a:ext cx="41656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eaLnBrk="0" fontAlgn="base" hangingPunct="0">
              <a:spcBef>
                <a:spcPct val="0"/>
              </a:spcBef>
              <a:spcAft>
                <a:spcPct val="0"/>
              </a:spcAft>
            </a:pPr>
            <a:r>
              <a:rPr lang="en-US" sz="1200" dirty="0">
                <a:solidFill>
                  <a:srgbClr val="000000"/>
                </a:solidFill>
                <a:latin typeface="Times New Roman" pitchFamily="18" charset="0"/>
              </a:rPr>
              <a:t>Thomas Kürner (TU Braunschweig) </a:t>
            </a:r>
          </a:p>
        </p:txBody>
      </p:sp>
      <p:sp>
        <p:nvSpPr>
          <p:cNvPr id="1030" name="Rectangle 6"/>
          <p:cNvSpPr>
            <a:spLocks noGrp="1" noChangeArrowheads="1"/>
          </p:cNvSpPr>
          <p:nvPr>
            <p:ph type="sldNum" sz="quarter" idx="4"/>
          </p:nvPr>
        </p:nvSpPr>
        <p:spPr bwMode="auto">
          <a:xfrm>
            <a:off x="5821616" y="6475413"/>
            <a:ext cx="650370"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eaLnBrk="0" fontAlgn="base" hangingPunct="0">
              <a:spcBef>
                <a:spcPct val="0"/>
              </a:spcBef>
              <a:spcAft>
                <a:spcPct val="0"/>
              </a:spcAft>
            </a:pPr>
            <a:r>
              <a:rPr lang="en-US" sz="1200" dirty="0">
                <a:solidFill>
                  <a:srgbClr val="000000"/>
                </a:solidFill>
                <a:latin typeface="Times New Roman" pitchFamily="18" charset="0"/>
              </a:rPr>
              <a:t>Slide </a:t>
            </a:r>
            <a:fld id="{0CA028F1-D738-48FE-BE50-E58F6D2C58CF}" type="slidenum">
              <a:rPr lang="en-US" sz="1200">
                <a:solidFill>
                  <a:srgbClr val="000000"/>
                </a:solidFill>
                <a:latin typeface="Times New Roman" pitchFamily="18" charset="0"/>
              </a:rPr>
              <a:pPr eaLnBrk="0" fontAlgn="base" hangingPunct="0">
                <a:spcBef>
                  <a:spcPct val="0"/>
                </a:spcBef>
                <a:spcAft>
                  <a:spcPct val="0"/>
                </a:spcAft>
              </a:pPr>
              <a:t>‹Nr.›</a:t>
            </a:fld>
            <a:endParaRPr lang="en-US" sz="1200" dirty="0">
              <a:solidFill>
                <a:srgbClr val="000000"/>
              </a:solidFill>
              <a:latin typeface="Times New Roman" pitchFamily="18" charset="0"/>
            </a:endParaRPr>
          </a:p>
        </p:txBody>
      </p:sp>
      <p:sp>
        <p:nvSpPr>
          <p:cNvPr id="1031" name="Rectangle 7"/>
          <p:cNvSpPr>
            <a:spLocks noChangeArrowheads="1"/>
          </p:cNvSpPr>
          <p:nvPr/>
        </p:nvSpPr>
        <p:spPr bwMode="auto">
          <a:xfrm>
            <a:off x="1728716" y="394156"/>
            <a:ext cx="9548885" cy="215444"/>
          </a:xfrm>
          <a:prstGeom prst="rect">
            <a:avLst/>
          </a:prstGeom>
          <a:noFill/>
          <a:ln w="9525">
            <a:noFill/>
            <a:miter lim="800000"/>
            <a:headEnd/>
            <a:tailEnd/>
          </a:ln>
          <a:effectLst/>
        </p:spPr>
        <p:txBody>
          <a:bodyPr wrap="square" lIns="0" tIns="0" rIns="0" bIns="0" anchor="b">
            <a:spAutoFit/>
          </a:bodyPr>
          <a:lstStyle/>
          <a:p>
            <a:pPr marL="982663" lvl="4" algn="r" eaLnBrk="0" fontAlgn="base" hangingPunct="0">
              <a:spcBef>
                <a:spcPct val="0"/>
              </a:spcBef>
              <a:spcAft>
                <a:spcPct val="0"/>
              </a:spcAft>
            </a:pPr>
            <a:r>
              <a:rPr lang="en-US" sz="1400" b="1" dirty="0">
                <a:solidFill>
                  <a:srgbClr val="000000"/>
                </a:solidFill>
                <a:latin typeface="Times New Roman" pitchFamily="18" charset="0"/>
              </a:rPr>
              <a:t>doc.: IEEE </a:t>
            </a:r>
            <a:r>
              <a:rPr lang="en-US" sz="1400" b="1" dirty="0" smtClean="0">
                <a:solidFill>
                  <a:srgbClr val="000000"/>
                </a:solidFill>
                <a:latin typeface="Times New Roman" pitchFamily="18" charset="0"/>
              </a:rPr>
              <a:t>802.15-22-0431-00-0thz-AWGN</a:t>
            </a:r>
            <a:r>
              <a:rPr lang="en-US" sz="1400" b="1" baseline="0" dirty="0" smtClean="0">
                <a:solidFill>
                  <a:srgbClr val="000000"/>
                </a:solidFill>
                <a:latin typeface="Times New Roman" pitchFamily="18" charset="0"/>
              </a:rPr>
              <a:t> Simulation Results for new MCS</a:t>
            </a:r>
            <a:endParaRPr lang="en-US" sz="1400" b="1" dirty="0">
              <a:solidFill>
                <a:srgbClr val="000000"/>
              </a:solidFill>
              <a:latin typeface="Times New Roman" pitchFamily="18" charset="0"/>
            </a:endParaRPr>
          </a:p>
        </p:txBody>
      </p:sp>
      <p:sp>
        <p:nvSpPr>
          <p:cNvPr id="1033" name="Rectangle 9"/>
          <p:cNvSpPr>
            <a:spLocks noChangeArrowheads="1"/>
          </p:cNvSpPr>
          <p:nvPr/>
        </p:nvSpPr>
        <p:spPr bwMode="auto">
          <a:xfrm>
            <a:off x="914400" y="6475413"/>
            <a:ext cx="948267" cy="184666"/>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pPr>
            <a:r>
              <a:rPr lang="en-US" sz="1200">
                <a:solidFill>
                  <a:srgbClr val="000000"/>
                </a:solidFill>
                <a:latin typeface="Times New Roman" pitchFamily="18"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pPr>
            <a:endParaRPr lang="de-DE" sz="1200">
              <a:solidFill>
                <a:srgbClr val="000000"/>
              </a:solidFill>
              <a:latin typeface="Times New Roman" pitchFamily="18" charset="0"/>
            </a:endParaRPr>
          </a:p>
        </p:txBody>
      </p:sp>
    </p:spTree>
    <p:extLst>
      <p:ext uri="{BB962C8B-B14F-4D97-AF65-F5344CB8AC3E}">
        <p14:creationId xmlns:p14="http://schemas.microsoft.com/office/powerpoint/2010/main" val="59534379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Times New Roman" pitchFamily="18" charset="0"/>
        </a:defRPr>
      </a:lvl2pPr>
      <a:lvl3pPr algn="ctr" rtl="0" eaLnBrk="1" fontAlgn="base" hangingPunct="1">
        <a:spcBef>
          <a:spcPct val="0"/>
        </a:spcBef>
        <a:spcAft>
          <a:spcPct val="0"/>
        </a:spcAft>
        <a:defRPr sz="3600">
          <a:solidFill>
            <a:schemeClr val="tx2"/>
          </a:solidFill>
          <a:latin typeface="Times New Roman" pitchFamily="18" charset="0"/>
        </a:defRPr>
      </a:lvl3pPr>
      <a:lvl4pPr algn="ctr" rtl="0" eaLnBrk="1" fontAlgn="base" hangingPunct="1">
        <a:spcBef>
          <a:spcPct val="0"/>
        </a:spcBef>
        <a:spcAft>
          <a:spcPct val="0"/>
        </a:spcAft>
        <a:defRPr sz="3600">
          <a:solidFill>
            <a:schemeClr val="tx2"/>
          </a:solidFill>
          <a:latin typeface="Times New Roman" pitchFamily="18" charset="0"/>
        </a:defRPr>
      </a:lvl4pPr>
      <a:lvl5pPr algn="ctr" rtl="0" eaLnBrk="1" fontAlgn="base" hangingPunct="1">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085850" indent="-228600" algn="l" rtl="0" eaLnBrk="1" fontAlgn="base" hangingPunct="1">
        <a:spcBef>
          <a:spcPct val="20000"/>
        </a:spcBef>
        <a:spcAft>
          <a:spcPct val="0"/>
        </a:spcAft>
        <a:buChar char="•"/>
        <a:defRPr sz="2400">
          <a:solidFill>
            <a:schemeClr val="tx1"/>
          </a:solidFill>
          <a:latin typeface="+mn-lt"/>
        </a:defRPr>
      </a:lvl3pPr>
      <a:lvl4pPr marL="1428750" indent="-228600" algn="l" rtl="0" eaLnBrk="1" fontAlgn="base" hangingPunct="1">
        <a:spcBef>
          <a:spcPct val="20000"/>
        </a:spcBef>
        <a:spcAft>
          <a:spcPct val="0"/>
        </a:spcAft>
        <a:buChar char="–"/>
        <a:defRPr sz="2000">
          <a:solidFill>
            <a:schemeClr val="tx1"/>
          </a:solidFill>
          <a:latin typeface="+mn-lt"/>
        </a:defRPr>
      </a:lvl4pPr>
      <a:lvl5pPr marL="1771650" indent="-228600" algn="l" rtl="0" eaLnBrk="1" fontAlgn="base" hangingPunct="1">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doi.org/10.1029/2021RS007395" TargetMode="External"/><Relationship Id="rId2" Type="http://schemas.openxmlformats.org/officeDocument/2006/relationships/hyperlink" Target="https://www.tu-braunschweig.de/ifn/forschung/neueste-forschung-der-abteilung-mobilfunksysteme/simulator-for-mobile-networks-simone" TargetMode="External"/><Relationship Id="rId1" Type="http://schemas.openxmlformats.org/officeDocument/2006/relationships/slideLayout" Target="../slideLayouts/slideLayout15.xml"/><Relationship Id="rId5" Type="http://schemas.openxmlformats.org/officeDocument/2006/relationships/hyperlink" Target="https://mentor.ieee.org/802.15/dcn/22/15-22-0227-00-03ma-higher-order-apsk-constellations-implementation-required-edits.pdf" TargetMode="External"/><Relationship Id="rId4" Type="http://schemas.openxmlformats.org/officeDocument/2006/relationships/hyperlink" Target="https://mentor.ieee.org/802.15/dcn/16/15-16-0746-07-003d-preliminary-performance-of-fec-schemes-in-tg3d-channel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1"/>
          <p:cNvSpPr>
            <a:spLocks noGrp="1"/>
          </p:cNvSpPr>
          <p:nvPr>
            <p:ph type="dt" sz="half" idx="10"/>
          </p:nvPr>
        </p:nvSpPr>
        <p:spPr>
          <a:xfrm>
            <a:off x="1199456" y="332656"/>
            <a:ext cx="1600200" cy="215444"/>
          </a:xfrm>
        </p:spPr>
        <p:txBody>
          <a:bodyPr/>
          <a:lstStyle/>
          <a:p>
            <a:r>
              <a:rPr lang="en-US" dirty="0" smtClean="0">
                <a:solidFill>
                  <a:srgbClr val="000000"/>
                </a:solidFill>
              </a:rPr>
              <a:t>July 2022</a:t>
            </a:r>
            <a:endParaRPr lang="en-US" dirty="0">
              <a:solidFill>
                <a:srgbClr val="000000"/>
              </a:solidFill>
            </a:endParaRPr>
          </a:p>
        </p:txBody>
      </p:sp>
      <p:sp>
        <p:nvSpPr>
          <p:cNvPr id="5" name="Fußzeilenplatzhalter 2"/>
          <p:cNvSpPr>
            <a:spLocks noGrp="1"/>
          </p:cNvSpPr>
          <p:nvPr>
            <p:ph type="ftr" sz="quarter" idx="11"/>
          </p:nvPr>
        </p:nvSpPr>
        <p:spPr>
          <a:xfrm>
            <a:off x="7010400" y="6525344"/>
            <a:ext cx="4342184" cy="215444"/>
          </a:xfrm>
        </p:spPr>
        <p:txBody>
          <a:bodyPr/>
          <a:lstStyle/>
          <a:p>
            <a:r>
              <a:rPr lang="en-US" sz="1400" dirty="0" smtClean="0">
                <a:solidFill>
                  <a:srgbClr val="000000"/>
                </a:solidFill>
              </a:rPr>
              <a:t>Christoph Herold (TU </a:t>
            </a:r>
            <a:r>
              <a:rPr lang="en-US" sz="1400" dirty="0">
                <a:solidFill>
                  <a:srgbClr val="000000"/>
                </a:solidFill>
              </a:rPr>
              <a:t>Braunschweig).</a:t>
            </a:r>
          </a:p>
        </p:txBody>
      </p:sp>
      <p:sp>
        <p:nvSpPr>
          <p:cNvPr id="6" name="Foliennummernplatzhalter 3"/>
          <p:cNvSpPr>
            <a:spLocks noGrp="1"/>
          </p:cNvSpPr>
          <p:nvPr>
            <p:ph type="sldNum" sz="quarter" idx="12"/>
          </p:nvPr>
        </p:nvSpPr>
        <p:spPr>
          <a:xfrm>
            <a:off x="5834216" y="6475413"/>
            <a:ext cx="625171" cy="246221"/>
          </a:xfrm>
        </p:spPr>
        <p:txBody>
          <a:bodyPr/>
          <a:lstStyle/>
          <a:p>
            <a:r>
              <a:rPr lang="en-US" sz="1600" dirty="0">
                <a:solidFill>
                  <a:srgbClr val="000000"/>
                </a:solidFill>
              </a:rPr>
              <a:t>Slide </a:t>
            </a:r>
            <a:fld id="{81095783-45F1-4BC3-AE2A-29FF2428E513}" type="slidenum">
              <a:rPr lang="en-US" sz="1600">
                <a:solidFill>
                  <a:srgbClr val="000000"/>
                </a:solidFill>
              </a:rPr>
              <a:pPr/>
              <a:t>1</a:t>
            </a:fld>
            <a:endParaRPr lang="en-US" sz="1600" dirty="0">
              <a:solidFill>
                <a:srgbClr val="000000"/>
              </a:solidFill>
            </a:endParaRPr>
          </a:p>
        </p:txBody>
      </p:sp>
      <p:sp>
        <p:nvSpPr>
          <p:cNvPr id="27651" name="Rectangle 3"/>
          <p:cNvSpPr>
            <a:spLocks noChangeArrowheads="1"/>
          </p:cNvSpPr>
          <p:nvPr/>
        </p:nvSpPr>
        <p:spPr bwMode="auto">
          <a:xfrm>
            <a:off x="1055440" y="764704"/>
            <a:ext cx="10297144" cy="4770537"/>
          </a:xfrm>
          <a:prstGeom prst="rect">
            <a:avLst/>
          </a:prstGeom>
          <a:noFill/>
          <a:ln w="12700">
            <a:noFill/>
            <a:miter lim="800000"/>
            <a:headEnd type="none" w="sm" len="sm"/>
            <a:tailEnd type="none" w="sm" len="sm"/>
          </a:ln>
          <a:effectLst/>
        </p:spPr>
        <p:txBody>
          <a:bodyPr wrap="square">
            <a:spAutoFit/>
          </a:bodyPr>
          <a:lstStyle/>
          <a:p>
            <a:pPr eaLnBrk="0" fontAlgn="base" hangingPunct="0">
              <a:spcBef>
                <a:spcPct val="0"/>
              </a:spcBef>
              <a:spcAft>
                <a:spcPct val="0"/>
              </a:spcAft>
            </a:pPr>
            <a:r>
              <a:rPr lang="en-US" b="1" u="sng" dirty="0">
                <a:solidFill>
                  <a:srgbClr val="000000"/>
                </a:solidFill>
                <a:effectLst>
                  <a:outerShdw blurRad="38100" dist="38100" dir="2700000" algn="tl">
                    <a:srgbClr val="C0C0C0"/>
                  </a:outerShdw>
                </a:effectLst>
                <a:latin typeface="Times New Roman" pitchFamily="18" charset="0"/>
              </a:rPr>
              <a:t>Project: IEEE P802.15 Working Group for Wireless </a:t>
            </a:r>
            <a:r>
              <a:rPr lang="en-US" b="1" u="sng" dirty="0" err="1">
                <a:solidFill>
                  <a:srgbClr val="000000"/>
                </a:solidFill>
                <a:effectLst>
                  <a:outerShdw blurRad="38100" dist="38100" dir="2700000" algn="tl">
                    <a:srgbClr val="C0C0C0"/>
                  </a:outerShdw>
                </a:effectLst>
                <a:latin typeface="Times New Roman" pitchFamily="18" charset="0"/>
              </a:rPr>
              <a:t>Speciality</a:t>
            </a:r>
            <a:r>
              <a:rPr lang="en-US" b="1" u="sng" dirty="0">
                <a:solidFill>
                  <a:srgbClr val="000000"/>
                </a:solidFill>
                <a:effectLst>
                  <a:outerShdw blurRad="38100" dist="38100" dir="2700000" algn="tl">
                    <a:srgbClr val="C0C0C0"/>
                  </a:outerShdw>
                </a:effectLst>
                <a:latin typeface="Times New Roman" pitchFamily="18" charset="0"/>
              </a:rPr>
              <a:t> Networks (WSN)</a:t>
            </a:r>
            <a:endParaRPr lang="en-US" sz="1600" b="1" dirty="0">
              <a:solidFill>
                <a:srgbClr val="000000"/>
              </a:solidFill>
              <a:latin typeface="Times New Roman" pitchFamily="18" charset="0"/>
            </a:endParaRPr>
          </a:p>
          <a:p>
            <a:pPr eaLnBrk="0" fontAlgn="base" hangingPunct="0">
              <a:spcBef>
                <a:spcPct val="0"/>
              </a:spcBef>
              <a:spcAft>
                <a:spcPct val="0"/>
              </a:spcAft>
            </a:pPr>
            <a:endParaRPr lang="en-US" sz="1600" dirty="0">
              <a:solidFill>
                <a:srgbClr val="000000"/>
              </a:solidFill>
              <a:latin typeface="Times New Roman" pitchFamily="18" charset="0"/>
            </a:endParaRPr>
          </a:p>
          <a:p>
            <a:pPr eaLnBrk="0" fontAlgn="base" hangingPunct="0">
              <a:spcBef>
                <a:spcPct val="0"/>
              </a:spcBef>
              <a:spcAft>
                <a:spcPct val="0"/>
              </a:spcAft>
            </a:pPr>
            <a:r>
              <a:rPr lang="en-US" sz="1600" b="1" dirty="0" smtClean="0">
                <a:solidFill>
                  <a:srgbClr val="000000"/>
                </a:solidFill>
                <a:latin typeface="Times New Roman" pitchFamily="18" charset="0"/>
              </a:rPr>
              <a:t>Submission Title:</a:t>
            </a:r>
            <a:r>
              <a:rPr lang="en-US" sz="1600" dirty="0">
                <a:solidFill>
                  <a:srgbClr val="000000"/>
                </a:solidFill>
                <a:latin typeface="Times New Roman" pitchFamily="18" charset="0"/>
              </a:rPr>
              <a:t> </a:t>
            </a:r>
            <a:r>
              <a:rPr lang="en-US" sz="1600" dirty="0" smtClean="0">
                <a:solidFill>
                  <a:srgbClr val="000000"/>
                </a:solidFill>
                <a:latin typeface="Times New Roman" pitchFamily="18" charset="0"/>
              </a:rPr>
              <a:t>AWGN Simulation Results for new MCS</a:t>
            </a:r>
            <a:endParaRPr lang="de-DE" sz="1600" dirty="0" smtClean="0">
              <a:solidFill>
                <a:srgbClr val="000000"/>
              </a:solidFill>
              <a:latin typeface="Times New Roman" pitchFamily="18" charset="0"/>
            </a:endParaRPr>
          </a:p>
          <a:p>
            <a:pPr eaLnBrk="0" fontAlgn="base" hangingPunct="0">
              <a:spcBef>
                <a:spcPct val="0"/>
              </a:spcBef>
              <a:spcAft>
                <a:spcPct val="0"/>
              </a:spcAft>
            </a:pPr>
            <a:r>
              <a:rPr lang="en-US" sz="1600" dirty="0">
                <a:solidFill>
                  <a:srgbClr val="000000"/>
                </a:solidFill>
                <a:latin typeface="Times New Roman" pitchFamily="18" charset="0"/>
              </a:rPr>
              <a:t>	</a:t>
            </a:r>
          </a:p>
          <a:p>
            <a:pPr eaLnBrk="0" fontAlgn="base" hangingPunct="0">
              <a:spcBef>
                <a:spcPct val="0"/>
              </a:spcBef>
              <a:spcAft>
                <a:spcPct val="0"/>
              </a:spcAft>
            </a:pPr>
            <a:r>
              <a:rPr lang="en-US" sz="1600" b="1" dirty="0">
                <a:solidFill>
                  <a:srgbClr val="000000"/>
                </a:solidFill>
                <a:latin typeface="Times New Roman" pitchFamily="18" charset="0"/>
              </a:rPr>
              <a:t>Date Submitted</a:t>
            </a:r>
            <a:r>
              <a:rPr lang="en-US" sz="1600" dirty="0">
                <a:solidFill>
                  <a:srgbClr val="000000"/>
                </a:solidFill>
                <a:latin typeface="Times New Roman" pitchFamily="18" charset="0"/>
              </a:rPr>
              <a:t>: </a:t>
            </a:r>
            <a:r>
              <a:rPr lang="en-US" sz="1600" dirty="0" smtClean="0">
                <a:solidFill>
                  <a:srgbClr val="000000"/>
                </a:solidFill>
                <a:latin typeface="Times New Roman" pitchFamily="18" charset="0"/>
              </a:rPr>
              <a:t>22 July 2022</a:t>
            </a:r>
            <a:endParaRPr lang="en-US" sz="1600" dirty="0">
              <a:solidFill>
                <a:srgbClr val="000000"/>
              </a:solidFill>
              <a:latin typeface="Times New Roman" pitchFamily="18" charset="0"/>
            </a:endParaRPr>
          </a:p>
          <a:p>
            <a:pPr eaLnBrk="0" fontAlgn="base" hangingPunct="0">
              <a:spcBef>
                <a:spcPct val="0"/>
              </a:spcBef>
              <a:spcAft>
                <a:spcPct val="0"/>
              </a:spcAft>
            </a:pPr>
            <a:r>
              <a:rPr lang="en-US" sz="1600" b="1" dirty="0">
                <a:solidFill>
                  <a:srgbClr val="000000"/>
                </a:solidFill>
                <a:latin typeface="Times New Roman" pitchFamily="18" charset="0"/>
              </a:rPr>
              <a:t>Source:</a:t>
            </a:r>
            <a:r>
              <a:rPr lang="en-US" sz="1600" dirty="0">
                <a:solidFill>
                  <a:srgbClr val="000000"/>
                </a:solidFill>
                <a:latin typeface="Times New Roman" pitchFamily="18" charset="0"/>
              </a:rPr>
              <a:t> </a:t>
            </a:r>
            <a:r>
              <a:rPr lang="en-US" sz="1600" dirty="0" smtClean="0">
                <a:solidFill>
                  <a:srgbClr val="000000"/>
                </a:solidFill>
                <a:latin typeface="Times New Roman" pitchFamily="18" charset="0"/>
              </a:rPr>
              <a:t>Christoph Herold, TU </a:t>
            </a:r>
            <a:r>
              <a:rPr lang="en-US" sz="1600" dirty="0">
                <a:solidFill>
                  <a:srgbClr val="000000"/>
                </a:solidFill>
                <a:latin typeface="Times New Roman" pitchFamily="18" charset="0"/>
              </a:rPr>
              <a:t>Braunschweig</a:t>
            </a:r>
          </a:p>
          <a:p>
            <a:pPr eaLnBrk="0" fontAlgn="base" hangingPunct="0">
              <a:spcBef>
                <a:spcPct val="0"/>
              </a:spcBef>
              <a:spcAft>
                <a:spcPct val="0"/>
              </a:spcAft>
            </a:pPr>
            <a:r>
              <a:rPr lang="en-US" sz="1600" dirty="0">
                <a:solidFill>
                  <a:srgbClr val="000000"/>
                </a:solidFill>
                <a:latin typeface="Times New Roman" pitchFamily="18" charset="0"/>
              </a:rPr>
              <a:t>Address </a:t>
            </a:r>
            <a:r>
              <a:rPr lang="en-US" sz="1600" dirty="0" err="1">
                <a:solidFill>
                  <a:srgbClr val="000000"/>
                </a:solidFill>
                <a:latin typeface="Times New Roman" pitchFamily="18" charset="0"/>
              </a:rPr>
              <a:t>Schleinitzstr</a:t>
            </a:r>
            <a:r>
              <a:rPr lang="en-US" sz="1600" dirty="0">
                <a:solidFill>
                  <a:srgbClr val="000000"/>
                </a:solidFill>
                <a:latin typeface="Times New Roman" pitchFamily="18" charset="0"/>
              </a:rPr>
              <a:t>. 22, D-38092 Braunschweig, Germany</a:t>
            </a:r>
          </a:p>
          <a:p>
            <a:pPr eaLnBrk="0" fontAlgn="base" hangingPunct="0">
              <a:spcBef>
                <a:spcPct val="0"/>
              </a:spcBef>
              <a:spcAft>
                <a:spcPct val="0"/>
              </a:spcAft>
            </a:pPr>
            <a:r>
              <a:rPr lang="en-US" sz="1600" dirty="0">
                <a:solidFill>
                  <a:srgbClr val="000000"/>
                </a:solidFill>
                <a:latin typeface="Times New Roman" pitchFamily="18" charset="0"/>
              </a:rPr>
              <a:t>Voice</a:t>
            </a:r>
            <a:r>
              <a:rPr lang="en-US" sz="1600">
                <a:solidFill>
                  <a:srgbClr val="000000"/>
                </a:solidFill>
                <a:latin typeface="Times New Roman" pitchFamily="18" charset="0"/>
              </a:rPr>
              <a:t>:+</a:t>
            </a:r>
            <a:r>
              <a:rPr lang="en-US" sz="1600" smtClean="0">
                <a:solidFill>
                  <a:srgbClr val="000000"/>
                </a:solidFill>
                <a:latin typeface="Times New Roman" pitchFamily="18" charset="0"/>
              </a:rPr>
              <a:t>495313912410, </a:t>
            </a:r>
            <a:r>
              <a:rPr lang="en-US" sz="1600" dirty="0">
                <a:solidFill>
                  <a:srgbClr val="000000"/>
                </a:solidFill>
                <a:latin typeface="Times New Roman" pitchFamily="18" charset="0"/>
              </a:rPr>
              <a:t>FAX: +495313915192, E-Mail: </a:t>
            </a:r>
            <a:r>
              <a:rPr lang="en-US" sz="1600" dirty="0" smtClean="0">
                <a:solidFill>
                  <a:srgbClr val="000000"/>
                </a:solidFill>
                <a:latin typeface="Times New Roman" pitchFamily="18" charset="0"/>
              </a:rPr>
              <a:t>herold@ifn.ing.tu-bs.de</a:t>
            </a:r>
            <a:r>
              <a:rPr lang="en-US" sz="1600" dirty="0">
                <a:solidFill>
                  <a:srgbClr val="000000"/>
                </a:solidFill>
                <a:latin typeface="Times New Roman" pitchFamily="18" charset="0"/>
              </a:rPr>
              <a:t>	</a:t>
            </a:r>
          </a:p>
          <a:p>
            <a:pPr eaLnBrk="0" fontAlgn="base" hangingPunct="0">
              <a:spcBef>
                <a:spcPts val="600"/>
              </a:spcBef>
              <a:spcAft>
                <a:spcPts val="600"/>
              </a:spcAft>
            </a:pPr>
            <a:r>
              <a:rPr lang="en-US" sz="1600" b="1" dirty="0">
                <a:solidFill>
                  <a:srgbClr val="000000"/>
                </a:solidFill>
                <a:latin typeface="Times New Roman" pitchFamily="18" charset="0"/>
              </a:rPr>
              <a:t>Re:</a:t>
            </a:r>
            <a:r>
              <a:rPr lang="en-US" sz="1600" dirty="0">
                <a:solidFill>
                  <a:srgbClr val="000000"/>
                </a:solidFill>
                <a:latin typeface="Times New Roman" pitchFamily="18" charset="0"/>
              </a:rPr>
              <a:t> </a:t>
            </a:r>
            <a:r>
              <a:rPr lang="en-US" sz="1600" dirty="0" smtClean="0">
                <a:solidFill>
                  <a:srgbClr val="000000"/>
                </a:solidFill>
                <a:latin typeface="Times New Roman" pitchFamily="18" charset="0"/>
              </a:rPr>
              <a:t>n/a</a:t>
            </a:r>
            <a:endParaRPr lang="en-US" sz="1200" dirty="0">
              <a:solidFill>
                <a:srgbClr val="000000"/>
              </a:solidFill>
              <a:latin typeface="Times New Roman" pitchFamily="18" charset="0"/>
            </a:endParaRPr>
          </a:p>
          <a:p>
            <a:pPr eaLnBrk="0" fontAlgn="base" hangingPunct="0">
              <a:spcBef>
                <a:spcPct val="0"/>
              </a:spcBef>
              <a:spcAft>
                <a:spcPct val="0"/>
              </a:spcAft>
            </a:pPr>
            <a:r>
              <a:rPr lang="en-US" sz="1600" b="1" dirty="0">
                <a:solidFill>
                  <a:srgbClr val="000000"/>
                </a:solidFill>
                <a:latin typeface="Times New Roman" pitchFamily="18" charset="0"/>
              </a:rPr>
              <a:t>Abstract:</a:t>
            </a:r>
            <a:r>
              <a:rPr lang="en-US" sz="1600" dirty="0">
                <a:solidFill>
                  <a:srgbClr val="000000"/>
                </a:solidFill>
                <a:latin typeface="Times New Roman" pitchFamily="18" charset="0"/>
              </a:rPr>
              <a:t>	This document describes </a:t>
            </a:r>
            <a:r>
              <a:rPr lang="en-US" sz="1600" dirty="0" smtClean="0">
                <a:solidFill>
                  <a:srgbClr val="000000"/>
                </a:solidFill>
                <a:latin typeface="Times New Roman" pitchFamily="18" charset="0"/>
              </a:rPr>
              <a:t>a simulation study on the performance of the new proposed MCS in an AWGN channel.</a:t>
            </a:r>
            <a:endParaRPr lang="en-US" sz="1600" dirty="0">
              <a:solidFill>
                <a:srgbClr val="000000"/>
              </a:solidFill>
              <a:latin typeface="Times New Roman" pitchFamily="18" charset="0"/>
            </a:endParaRPr>
          </a:p>
          <a:p>
            <a:pPr eaLnBrk="0" fontAlgn="base" hangingPunct="0">
              <a:spcBef>
                <a:spcPts val="600"/>
              </a:spcBef>
              <a:spcAft>
                <a:spcPts val="600"/>
              </a:spcAft>
            </a:pPr>
            <a:r>
              <a:rPr lang="en-US" sz="1600" b="1" dirty="0">
                <a:solidFill>
                  <a:srgbClr val="000000"/>
                </a:solidFill>
                <a:latin typeface="Times New Roman" pitchFamily="18" charset="0"/>
              </a:rPr>
              <a:t>Purpose: </a:t>
            </a:r>
            <a:r>
              <a:rPr lang="en-US" sz="1600" dirty="0" smtClean="0">
                <a:solidFill>
                  <a:srgbClr val="000000"/>
                </a:solidFill>
                <a:latin typeface="Times New Roman" pitchFamily="18" charset="0"/>
              </a:rPr>
              <a:t>Input to TG3ma</a:t>
            </a:r>
            <a:endParaRPr lang="en-US" sz="1600" dirty="0">
              <a:solidFill>
                <a:srgbClr val="000000"/>
              </a:solidFill>
              <a:latin typeface="Times New Roman" pitchFamily="18" charset="0"/>
            </a:endParaRPr>
          </a:p>
          <a:p>
            <a:pPr eaLnBrk="0" fontAlgn="base" hangingPunct="0">
              <a:spcBef>
                <a:spcPts val="600"/>
              </a:spcBef>
              <a:spcAft>
                <a:spcPts val="600"/>
              </a:spcAft>
            </a:pPr>
            <a:r>
              <a:rPr lang="en-US" sz="1600" b="1" dirty="0">
                <a:solidFill>
                  <a:srgbClr val="000000"/>
                </a:solidFill>
                <a:latin typeface="Times New Roman" pitchFamily="18" charset="0"/>
              </a:rPr>
              <a:t>Notice:</a:t>
            </a:r>
            <a:r>
              <a:rPr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fontAlgn="base" hangingPunct="0">
              <a:spcBef>
                <a:spcPct val="0"/>
              </a:spcBef>
              <a:spcAft>
                <a:spcPct val="0"/>
              </a:spcAft>
            </a:pPr>
            <a:r>
              <a:rPr lang="en-US" sz="1600" b="1" dirty="0">
                <a:solidFill>
                  <a:srgbClr val="000000"/>
                </a:solidFill>
                <a:latin typeface="Times New Roman" pitchFamily="18" charset="0"/>
              </a:rPr>
              <a:t>Release:</a:t>
            </a:r>
            <a:r>
              <a:rPr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068180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Simulation </a:t>
            </a:r>
            <a:r>
              <a:rPr lang="de-DE" dirty="0" err="1" smtClean="0"/>
              <a:t>Results</a:t>
            </a:r>
            <a:r>
              <a:rPr lang="de-DE" dirty="0"/>
              <a:t> </a:t>
            </a:r>
            <a:r>
              <a:rPr lang="de-DE" dirty="0" smtClean="0"/>
              <a:t>– </a:t>
            </a:r>
            <a:r>
              <a:rPr lang="de-DE" dirty="0" err="1" smtClean="0"/>
              <a:t>Two</a:t>
            </a:r>
            <a:r>
              <a:rPr lang="de-DE" dirty="0" smtClean="0"/>
              <a:t> Ring 32 APSK &amp; </a:t>
            </a:r>
            <a:r>
              <a:rPr lang="de-DE" dirty="0" err="1" smtClean="0"/>
              <a:t>Three</a:t>
            </a:r>
            <a:r>
              <a:rPr lang="de-DE" dirty="0" smtClean="0"/>
              <a:t> Ring 32 APSK</a:t>
            </a:r>
            <a:endParaRPr lang="en-US"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8504" y="2132815"/>
            <a:ext cx="8574992" cy="3811569"/>
          </a:xfrm>
        </p:spPr>
      </p:pic>
      <p:sp>
        <p:nvSpPr>
          <p:cNvPr id="5" name="Fußzeilenplatzhalter 2"/>
          <p:cNvSpPr>
            <a:spLocks noGrp="1"/>
          </p:cNvSpPr>
          <p:nvPr>
            <p:ph type="ftr" sz="quarter" idx="11"/>
          </p:nvPr>
        </p:nvSpPr>
        <p:spPr>
          <a:xfrm>
            <a:off x="7010400" y="6525344"/>
            <a:ext cx="4342184" cy="215444"/>
          </a:xfrm>
        </p:spPr>
        <p:txBody>
          <a:bodyPr/>
          <a:lstStyle/>
          <a:p>
            <a:r>
              <a:rPr lang="en-US" sz="1400" dirty="0">
                <a:solidFill>
                  <a:srgbClr val="000000"/>
                </a:solidFill>
              </a:rPr>
              <a:t>Christoph Herold (TU </a:t>
            </a:r>
            <a:r>
              <a:rPr lang="en-US" sz="1400" dirty="0" err="1">
                <a:solidFill>
                  <a:srgbClr val="000000"/>
                </a:solidFill>
              </a:rPr>
              <a:t>Braunschweig</a:t>
            </a:r>
            <a:r>
              <a:rPr lang="en-US" sz="1400" dirty="0">
                <a:solidFill>
                  <a:srgbClr val="000000"/>
                </a:solidFill>
              </a:rPr>
              <a:t>).</a:t>
            </a:r>
          </a:p>
        </p:txBody>
      </p:sp>
      <p:sp>
        <p:nvSpPr>
          <p:cNvPr id="6" name="Foliennummernplatzhalter 3"/>
          <p:cNvSpPr>
            <a:spLocks noGrp="1"/>
          </p:cNvSpPr>
          <p:nvPr>
            <p:ph type="sldNum" sz="quarter" idx="12"/>
          </p:nvPr>
        </p:nvSpPr>
        <p:spPr>
          <a:xfrm>
            <a:off x="5777309" y="6475413"/>
            <a:ext cx="738985" cy="246221"/>
          </a:xfrm>
        </p:spPr>
        <p:txBody>
          <a:bodyPr/>
          <a:lstStyle/>
          <a:p>
            <a:r>
              <a:rPr lang="en-US" sz="1600" dirty="0" smtClean="0">
                <a:solidFill>
                  <a:srgbClr val="000000"/>
                </a:solidFill>
              </a:rPr>
              <a:t>Slide 10</a:t>
            </a:r>
            <a:endParaRPr lang="en-US" sz="1600" dirty="0">
              <a:solidFill>
                <a:srgbClr val="000000"/>
              </a:solidFill>
            </a:endParaRPr>
          </a:p>
        </p:txBody>
      </p:sp>
    </p:spTree>
    <p:extLst>
      <p:ext uri="{BB962C8B-B14F-4D97-AF65-F5344CB8AC3E}">
        <p14:creationId xmlns:p14="http://schemas.microsoft.com/office/powerpoint/2010/main" val="1777475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t>Implication</a:t>
            </a:r>
            <a:r>
              <a:rPr lang="de-DE" dirty="0" smtClean="0"/>
              <a:t> </a:t>
            </a:r>
            <a:r>
              <a:rPr lang="de-DE" dirty="0" err="1" smtClean="0"/>
              <a:t>to</a:t>
            </a:r>
            <a:r>
              <a:rPr lang="de-DE" dirty="0" smtClean="0"/>
              <a:t> Link Budget</a:t>
            </a:r>
            <a:endParaRPr lang="en-US"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3310415959"/>
              </p:ext>
            </p:extLst>
          </p:nvPr>
        </p:nvGraphicFramePr>
        <p:xfrm>
          <a:off x="914400" y="1844824"/>
          <a:ext cx="10363796" cy="4531360"/>
        </p:xfrm>
        <a:graphic>
          <a:graphicData uri="http://schemas.openxmlformats.org/drawingml/2006/table">
            <a:tbl>
              <a:tblPr firstRow="1" bandRow="1">
                <a:tableStyleId>{5C22544A-7EE6-4342-B048-85BDC9FD1C3A}</a:tableStyleId>
              </a:tblPr>
              <a:tblGrid>
                <a:gridCol w="2501606"/>
                <a:gridCol w="2501606"/>
                <a:gridCol w="2680292"/>
                <a:gridCol w="2680292"/>
              </a:tblGrid>
              <a:tr h="370840">
                <a:tc>
                  <a:txBody>
                    <a:bodyPr/>
                    <a:lstStyle/>
                    <a:p>
                      <a:r>
                        <a:rPr lang="de-DE" sz="1600" dirty="0" smtClean="0"/>
                        <a:t>Modulation</a:t>
                      </a:r>
                      <a:endParaRPr lang="en-US" sz="1600" dirty="0"/>
                    </a:p>
                  </a:txBody>
                  <a:tcPr marL="90773" marR="90773"/>
                </a:tc>
                <a:tc>
                  <a:txBody>
                    <a:bodyPr/>
                    <a:lstStyle/>
                    <a:p>
                      <a:r>
                        <a:rPr lang="de-DE" sz="1600" dirty="0" smtClean="0"/>
                        <a:t>Codec</a:t>
                      </a:r>
                      <a:endParaRPr lang="en-US" sz="1600" dirty="0"/>
                    </a:p>
                  </a:txBody>
                  <a:tcPr marL="90773" marR="90773"/>
                </a:tc>
                <a:tc>
                  <a:txBody>
                    <a:bodyPr/>
                    <a:lstStyle/>
                    <a:p>
                      <a:r>
                        <a:rPr lang="de-DE" sz="1600" dirty="0" err="1" smtClean="0"/>
                        <a:t>Required</a:t>
                      </a:r>
                      <a:r>
                        <a:rPr lang="de-DE" sz="1600" baseline="0" dirty="0" smtClean="0"/>
                        <a:t> SNR </a:t>
                      </a:r>
                      <a:r>
                        <a:rPr lang="de-DE" sz="1600" baseline="0" dirty="0" err="1" smtClean="0"/>
                        <a:t>for</a:t>
                      </a:r>
                      <a:r>
                        <a:rPr lang="de-DE" sz="1600" baseline="0" dirty="0" smtClean="0"/>
                        <a:t> </a:t>
                      </a:r>
                      <a:br>
                        <a:rPr lang="de-DE" sz="1600" baseline="0" dirty="0" smtClean="0"/>
                      </a:br>
                      <a:r>
                        <a:rPr lang="de-DE" sz="1600" baseline="0" dirty="0" smtClean="0"/>
                        <a:t>BER </a:t>
                      </a:r>
                      <a:r>
                        <a:rPr lang="de-DE" sz="1600" baseline="0" dirty="0" err="1" smtClean="0"/>
                        <a:t>of</a:t>
                      </a:r>
                      <a:r>
                        <a:rPr lang="de-DE" sz="1600" baseline="0" dirty="0" smtClean="0"/>
                        <a:t> 10^-12 </a:t>
                      </a:r>
                    </a:p>
                    <a:p>
                      <a:r>
                        <a:rPr lang="de-DE" sz="1600" baseline="0" dirty="0" smtClean="0"/>
                        <a:t>(SiMoNe, AWGN)</a:t>
                      </a:r>
                      <a:endParaRPr lang="en-US" sz="1600" dirty="0"/>
                    </a:p>
                  </a:txBody>
                  <a:tcPr marL="90773" marR="90773"/>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de-DE" sz="1600" dirty="0" err="1" smtClean="0"/>
                        <a:t>Required</a:t>
                      </a:r>
                      <a:r>
                        <a:rPr lang="de-DE" sz="1600" baseline="0" dirty="0" smtClean="0"/>
                        <a:t> SNR </a:t>
                      </a:r>
                      <a:r>
                        <a:rPr lang="de-DE" sz="1600" baseline="0" dirty="0" err="1" smtClean="0"/>
                        <a:t>for</a:t>
                      </a:r>
                      <a:r>
                        <a:rPr lang="de-DE" sz="1600" baseline="0" dirty="0" smtClean="0"/>
                        <a:t> </a:t>
                      </a:r>
                      <a:br>
                        <a:rPr lang="de-DE" sz="1600" baseline="0" dirty="0" smtClean="0"/>
                      </a:br>
                      <a:r>
                        <a:rPr lang="de-DE" sz="1600" baseline="0" dirty="0" smtClean="0"/>
                        <a:t>BER </a:t>
                      </a:r>
                      <a:r>
                        <a:rPr lang="de-DE" sz="1600" baseline="0" dirty="0" err="1" smtClean="0"/>
                        <a:t>of</a:t>
                      </a:r>
                      <a:r>
                        <a:rPr lang="de-DE" sz="1600" baseline="0" dirty="0" smtClean="0"/>
                        <a:t> 10^-12 </a:t>
                      </a:r>
                      <a:br>
                        <a:rPr lang="de-DE" sz="1600" baseline="0" dirty="0" smtClean="0"/>
                      </a:br>
                      <a:r>
                        <a:rPr lang="de-DE" sz="1600" baseline="0" dirty="0" smtClean="0"/>
                        <a:t>(</a:t>
                      </a:r>
                      <a:r>
                        <a:rPr lang="de-DE" sz="1600" baseline="0" dirty="0" err="1" smtClean="0"/>
                        <a:t>Previous</a:t>
                      </a:r>
                      <a:r>
                        <a:rPr lang="de-DE" sz="1600" baseline="0" dirty="0" smtClean="0"/>
                        <a:t>, AWGN) [3]</a:t>
                      </a:r>
                      <a:endParaRPr lang="en-US" sz="1600" dirty="0" smtClean="0"/>
                    </a:p>
                  </a:txBody>
                  <a:tcPr marL="90773" marR="90773"/>
                </a:tc>
              </a:tr>
              <a:tr h="370840">
                <a:tc>
                  <a:txBody>
                    <a:bodyPr/>
                    <a:lstStyle/>
                    <a:p>
                      <a:r>
                        <a:rPr lang="de-DE" sz="1600" dirty="0" smtClean="0"/>
                        <a:t>OOK</a:t>
                      </a:r>
                      <a:endParaRPr lang="en-US" sz="1600" dirty="0"/>
                    </a:p>
                  </a:txBody>
                  <a:tcPr marL="90773" marR="90773"/>
                </a:tc>
                <a:tc>
                  <a:txBody>
                    <a:bodyPr/>
                    <a:lstStyle/>
                    <a:p>
                      <a:r>
                        <a:rPr lang="de-DE" sz="1600" dirty="0" smtClean="0"/>
                        <a:t>11/15 LDPC</a:t>
                      </a:r>
                      <a:endParaRPr lang="en-US" sz="1600" dirty="0"/>
                    </a:p>
                  </a:txBody>
                  <a:tcPr marL="90773" marR="90773"/>
                </a:tc>
                <a:tc>
                  <a:txBody>
                    <a:bodyPr/>
                    <a:lstStyle/>
                    <a:p>
                      <a:pPr algn="r"/>
                      <a:r>
                        <a:rPr lang="de-DE" sz="1600" dirty="0" smtClean="0"/>
                        <a:t>8.38 dB</a:t>
                      </a:r>
                      <a:endParaRPr lang="en-US" sz="1600" dirty="0"/>
                    </a:p>
                  </a:txBody>
                  <a:tcPr marL="90773" marR="90773"/>
                </a:tc>
                <a:tc>
                  <a:txBody>
                    <a:bodyPr/>
                    <a:lstStyle/>
                    <a:p>
                      <a:pPr algn="r"/>
                      <a:r>
                        <a:rPr lang="de-DE" sz="1600" dirty="0" smtClean="0"/>
                        <a:t>5.95 dB</a:t>
                      </a:r>
                      <a:endParaRPr lang="en-US" sz="1600" dirty="0"/>
                    </a:p>
                  </a:txBody>
                  <a:tcPr marL="90773" marR="90773"/>
                </a:tc>
              </a:tr>
              <a:tr h="370840">
                <a:tc>
                  <a:txBody>
                    <a:bodyPr/>
                    <a:lstStyle/>
                    <a:p>
                      <a:r>
                        <a:rPr lang="de-DE" sz="1600" dirty="0" smtClean="0"/>
                        <a:t>OOK</a:t>
                      </a:r>
                      <a:endParaRPr lang="en-US" sz="1600" dirty="0"/>
                    </a:p>
                  </a:txBody>
                  <a:tcPr marL="90773" marR="90773"/>
                </a:tc>
                <a:tc>
                  <a:txBody>
                    <a:bodyPr/>
                    <a:lstStyle/>
                    <a:p>
                      <a:r>
                        <a:rPr lang="de-DE" sz="1600" dirty="0" smtClean="0"/>
                        <a:t>14/15 LDPC</a:t>
                      </a:r>
                      <a:endParaRPr lang="en-US" sz="1600" dirty="0"/>
                    </a:p>
                  </a:txBody>
                  <a:tcPr marL="90773" marR="90773"/>
                </a:tc>
                <a:tc>
                  <a:txBody>
                    <a:bodyPr/>
                    <a:lstStyle/>
                    <a:p>
                      <a:pPr algn="r"/>
                      <a:r>
                        <a:rPr lang="de-DE" sz="1600" dirty="0" smtClean="0"/>
                        <a:t>9.67 dB</a:t>
                      </a:r>
                      <a:endParaRPr lang="en-US" sz="1600" dirty="0"/>
                    </a:p>
                  </a:txBody>
                  <a:tcPr marL="90773" marR="90773"/>
                </a:tc>
                <a:tc>
                  <a:txBody>
                    <a:bodyPr/>
                    <a:lstStyle/>
                    <a:p>
                      <a:pPr algn="r"/>
                      <a:r>
                        <a:rPr lang="de-DE" sz="1600" dirty="0" smtClean="0"/>
                        <a:t>9.51 dB</a:t>
                      </a:r>
                      <a:endParaRPr lang="en-US" sz="1600" dirty="0"/>
                    </a:p>
                  </a:txBody>
                  <a:tcPr marL="90773" marR="90773"/>
                </a:tc>
              </a:tr>
              <a:tr h="370840">
                <a:tc>
                  <a:txBody>
                    <a:bodyPr/>
                    <a:lstStyle/>
                    <a:p>
                      <a:r>
                        <a:rPr lang="de-DE" sz="1600" dirty="0" smtClean="0"/>
                        <a:t>BPSK</a:t>
                      </a:r>
                      <a:endParaRPr lang="en-US" sz="1600" dirty="0"/>
                    </a:p>
                  </a:txBody>
                  <a:tcPr marL="90773" marR="90773"/>
                </a:tc>
                <a:tc>
                  <a:txBody>
                    <a:bodyPr/>
                    <a:lstStyle/>
                    <a:p>
                      <a:r>
                        <a:rPr lang="de-DE" sz="1600" dirty="0" smtClean="0"/>
                        <a:t>11/15 LDPC</a:t>
                      </a:r>
                      <a:endParaRPr lang="en-US" sz="1600" dirty="0"/>
                    </a:p>
                  </a:txBody>
                  <a:tcPr marL="90773" marR="90773"/>
                </a:tc>
                <a:tc>
                  <a:txBody>
                    <a:bodyPr/>
                    <a:lstStyle/>
                    <a:p>
                      <a:pPr algn="r"/>
                      <a:r>
                        <a:rPr lang="de-DE" sz="1600" dirty="0" smtClean="0"/>
                        <a:t>6.02 dB</a:t>
                      </a:r>
                      <a:endParaRPr lang="en-US" sz="1600" dirty="0"/>
                    </a:p>
                  </a:txBody>
                  <a:tcPr marL="90773" marR="90773"/>
                </a:tc>
                <a:tc>
                  <a:txBody>
                    <a:bodyPr/>
                    <a:lstStyle/>
                    <a:p>
                      <a:pPr algn="r"/>
                      <a:r>
                        <a:rPr lang="de-DE" sz="1600" dirty="0" smtClean="0"/>
                        <a:t>3.10 dB</a:t>
                      </a:r>
                      <a:endParaRPr lang="en-US" sz="1600" dirty="0"/>
                    </a:p>
                  </a:txBody>
                  <a:tcPr marL="90773" marR="90773"/>
                </a:tc>
              </a:tr>
              <a:tr h="370840">
                <a:tc>
                  <a:txBody>
                    <a:bodyPr/>
                    <a:lstStyle/>
                    <a:p>
                      <a:r>
                        <a:rPr lang="de-DE" sz="1600" dirty="0" smtClean="0"/>
                        <a:t>BPSK</a:t>
                      </a:r>
                      <a:endParaRPr lang="en-US" sz="1600" dirty="0"/>
                    </a:p>
                  </a:txBody>
                  <a:tcPr marL="90773" marR="90773"/>
                </a:tc>
                <a:tc>
                  <a:txBody>
                    <a:bodyPr/>
                    <a:lstStyle/>
                    <a:p>
                      <a:r>
                        <a:rPr lang="de-DE" sz="1600" dirty="0" smtClean="0"/>
                        <a:t>14/15 LDPC</a:t>
                      </a:r>
                      <a:endParaRPr lang="en-US" sz="1600" dirty="0"/>
                    </a:p>
                  </a:txBody>
                  <a:tcPr marL="90773" marR="90773"/>
                </a:tc>
                <a:tc>
                  <a:txBody>
                    <a:bodyPr/>
                    <a:lstStyle/>
                    <a:p>
                      <a:pPr algn="r"/>
                      <a:r>
                        <a:rPr lang="de-DE" sz="1600" dirty="0" smtClean="0"/>
                        <a:t>6.67 dB</a:t>
                      </a:r>
                      <a:endParaRPr lang="en-US" sz="1600" dirty="0"/>
                    </a:p>
                  </a:txBody>
                  <a:tcPr marL="90773" marR="90773"/>
                </a:tc>
                <a:tc>
                  <a:txBody>
                    <a:bodyPr/>
                    <a:lstStyle/>
                    <a:p>
                      <a:pPr algn="r"/>
                      <a:r>
                        <a:rPr lang="de-DE" sz="1600" dirty="0" smtClean="0"/>
                        <a:t>6.42 dB</a:t>
                      </a:r>
                      <a:endParaRPr lang="en-US" sz="1600" dirty="0"/>
                    </a:p>
                  </a:txBody>
                  <a:tcPr marL="90773" marR="90773"/>
                </a:tc>
              </a:tr>
              <a:tr h="370840">
                <a:tc>
                  <a:txBody>
                    <a:bodyPr/>
                    <a:lstStyle/>
                    <a:p>
                      <a:r>
                        <a:rPr lang="de-DE" sz="1600" dirty="0" smtClean="0"/>
                        <a:t>QPSK</a:t>
                      </a:r>
                      <a:endParaRPr lang="en-US" sz="1600" dirty="0"/>
                    </a:p>
                  </a:txBody>
                  <a:tcPr marL="90773" marR="90773"/>
                </a:tc>
                <a:tc>
                  <a:txBody>
                    <a:bodyPr/>
                    <a:lstStyle/>
                    <a:p>
                      <a:r>
                        <a:rPr lang="de-DE" sz="1600" dirty="0" smtClean="0"/>
                        <a:t>11/15 LDPC</a:t>
                      </a:r>
                      <a:endParaRPr lang="en-US" sz="1600" dirty="0"/>
                    </a:p>
                  </a:txBody>
                  <a:tcPr marL="90773" marR="90773"/>
                </a:tc>
                <a:tc>
                  <a:txBody>
                    <a:bodyPr/>
                    <a:lstStyle/>
                    <a:p>
                      <a:pPr algn="r"/>
                      <a:r>
                        <a:rPr lang="de-DE" sz="1600" dirty="0" smtClean="0"/>
                        <a:t>8.58 dB</a:t>
                      </a:r>
                      <a:endParaRPr lang="en-US" sz="1600" dirty="0"/>
                    </a:p>
                  </a:txBody>
                  <a:tcPr marL="90773" marR="90773"/>
                </a:tc>
                <a:tc>
                  <a:txBody>
                    <a:bodyPr/>
                    <a:lstStyle/>
                    <a:p>
                      <a:pPr algn="r"/>
                      <a:r>
                        <a:rPr lang="de-DE" sz="1600" dirty="0" smtClean="0"/>
                        <a:t>6.07 dB</a:t>
                      </a:r>
                      <a:endParaRPr lang="en-US" sz="1600" dirty="0"/>
                    </a:p>
                  </a:txBody>
                  <a:tcPr marL="90773" marR="90773"/>
                </a:tc>
              </a:tr>
              <a:tr h="370840">
                <a:tc>
                  <a:txBody>
                    <a:bodyPr/>
                    <a:lstStyle/>
                    <a:p>
                      <a:r>
                        <a:rPr lang="de-DE" sz="1600" dirty="0" smtClean="0"/>
                        <a:t>QPSK</a:t>
                      </a:r>
                      <a:endParaRPr lang="en-US" sz="1600" dirty="0"/>
                    </a:p>
                  </a:txBody>
                  <a:tcPr marL="90773" marR="90773"/>
                </a:tc>
                <a:tc>
                  <a:txBody>
                    <a:bodyPr/>
                    <a:lstStyle/>
                    <a:p>
                      <a:r>
                        <a:rPr lang="de-DE" sz="1600" dirty="0" smtClean="0"/>
                        <a:t>14/15 LDPC</a:t>
                      </a:r>
                      <a:endParaRPr lang="en-US" sz="1600" dirty="0"/>
                    </a:p>
                  </a:txBody>
                  <a:tcPr marL="90773" marR="90773"/>
                </a:tc>
                <a:tc>
                  <a:txBody>
                    <a:bodyPr/>
                    <a:lstStyle/>
                    <a:p>
                      <a:pPr algn="r"/>
                      <a:r>
                        <a:rPr lang="de-DE" sz="1600" dirty="0" smtClean="0"/>
                        <a:t>9.76 dB</a:t>
                      </a:r>
                      <a:endParaRPr lang="en-US" sz="1600" dirty="0"/>
                    </a:p>
                  </a:txBody>
                  <a:tcPr marL="90773" marR="90773"/>
                </a:tc>
                <a:tc>
                  <a:txBody>
                    <a:bodyPr/>
                    <a:lstStyle/>
                    <a:p>
                      <a:pPr algn="r"/>
                      <a:r>
                        <a:rPr lang="de-DE" sz="1600" dirty="0" smtClean="0"/>
                        <a:t>9.48 dB</a:t>
                      </a:r>
                      <a:endParaRPr lang="en-US" sz="1600" dirty="0"/>
                    </a:p>
                  </a:txBody>
                  <a:tcPr marL="90773" marR="90773"/>
                </a:tc>
              </a:tr>
              <a:tr h="370840">
                <a:tc>
                  <a:txBody>
                    <a:bodyPr/>
                    <a:lstStyle/>
                    <a:p>
                      <a:r>
                        <a:rPr lang="de-DE" sz="1600" dirty="0" smtClean="0"/>
                        <a:t>8PSK</a:t>
                      </a:r>
                      <a:endParaRPr lang="en-US" sz="1600" dirty="0"/>
                    </a:p>
                  </a:txBody>
                  <a:tcPr marL="90773" marR="90773"/>
                </a:tc>
                <a:tc>
                  <a:txBody>
                    <a:bodyPr/>
                    <a:lstStyle/>
                    <a:p>
                      <a:r>
                        <a:rPr lang="de-DE" sz="1600" dirty="0" smtClean="0"/>
                        <a:t>11/15 LDPC</a:t>
                      </a:r>
                      <a:endParaRPr lang="en-US" sz="1600" dirty="0"/>
                    </a:p>
                  </a:txBody>
                  <a:tcPr marL="90773" marR="90773"/>
                </a:tc>
                <a:tc>
                  <a:txBody>
                    <a:bodyPr/>
                    <a:lstStyle/>
                    <a:p>
                      <a:pPr algn="r"/>
                      <a:r>
                        <a:rPr lang="de-DE" sz="1600" dirty="0" smtClean="0"/>
                        <a:t>12.60 dB</a:t>
                      </a:r>
                      <a:endParaRPr lang="en-US" sz="1600" dirty="0"/>
                    </a:p>
                  </a:txBody>
                  <a:tcPr marL="90773" marR="90773"/>
                </a:tc>
                <a:tc>
                  <a:txBody>
                    <a:bodyPr/>
                    <a:lstStyle/>
                    <a:p>
                      <a:pPr algn="r"/>
                      <a:r>
                        <a:rPr lang="de-DE" sz="1600" dirty="0" smtClean="0"/>
                        <a:t>10.98 dB</a:t>
                      </a:r>
                      <a:endParaRPr lang="en-US" sz="1600" dirty="0"/>
                    </a:p>
                  </a:txBody>
                  <a:tcPr marL="90773" marR="90773"/>
                </a:tc>
              </a:tr>
              <a:tr h="370840">
                <a:tc>
                  <a:txBody>
                    <a:bodyPr/>
                    <a:lstStyle/>
                    <a:p>
                      <a:r>
                        <a:rPr lang="de-DE" sz="1600" dirty="0" smtClean="0"/>
                        <a:t>8PSK</a:t>
                      </a:r>
                      <a:endParaRPr lang="en-US" sz="1600" dirty="0"/>
                    </a:p>
                  </a:txBody>
                  <a:tcPr marL="90773" marR="90773"/>
                </a:tc>
                <a:tc>
                  <a:txBody>
                    <a:bodyPr/>
                    <a:lstStyle/>
                    <a:p>
                      <a:r>
                        <a:rPr lang="de-DE" sz="1600" dirty="0" smtClean="0"/>
                        <a:t>14/15 LDPC</a:t>
                      </a:r>
                      <a:endParaRPr lang="en-US" sz="1600" dirty="0"/>
                    </a:p>
                  </a:txBody>
                  <a:tcPr marL="90773" marR="90773"/>
                </a:tc>
                <a:tc>
                  <a:txBody>
                    <a:bodyPr/>
                    <a:lstStyle/>
                    <a:p>
                      <a:pPr algn="r"/>
                      <a:r>
                        <a:rPr lang="de-DE" sz="1600" dirty="0" smtClean="0"/>
                        <a:t>14.91 dB</a:t>
                      </a:r>
                      <a:endParaRPr lang="en-US" sz="1600" dirty="0"/>
                    </a:p>
                  </a:txBody>
                  <a:tcPr marL="90773" marR="90773"/>
                </a:tc>
                <a:tc>
                  <a:txBody>
                    <a:bodyPr/>
                    <a:lstStyle/>
                    <a:p>
                      <a:pPr algn="r"/>
                      <a:r>
                        <a:rPr lang="de-DE" sz="1600" dirty="0" smtClean="0"/>
                        <a:t>14.46 dB</a:t>
                      </a:r>
                      <a:endParaRPr lang="en-US" sz="1600" dirty="0"/>
                    </a:p>
                  </a:txBody>
                  <a:tcPr marL="90773" marR="90773"/>
                </a:tc>
              </a:tr>
              <a:tr h="370840">
                <a:tc>
                  <a:txBody>
                    <a:bodyPr/>
                    <a:lstStyle/>
                    <a:p>
                      <a:r>
                        <a:rPr lang="de-DE" sz="1600" dirty="0" smtClean="0"/>
                        <a:t>8APSK</a:t>
                      </a:r>
                      <a:endParaRPr lang="en-US" sz="1600" dirty="0"/>
                    </a:p>
                  </a:txBody>
                  <a:tcPr marL="90773" marR="90773"/>
                </a:tc>
                <a:tc>
                  <a:txBody>
                    <a:bodyPr/>
                    <a:lstStyle/>
                    <a:p>
                      <a:r>
                        <a:rPr lang="de-DE" sz="1600" dirty="0" smtClean="0"/>
                        <a:t>11/15 LDPC</a:t>
                      </a:r>
                      <a:endParaRPr lang="en-US" sz="1600" dirty="0"/>
                    </a:p>
                  </a:txBody>
                  <a:tcPr marL="90773" marR="90773"/>
                </a:tc>
                <a:tc>
                  <a:txBody>
                    <a:bodyPr/>
                    <a:lstStyle/>
                    <a:p>
                      <a:pPr algn="r"/>
                      <a:r>
                        <a:rPr lang="de-DE" sz="1600" dirty="0" smtClean="0"/>
                        <a:t>12.38 dB</a:t>
                      </a:r>
                      <a:endParaRPr lang="en-US" sz="1600" dirty="0"/>
                    </a:p>
                  </a:txBody>
                  <a:tcPr marL="90773" marR="90773"/>
                </a:tc>
                <a:tc>
                  <a:txBody>
                    <a:bodyPr/>
                    <a:lstStyle/>
                    <a:p>
                      <a:pPr algn="r"/>
                      <a:r>
                        <a:rPr lang="de-DE" sz="1600" dirty="0" smtClean="0"/>
                        <a:t>10.98 dB</a:t>
                      </a:r>
                      <a:endParaRPr lang="en-US" sz="1600" dirty="0"/>
                    </a:p>
                  </a:txBody>
                  <a:tcPr marL="90773" marR="90773"/>
                </a:tc>
              </a:tr>
              <a:tr h="370840">
                <a:tc>
                  <a:txBody>
                    <a:bodyPr/>
                    <a:lstStyle/>
                    <a:p>
                      <a:r>
                        <a:rPr lang="de-DE" sz="1600" dirty="0" smtClean="0"/>
                        <a:t>8APSK</a:t>
                      </a:r>
                      <a:endParaRPr lang="en-US" sz="1600" dirty="0"/>
                    </a:p>
                  </a:txBody>
                  <a:tcPr marL="90773" marR="90773"/>
                </a:tc>
                <a:tc>
                  <a:txBody>
                    <a:bodyPr/>
                    <a:lstStyle/>
                    <a:p>
                      <a:r>
                        <a:rPr lang="de-DE" sz="1600" dirty="0" smtClean="0"/>
                        <a:t>14/15 LDPC</a:t>
                      </a:r>
                      <a:endParaRPr lang="en-US" sz="1600" dirty="0"/>
                    </a:p>
                  </a:txBody>
                  <a:tcPr marL="90773" marR="90773"/>
                </a:tc>
                <a:tc>
                  <a:txBody>
                    <a:bodyPr/>
                    <a:lstStyle/>
                    <a:p>
                      <a:pPr algn="r"/>
                      <a:r>
                        <a:rPr lang="de-DE" sz="1600" dirty="0" smtClean="0"/>
                        <a:t>14.82 dB</a:t>
                      </a:r>
                      <a:endParaRPr lang="en-US" sz="1600" dirty="0"/>
                    </a:p>
                  </a:txBody>
                  <a:tcPr marL="90773" marR="90773"/>
                </a:tc>
                <a:tc>
                  <a:txBody>
                    <a:bodyPr/>
                    <a:lstStyle/>
                    <a:p>
                      <a:pPr algn="r"/>
                      <a:r>
                        <a:rPr lang="de-DE" sz="1600" dirty="0" smtClean="0"/>
                        <a:t>14.44 dB</a:t>
                      </a:r>
                      <a:endParaRPr lang="en-US" sz="1600" dirty="0"/>
                    </a:p>
                  </a:txBody>
                  <a:tcPr marL="90773" marR="90773"/>
                </a:tc>
              </a:tr>
            </a:tbl>
          </a:graphicData>
        </a:graphic>
      </p:graphicFrame>
      <p:sp>
        <p:nvSpPr>
          <p:cNvPr id="5" name="Fußzeilenplatzhalter 2"/>
          <p:cNvSpPr>
            <a:spLocks noGrp="1"/>
          </p:cNvSpPr>
          <p:nvPr>
            <p:ph type="ftr" sz="quarter" idx="11"/>
          </p:nvPr>
        </p:nvSpPr>
        <p:spPr>
          <a:xfrm>
            <a:off x="7010400" y="6525344"/>
            <a:ext cx="4342184" cy="215444"/>
          </a:xfrm>
        </p:spPr>
        <p:txBody>
          <a:bodyPr/>
          <a:lstStyle/>
          <a:p>
            <a:r>
              <a:rPr lang="en-US" sz="1400" dirty="0">
                <a:solidFill>
                  <a:srgbClr val="000000"/>
                </a:solidFill>
              </a:rPr>
              <a:t>Christoph Herold (TU </a:t>
            </a:r>
            <a:r>
              <a:rPr lang="en-US" sz="1400" dirty="0" err="1">
                <a:solidFill>
                  <a:srgbClr val="000000"/>
                </a:solidFill>
              </a:rPr>
              <a:t>Braunschweig</a:t>
            </a:r>
            <a:r>
              <a:rPr lang="en-US" sz="1400" dirty="0">
                <a:solidFill>
                  <a:srgbClr val="000000"/>
                </a:solidFill>
              </a:rPr>
              <a:t>).</a:t>
            </a:r>
          </a:p>
        </p:txBody>
      </p:sp>
      <p:sp>
        <p:nvSpPr>
          <p:cNvPr id="6" name="Foliennummernplatzhalter 3"/>
          <p:cNvSpPr>
            <a:spLocks noGrp="1"/>
          </p:cNvSpPr>
          <p:nvPr>
            <p:ph type="sldNum" sz="quarter" idx="12"/>
          </p:nvPr>
        </p:nvSpPr>
        <p:spPr>
          <a:xfrm>
            <a:off x="5784940" y="6475413"/>
            <a:ext cx="723724" cy="246221"/>
          </a:xfrm>
        </p:spPr>
        <p:txBody>
          <a:bodyPr/>
          <a:lstStyle/>
          <a:p>
            <a:r>
              <a:rPr lang="en-US" sz="1600" dirty="0" smtClean="0">
                <a:solidFill>
                  <a:srgbClr val="000000"/>
                </a:solidFill>
              </a:rPr>
              <a:t>Slide 11</a:t>
            </a:r>
            <a:endParaRPr lang="en-US" sz="1600" dirty="0">
              <a:solidFill>
                <a:srgbClr val="000000"/>
              </a:solidFill>
            </a:endParaRPr>
          </a:p>
        </p:txBody>
      </p:sp>
    </p:spTree>
    <p:extLst>
      <p:ext uri="{BB962C8B-B14F-4D97-AF65-F5344CB8AC3E}">
        <p14:creationId xmlns:p14="http://schemas.microsoft.com/office/powerpoint/2010/main" val="3316892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DE" dirty="0" err="1" smtClean="0"/>
              <a:t>Implication</a:t>
            </a:r>
            <a:r>
              <a:rPr lang="de-DE" dirty="0" smtClean="0"/>
              <a:t> </a:t>
            </a:r>
            <a:r>
              <a:rPr lang="de-DE" dirty="0" err="1" smtClean="0"/>
              <a:t>to</a:t>
            </a:r>
            <a:r>
              <a:rPr lang="de-DE" dirty="0" smtClean="0"/>
              <a:t> Link Budget</a:t>
            </a:r>
            <a:endParaRPr lang="en-US" dirty="0"/>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039984606"/>
              </p:ext>
            </p:extLst>
          </p:nvPr>
        </p:nvGraphicFramePr>
        <p:xfrm>
          <a:off x="914400" y="1844824"/>
          <a:ext cx="10363796" cy="4531360"/>
        </p:xfrm>
        <a:graphic>
          <a:graphicData uri="http://schemas.openxmlformats.org/drawingml/2006/table">
            <a:tbl>
              <a:tblPr firstRow="1" bandRow="1">
                <a:tableStyleId>{5C22544A-7EE6-4342-B048-85BDC9FD1C3A}</a:tableStyleId>
              </a:tblPr>
              <a:tblGrid>
                <a:gridCol w="2501606"/>
                <a:gridCol w="2501606"/>
                <a:gridCol w="2680292"/>
                <a:gridCol w="2680292"/>
              </a:tblGrid>
              <a:tr h="370840">
                <a:tc>
                  <a:txBody>
                    <a:bodyPr/>
                    <a:lstStyle/>
                    <a:p>
                      <a:r>
                        <a:rPr lang="de-DE" sz="1600" dirty="0" smtClean="0"/>
                        <a:t>Modulation</a:t>
                      </a:r>
                      <a:endParaRPr lang="en-US" sz="1600" dirty="0"/>
                    </a:p>
                  </a:txBody>
                  <a:tcPr marL="90773" marR="90773"/>
                </a:tc>
                <a:tc>
                  <a:txBody>
                    <a:bodyPr/>
                    <a:lstStyle/>
                    <a:p>
                      <a:r>
                        <a:rPr lang="de-DE" sz="1600" dirty="0" smtClean="0"/>
                        <a:t>Codec</a:t>
                      </a:r>
                      <a:endParaRPr lang="en-US" sz="1600" dirty="0"/>
                    </a:p>
                  </a:txBody>
                  <a:tcPr marL="90773" marR="90773"/>
                </a:tc>
                <a:tc>
                  <a:txBody>
                    <a:bodyPr/>
                    <a:lstStyle/>
                    <a:p>
                      <a:r>
                        <a:rPr lang="de-DE" sz="1600" dirty="0" err="1" smtClean="0"/>
                        <a:t>Required</a:t>
                      </a:r>
                      <a:r>
                        <a:rPr lang="de-DE" sz="1600" baseline="0" dirty="0" smtClean="0"/>
                        <a:t> SNR </a:t>
                      </a:r>
                      <a:r>
                        <a:rPr lang="de-DE" sz="1600" baseline="0" dirty="0" err="1" smtClean="0"/>
                        <a:t>for</a:t>
                      </a:r>
                      <a:r>
                        <a:rPr lang="de-DE" sz="1600" baseline="0" dirty="0" smtClean="0"/>
                        <a:t> </a:t>
                      </a:r>
                      <a:br>
                        <a:rPr lang="de-DE" sz="1600" baseline="0" dirty="0" smtClean="0"/>
                      </a:br>
                      <a:r>
                        <a:rPr lang="de-DE" sz="1600" baseline="0" dirty="0" smtClean="0"/>
                        <a:t>BER </a:t>
                      </a:r>
                      <a:r>
                        <a:rPr lang="de-DE" sz="1600" baseline="0" dirty="0" err="1" smtClean="0"/>
                        <a:t>of</a:t>
                      </a:r>
                      <a:r>
                        <a:rPr lang="de-DE" sz="1600" baseline="0" dirty="0" smtClean="0"/>
                        <a:t> 10^-12 </a:t>
                      </a:r>
                    </a:p>
                    <a:p>
                      <a:r>
                        <a:rPr lang="de-DE" sz="1600" baseline="0" dirty="0" smtClean="0"/>
                        <a:t>(SiMoNe, AWGN)</a:t>
                      </a:r>
                      <a:endParaRPr lang="en-US" sz="1600" dirty="0"/>
                    </a:p>
                  </a:txBody>
                  <a:tcPr marL="90773" marR="90773"/>
                </a:tc>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de-DE" sz="1600" dirty="0" err="1" smtClean="0"/>
                        <a:t>Required</a:t>
                      </a:r>
                      <a:r>
                        <a:rPr lang="de-DE" sz="1600" baseline="0" dirty="0" smtClean="0"/>
                        <a:t> SNR </a:t>
                      </a:r>
                      <a:r>
                        <a:rPr lang="de-DE" sz="1600" baseline="0" dirty="0" err="1" smtClean="0"/>
                        <a:t>for</a:t>
                      </a:r>
                      <a:r>
                        <a:rPr lang="de-DE" sz="1600" baseline="0" dirty="0" smtClean="0"/>
                        <a:t> </a:t>
                      </a:r>
                      <a:br>
                        <a:rPr lang="de-DE" sz="1600" baseline="0" dirty="0" smtClean="0"/>
                      </a:br>
                      <a:r>
                        <a:rPr lang="de-DE" sz="1600" baseline="0" dirty="0" smtClean="0"/>
                        <a:t>BER </a:t>
                      </a:r>
                      <a:r>
                        <a:rPr lang="de-DE" sz="1600" baseline="0" dirty="0" err="1" smtClean="0"/>
                        <a:t>of</a:t>
                      </a:r>
                      <a:r>
                        <a:rPr lang="de-DE" sz="1600" baseline="0" dirty="0" smtClean="0"/>
                        <a:t> 10^-12 </a:t>
                      </a:r>
                      <a:br>
                        <a:rPr lang="de-DE" sz="1600" baseline="0" dirty="0" smtClean="0"/>
                      </a:br>
                      <a:r>
                        <a:rPr lang="de-DE" sz="1600" baseline="0" dirty="0" smtClean="0"/>
                        <a:t>(</a:t>
                      </a:r>
                      <a:r>
                        <a:rPr lang="de-DE" sz="1600" baseline="0" dirty="0" err="1" smtClean="0"/>
                        <a:t>Previous</a:t>
                      </a:r>
                      <a:r>
                        <a:rPr lang="de-DE" sz="1600" baseline="0" dirty="0" smtClean="0"/>
                        <a:t>, AWGN) [3]</a:t>
                      </a:r>
                      <a:endParaRPr lang="en-US" sz="1600" dirty="0" smtClean="0"/>
                    </a:p>
                  </a:txBody>
                  <a:tcPr marL="90773" marR="90773"/>
                </a:tc>
              </a:tr>
              <a:tr h="370840">
                <a:tc>
                  <a:txBody>
                    <a:bodyPr/>
                    <a:lstStyle/>
                    <a:p>
                      <a:r>
                        <a:rPr lang="de-DE" sz="1600" dirty="0" smtClean="0"/>
                        <a:t>16QAM</a:t>
                      </a:r>
                      <a:endParaRPr lang="en-US" sz="1600" dirty="0"/>
                    </a:p>
                  </a:txBody>
                  <a:tcPr marL="90773" marR="90773"/>
                </a:tc>
                <a:tc>
                  <a:txBody>
                    <a:bodyPr/>
                    <a:lstStyle/>
                    <a:p>
                      <a:r>
                        <a:rPr lang="de-DE" sz="1600" dirty="0" smtClean="0"/>
                        <a:t>11/15 LDPC</a:t>
                      </a:r>
                      <a:endParaRPr lang="en-US" sz="1600" dirty="0"/>
                    </a:p>
                  </a:txBody>
                  <a:tcPr marL="90773" marR="90773"/>
                </a:tc>
                <a:tc>
                  <a:txBody>
                    <a:bodyPr/>
                    <a:lstStyle/>
                    <a:p>
                      <a:pPr algn="r"/>
                      <a:r>
                        <a:rPr lang="de-DE" sz="1600" dirty="0" smtClean="0"/>
                        <a:t>14.39 dB</a:t>
                      </a:r>
                      <a:endParaRPr lang="en-US" sz="1600" dirty="0"/>
                    </a:p>
                  </a:txBody>
                  <a:tcPr marL="90773" marR="90773"/>
                </a:tc>
                <a:tc>
                  <a:txBody>
                    <a:bodyPr/>
                    <a:lstStyle/>
                    <a:p>
                      <a:pPr algn="r"/>
                      <a:r>
                        <a:rPr lang="de-DE" sz="1600" dirty="0" smtClean="0"/>
                        <a:t>13.00 dB</a:t>
                      </a:r>
                      <a:endParaRPr lang="en-US" sz="1600" dirty="0"/>
                    </a:p>
                  </a:txBody>
                  <a:tcPr marL="90773" marR="90773"/>
                </a:tc>
              </a:tr>
              <a:tr h="370840">
                <a:tc>
                  <a:txBody>
                    <a:bodyPr/>
                    <a:lstStyle/>
                    <a:p>
                      <a:r>
                        <a:rPr lang="de-DE" sz="1600" dirty="0" smtClean="0"/>
                        <a:t>16QAM</a:t>
                      </a:r>
                      <a:endParaRPr lang="en-US" sz="1600" dirty="0"/>
                    </a:p>
                  </a:txBody>
                  <a:tcPr marL="90773" marR="90773"/>
                </a:tc>
                <a:tc>
                  <a:txBody>
                    <a:bodyPr/>
                    <a:lstStyle/>
                    <a:p>
                      <a:r>
                        <a:rPr lang="de-DE" sz="1600" dirty="0" smtClean="0"/>
                        <a:t>14/15 LDPC</a:t>
                      </a:r>
                      <a:endParaRPr lang="en-US" sz="1600" dirty="0"/>
                    </a:p>
                  </a:txBody>
                  <a:tcPr marL="90773" marR="90773"/>
                </a:tc>
                <a:tc>
                  <a:txBody>
                    <a:bodyPr/>
                    <a:lstStyle/>
                    <a:p>
                      <a:pPr algn="r"/>
                      <a:r>
                        <a:rPr lang="de-DE" sz="1600" dirty="0" smtClean="0"/>
                        <a:t>16.87 dB</a:t>
                      </a:r>
                      <a:endParaRPr lang="en-US" sz="1600" dirty="0"/>
                    </a:p>
                  </a:txBody>
                  <a:tcPr marL="90773" marR="90773"/>
                </a:tc>
                <a:tc>
                  <a:txBody>
                    <a:bodyPr/>
                    <a:lstStyle/>
                    <a:p>
                      <a:pPr algn="r"/>
                      <a:r>
                        <a:rPr lang="de-DE" sz="1600" dirty="0" smtClean="0"/>
                        <a:t>16.43 dB</a:t>
                      </a:r>
                      <a:endParaRPr lang="en-US" sz="1600" dirty="0"/>
                    </a:p>
                  </a:txBody>
                  <a:tcPr marL="90773" marR="90773"/>
                </a:tc>
              </a:tr>
              <a:tr h="370840">
                <a:tc>
                  <a:txBody>
                    <a:bodyPr/>
                    <a:lstStyle/>
                    <a:p>
                      <a:r>
                        <a:rPr lang="de-DE" sz="1600" dirty="0" smtClean="0"/>
                        <a:t>64QAM</a:t>
                      </a:r>
                      <a:endParaRPr lang="en-US" sz="1600" dirty="0"/>
                    </a:p>
                  </a:txBody>
                  <a:tcPr marL="90773" marR="90773"/>
                </a:tc>
                <a:tc>
                  <a:txBody>
                    <a:bodyPr/>
                    <a:lstStyle/>
                    <a:p>
                      <a:r>
                        <a:rPr lang="de-DE" sz="1600" dirty="0" smtClean="0"/>
                        <a:t>11/15 LDPC</a:t>
                      </a:r>
                      <a:endParaRPr lang="en-US" sz="1600" dirty="0"/>
                    </a:p>
                  </a:txBody>
                  <a:tcPr marL="90773" marR="90773"/>
                </a:tc>
                <a:tc>
                  <a:txBody>
                    <a:bodyPr/>
                    <a:lstStyle/>
                    <a:p>
                      <a:pPr algn="r"/>
                      <a:r>
                        <a:rPr lang="de-DE" sz="1600" dirty="0" smtClean="0"/>
                        <a:t>20.61 dB</a:t>
                      </a:r>
                      <a:endParaRPr lang="en-US" sz="1600" dirty="0"/>
                    </a:p>
                  </a:txBody>
                  <a:tcPr marL="90773" marR="90773"/>
                </a:tc>
                <a:tc>
                  <a:txBody>
                    <a:bodyPr/>
                    <a:lstStyle/>
                    <a:p>
                      <a:pPr algn="r"/>
                      <a:r>
                        <a:rPr lang="de-DE" sz="1600" dirty="0" smtClean="0"/>
                        <a:t>18.11 dB</a:t>
                      </a:r>
                      <a:endParaRPr lang="en-US" sz="1600" dirty="0"/>
                    </a:p>
                  </a:txBody>
                  <a:tcPr marL="90773" marR="90773"/>
                </a:tc>
              </a:tr>
              <a:tr h="370840">
                <a:tc>
                  <a:txBody>
                    <a:bodyPr/>
                    <a:lstStyle/>
                    <a:p>
                      <a:r>
                        <a:rPr lang="de-DE" sz="1600" dirty="0" smtClean="0"/>
                        <a:t>64QAM</a:t>
                      </a:r>
                      <a:endParaRPr lang="en-US" sz="1600" dirty="0"/>
                    </a:p>
                  </a:txBody>
                  <a:tcPr marL="90773" marR="90773"/>
                </a:tc>
                <a:tc>
                  <a:txBody>
                    <a:bodyPr/>
                    <a:lstStyle/>
                    <a:p>
                      <a:r>
                        <a:rPr lang="de-DE" sz="1600" dirty="0" smtClean="0"/>
                        <a:t>14/15 LDPC</a:t>
                      </a:r>
                      <a:endParaRPr lang="en-US" sz="1600" dirty="0"/>
                    </a:p>
                  </a:txBody>
                  <a:tcPr marL="90773" marR="90773"/>
                </a:tc>
                <a:tc>
                  <a:txBody>
                    <a:bodyPr/>
                    <a:lstStyle/>
                    <a:p>
                      <a:pPr algn="r"/>
                      <a:r>
                        <a:rPr lang="de-DE" sz="1600" dirty="0" smtClean="0"/>
                        <a:t>22.67 dB</a:t>
                      </a:r>
                      <a:endParaRPr lang="en-US" sz="1600" dirty="0"/>
                    </a:p>
                  </a:txBody>
                  <a:tcPr marL="90773" marR="90773"/>
                </a:tc>
                <a:tc>
                  <a:txBody>
                    <a:bodyPr/>
                    <a:lstStyle/>
                    <a:p>
                      <a:pPr algn="r"/>
                      <a:r>
                        <a:rPr lang="de-DE" sz="1600" dirty="0" smtClean="0"/>
                        <a:t>22.37 dB</a:t>
                      </a:r>
                      <a:endParaRPr lang="en-US" sz="1600" dirty="0"/>
                    </a:p>
                  </a:txBody>
                  <a:tcPr marL="90773" marR="90773"/>
                </a:tc>
              </a:tr>
              <a:tr h="370840">
                <a:tc>
                  <a:txBody>
                    <a:bodyPr/>
                    <a:lstStyle/>
                    <a:p>
                      <a:r>
                        <a:rPr lang="de-DE" sz="1600" dirty="0" err="1" smtClean="0"/>
                        <a:t>Two</a:t>
                      </a:r>
                      <a:r>
                        <a:rPr lang="de-DE" sz="1600" baseline="0" dirty="0" smtClean="0"/>
                        <a:t> Ring – 16 APSK</a:t>
                      </a:r>
                      <a:endParaRPr lang="en-US" sz="1600" dirty="0"/>
                    </a:p>
                  </a:txBody>
                  <a:tcPr marL="90773" marR="90773"/>
                </a:tc>
                <a:tc>
                  <a:txBody>
                    <a:bodyPr/>
                    <a:lstStyle/>
                    <a:p>
                      <a:r>
                        <a:rPr lang="de-DE" sz="1600" dirty="0" smtClean="0"/>
                        <a:t>11/15 LDPC</a:t>
                      </a:r>
                      <a:endParaRPr lang="en-US" sz="1600" dirty="0"/>
                    </a:p>
                  </a:txBody>
                  <a:tcPr marL="90773" marR="90773"/>
                </a:tc>
                <a:tc>
                  <a:txBody>
                    <a:bodyPr/>
                    <a:lstStyle/>
                    <a:p>
                      <a:pPr algn="r"/>
                      <a:r>
                        <a:rPr lang="de-DE" sz="1600" dirty="0" smtClean="0"/>
                        <a:t>17.48 dB</a:t>
                      </a:r>
                      <a:endParaRPr lang="en-US" sz="1600" dirty="0"/>
                    </a:p>
                  </a:txBody>
                  <a:tcPr marL="90773" marR="90773"/>
                </a:tc>
                <a:tc>
                  <a:txBody>
                    <a:bodyPr/>
                    <a:lstStyle/>
                    <a:p>
                      <a:pPr algn="r"/>
                      <a:r>
                        <a:rPr lang="de-DE" sz="1600" dirty="0" smtClean="0"/>
                        <a:t>-</a:t>
                      </a:r>
                      <a:endParaRPr lang="en-US" sz="1600" dirty="0"/>
                    </a:p>
                  </a:txBody>
                  <a:tcPr marL="90773" marR="90773"/>
                </a:tc>
              </a:tr>
              <a:tr h="370840">
                <a:tc>
                  <a:txBody>
                    <a:bodyPr/>
                    <a:lstStyle/>
                    <a:p>
                      <a:r>
                        <a:rPr lang="de-DE" sz="1600" dirty="0" err="1" smtClean="0"/>
                        <a:t>Two</a:t>
                      </a:r>
                      <a:r>
                        <a:rPr lang="de-DE" sz="1600" baseline="0" dirty="0" smtClean="0"/>
                        <a:t> Ring – 16 APSK</a:t>
                      </a:r>
                      <a:endParaRPr lang="en-US" sz="1600" dirty="0"/>
                    </a:p>
                  </a:txBody>
                  <a:tcPr marL="90773" marR="90773"/>
                </a:tc>
                <a:tc>
                  <a:txBody>
                    <a:bodyPr/>
                    <a:lstStyle/>
                    <a:p>
                      <a:r>
                        <a:rPr lang="de-DE" sz="1600" dirty="0" smtClean="0"/>
                        <a:t>14/15 LDPC</a:t>
                      </a:r>
                      <a:endParaRPr lang="en-US" sz="1600" dirty="0"/>
                    </a:p>
                  </a:txBody>
                  <a:tcPr marL="90773" marR="90773"/>
                </a:tc>
                <a:tc>
                  <a:txBody>
                    <a:bodyPr/>
                    <a:lstStyle/>
                    <a:p>
                      <a:pPr algn="r"/>
                      <a:r>
                        <a:rPr lang="de-DE" sz="1600" dirty="0" smtClean="0"/>
                        <a:t>22.15 dB</a:t>
                      </a:r>
                      <a:endParaRPr lang="en-US" sz="1600" dirty="0"/>
                    </a:p>
                  </a:txBody>
                  <a:tcPr marL="90773" marR="90773"/>
                </a:tc>
                <a:tc>
                  <a:txBody>
                    <a:bodyPr/>
                    <a:lstStyle/>
                    <a:p>
                      <a:pPr algn="r"/>
                      <a:r>
                        <a:rPr lang="de-DE" sz="1600" dirty="0" smtClean="0"/>
                        <a:t>-</a:t>
                      </a:r>
                      <a:endParaRPr lang="en-US" sz="1600" dirty="0"/>
                    </a:p>
                  </a:txBody>
                  <a:tcPr marL="90773" marR="90773"/>
                </a:tc>
              </a:tr>
              <a:tr h="370840">
                <a:tc>
                  <a:txBody>
                    <a:bodyPr/>
                    <a:lstStyle/>
                    <a:p>
                      <a:r>
                        <a:rPr lang="de-DE" sz="1600" dirty="0" err="1" smtClean="0"/>
                        <a:t>Two</a:t>
                      </a:r>
                      <a:r>
                        <a:rPr lang="de-DE" sz="1600" baseline="0" dirty="0" smtClean="0"/>
                        <a:t> Ring – 32 APSK</a:t>
                      </a:r>
                      <a:endParaRPr lang="en-US" sz="1600" dirty="0"/>
                    </a:p>
                  </a:txBody>
                  <a:tcPr marL="90773" marR="90773"/>
                </a:tc>
                <a:tc>
                  <a:txBody>
                    <a:bodyPr/>
                    <a:lstStyle/>
                    <a:p>
                      <a:r>
                        <a:rPr lang="de-DE" sz="1600" dirty="0" smtClean="0"/>
                        <a:t>11/15 LDPC</a:t>
                      </a:r>
                      <a:endParaRPr lang="en-US" sz="1600" dirty="0"/>
                    </a:p>
                  </a:txBody>
                  <a:tcPr marL="90773" marR="90773"/>
                </a:tc>
                <a:tc>
                  <a:txBody>
                    <a:bodyPr/>
                    <a:lstStyle/>
                    <a:p>
                      <a:pPr algn="r"/>
                      <a:r>
                        <a:rPr lang="de-DE" sz="1600" dirty="0" smtClean="0"/>
                        <a:t>20.82 dB</a:t>
                      </a:r>
                      <a:endParaRPr lang="en-US" sz="1600" dirty="0"/>
                    </a:p>
                  </a:txBody>
                  <a:tcPr marL="90773" marR="90773"/>
                </a:tc>
                <a:tc>
                  <a:txBody>
                    <a:bodyPr/>
                    <a:lstStyle/>
                    <a:p>
                      <a:pPr algn="r"/>
                      <a:r>
                        <a:rPr lang="de-DE" sz="1600" dirty="0" smtClean="0"/>
                        <a:t>-</a:t>
                      </a:r>
                      <a:endParaRPr lang="en-US" sz="1600" dirty="0"/>
                    </a:p>
                  </a:txBody>
                  <a:tcPr marL="90773" marR="90773"/>
                </a:tc>
              </a:tr>
              <a:tr h="370840">
                <a:tc>
                  <a:txBody>
                    <a:bodyPr/>
                    <a:lstStyle/>
                    <a:p>
                      <a:r>
                        <a:rPr lang="de-DE" sz="1600" dirty="0" err="1" smtClean="0"/>
                        <a:t>Two</a:t>
                      </a:r>
                      <a:r>
                        <a:rPr lang="de-DE" sz="1600" baseline="0" dirty="0" smtClean="0"/>
                        <a:t> Ring – 32 APSK</a:t>
                      </a:r>
                      <a:endParaRPr lang="en-US" sz="1600" dirty="0"/>
                    </a:p>
                  </a:txBody>
                  <a:tcPr marL="90773" marR="90773"/>
                </a:tc>
                <a:tc>
                  <a:txBody>
                    <a:bodyPr/>
                    <a:lstStyle/>
                    <a:p>
                      <a:r>
                        <a:rPr lang="de-DE" sz="1600" dirty="0" smtClean="0"/>
                        <a:t>14/15 LDPC</a:t>
                      </a:r>
                      <a:endParaRPr lang="en-US" sz="1600" dirty="0"/>
                    </a:p>
                  </a:txBody>
                  <a:tcPr marL="90773" marR="90773"/>
                </a:tc>
                <a:tc>
                  <a:txBody>
                    <a:bodyPr/>
                    <a:lstStyle/>
                    <a:p>
                      <a:pPr algn="r"/>
                      <a:r>
                        <a:rPr lang="de-DE" sz="1600" dirty="0" smtClean="0"/>
                        <a:t>24.49 dB</a:t>
                      </a:r>
                      <a:endParaRPr lang="en-US" sz="1600" dirty="0"/>
                    </a:p>
                  </a:txBody>
                  <a:tcPr marL="90773" marR="90773"/>
                </a:tc>
                <a:tc>
                  <a:txBody>
                    <a:bodyPr/>
                    <a:lstStyle/>
                    <a:p>
                      <a:pPr algn="r"/>
                      <a:r>
                        <a:rPr lang="de-DE" sz="1600" dirty="0" smtClean="0"/>
                        <a:t>-</a:t>
                      </a:r>
                      <a:endParaRPr lang="en-US" sz="1600" dirty="0"/>
                    </a:p>
                  </a:txBody>
                  <a:tcPr marL="90773" marR="90773"/>
                </a:tc>
              </a:tr>
              <a:tr h="37084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de-DE" sz="1600" dirty="0" err="1" smtClean="0"/>
                        <a:t>Three</a:t>
                      </a:r>
                      <a:r>
                        <a:rPr lang="de-DE" sz="1600" baseline="0" dirty="0" smtClean="0"/>
                        <a:t> Ring – 32 APSK</a:t>
                      </a:r>
                      <a:endParaRPr lang="en-US" sz="1600" dirty="0" smtClean="0"/>
                    </a:p>
                  </a:txBody>
                  <a:tcPr marL="90773" marR="90773"/>
                </a:tc>
                <a:tc>
                  <a:txBody>
                    <a:bodyPr/>
                    <a:lstStyle/>
                    <a:p>
                      <a:r>
                        <a:rPr lang="de-DE" sz="1600" dirty="0" smtClean="0"/>
                        <a:t>11/15 LDPC</a:t>
                      </a:r>
                      <a:endParaRPr lang="en-US" sz="1600" dirty="0"/>
                    </a:p>
                  </a:txBody>
                  <a:tcPr marL="90773" marR="90773"/>
                </a:tc>
                <a:tc>
                  <a:txBody>
                    <a:bodyPr/>
                    <a:lstStyle/>
                    <a:p>
                      <a:pPr algn="r"/>
                      <a:r>
                        <a:rPr lang="de-DE" sz="1600" dirty="0" smtClean="0"/>
                        <a:t>19.22 dB</a:t>
                      </a:r>
                      <a:endParaRPr lang="en-US" sz="1600" dirty="0"/>
                    </a:p>
                  </a:txBody>
                  <a:tcPr marL="90773" marR="90773"/>
                </a:tc>
                <a:tc>
                  <a:txBody>
                    <a:bodyPr/>
                    <a:lstStyle/>
                    <a:p>
                      <a:pPr algn="r"/>
                      <a:r>
                        <a:rPr lang="de-DE" sz="1600" dirty="0" smtClean="0"/>
                        <a:t>-</a:t>
                      </a:r>
                      <a:endParaRPr lang="en-US" sz="1600" dirty="0"/>
                    </a:p>
                  </a:txBody>
                  <a:tcPr marL="90773" marR="90773"/>
                </a:tc>
              </a:tr>
              <a:tr h="370840">
                <a:tc>
                  <a:txBody>
                    <a:bodyPr/>
                    <a:lstStyle/>
                    <a:p>
                      <a:pPr marL="0" marR="0" indent="0" algn="l" defTabSz="1219170" rtl="0" eaLnBrk="1" fontAlgn="auto" latinLnBrk="0" hangingPunct="1">
                        <a:lnSpc>
                          <a:spcPct val="100000"/>
                        </a:lnSpc>
                        <a:spcBef>
                          <a:spcPts val="0"/>
                        </a:spcBef>
                        <a:spcAft>
                          <a:spcPts val="0"/>
                        </a:spcAft>
                        <a:buClrTx/>
                        <a:buSzTx/>
                        <a:buFontTx/>
                        <a:buNone/>
                        <a:tabLst/>
                        <a:defRPr/>
                      </a:pPr>
                      <a:r>
                        <a:rPr lang="de-DE" sz="1600" dirty="0" err="1" smtClean="0"/>
                        <a:t>Three</a:t>
                      </a:r>
                      <a:r>
                        <a:rPr lang="de-DE" sz="1600" baseline="0" dirty="0" smtClean="0"/>
                        <a:t> Ring – 32 APSK</a:t>
                      </a:r>
                      <a:endParaRPr lang="en-US" sz="1600" dirty="0" smtClean="0"/>
                    </a:p>
                  </a:txBody>
                  <a:tcPr marL="90773" marR="90773"/>
                </a:tc>
                <a:tc>
                  <a:txBody>
                    <a:bodyPr/>
                    <a:lstStyle/>
                    <a:p>
                      <a:r>
                        <a:rPr lang="de-DE" sz="1600" dirty="0" smtClean="0"/>
                        <a:t>14/15 LDPC</a:t>
                      </a:r>
                      <a:endParaRPr lang="en-US" sz="1600" dirty="0"/>
                    </a:p>
                  </a:txBody>
                  <a:tcPr marL="90773" marR="90773"/>
                </a:tc>
                <a:tc>
                  <a:txBody>
                    <a:bodyPr/>
                    <a:lstStyle/>
                    <a:p>
                      <a:pPr algn="r"/>
                      <a:r>
                        <a:rPr lang="de-DE" sz="1600" dirty="0" smtClean="0"/>
                        <a:t>22.86 dB</a:t>
                      </a:r>
                      <a:endParaRPr lang="en-US" sz="1600" dirty="0"/>
                    </a:p>
                  </a:txBody>
                  <a:tcPr marL="90773" marR="90773"/>
                </a:tc>
                <a:tc>
                  <a:txBody>
                    <a:bodyPr/>
                    <a:lstStyle/>
                    <a:p>
                      <a:pPr algn="r"/>
                      <a:r>
                        <a:rPr lang="de-DE" sz="1600" dirty="0" smtClean="0"/>
                        <a:t>-</a:t>
                      </a:r>
                      <a:endParaRPr lang="en-US" sz="1600" dirty="0"/>
                    </a:p>
                  </a:txBody>
                  <a:tcPr marL="90773" marR="90773"/>
                </a:tc>
              </a:tr>
            </a:tbl>
          </a:graphicData>
        </a:graphic>
      </p:graphicFrame>
      <p:sp>
        <p:nvSpPr>
          <p:cNvPr id="5" name="Fußzeilenplatzhalter 2"/>
          <p:cNvSpPr>
            <a:spLocks noGrp="1"/>
          </p:cNvSpPr>
          <p:nvPr>
            <p:ph type="ftr" sz="quarter" idx="11"/>
          </p:nvPr>
        </p:nvSpPr>
        <p:spPr>
          <a:xfrm>
            <a:off x="7010400" y="6525344"/>
            <a:ext cx="4342184" cy="215444"/>
          </a:xfrm>
        </p:spPr>
        <p:txBody>
          <a:bodyPr/>
          <a:lstStyle/>
          <a:p>
            <a:r>
              <a:rPr lang="en-US" sz="1400" dirty="0">
                <a:solidFill>
                  <a:srgbClr val="000000"/>
                </a:solidFill>
              </a:rPr>
              <a:t>Christoph Herold (TU </a:t>
            </a:r>
            <a:r>
              <a:rPr lang="en-US" sz="1400" dirty="0" err="1">
                <a:solidFill>
                  <a:srgbClr val="000000"/>
                </a:solidFill>
              </a:rPr>
              <a:t>Braunschweig</a:t>
            </a:r>
            <a:r>
              <a:rPr lang="en-US" sz="1400" dirty="0">
                <a:solidFill>
                  <a:srgbClr val="000000"/>
                </a:solidFill>
              </a:rPr>
              <a:t>).</a:t>
            </a:r>
          </a:p>
        </p:txBody>
      </p:sp>
      <p:sp>
        <p:nvSpPr>
          <p:cNvPr id="6" name="Foliennummernplatzhalter 3"/>
          <p:cNvSpPr>
            <a:spLocks noGrp="1"/>
          </p:cNvSpPr>
          <p:nvPr>
            <p:ph type="sldNum" sz="quarter" idx="12"/>
          </p:nvPr>
        </p:nvSpPr>
        <p:spPr>
          <a:xfrm>
            <a:off x="5777309" y="6475413"/>
            <a:ext cx="738985" cy="246221"/>
          </a:xfrm>
        </p:spPr>
        <p:txBody>
          <a:bodyPr/>
          <a:lstStyle/>
          <a:p>
            <a:r>
              <a:rPr lang="en-US" sz="1600" dirty="0" smtClean="0">
                <a:solidFill>
                  <a:srgbClr val="000000"/>
                </a:solidFill>
              </a:rPr>
              <a:t>Slide 12</a:t>
            </a:r>
            <a:endParaRPr lang="en-US" sz="1600" dirty="0">
              <a:solidFill>
                <a:srgbClr val="000000"/>
              </a:solidFill>
            </a:endParaRPr>
          </a:p>
        </p:txBody>
      </p:sp>
    </p:spTree>
    <p:extLst>
      <p:ext uri="{BB962C8B-B14F-4D97-AF65-F5344CB8AC3E}">
        <p14:creationId xmlns:p14="http://schemas.microsoft.com/office/powerpoint/2010/main" val="1603083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de-DE" dirty="0" err="1" smtClean="0"/>
              <a:t>Conclusions</a:t>
            </a:r>
            <a:r>
              <a:rPr lang="de-DE" dirty="0" smtClean="0"/>
              <a:t> </a:t>
            </a:r>
            <a:r>
              <a:rPr lang="de-DE" dirty="0" err="1" smtClean="0"/>
              <a:t>from</a:t>
            </a:r>
            <a:r>
              <a:rPr lang="de-DE" dirty="0" smtClean="0"/>
              <a:t> Simulation </a:t>
            </a:r>
            <a:r>
              <a:rPr lang="de-DE" dirty="0" err="1" smtClean="0"/>
              <a:t>Results</a:t>
            </a:r>
            <a:endParaRPr lang="en-US" dirty="0"/>
          </a:p>
        </p:txBody>
      </p:sp>
      <p:sp>
        <p:nvSpPr>
          <p:cNvPr id="8" name="Inhaltsplatzhalter 7"/>
          <p:cNvSpPr>
            <a:spLocks noGrp="1"/>
          </p:cNvSpPr>
          <p:nvPr>
            <p:ph idx="1"/>
          </p:nvPr>
        </p:nvSpPr>
        <p:spPr/>
        <p:txBody>
          <a:bodyPr/>
          <a:lstStyle/>
          <a:p>
            <a:r>
              <a:rPr lang="de-DE" dirty="0" smtClean="0"/>
              <a:t>A </a:t>
            </a:r>
            <a:r>
              <a:rPr lang="de-DE" dirty="0" err="1" smtClean="0"/>
              <a:t>deviation</a:t>
            </a:r>
            <a:r>
              <a:rPr lang="de-DE" dirty="0" smtClean="0"/>
              <a:t> </a:t>
            </a:r>
            <a:r>
              <a:rPr lang="de-DE" dirty="0" err="1" smtClean="0"/>
              <a:t>between</a:t>
            </a:r>
            <a:r>
              <a:rPr lang="de-DE" dirty="0" smtClean="0"/>
              <a:t> </a:t>
            </a:r>
            <a:r>
              <a:rPr lang="de-DE" dirty="0" err="1" smtClean="0"/>
              <a:t>past</a:t>
            </a:r>
            <a:r>
              <a:rPr lang="de-DE" dirty="0" smtClean="0"/>
              <a:t> </a:t>
            </a:r>
            <a:r>
              <a:rPr lang="de-DE" dirty="0" err="1" smtClean="0"/>
              <a:t>and</a:t>
            </a:r>
            <a:r>
              <a:rPr lang="de-DE" dirty="0" smtClean="0"/>
              <a:t> </a:t>
            </a:r>
            <a:r>
              <a:rPr lang="de-DE" dirty="0" err="1" smtClean="0"/>
              <a:t>present</a:t>
            </a:r>
            <a:r>
              <a:rPr lang="de-DE" dirty="0" smtClean="0"/>
              <a:t> </a:t>
            </a:r>
            <a:r>
              <a:rPr lang="de-DE" dirty="0" err="1" smtClean="0"/>
              <a:t>simulation</a:t>
            </a:r>
            <a:r>
              <a:rPr lang="de-DE" dirty="0" smtClean="0"/>
              <a:t> </a:t>
            </a:r>
            <a:r>
              <a:rPr lang="de-DE" dirty="0" err="1" smtClean="0"/>
              <a:t>results</a:t>
            </a:r>
            <a:r>
              <a:rPr lang="de-DE" dirty="0" smtClean="0"/>
              <a:t> </a:t>
            </a:r>
            <a:r>
              <a:rPr lang="de-DE" dirty="0" err="1" smtClean="0"/>
              <a:t>for</a:t>
            </a:r>
            <a:r>
              <a:rPr lang="de-DE" dirty="0" smtClean="0"/>
              <a:t> </a:t>
            </a:r>
            <a:r>
              <a:rPr lang="de-DE" dirty="0" err="1" smtClean="0"/>
              <a:t>required</a:t>
            </a:r>
            <a:r>
              <a:rPr lang="de-DE" dirty="0" smtClean="0"/>
              <a:t> </a:t>
            </a:r>
            <a:r>
              <a:rPr lang="de-DE" dirty="0" err="1" smtClean="0"/>
              <a:t>SNR</a:t>
            </a:r>
            <a:r>
              <a:rPr lang="de-DE" baseline="-25000" dirty="0" err="1" smtClean="0"/>
              <a:t>log</a:t>
            </a:r>
            <a:r>
              <a:rPr lang="de-DE" dirty="0"/>
              <a:t> </a:t>
            </a:r>
            <a:r>
              <a:rPr lang="de-DE" dirty="0" err="1" smtClean="0"/>
              <a:t>values</a:t>
            </a:r>
            <a:r>
              <a:rPr lang="de-DE" dirty="0" smtClean="0"/>
              <a:t> </a:t>
            </a:r>
            <a:r>
              <a:rPr lang="de-DE" dirty="0" err="1" smtClean="0"/>
              <a:t>can</a:t>
            </a:r>
            <a:r>
              <a:rPr lang="de-DE" dirty="0" smtClean="0"/>
              <a:t> </a:t>
            </a:r>
            <a:r>
              <a:rPr lang="de-DE" dirty="0" err="1" smtClean="0"/>
              <a:t>be</a:t>
            </a:r>
            <a:r>
              <a:rPr lang="de-DE" dirty="0" smtClean="0"/>
              <a:t> </a:t>
            </a:r>
            <a:r>
              <a:rPr lang="de-DE" dirty="0" err="1" smtClean="0"/>
              <a:t>observed</a:t>
            </a:r>
            <a:r>
              <a:rPr lang="de-DE" dirty="0" smtClean="0"/>
              <a:t>. </a:t>
            </a:r>
          </a:p>
          <a:p>
            <a:pPr lvl="1"/>
            <a:r>
              <a:rPr lang="de-DE" dirty="0" err="1" smtClean="0"/>
              <a:t>Especially</a:t>
            </a:r>
            <a:r>
              <a:rPr lang="de-DE" dirty="0" smtClean="0"/>
              <a:t> </a:t>
            </a:r>
            <a:r>
              <a:rPr lang="de-DE" dirty="0" err="1" smtClean="0"/>
              <a:t>the</a:t>
            </a:r>
            <a:r>
              <a:rPr lang="de-DE" dirty="0" smtClean="0"/>
              <a:t> LDPC 11/15 </a:t>
            </a:r>
            <a:r>
              <a:rPr lang="de-DE" dirty="0" err="1" smtClean="0"/>
              <a:t>forward</a:t>
            </a:r>
            <a:r>
              <a:rPr lang="de-DE" dirty="0" smtClean="0"/>
              <a:t> </a:t>
            </a:r>
            <a:r>
              <a:rPr lang="de-DE" dirty="0" err="1" smtClean="0"/>
              <a:t>error</a:t>
            </a:r>
            <a:r>
              <a:rPr lang="de-DE" dirty="0" smtClean="0"/>
              <a:t> </a:t>
            </a:r>
            <a:r>
              <a:rPr lang="de-DE" dirty="0" err="1" smtClean="0"/>
              <a:t>correction</a:t>
            </a:r>
            <a:r>
              <a:rPr lang="de-DE" dirty="0" smtClean="0"/>
              <a:t> </a:t>
            </a:r>
            <a:r>
              <a:rPr lang="de-DE" dirty="0" err="1" smtClean="0"/>
              <a:t>schemes</a:t>
            </a:r>
            <a:r>
              <a:rPr lang="de-DE" dirty="0" smtClean="0"/>
              <a:t> </a:t>
            </a:r>
            <a:r>
              <a:rPr lang="de-DE" dirty="0" err="1" smtClean="0"/>
              <a:t>perform</a:t>
            </a:r>
            <a:r>
              <a:rPr lang="de-DE" dirty="0" smtClean="0"/>
              <a:t> </a:t>
            </a:r>
            <a:r>
              <a:rPr lang="de-DE" dirty="0" err="1" smtClean="0"/>
              <a:t>up</a:t>
            </a:r>
            <a:r>
              <a:rPr lang="de-DE" dirty="0" smtClean="0"/>
              <a:t> </a:t>
            </a:r>
            <a:r>
              <a:rPr lang="de-DE" dirty="0" err="1" smtClean="0"/>
              <a:t>to</a:t>
            </a:r>
            <a:r>
              <a:rPr lang="de-DE" dirty="0" smtClean="0"/>
              <a:t> 3 dB </a:t>
            </a:r>
            <a:r>
              <a:rPr lang="de-DE" dirty="0" err="1" smtClean="0"/>
              <a:t>worse</a:t>
            </a:r>
            <a:r>
              <a:rPr lang="de-DE" dirty="0" smtClean="0"/>
              <a:t> </a:t>
            </a:r>
            <a:r>
              <a:rPr lang="de-DE" dirty="0" err="1" smtClean="0"/>
              <a:t>which</a:t>
            </a:r>
            <a:r>
              <a:rPr lang="de-DE" dirty="0" smtClean="0"/>
              <a:t> </a:t>
            </a:r>
            <a:r>
              <a:rPr lang="de-DE" dirty="0" err="1" smtClean="0"/>
              <a:t>might</a:t>
            </a:r>
            <a:r>
              <a:rPr lang="de-DE" dirty="0" smtClean="0"/>
              <a:t> </a:t>
            </a:r>
            <a:r>
              <a:rPr lang="de-DE" dirty="0" err="1" smtClean="0"/>
              <a:t>be</a:t>
            </a:r>
            <a:r>
              <a:rPr lang="de-DE" dirty="0" smtClean="0"/>
              <a:t> </a:t>
            </a:r>
            <a:r>
              <a:rPr lang="de-DE" dirty="0" err="1" smtClean="0"/>
              <a:t>caused</a:t>
            </a:r>
            <a:r>
              <a:rPr lang="de-DE" dirty="0" smtClean="0"/>
              <a:t> </a:t>
            </a:r>
            <a:r>
              <a:rPr lang="de-DE" dirty="0" err="1" smtClean="0"/>
              <a:t>by</a:t>
            </a:r>
            <a:r>
              <a:rPr lang="de-DE" dirty="0" smtClean="0"/>
              <a:t> </a:t>
            </a:r>
            <a:r>
              <a:rPr lang="de-DE" dirty="0" err="1" smtClean="0"/>
              <a:t>algorithmic</a:t>
            </a:r>
            <a:r>
              <a:rPr lang="de-DE" dirty="0" smtClean="0"/>
              <a:t> </a:t>
            </a:r>
            <a:r>
              <a:rPr lang="de-DE" dirty="0" err="1" smtClean="0"/>
              <a:t>differences</a:t>
            </a:r>
            <a:r>
              <a:rPr lang="de-DE" dirty="0" smtClean="0"/>
              <a:t> </a:t>
            </a:r>
            <a:endParaRPr lang="en-US" dirty="0"/>
          </a:p>
        </p:txBody>
      </p:sp>
      <p:sp>
        <p:nvSpPr>
          <p:cNvPr id="4" name="Datumsplatzhalter 3"/>
          <p:cNvSpPr>
            <a:spLocks noGrp="1"/>
          </p:cNvSpPr>
          <p:nvPr>
            <p:ph type="dt" sz="half" idx="10"/>
          </p:nvPr>
        </p:nvSpPr>
        <p:spPr/>
        <p:txBody>
          <a:bodyPr/>
          <a:lstStyle/>
          <a:p>
            <a:r>
              <a:rPr lang="en-US" dirty="0" smtClean="0">
                <a:solidFill>
                  <a:srgbClr val="000000"/>
                </a:solidFill>
              </a:rPr>
              <a:t>July 2022</a:t>
            </a:r>
            <a:endParaRPr lang="en-US" dirty="0">
              <a:solidFill>
                <a:srgbClr val="000000"/>
              </a:solidFill>
            </a:endParaRPr>
          </a:p>
        </p:txBody>
      </p:sp>
      <p:sp>
        <p:nvSpPr>
          <p:cNvPr id="6" name="Foliennummernplatzhalter 5"/>
          <p:cNvSpPr>
            <a:spLocks noGrp="1"/>
          </p:cNvSpPr>
          <p:nvPr>
            <p:ph type="sldNum" sz="quarter" idx="12"/>
          </p:nvPr>
        </p:nvSpPr>
        <p:spPr>
          <a:xfrm>
            <a:off x="5777309" y="6475413"/>
            <a:ext cx="738985" cy="246221"/>
          </a:xfrm>
        </p:spPr>
        <p:txBody>
          <a:bodyPr/>
          <a:lstStyle/>
          <a:p>
            <a:r>
              <a:rPr lang="en-US" sz="1600" dirty="0" smtClean="0">
                <a:solidFill>
                  <a:srgbClr val="000000"/>
                </a:solidFill>
              </a:rPr>
              <a:t>Slide </a:t>
            </a:r>
            <a:fld id="{D8E7F6C2-DF2F-4116-8D71-DCDEFB590920}" type="slidenum">
              <a:rPr lang="en-US" sz="1600" smtClean="0">
                <a:solidFill>
                  <a:srgbClr val="000000"/>
                </a:solidFill>
              </a:rPr>
              <a:pPr/>
              <a:t>13</a:t>
            </a:fld>
            <a:endParaRPr lang="en-US" sz="1600" dirty="0">
              <a:solidFill>
                <a:srgbClr val="000000"/>
              </a:solidFill>
            </a:endParaRPr>
          </a:p>
        </p:txBody>
      </p:sp>
      <p:sp>
        <p:nvSpPr>
          <p:cNvPr id="9" name="Fußzeilenplatzhalter 2"/>
          <p:cNvSpPr>
            <a:spLocks noGrp="1"/>
          </p:cNvSpPr>
          <p:nvPr>
            <p:ph type="ftr" sz="quarter" idx="11"/>
          </p:nvPr>
        </p:nvSpPr>
        <p:spPr>
          <a:xfrm>
            <a:off x="7010400" y="6525344"/>
            <a:ext cx="4342184" cy="215444"/>
          </a:xfrm>
        </p:spPr>
        <p:txBody>
          <a:bodyPr/>
          <a:lstStyle/>
          <a:p>
            <a:r>
              <a:rPr lang="en-US" sz="1400" dirty="0">
                <a:solidFill>
                  <a:srgbClr val="000000"/>
                </a:solidFill>
              </a:rPr>
              <a:t>Christoph Herold (TU </a:t>
            </a:r>
            <a:r>
              <a:rPr lang="en-US" sz="1400" dirty="0" err="1">
                <a:solidFill>
                  <a:srgbClr val="000000"/>
                </a:solidFill>
              </a:rPr>
              <a:t>Braunschweig</a:t>
            </a:r>
            <a:r>
              <a:rPr lang="en-US" sz="1400" dirty="0">
                <a:solidFill>
                  <a:srgbClr val="000000"/>
                </a:solidFill>
              </a:rPr>
              <a:t>).</a:t>
            </a:r>
          </a:p>
        </p:txBody>
      </p:sp>
    </p:spTree>
    <p:extLst>
      <p:ext uri="{BB962C8B-B14F-4D97-AF65-F5344CB8AC3E}">
        <p14:creationId xmlns:p14="http://schemas.microsoft.com/office/powerpoint/2010/main" val="227384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References</a:t>
            </a:r>
            <a:endParaRPr lang="en-US" dirty="0"/>
          </a:p>
        </p:txBody>
      </p:sp>
      <p:sp>
        <p:nvSpPr>
          <p:cNvPr id="3" name="Inhaltsplatzhalter 2"/>
          <p:cNvSpPr>
            <a:spLocks noGrp="1"/>
          </p:cNvSpPr>
          <p:nvPr>
            <p:ph idx="1"/>
          </p:nvPr>
        </p:nvSpPr>
        <p:spPr/>
        <p:txBody>
          <a:bodyPr/>
          <a:lstStyle/>
          <a:p>
            <a:pPr marL="0" indent="0">
              <a:buNone/>
            </a:pPr>
            <a:r>
              <a:rPr lang="de-DE" sz="1800" dirty="0"/>
              <a:t>[1</a:t>
            </a:r>
            <a:r>
              <a:rPr lang="de-DE" sz="1800" dirty="0" smtClean="0"/>
              <a:t>] Simulator </a:t>
            </a:r>
            <a:r>
              <a:rPr lang="de-DE" sz="1800" dirty="0" err="1" smtClean="0"/>
              <a:t>for</a:t>
            </a:r>
            <a:r>
              <a:rPr lang="de-DE" sz="1800" dirty="0" smtClean="0"/>
              <a:t> Mobile Networks.  </a:t>
            </a:r>
            <a:r>
              <a:rPr lang="de-DE" sz="1800" dirty="0">
                <a:hlinkClick r:id="rId2"/>
              </a:rPr>
              <a:t>https://</a:t>
            </a:r>
            <a:r>
              <a:rPr lang="de-DE" sz="1800" dirty="0" smtClean="0">
                <a:hlinkClick r:id="rId2"/>
              </a:rPr>
              <a:t>www.tu-braunschweig.de/ifn/forschung/neueste-forschung-der-abteilung-mobilfunksysteme/simulator-for-mobile-networks-simone</a:t>
            </a:r>
            <a:endParaRPr lang="de-DE" sz="1800" dirty="0" smtClean="0"/>
          </a:p>
          <a:p>
            <a:pPr marL="0" indent="0">
              <a:buNone/>
            </a:pPr>
            <a:endParaRPr lang="de-DE" sz="1800" dirty="0" smtClean="0"/>
          </a:p>
          <a:p>
            <a:pPr marL="0" indent="0">
              <a:buNone/>
            </a:pPr>
            <a:r>
              <a:rPr lang="de-DE" sz="1800" dirty="0" smtClean="0"/>
              <a:t>[2] </a:t>
            </a:r>
            <a:r>
              <a:rPr lang="en-US" sz="1800" dirty="0"/>
              <a:t>Eckhardt, J. M., Herold, C., Jung, B. K., Dreyer, N., &amp; Kürner, T. (2022). Modular link level simulator for the physical layer of beyond 5G wireless communication systems. </a:t>
            </a:r>
            <a:r>
              <a:rPr lang="en-US" sz="1800" i="1" dirty="0"/>
              <a:t>Radio Science</a:t>
            </a:r>
            <a:r>
              <a:rPr lang="en-US" sz="1800" dirty="0"/>
              <a:t>, 57, e2021RS007395. </a:t>
            </a:r>
            <a:r>
              <a:rPr lang="en-US" sz="1800" dirty="0">
                <a:hlinkClick r:id="rId3"/>
              </a:rPr>
              <a:t>https://doi.org/10.1029/2021RS007395</a:t>
            </a:r>
            <a:endParaRPr lang="de-DE" sz="1800" dirty="0" smtClean="0"/>
          </a:p>
          <a:p>
            <a:pPr marL="0" indent="0">
              <a:buNone/>
            </a:pPr>
            <a:endParaRPr lang="de-DE" sz="1800" dirty="0" smtClean="0"/>
          </a:p>
          <a:p>
            <a:pPr marL="0" indent="0">
              <a:buNone/>
            </a:pPr>
            <a:r>
              <a:rPr lang="de-DE" sz="1800" dirty="0" smtClean="0"/>
              <a:t>[3] Fricke A., Peng, B., Kürner, T. </a:t>
            </a:r>
            <a:r>
              <a:rPr lang="de-DE" sz="1800" dirty="0" err="1" smtClean="0"/>
              <a:t>Preliminary</a:t>
            </a:r>
            <a:r>
              <a:rPr lang="de-DE" sz="1800" dirty="0" smtClean="0"/>
              <a:t> </a:t>
            </a:r>
            <a:r>
              <a:rPr lang="de-DE" sz="1800" dirty="0" err="1" smtClean="0"/>
              <a:t>Performacne</a:t>
            </a:r>
            <a:r>
              <a:rPr lang="de-DE" sz="1800" dirty="0" smtClean="0"/>
              <a:t> </a:t>
            </a:r>
            <a:r>
              <a:rPr lang="de-DE" sz="1800" dirty="0" err="1" smtClean="0"/>
              <a:t>of</a:t>
            </a:r>
            <a:r>
              <a:rPr lang="de-DE" sz="1800" dirty="0" smtClean="0"/>
              <a:t> FEC </a:t>
            </a:r>
            <a:r>
              <a:rPr lang="de-DE" sz="1800" dirty="0" err="1" smtClean="0"/>
              <a:t>Schemes</a:t>
            </a:r>
            <a:r>
              <a:rPr lang="de-DE" sz="1800" dirty="0" smtClean="0"/>
              <a:t> in TG3d Channels. </a:t>
            </a:r>
            <a:r>
              <a:rPr lang="de-DE" sz="1800" u="sng" dirty="0">
                <a:hlinkClick r:id="rId4"/>
              </a:rPr>
              <a:t>https://mentor.ieee.org/802.15/dcn/16/15-16-0746-07-003d-preliminary-performance-of-fec-schemes-in-tg3d-channels.pdf</a:t>
            </a:r>
            <a:r>
              <a:rPr lang="de-DE" sz="1800" dirty="0"/>
              <a:t> </a:t>
            </a:r>
            <a:endParaRPr lang="de-DE" sz="1800" dirty="0" smtClean="0"/>
          </a:p>
          <a:p>
            <a:pPr marL="0" indent="0">
              <a:buNone/>
            </a:pPr>
            <a:endParaRPr lang="de-DE" sz="1800" dirty="0" smtClean="0"/>
          </a:p>
          <a:p>
            <a:pPr marL="0" indent="0">
              <a:buNone/>
            </a:pPr>
            <a:r>
              <a:rPr lang="de-DE" sz="1800" dirty="0" smtClean="0"/>
              <a:t>[4] </a:t>
            </a:r>
            <a:r>
              <a:rPr lang="de-DE" sz="1800" dirty="0" err="1" smtClean="0"/>
              <a:t>Bodet</a:t>
            </a:r>
            <a:r>
              <a:rPr lang="de-DE" sz="1800" dirty="0" smtClean="0"/>
              <a:t>, D., &amp; </a:t>
            </a:r>
            <a:r>
              <a:rPr lang="de-DE" sz="1800" dirty="0" err="1" smtClean="0"/>
              <a:t>Jornet</a:t>
            </a:r>
            <a:r>
              <a:rPr lang="de-DE" sz="1800" dirty="0" smtClean="0"/>
              <a:t> J.. </a:t>
            </a:r>
            <a:r>
              <a:rPr lang="en-US" sz="1800" dirty="0" smtClean="0"/>
              <a:t>Higher </a:t>
            </a:r>
            <a:r>
              <a:rPr lang="en-US" sz="1800" dirty="0"/>
              <a:t>Order APSK Constellations Implementation - Required </a:t>
            </a:r>
            <a:r>
              <a:rPr lang="en-US" sz="1800" dirty="0" smtClean="0"/>
              <a:t>Edits.</a:t>
            </a:r>
            <a:r>
              <a:rPr lang="de-DE" sz="1800" dirty="0" smtClean="0"/>
              <a:t> </a:t>
            </a:r>
            <a:r>
              <a:rPr lang="de-DE" sz="1800" u="sng" dirty="0">
                <a:hlinkClick r:id="rId5"/>
              </a:rPr>
              <a:t>https://mentor.ieee.org/802.15/dcn/22/15-22-0227-00-03ma-higher-order-apsk-constellations-implementation-required-edits.pdf</a:t>
            </a:r>
            <a:r>
              <a:rPr lang="de-DE" sz="1800" dirty="0"/>
              <a:t> </a:t>
            </a:r>
            <a:endParaRPr lang="en-US" sz="1800" dirty="0"/>
          </a:p>
        </p:txBody>
      </p:sp>
      <p:sp>
        <p:nvSpPr>
          <p:cNvPr id="4" name="Datumsplatzhalter 3"/>
          <p:cNvSpPr>
            <a:spLocks noGrp="1"/>
          </p:cNvSpPr>
          <p:nvPr>
            <p:ph type="dt" sz="half" idx="10"/>
          </p:nvPr>
        </p:nvSpPr>
        <p:spPr/>
        <p:txBody>
          <a:bodyPr/>
          <a:lstStyle/>
          <a:p>
            <a:r>
              <a:rPr lang="en-US" smtClean="0">
                <a:solidFill>
                  <a:srgbClr val="000000"/>
                </a:solidFill>
              </a:rPr>
              <a:t>July 2022</a:t>
            </a:r>
            <a:endParaRPr lang="en-US" dirty="0">
              <a:solidFill>
                <a:srgbClr val="000000"/>
              </a:solidFill>
            </a:endParaRPr>
          </a:p>
        </p:txBody>
      </p:sp>
      <p:sp>
        <p:nvSpPr>
          <p:cNvPr id="7" name="Foliennummernplatzhalter 5"/>
          <p:cNvSpPr>
            <a:spLocks noGrp="1"/>
          </p:cNvSpPr>
          <p:nvPr>
            <p:ph type="sldNum" sz="quarter" idx="12"/>
          </p:nvPr>
        </p:nvSpPr>
        <p:spPr>
          <a:xfrm>
            <a:off x="5777309" y="6475413"/>
            <a:ext cx="738985" cy="246221"/>
          </a:xfrm>
        </p:spPr>
        <p:txBody>
          <a:bodyPr/>
          <a:lstStyle/>
          <a:p>
            <a:r>
              <a:rPr lang="en-US" sz="1600" dirty="0" smtClean="0">
                <a:solidFill>
                  <a:srgbClr val="000000"/>
                </a:solidFill>
              </a:rPr>
              <a:t>Slide </a:t>
            </a:r>
            <a:fld id="{D8E7F6C2-DF2F-4116-8D71-DCDEFB590920}" type="slidenum">
              <a:rPr lang="en-US" sz="1600" smtClean="0">
                <a:solidFill>
                  <a:srgbClr val="000000"/>
                </a:solidFill>
              </a:rPr>
              <a:pPr/>
              <a:t>14</a:t>
            </a:fld>
            <a:endParaRPr lang="en-US" sz="1600" dirty="0">
              <a:solidFill>
                <a:srgbClr val="000000"/>
              </a:solidFill>
            </a:endParaRPr>
          </a:p>
        </p:txBody>
      </p:sp>
      <p:sp>
        <p:nvSpPr>
          <p:cNvPr id="8" name="Fußzeilenplatzhalter 2"/>
          <p:cNvSpPr>
            <a:spLocks noGrp="1"/>
          </p:cNvSpPr>
          <p:nvPr>
            <p:ph type="ftr" sz="quarter" idx="11"/>
          </p:nvPr>
        </p:nvSpPr>
        <p:spPr>
          <a:xfrm>
            <a:off x="7010400" y="6525344"/>
            <a:ext cx="4342184" cy="215444"/>
          </a:xfrm>
        </p:spPr>
        <p:txBody>
          <a:bodyPr/>
          <a:lstStyle/>
          <a:p>
            <a:r>
              <a:rPr lang="en-US" sz="1400" dirty="0">
                <a:solidFill>
                  <a:srgbClr val="000000"/>
                </a:solidFill>
              </a:rPr>
              <a:t>Christoph Herold (TU </a:t>
            </a:r>
            <a:r>
              <a:rPr lang="en-US" sz="1400" dirty="0" err="1">
                <a:solidFill>
                  <a:srgbClr val="000000"/>
                </a:solidFill>
              </a:rPr>
              <a:t>Braunschweig</a:t>
            </a:r>
            <a:r>
              <a:rPr lang="en-US" sz="1400" dirty="0">
                <a:solidFill>
                  <a:srgbClr val="000000"/>
                </a:solidFill>
              </a:rPr>
              <a:t>).</a:t>
            </a:r>
          </a:p>
        </p:txBody>
      </p:sp>
    </p:spTree>
    <p:extLst>
      <p:ext uri="{BB962C8B-B14F-4D97-AF65-F5344CB8AC3E}">
        <p14:creationId xmlns:p14="http://schemas.microsoft.com/office/powerpoint/2010/main" val="2961559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p:txBody>
          <a:bodyPr/>
          <a:lstStyle/>
          <a:p>
            <a:r>
              <a:rPr lang="de-DE" dirty="0" smtClean="0"/>
              <a:t>AWGN Simulation </a:t>
            </a:r>
            <a:r>
              <a:rPr lang="de-DE" dirty="0" err="1" smtClean="0"/>
              <a:t>Results</a:t>
            </a:r>
            <a:r>
              <a:rPr lang="de-DE" dirty="0" smtClean="0"/>
              <a:t> </a:t>
            </a:r>
            <a:r>
              <a:rPr lang="de-DE" dirty="0" err="1" smtClean="0"/>
              <a:t>for</a:t>
            </a:r>
            <a:r>
              <a:rPr lang="de-DE" dirty="0" smtClean="0"/>
              <a:t> New Modulation </a:t>
            </a:r>
            <a:r>
              <a:rPr lang="de-DE" dirty="0" err="1" smtClean="0"/>
              <a:t>and</a:t>
            </a:r>
            <a:r>
              <a:rPr lang="de-DE" dirty="0" smtClean="0"/>
              <a:t> </a:t>
            </a:r>
            <a:r>
              <a:rPr lang="de-DE" dirty="0" err="1" smtClean="0"/>
              <a:t>Coding</a:t>
            </a:r>
            <a:r>
              <a:rPr lang="de-DE" dirty="0" smtClean="0"/>
              <a:t> </a:t>
            </a:r>
            <a:r>
              <a:rPr lang="de-DE" dirty="0" err="1" smtClean="0"/>
              <a:t>Schemes</a:t>
            </a:r>
            <a:endParaRPr lang="en-US" dirty="0"/>
          </a:p>
        </p:txBody>
      </p:sp>
      <p:sp>
        <p:nvSpPr>
          <p:cNvPr id="6" name="Untertitel 5"/>
          <p:cNvSpPr>
            <a:spLocks noGrp="1"/>
          </p:cNvSpPr>
          <p:nvPr>
            <p:ph type="subTitle" idx="1"/>
          </p:nvPr>
        </p:nvSpPr>
        <p:spPr/>
        <p:txBody>
          <a:bodyPr/>
          <a:lstStyle/>
          <a:p>
            <a:r>
              <a:rPr lang="de-DE" dirty="0" smtClean="0"/>
              <a:t>Christoph Herold</a:t>
            </a:r>
          </a:p>
          <a:p>
            <a:r>
              <a:rPr lang="de-DE" dirty="0" smtClean="0"/>
              <a:t>TU Braunschweig</a:t>
            </a:r>
            <a:endParaRPr lang="en-US" dirty="0"/>
          </a:p>
        </p:txBody>
      </p:sp>
      <p:sp>
        <p:nvSpPr>
          <p:cNvPr id="2" name="Datumsplatzhalter 1"/>
          <p:cNvSpPr>
            <a:spLocks noGrp="1"/>
          </p:cNvSpPr>
          <p:nvPr>
            <p:ph type="dt" sz="half" idx="10"/>
          </p:nvPr>
        </p:nvSpPr>
        <p:spPr/>
        <p:txBody>
          <a:bodyPr/>
          <a:lstStyle/>
          <a:p>
            <a:r>
              <a:rPr lang="en-US" dirty="0" smtClean="0">
                <a:solidFill>
                  <a:srgbClr val="000000"/>
                </a:solidFill>
              </a:rPr>
              <a:t>July 2022</a:t>
            </a:r>
            <a:endParaRPr lang="en-US" dirty="0">
              <a:solidFill>
                <a:srgbClr val="000000"/>
              </a:solidFill>
            </a:endParaRPr>
          </a:p>
        </p:txBody>
      </p:sp>
      <p:sp>
        <p:nvSpPr>
          <p:cNvPr id="4" name="Foliennummernplatzhalter 3"/>
          <p:cNvSpPr>
            <a:spLocks noGrp="1"/>
          </p:cNvSpPr>
          <p:nvPr>
            <p:ph type="sldNum" sz="quarter" idx="12"/>
          </p:nvPr>
        </p:nvSpPr>
        <p:spPr>
          <a:xfrm>
            <a:off x="5834216" y="6475413"/>
            <a:ext cx="625171" cy="246221"/>
          </a:xfrm>
        </p:spPr>
        <p:txBody>
          <a:bodyPr/>
          <a:lstStyle/>
          <a:p>
            <a:r>
              <a:rPr lang="en-US" sz="1600" dirty="0" smtClean="0">
                <a:solidFill>
                  <a:srgbClr val="000000"/>
                </a:solidFill>
              </a:rPr>
              <a:t>Slide </a:t>
            </a:r>
            <a:fld id="{D0FF068C-9A81-4A5F-8F84-6EE3A290DD00}" type="slidenum">
              <a:rPr lang="en-US" sz="1600" smtClean="0">
                <a:solidFill>
                  <a:srgbClr val="000000"/>
                </a:solidFill>
              </a:rPr>
              <a:pPr/>
              <a:t>2</a:t>
            </a:fld>
            <a:endParaRPr lang="en-US" sz="1600" dirty="0">
              <a:solidFill>
                <a:srgbClr val="000000"/>
              </a:solidFill>
            </a:endParaRPr>
          </a:p>
        </p:txBody>
      </p:sp>
      <p:sp>
        <p:nvSpPr>
          <p:cNvPr id="7" name="Fußzeilenplatzhalter 2"/>
          <p:cNvSpPr>
            <a:spLocks noGrp="1"/>
          </p:cNvSpPr>
          <p:nvPr>
            <p:ph type="ftr" sz="quarter" idx="11"/>
          </p:nvPr>
        </p:nvSpPr>
        <p:spPr>
          <a:xfrm>
            <a:off x="7010400" y="6525344"/>
            <a:ext cx="4342184" cy="215444"/>
          </a:xfrm>
        </p:spPr>
        <p:txBody>
          <a:bodyPr/>
          <a:lstStyle/>
          <a:p>
            <a:r>
              <a:rPr lang="en-US" sz="1400" dirty="0">
                <a:solidFill>
                  <a:srgbClr val="000000"/>
                </a:solidFill>
              </a:rPr>
              <a:t>Christoph Herold (TU </a:t>
            </a:r>
            <a:r>
              <a:rPr lang="en-US" sz="1400" dirty="0" err="1">
                <a:solidFill>
                  <a:srgbClr val="000000"/>
                </a:solidFill>
              </a:rPr>
              <a:t>Braunschweig</a:t>
            </a:r>
            <a:r>
              <a:rPr lang="en-US" sz="1400" dirty="0">
                <a:solidFill>
                  <a:srgbClr val="000000"/>
                </a:solidFill>
              </a:rPr>
              <a:t>).</a:t>
            </a:r>
          </a:p>
        </p:txBody>
      </p:sp>
    </p:spTree>
    <p:extLst>
      <p:ext uri="{BB962C8B-B14F-4D97-AF65-F5344CB8AC3E}">
        <p14:creationId xmlns:p14="http://schemas.microsoft.com/office/powerpoint/2010/main" val="3436199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Outline</a:t>
            </a:r>
            <a:endParaRPr lang="en-US" dirty="0"/>
          </a:p>
        </p:txBody>
      </p:sp>
      <p:sp>
        <p:nvSpPr>
          <p:cNvPr id="3" name="Inhaltsplatzhalter 2"/>
          <p:cNvSpPr>
            <a:spLocks noGrp="1"/>
          </p:cNvSpPr>
          <p:nvPr>
            <p:ph idx="1"/>
          </p:nvPr>
        </p:nvSpPr>
        <p:spPr/>
        <p:txBody>
          <a:bodyPr/>
          <a:lstStyle/>
          <a:p>
            <a:r>
              <a:rPr lang="de-DE" dirty="0" smtClean="0"/>
              <a:t>Scenario </a:t>
            </a:r>
            <a:r>
              <a:rPr lang="de-DE" dirty="0" err="1" smtClean="0"/>
              <a:t>Overview</a:t>
            </a:r>
            <a:endParaRPr lang="de-DE" dirty="0" smtClean="0"/>
          </a:p>
          <a:p>
            <a:r>
              <a:rPr lang="de-DE" dirty="0" smtClean="0"/>
              <a:t>MCS Performance</a:t>
            </a:r>
          </a:p>
          <a:p>
            <a:r>
              <a:rPr lang="de-DE" dirty="0" err="1" smtClean="0"/>
              <a:t>Implication</a:t>
            </a:r>
            <a:r>
              <a:rPr lang="de-DE" dirty="0" smtClean="0"/>
              <a:t> </a:t>
            </a:r>
            <a:r>
              <a:rPr lang="de-DE" dirty="0" err="1" smtClean="0"/>
              <a:t>to</a:t>
            </a:r>
            <a:r>
              <a:rPr lang="de-DE" dirty="0" smtClean="0"/>
              <a:t> Link Budget</a:t>
            </a:r>
            <a:endParaRPr lang="en-US" dirty="0"/>
          </a:p>
        </p:txBody>
      </p:sp>
      <p:sp>
        <p:nvSpPr>
          <p:cNvPr id="4" name="Datumsplatzhalter 3"/>
          <p:cNvSpPr>
            <a:spLocks noGrp="1"/>
          </p:cNvSpPr>
          <p:nvPr>
            <p:ph type="dt" sz="half" idx="10"/>
          </p:nvPr>
        </p:nvSpPr>
        <p:spPr/>
        <p:txBody>
          <a:bodyPr/>
          <a:lstStyle/>
          <a:p>
            <a:r>
              <a:rPr lang="en-US" dirty="0">
                <a:solidFill>
                  <a:srgbClr val="000000"/>
                </a:solidFill>
              </a:rPr>
              <a:t>July 2022</a:t>
            </a:r>
          </a:p>
        </p:txBody>
      </p:sp>
      <p:sp>
        <p:nvSpPr>
          <p:cNvPr id="7" name="Fußzeilenplatzhalter 2"/>
          <p:cNvSpPr>
            <a:spLocks noGrp="1"/>
          </p:cNvSpPr>
          <p:nvPr>
            <p:ph type="ftr" sz="quarter" idx="11"/>
          </p:nvPr>
        </p:nvSpPr>
        <p:spPr>
          <a:xfrm>
            <a:off x="7010400" y="6525344"/>
            <a:ext cx="4342184" cy="215444"/>
          </a:xfrm>
        </p:spPr>
        <p:txBody>
          <a:bodyPr/>
          <a:lstStyle/>
          <a:p>
            <a:r>
              <a:rPr lang="en-US" sz="1400" dirty="0">
                <a:solidFill>
                  <a:srgbClr val="000000"/>
                </a:solidFill>
              </a:rPr>
              <a:t>Christoph Herold (TU </a:t>
            </a:r>
            <a:r>
              <a:rPr lang="en-US" sz="1400" dirty="0" err="1">
                <a:solidFill>
                  <a:srgbClr val="000000"/>
                </a:solidFill>
              </a:rPr>
              <a:t>Braunschweig</a:t>
            </a:r>
            <a:r>
              <a:rPr lang="en-US" sz="1400" dirty="0">
                <a:solidFill>
                  <a:srgbClr val="000000"/>
                </a:solidFill>
              </a:rPr>
              <a:t>).</a:t>
            </a:r>
          </a:p>
        </p:txBody>
      </p:sp>
      <p:sp>
        <p:nvSpPr>
          <p:cNvPr id="8" name="Foliennummernplatzhalter 3"/>
          <p:cNvSpPr>
            <a:spLocks noGrp="1"/>
          </p:cNvSpPr>
          <p:nvPr>
            <p:ph type="sldNum" sz="quarter" idx="12"/>
          </p:nvPr>
        </p:nvSpPr>
        <p:spPr>
          <a:xfrm>
            <a:off x="5834216" y="6475413"/>
            <a:ext cx="625171" cy="246221"/>
          </a:xfrm>
        </p:spPr>
        <p:txBody>
          <a:bodyPr/>
          <a:lstStyle/>
          <a:p>
            <a:r>
              <a:rPr lang="en-US" sz="1600" dirty="0" smtClean="0">
                <a:solidFill>
                  <a:srgbClr val="000000"/>
                </a:solidFill>
              </a:rPr>
              <a:t>Slide 3</a:t>
            </a:r>
            <a:endParaRPr lang="en-US" sz="1600" dirty="0">
              <a:solidFill>
                <a:srgbClr val="000000"/>
              </a:solidFill>
            </a:endParaRPr>
          </a:p>
        </p:txBody>
      </p:sp>
    </p:spTree>
    <p:extLst>
      <p:ext uri="{BB962C8B-B14F-4D97-AF65-F5344CB8AC3E}">
        <p14:creationId xmlns:p14="http://schemas.microsoft.com/office/powerpoint/2010/main" val="3949665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Scenario </a:t>
            </a:r>
            <a:r>
              <a:rPr lang="de-DE" dirty="0" err="1" smtClean="0"/>
              <a:t>Overview</a:t>
            </a:r>
            <a:endParaRPr lang="en-US" dirty="0"/>
          </a:p>
        </p:txBody>
      </p:sp>
      <mc:AlternateContent xmlns:mc="http://schemas.openxmlformats.org/markup-compatibility/2006" xmlns:a14="http://schemas.microsoft.com/office/drawing/2010/main">
        <mc:Choice Requires="a14">
          <p:sp>
            <p:nvSpPr>
              <p:cNvPr id="3" name="Inhaltsplatzhalter 2"/>
              <p:cNvSpPr>
                <a:spLocks noGrp="1"/>
              </p:cNvSpPr>
              <p:nvPr>
                <p:ph idx="1"/>
              </p:nvPr>
            </p:nvSpPr>
            <p:spPr/>
            <p:txBody>
              <a:bodyPr/>
              <a:lstStyle/>
              <a:p>
                <a:r>
                  <a:rPr lang="de-DE" sz="2400" dirty="0" smtClean="0"/>
                  <a:t>The MCSs </a:t>
                </a:r>
                <a:r>
                  <a:rPr lang="de-DE" sz="2400" dirty="0" err="1" smtClean="0"/>
                  <a:t>under</a:t>
                </a:r>
                <a:r>
                  <a:rPr lang="de-DE" sz="2400" dirty="0" smtClean="0"/>
                  <a:t> </a:t>
                </a:r>
                <a:r>
                  <a:rPr lang="de-DE" sz="2400" dirty="0" err="1" smtClean="0"/>
                  <a:t>test</a:t>
                </a:r>
                <a:r>
                  <a:rPr lang="de-DE" sz="2400" dirty="0" smtClean="0"/>
                  <a:t> </a:t>
                </a:r>
                <a:r>
                  <a:rPr lang="de-DE" sz="2400" dirty="0" err="1" smtClean="0"/>
                  <a:t>have</a:t>
                </a:r>
                <a:r>
                  <a:rPr lang="de-DE" sz="2400" dirty="0" smtClean="0"/>
                  <a:t> </a:t>
                </a:r>
                <a:r>
                  <a:rPr lang="de-DE" sz="2400" dirty="0" err="1" smtClean="0"/>
                  <a:t>been</a:t>
                </a:r>
                <a:r>
                  <a:rPr lang="de-DE" sz="2400" dirty="0" smtClean="0"/>
                  <a:t> </a:t>
                </a:r>
                <a:r>
                  <a:rPr lang="de-DE" sz="2400" dirty="0" err="1" smtClean="0"/>
                  <a:t>evaluated</a:t>
                </a:r>
                <a:r>
                  <a:rPr lang="de-DE" sz="2400" dirty="0" smtClean="0"/>
                  <a:t> </a:t>
                </a:r>
                <a:r>
                  <a:rPr lang="de-DE" sz="2400" dirty="0" err="1" smtClean="0"/>
                  <a:t>by</a:t>
                </a:r>
                <a:r>
                  <a:rPr lang="de-DE" sz="2400" dirty="0" smtClean="0"/>
                  <a:t> </a:t>
                </a:r>
                <a:r>
                  <a:rPr lang="de-DE" sz="2400" dirty="0" err="1" smtClean="0"/>
                  <a:t>simulations</a:t>
                </a:r>
                <a:r>
                  <a:rPr lang="de-DE" sz="2400" dirty="0" smtClean="0"/>
                  <a:t> </a:t>
                </a:r>
                <a:r>
                  <a:rPr lang="de-DE" sz="2400" dirty="0" err="1" smtClean="0"/>
                  <a:t>using</a:t>
                </a:r>
                <a:r>
                  <a:rPr lang="de-DE" sz="2400" dirty="0" smtClean="0"/>
                  <a:t> </a:t>
                </a:r>
                <a:r>
                  <a:rPr lang="de-DE" sz="2400" dirty="0" err="1" smtClean="0"/>
                  <a:t>the</a:t>
                </a:r>
                <a:r>
                  <a:rPr lang="de-DE" sz="2400" dirty="0" smtClean="0"/>
                  <a:t> Simulator </a:t>
                </a:r>
                <a:r>
                  <a:rPr lang="de-DE" sz="2400" dirty="0" err="1" smtClean="0"/>
                  <a:t>for</a:t>
                </a:r>
                <a:r>
                  <a:rPr lang="de-DE" sz="2400" dirty="0" smtClean="0"/>
                  <a:t> Mobile Networks (SiMoNe, v.2022.02). [1,2]</a:t>
                </a:r>
              </a:p>
              <a:p>
                <a:r>
                  <a:rPr lang="de-DE" sz="2400" dirty="0" err="1" smtClean="0"/>
                  <a:t>Up</a:t>
                </a:r>
                <a:r>
                  <a:rPr lang="de-DE" sz="2400" dirty="0" smtClean="0"/>
                  <a:t> </a:t>
                </a:r>
                <a:r>
                  <a:rPr lang="de-DE" sz="2400" dirty="0" err="1" smtClean="0"/>
                  <a:t>to</a:t>
                </a:r>
                <a:r>
                  <a:rPr lang="de-DE" sz="2400" dirty="0" smtClean="0"/>
                  <a:t> </a:t>
                </a:r>
                <a:r>
                  <a:rPr lang="de-DE" sz="2400" dirty="0" err="1" smtClean="0"/>
                  <a:t>now</a:t>
                </a:r>
                <a:r>
                  <a:rPr lang="de-DE" sz="2400" dirty="0" smtClean="0"/>
                  <a:t>, </a:t>
                </a:r>
                <a:r>
                  <a:rPr lang="de-DE" sz="2400" dirty="0" err="1" smtClean="0"/>
                  <a:t>simulations</a:t>
                </a:r>
                <a:r>
                  <a:rPr lang="de-DE" sz="2400" dirty="0" smtClean="0"/>
                  <a:t> </a:t>
                </a:r>
                <a:r>
                  <a:rPr lang="de-DE" sz="2400" dirty="0" err="1" smtClean="0"/>
                  <a:t>for</a:t>
                </a:r>
                <a:r>
                  <a:rPr lang="de-DE" sz="2400" dirty="0" smtClean="0"/>
                  <a:t> an AWGN </a:t>
                </a:r>
                <a:r>
                  <a:rPr lang="de-DE" sz="2400" dirty="0" err="1" smtClean="0"/>
                  <a:t>channel</a:t>
                </a:r>
                <a:r>
                  <a:rPr lang="de-DE" sz="2400" dirty="0" smtClean="0"/>
                  <a:t> </a:t>
                </a:r>
                <a:r>
                  <a:rPr lang="de-DE" sz="2400" dirty="0" err="1" smtClean="0"/>
                  <a:t>using</a:t>
                </a:r>
                <a:r>
                  <a:rPr lang="de-DE" sz="2400" dirty="0" smtClean="0"/>
                  <a:t> at </a:t>
                </a:r>
                <a:r>
                  <a:rPr lang="de-DE" sz="2400" dirty="0" err="1" smtClean="0"/>
                  <a:t>most</a:t>
                </a:r>
                <a:r>
                  <a:rPr lang="de-DE" sz="2400" dirty="0" smtClean="0"/>
                  <a:t> 10</a:t>
                </a:r>
                <a:r>
                  <a:rPr lang="de-DE" sz="2400" baseline="30000" dirty="0" smtClean="0"/>
                  <a:t>8</a:t>
                </a:r>
                <a:r>
                  <a:rPr lang="de-DE" sz="2400" dirty="0" smtClean="0"/>
                  <a:t> </a:t>
                </a:r>
                <a:r>
                  <a:rPr lang="de-DE" sz="2400" dirty="0" err="1" smtClean="0"/>
                  <a:t>bits</a:t>
                </a:r>
                <a:r>
                  <a:rPr lang="de-DE" sz="2400" dirty="0" smtClean="0"/>
                  <a:t> </a:t>
                </a:r>
                <a:r>
                  <a:rPr lang="de-DE" sz="2400" dirty="0" err="1" smtClean="0"/>
                  <a:t>have</a:t>
                </a:r>
                <a:r>
                  <a:rPr lang="de-DE" sz="2400" dirty="0" smtClean="0"/>
                  <a:t> </a:t>
                </a:r>
                <a:r>
                  <a:rPr lang="de-DE" sz="2400" dirty="0" err="1" smtClean="0"/>
                  <a:t>been</a:t>
                </a:r>
                <a:r>
                  <a:rPr lang="de-DE" sz="2400" dirty="0" smtClean="0"/>
                  <a:t> </a:t>
                </a:r>
                <a:r>
                  <a:rPr lang="de-DE" sz="2400" dirty="0" err="1" smtClean="0"/>
                  <a:t>conducted</a:t>
                </a:r>
                <a:r>
                  <a:rPr lang="de-DE" sz="2400" dirty="0" smtClean="0"/>
                  <a:t>. </a:t>
                </a:r>
              </a:p>
              <a:p>
                <a:r>
                  <a:rPr lang="de-DE" sz="2400" dirty="0" smtClean="0"/>
                  <a:t>The SNR/BER </a:t>
                </a:r>
                <a:r>
                  <a:rPr lang="de-DE" sz="2400" dirty="0" err="1" smtClean="0"/>
                  <a:t>curves</a:t>
                </a:r>
                <a:r>
                  <a:rPr lang="de-DE" sz="2400" dirty="0" smtClean="0"/>
                  <a:t> </a:t>
                </a:r>
                <a:r>
                  <a:rPr lang="de-DE" sz="2400" dirty="0" err="1" smtClean="0"/>
                  <a:t>have</a:t>
                </a:r>
                <a:r>
                  <a:rPr lang="de-DE" sz="2400" dirty="0" smtClean="0"/>
                  <a:t> </a:t>
                </a:r>
                <a:r>
                  <a:rPr lang="de-DE" sz="2400" dirty="0" err="1" smtClean="0"/>
                  <a:t>been</a:t>
                </a:r>
                <a:r>
                  <a:rPr lang="de-DE" sz="2400" dirty="0" smtClean="0"/>
                  <a:t> </a:t>
                </a:r>
                <a:r>
                  <a:rPr lang="de-DE" sz="2400" dirty="0" err="1" smtClean="0"/>
                  <a:t>extrapolated</a:t>
                </a:r>
                <a:r>
                  <a:rPr lang="de-DE" sz="2400" dirty="0" smtClean="0"/>
                  <a:t> </a:t>
                </a:r>
                <a:r>
                  <a:rPr lang="de-DE" sz="2400" dirty="0" err="1" smtClean="0"/>
                  <a:t>based</a:t>
                </a:r>
                <a:r>
                  <a:rPr lang="de-DE" sz="2400" dirty="0" smtClean="0"/>
                  <a:t> on </a:t>
                </a:r>
                <a:r>
                  <a:rPr lang="de-DE" sz="2400" dirty="0" err="1" smtClean="0"/>
                  <a:t>the</a:t>
                </a:r>
                <a:r>
                  <a:rPr lang="de-DE" sz="2400" dirty="0" smtClean="0"/>
                  <a:t> </a:t>
                </a:r>
                <a:r>
                  <a:rPr lang="de-DE" sz="2400" dirty="0" err="1" smtClean="0"/>
                  <a:t>simulation</a:t>
                </a:r>
                <a:r>
                  <a:rPr lang="de-DE" sz="2400" dirty="0" smtClean="0"/>
                  <a:t> </a:t>
                </a:r>
                <a:r>
                  <a:rPr lang="de-DE" sz="2400" dirty="0" err="1" smtClean="0"/>
                  <a:t>results</a:t>
                </a:r>
                <a:r>
                  <a:rPr lang="de-DE" sz="2400" dirty="0" smtClean="0"/>
                  <a:t> </a:t>
                </a:r>
                <a:r>
                  <a:rPr lang="de-DE" sz="2400" dirty="0" err="1" smtClean="0"/>
                  <a:t>by</a:t>
                </a:r>
                <a:r>
                  <a:rPr lang="de-DE" sz="2400" dirty="0" smtClean="0"/>
                  <a:t> </a:t>
                </a:r>
                <a:r>
                  <a:rPr lang="de-DE" sz="2400" dirty="0" err="1" smtClean="0"/>
                  <a:t>fitting</a:t>
                </a:r>
                <a:r>
                  <a:rPr lang="de-DE" sz="2400" dirty="0" smtClean="0"/>
                  <a:t> a </a:t>
                </a:r>
                <a:r>
                  <a:rPr lang="de-DE" sz="2400" dirty="0" err="1" smtClean="0"/>
                  <a:t>function</a:t>
                </a:r>
                <a:r>
                  <a:rPr lang="de-DE" sz="2400" dirty="0" smtClean="0"/>
                  <a:t> </a:t>
                </a:r>
                <a:r>
                  <a:rPr lang="de-DE" sz="2400" dirty="0" err="1" smtClean="0"/>
                  <a:t>of</a:t>
                </a:r>
                <a:r>
                  <a:rPr lang="de-DE" sz="2400" dirty="0" smtClean="0"/>
                  <a:t> </a:t>
                </a:r>
                <a:r>
                  <a:rPr lang="de-DE" sz="2400" dirty="0" err="1" smtClean="0"/>
                  <a:t>the</a:t>
                </a:r>
                <a:r>
                  <a:rPr lang="de-DE" sz="2400" dirty="0" smtClean="0"/>
                  <a:t> form </a:t>
                </a:r>
                <a14:m>
                  <m:oMath xmlns:m="http://schemas.openxmlformats.org/officeDocument/2006/math">
                    <m:sSub>
                      <m:sSubPr>
                        <m:ctrlPr>
                          <a:rPr lang="de-DE" sz="2400" b="0" i="1" smtClean="0">
                            <a:latin typeface="Cambria Math" panose="02040503050406030204" pitchFamily="18" charset="0"/>
                          </a:rPr>
                        </m:ctrlPr>
                      </m:sSubPr>
                      <m:e>
                        <m:r>
                          <m:rPr>
                            <m:nor/>
                          </m:rPr>
                          <a:rPr lang="de-DE" sz="2400" b="0" i="0" smtClean="0">
                            <a:latin typeface="Cambria Math" panose="02040503050406030204" pitchFamily="18" charset="0"/>
                          </a:rPr>
                          <m:t>BER</m:t>
                        </m:r>
                      </m:e>
                      <m:sub>
                        <m:r>
                          <m:rPr>
                            <m:nor/>
                          </m:rPr>
                          <a:rPr lang="de-DE" sz="2400" b="0" i="0" smtClean="0">
                            <a:latin typeface="Cambria Math" panose="02040503050406030204" pitchFamily="18" charset="0"/>
                          </a:rPr>
                          <m:t>log</m:t>
                        </m:r>
                      </m:sub>
                    </m:sSub>
                    <m:r>
                      <a:rPr lang="de-DE" sz="2400" i="1" smtClean="0">
                        <a:latin typeface="Cambria Math" panose="02040503050406030204" pitchFamily="18" charset="0"/>
                      </a:rPr>
                      <m:t>=</m:t>
                    </m:r>
                    <m:r>
                      <a:rPr lang="de-DE" sz="2400" b="0" i="1" smtClean="0">
                        <a:latin typeface="Cambria Math" panose="02040503050406030204" pitchFamily="18" charset="0"/>
                      </a:rPr>
                      <m:t>𝑎</m:t>
                    </m:r>
                    <m:r>
                      <a:rPr lang="de-DE" sz="2400" b="0" i="1" smtClean="0">
                        <a:latin typeface="Cambria Math" panose="02040503050406030204" pitchFamily="18" charset="0"/>
                        <a:ea typeface="Cambria Math" panose="02040503050406030204" pitchFamily="18" charset="0"/>
                      </a:rPr>
                      <m:t>∙</m:t>
                    </m:r>
                    <m:sSup>
                      <m:sSupPr>
                        <m:ctrlPr>
                          <a:rPr lang="de-DE" sz="2400" b="0" i="1" smtClean="0">
                            <a:latin typeface="Cambria Math" panose="02040503050406030204" pitchFamily="18" charset="0"/>
                            <a:ea typeface="Cambria Math" panose="02040503050406030204" pitchFamily="18" charset="0"/>
                          </a:rPr>
                        </m:ctrlPr>
                      </m:sSupPr>
                      <m:e>
                        <m:sSub>
                          <m:sSubPr>
                            <m:ctrlPr>
                              <a:rPr lang="de-DE" sz="2400" i="1">
                                <a:latin typeface="Cambria Math" panose="02040503050406030204" pitchFamily="18" charset="0"/>
                                <a:ea typeface="Cambria Math" panose="02040503050406030204" pitchFamily="18" charset="0"/>
                              </a:rPr>
                            </m:ctrlPr>
                          </m:sSubPr>
                          <m:e>
                            <m:r>
                              <a:rPr lang="de-DE" sz="2400" i="1">
                                <a:latin typeface="Cambria Math" panose="02040503050406030204" pitchFamily="18" charset="0"/>
                                <a:ea typeface="Cambria Math" panose="02040503050406030204" pitchFamily="18" charset="0"/>
                              </a:rPr>
                              <m:t>𝑆𝑁𝑅</m:t>
                            </m:r>
                          </m:e>
                          <m:sub>
                            <m:r>
                              <a:rPr lang="de-DE" sz="2400" i="1">
                                <a:latin typeface="Cambria Math" panose="02040503050406030204" pitchFamily="18" charset="0"/>
                                <a:ea typeface="Cambria Math" panose="02040503050406030204" pitchFamily="18" charset="0"/>
                              </a:rPr>
                              <m:t>𝑙𝑜𝑔</m:t>
                            </m:r>
                          </m:sub>
                        </m:sSub>
                      </m:e>
                      <m:sup>
                        <m:r>
                          <a:rPr lang="de-DE" sz="2400" b="0" i="1" smtClean="0">
                            <a:latin typeface="Cambria Math" panose="02040503050406030204" pitchFamily="18" charset="0"/>
                            <a:ea typeface="Cambria Math" panose="02040503050406030204" pitchFamily="18" charset="0"/>
                          </a:rPr>
                          <m:t>𝑏</m:t>
                        </m:r>
                      </m:sup>
                    </m:sSup>
                    <m:r>
                      <a:rPr lang="de-DE" sz="2400" i="1">
                        <a:latin typeface="Cambria Math" panose="02040503050406030204" pitchFamily="18" charset="0"/>
                        <a:ea typeface="Cambria Math" panose="02040503050406030204" pitchFamily="18" charset="0"/>
                      </a:rPr>
                      <m:t>+</m:t>
                    </m:r>
                    <m:r>
                      <a:rPr lang="de-DE" sz="2400" b="0" i="1" smtClean="0">
                        <a:latin typeface="Cambria Math" panose="02040503050406030204" pitchFamily="18" charset="0"/>
                        <a:ea typeface="Cambria Math" panose="02040503050406030204" pitchFamily="18" charset="0"/>
                      </a:rPr>
                      <m:t>𝑐</m:t>
                    </m:r>
                  </m:oMath>
                </a14:m>
                <a:r>
                  <a:rPr lang="en-US" sz="2400" dirty="0" smtClean="0"/>
                  <a:t>. [3]</a:t>
                </a:r>
                <a:endParaRPr lang="en-US" sz="2400" dirty="0"/>
              </a:p>
            </p:txBody>
          </p:sp>
        </mc:Choice>
        <mc:Fallback xmlns="">
          <p:sp>
            <p:nvSpPr>
              <p:cNvPr id="3" name="Inhaltsplatzhalter 2"/>
              <p:cNvSpPr>
                <a:spLocks noGrp="1" noRot="1" noChangeAspect="1" noMove="1" noResize="1" noEditPoints="1" noAdjustHandles="1" noChangeArrowheads="1" noChangeShapeType="1" noTextEdit="1"/>
              </p:cNvSpPr>
              <p:nvPr>
                <p:ph idx="1"/>
              </p:nvPr>
            </p:nvSpPr>
            <p:spPr>
              <a:blipFill rotWithShape="0">
                <a:blip r:embed="rId2"/>
                <a:stretch>
                  <a:fillRect l="-765" t="-1037"/>
                </a:stretch>
              </a:blipFill>
            </p:spPr>
            <p:txBody>
              <a:bodyPr/>
              <a:lstStyle/>
              <a:p>
                <a:r>
                  <a:rPr lang="en-US">
                    <a:noFill/>
                  </a:rPr>
                  <a:t> </a:t>
                </a:r>
              </a:p>
            </p:txBody>
          </p:sp>
        </mc:Fallback>
      </mc:AlternateContent>
      <p:sp>
        <p:nvSpPr>
          <p:cNvPr id="4" name="Datumsplatzhalter 3"/>
          <p:cNvSpPr>
            <a:spLocks noGrp="1"/>
          </p:cNvSpPr>
          <p:nvPr>
            <p:ph type="dt" sz="half" idx="10"/>
          </p:nvPr>
        </p:nvSpPr>
        <p:spPr/>
        <p:txBody>
          <a:bodyPr/>
          <a:lstStyle/>
          <a:p>
            <a:r>
              <a:rPr lang="en-US" dirty="0">
                <a:solidFill>
                  <a:srgbClr val="000000"/>
                </a:solidFill>
              </a:rPr>
              <a:t>July 2022</a:t>
            </a:r>
          </a:p>
        </p:txBody>
      </p:sp>
      <p:sp>
        <p:nvSpPr>
          <p:cNvPr id="7" name="Fußzeilenplatzhalter 2"/>
          <p:cNvSpPr>
            <a:spLocks noGrp="1"/>
          </p:cNvSpPr>
          <p:nvPr>
            <p:ph type="ftr" sz="quarter" idx="11"/>
          </p:nvPr>
        </p:nvSpPr>
        <p:spPr>
          <a:xfrm>
            <a:off x="7010400" y="6525344"/>
            <a:ext cx="4342184" cy="215444"/>
          </a:xfrm>
        </p:spPr>
        <p:txBody>
          <a:bodyPr/>
          <a:lstStyle/>
          <a:p>
            <a:r>
              <a:rPr lang="en-US" sz="1400" dirty="0">
                <a:solidFill>
                  <a:srgbClr val="000000"/>
                </a:solidFill>
              </a:rPr>
              <a:t>Christoph Herold (TU </a:t>
            </a:r>
            <a:r>
              <a:rPr lang="en-US" sz="1400" dirty="0" err="1">
                <a:solidFill>
                  <a:srgbClr val="000000"/>
                </a:solidFill>
              </a:rPr>
              <a:t>Braunschweig</a:t>
            </a:r>
            <a:r>
              <a:rPr lang="en-US" sz="1400" dirty="0">
                <a:solidFill>
                  <a:srgbClr val="000000"/>
                </a:solidFill>
              </a:rPr>
              <a:t>).</a:t>
            </a:r>
          </a:p>
        </p:txBody>
      </p:sp>
      <p:sp>
        <p:nvSpPr>
          <p:cNvPr id="8" name="Foliennummernplatzhalter 3"/>
          <p:cNvSpPr>
            <a:spLocks noGrp="1"/>
          </p:cNvSpPr>
          <p:nvPr>
            <p:ph type="sldNum" sz="quarter" idx="12"/>
          </p:nvPr>
        </p:nvSpPr>
        <p:spPr>
          <a:xfrm>
            <a:off x="5834216" y="6475413"/>
            <a:ext cx="625171" cy="246221"/>
          </a:xfrm>
        </p:spPr>
        <p:txBody>
          <a:bodyPr/>
          <a:lstStyle/>
          <a:p>
            <a:r>
              <a:rPr lang="en-US" sz="1600" dirty="0" smtClean="0">
                <a:solidFill>
                  <a:srgbClr val="000000"/>
                </a:solidFill>
              </a:rPr>
              <a:t>Slide </a:t>
            </a:r>
            <a:r>
              <a:rPr lang="en-US" sz="1600" dirty="0">
                <a:solidFill>
                  <a:srgbClr val="000000"/>
                </a:solidFill>
              </a:rPr>
              <a:t>5</a:t>
            </a:r>
          </a:p>
        </p:txBody>
      </p:sp>
    </p:spTree>
    <p:extLst>
      <p:ext uri="{BB962C8B-B14F-4D97-AF65-F5344CB8AC3E}">
        <p14:creationId xmlns:p14="http://schemas.microsoft.com/office/powerpoint/2010/main" val="1910272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Scenario </a:t>
            </a:r>
            <a:r>
              <a:rPr lang="de-DE" dirty="0" err="1" smtClean="0"/>
              <a:t>Overview</a:t>
            </a:r>
            <a:endParaRPr lang="en-US" dirty="0"/>
          </a:p>
        </p:txBody>
      </p:sp>
      <p:sp>
        <p:nvSpPr>
          <p:cNvPr id="6" name="Inhaltsplatzhalter 5"/>
          <p:cNvSpPr>
            <a:spLocks noGrp="1"/>
          </p:cNvSpPr>
          <p:nvPr>
            <p:ph sz="half" idx="1"/>
          </p:nvPr>
        </p:nvSpPr>
        <p:spPr/>
        <p:txBody>
          <a:bodyPr/>
          <a:lstStyle/>
          <a:p>
            <a:r>
              <a:rPr lang="de-DE" sz="1800" dirty="0" smtClean="0"/>
              <a:t>The </a:t>
            </a:r>
            <a:r>
              <a:rPr lang="de-DE" sz="1800" dirty="0" err="1" smtClean="0"/>
              <a:t>following</a:t>
            </a:r>
            <a:r>
              <a:rPr lang="de-DE" sz="1800" dirty="0" smtClean="0"/>
              <a:t> </a:t>
            </a:r>
            <a:r>
              <a:rPr lang="de-DE" sz="1800" dirty="0" err="1" smtClean="0"/>
              <a:t>modulation</a:t>
            </a:r>
            <a:r>
              <a:rPr lang="de-DE" sz="1800" dirty="0" smtClean="0"/>
              <a:t> </a:t>
            </a:r>
            <a:r>
              <a:rPr lang="de-DE" sz="1800" dirty="0" err="1" smtClean="0"/>
              <a:t>schemes</a:t>
            </a:r>
            <a:r>
              <a:rPr lang="de-DE" sz="1800" dirty="0" smtClean="0"/>
              <a:t> </a:t>
            </a:r>
            <a:r>
              <a:rPr lang="de-DE" sz="1800" dirty="0" err="1" smtClean="0"/>
              <a:t>have</a:t>
            </a:r>
            <a:r>
              <a:rPr lang="de-DE" sz="1800" dirty="0" smtClean="0"/>
              <a:t> </a:t>
            </a:r>
            <a:r>
              <a:rPr lang="de-DE" sz="1800" dirty="0" err="1" smtClean="0"/>
              <a:t>been</a:t>
            </a:r>
            <a:r>
              <a:rPr lang="de-DE" sz="1800" dirty="0" smtClean="0"/>
              <a:t> </a:t>
            </a:r>
            <a:r>
              <a:rPr lang="de-DE" sz="1800" dirty="0" err="1" smtClean="0"/>
              <a:t>simulated</a:t>
            </a:r>
            <a:r>
              <a:rPr lang="de-DE" sz="1800" dirty="0" smtClean="0"/>
              <a:t>:</a:t>
            </a:r>
          </a:p>
          <a:p>
            <a:pPr lvl="1"/>
            <a:r>
              <a:rPr lang="de-DE" sz="1800" dirty="0" smtClean="0"/>
              <a:t>On/Off-</a:t>
            </a:r>
            <a:r>
              <a:rPr lang="de-DE" sz="1800" dirty="0" err="1" smtClean="0"/>
              <a:t>Keying</a:t>
            </a:r>
            <a:endParaRPr lang="de-DE" sz="1800" dirty="0" smtClean="0"/>
          </a:p>
          <a:p>
            <a:pPr lvl="1"/>
            <a:r>
              <a:rPr lang="de-DE" sz="1800" dirty="0" smtClean="0"/>
              <a:t>BPSK</a:t>
            </a:r>
          </a:p>
          <a:p>
            <a:pPr lvl="1"/>
            <a:r>
              <a:rPr lang="de-DE" sz="1800" dirty="0" smtClean="0"/>
              <a:t>QPSK</a:t>
            </a:r>
          </a:p>
          <a:p>
            <a:pPr lvl="1"/>
            <a:r>
              <a:rPr lang="de-DE" sz="1800" dirty="0" smtClean="0"/>
              <a:t>8-PSK</a:t>
            </a:r>
          </a:p>
          <a:p>
            <a:pPr lvl="1"/>
            <a:r>
              <a:rPr lang="de-DE" sz="1800" dirty="0" smtClean="0"/>
              <a:t>8-APSK</a:t>
            </a:r>
          </a:p>
          <a:p>
            <a:pPr lvl="1"/>
            <a:r>
              <a:rPr lang="de-DE" sz="1800" dirty="0" smtClean="0"/>
              <a:t>16-QAM</a:t>
            </a:r>
          </a:p>
          <a:p>
            <a:pPr lvl="1"/>
            <a:r>
              <a:rPr lang="de-DE" sz="1800" dirty="0" smtClean="0"/>
              <a:t>64-QAM</a:t>
            </a:r>
          </a:p>
          <a:p>
            <a:pPr lvl="1"/>
            <a:r>
              <a:rPr lang="de-DE" sz="1800" dirty="0" err="1" smtClean="0"/>
              <a:t>Two</a:t>
            </a:r>
            <a:r>
              <a:rPr lang="de-DE" sz="1800" dirty="0" smtClean="0"/>
              <a:t> Ring – 16 APSK [4]</a:t>
            </a:r>
          </a:p>
          <a:p>
            <a:pPr lvl="1"/>
            <a:r>
              <a:rPr lang="de-DE" sz="1800" dirty="0" err="1" smtClean="0"/>
              <a:t>Two</a:t>
            </a:r>
            <a:r>
              <a:rPr lang="de-DE" sz="1800" dirty="0" smtClean="0"/>
              <a:t> Ring – 32 </a:t>
            </a:r>
            <a:r>
              <a:rPr lang="de-DE" sz="1800" dirty="0"/>
              <a:t>APSK [4]</a:t>
            </a:r>
            <a:endParaRPr lang="de-DE" sz="1800" dirty="0" smtClean="0"/>
          </a:p>
          <a:p>
            <a:pPr lvl="1"/>
            <a:r>
              <a:rPr lang="de-DE" sz="1800" dirty="0" err="1" smtClean="0"/>
              <a:t>Three</a:t>
            </a:r>
            <a:r>
              <a:rPr lang="de-DE" sz="1800" dirty="0" smtClean="0"/>
              <a:t> Ring – 32 </a:t>
            </a:r>
            <a:r>
              <a:rPr lang="de-DE" sz="1800" dirty="0"/>
              <a:t>APSK [4]</a:t>
            </a:r>
            <a:endParaRPr lang="de-DE" sz="1800" dirty="0" smtClean="0"/>
          </a:p>
        </p:txBody>
      </p:sp>
      <p:sp>
        <p:nvSpPr>
          <p:cNvPr id="7" name="Inhaltsplatzhalter 6"/>
          <p:cNvSpPr>
            <a:spLocks noGrp="1"/>
          </p:cNvSpPr>
          <p:nvPr>
            <p:ph sz="half" idx="2"/>
          </p:nvPr>
        </p:nvSpPr>
        <p:spPr/>
        <p:txBody>
          <a:bodyPr/>
          <a:lstStyle/>
          <a:p>
            <a:r>
              <a:rPr lang="de-DE" sz="1800" dirty="0"/>
              <a:t>The </a:t>
            </a:r>
            <a:r>
              <a:rPr lang="de-DE" sz="1800" dirty="0" err="1"/>
              <a:t>following</a:t>
            </a:r>
            <a:r>
              <a:rPr lang="de-DE" sz="1800" dirty="0"/>
              <a:t> </a:t>
            </a:r>
            <a:r>
              <a:rPr lang="de-DE" sz="1800" dirty="0" err="1"/>
              <a:t>forward</a:t>
            </a:r>
            <a:r>
              <a:rPr lang="de-DE" sz="1800" dirty="0"/>
              <a:t> </a:t>
            </a:r>
            <a:r>
              <a:rPr lang="de-DE" sz="1800" dirty="0" err="1"/>
              <a:t>error</a:t>
            </a:r>
            <a:r>
              <a:rPr lang="de-DE" sz="1800" dirty="0"/>
              <a:t> </a:t>
            </a:r>
            <a:r>
              <a:rPr lang="de-DE" sz="1800" dirty="0" err="1"/>
              <a:t>correction</a:t>
            </a:r>
            <a:r>
              <a:rPr lang="de-DE" sz="1800" dirty="0"/>
              <a:t> </a:t>
            </a:r>
            <a:r>
              <a:rPr lang="de-DE" sz="1800" dirty="0" err="1"/>
              <a:t>types</a:t>
            </a:r>
            <a:r>
              <a:rPr lang="de-DE" sz="1800" dirty="0"/>
              <a:t> </a:t>
            </a:r>
            <a:r>
              <a:rPr lang="de-DE" sz="1800" dirty="0" err="1"/>
              <a:t>have</a:t>
            </a:r>
            <a:r>
              <a:rPr lang="de-DE" sz="1800" dirty="0"/>
              <a:t> </a:t>
            </a:r>
            <a:r>
              <a:rPr lang="de-DE" sz="1800" dirty="0" err="1"/>
              <a:t>been</a:t>
            </a:r>
            <a:r>
              <a:rPr lang="de-DE" sz="1800" dirty="0"/>
              <a:t> </a:t>
            </a:r>
            <a:r>
              <a:rPr lang="de-DE" sz="1800" dirty="0" err="1"/>
              <a:t>simulated</a:t>
            </a:r>
            <a:r>
              <a:rPr lang="de-DE" sz="1800" dirty="0"/>
              <a:t>:</a:t>
            </a:r>
          </a:p>
          <a:p>
            <a:pPr lvl="1"/>
            <a:r>
              <a:rPr lang="de-DE" sz="1800" dirty="0"/>
              <a:t>Rate 11/15 LDPC(1440,1056)</a:t>
            </a:r>
          </a:p>
          <a:p>
            <a:pPr lvl="1"/>
            <a:r>
              <a:rPr lang="de-DE" sz="1800" dirty="0"/>
              <a:t>Rate 14/15 LDPC(1440,1344)</a:t>
            </a:r>
            <a:endParaRPr lang="en-US" sz="1800" dirty="0"/>
          </a:p>
          <a:p>
            <a:endParaRPr lang="en-US" sz="3200" dirty="0"/>
          </a:p>
        </p:txBody>
      </p:sp>
      <p:sp>
        <p:nvSpPr>
          <p:cNvPr id="2" name="Datumsplatzhalter 1"/>
          <p:cNvSpPr>
            <a:spLocks noGrp="1"/>
          </p:cNvSpPr>
          <p:nvPr>
            <p:ph type="dt" sz="half" idx="10"/>
          </p:nvPr>
        </p:nvSpPr>
        <p:spPr/>
        <p:txBody>
          <a:bodyPr/>
          <a:lstStyle/>
          <a:p>
            <a:r>
              <a:rPr lang="en-US" dirty="0">
                <a:solidFill>
                  <a:srgbClr val="000000"/>
                </a:solidFill>
              </a:rPr>
              <a:t>July 2022</a:t>
            </a:r>
          </a:p>
        </p:txBody>
      </p:sp>
      <p:sp>
        <p:nvSpPr>
          <p:cNvPr id="8" name="Fußzeilenplatzhalter 2"/>
          <p:cNvSpPr>
            <a:spLocks noGrp="1"/>
          </p:cNvSpPr>
          <p:nvPr>
            <p:ph type="ftr" sz="quarter" idx="11"/>
          </p:nvPr>
        </p:nvSpPr>
        <p:spPr>
          <a:xfrm>
            <a:off x="7010400" y="6525344"/>
            <a:ext cx="4342184" cy="215444"/>
          </a:xfrm>
        </p:spPr>
        <p:txBody>
          <a:bodyPr/>
          <a:lstStyle/>
          <a:p>
            <a:r>
              <a:rPr lang="en-US" sz="1400" dirty="0">
                <a:solidFill>
                  <a:srgbClr val="000000"/>
                </a:solidFill>
              </a:rPr>
              <a:t>Christoph Herold (TU </a:t>
            </a:r>
            <a:r>
              <a:rPr lang="en-US" sz="1400" dirty="0" err="1">
                <a:solidFill>
                  <a:srgbClr val="000000"/>
                </a:solidFill>
              </a:rPr>
              <a:t>Braunschweig</a:t>
            </a:r>
            <a:r>
              <a:rPr lang="en-US" sz="1400" dirty="0">
                <a:solidFill>
                  <a:srgbClr val="000000"/>
                </a:solidFill>
              </a:rPr>
              <a:t>).</a:t>
            </a:r>
          </a:p>
        </p:txBody>
      </p:sp>
      <p:sp>
        <p:nvSpPr>
          <p:cNvPr id="9" name="Foliennummernplatzhalter 3"/>
          <p:cNvSpPr>
            <a:spLocks noGrp="1"/>
          </p:cNvSpPr>
          <p:nvPr>
            <p:ph type="sldNum" sz="quarter" idx="12"/>
          </p:nvPr>
        </p:nvSpPr>
        <p:spPr>
          <a:xfrm>
            <a:off x="5834216" y="6475413"/>
            <a:ext cx="625171" cy="246221"/>
          </a:xfrm>
        </p:spPr>
        <p:txBody>
          <a:bodyPr/>
          <a:lstStyle/>
          <a:p>
            <a:r>
              <a:rPr lang="en-US" sz="1600" dirty="0" smtClean="0">
                <a:solidFill>
                  <a:srgbClr val="000000"/>
                </a:solidFill>
              </a:rPr>
              <a:t>Slide </a:t>
            </a:r>
            <a:r>
              <a:rPr lang="en-US" sz="1600" dirty="0">
                <a:solidFill>
                  <a:srgbClr val="000000"/>
                </a:solidFill>
              </a:rPr>
              <a:t>4</a:t>
            </a:r>
          </a:p>
        </p:txBody>
      </p:sp>
    </p:spTree>
    <p:extLst>
      <p:ext uri="{BB962C8B-B14F-4D97-AF65-F5344CB8AC3E}">
        <p14:creationId xmlns:p14="http://schemas.microsoft.com/office/powerpoint/2010/main" val="1122356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Simulation </a:t>
            </a:r>
            <a:r>
              <a:rPr lang="de-DE" dirty="0" err="1" smtClean="0"/>
              <a:t>Results</a:t>
            </a:r>
            <a:r>
              <a:rPr lang="de-DE" dirty="0"/>
              <a:t> </a:t>
            </a:r>
            <a:r>
              <a:rPr lang="de-DE" dirty="0" smtClean="0"/>
              <a:t>– OOK &amp; BPSK</a:t>
            </a:r>
            <a:endParaRPr lang="en-US" dirty="0"/>
          </a:p>
        </p:txBody>
      </p:sp>
      <p:pic>
        <p:nvPicPr>
          <p:cNvPr id="5" name="Inhaltsplatzhalt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8504" y="2132815"/>
            <a:ext cx="8574992" cy="3811569"/>
          </a:xfrm>
        </p:spPr>
      </p:pic>
      <p:sp>
        <p:nvSpPr>
          <p:cNvPr id="4" name="Fußzeilenplatzhalter 2"/>
          <p:cNvSpPr>
            <a:spLocks noGrp="1"/>
          </p:cNvSpPr>
          <p:nvPr>
            <p:ph type="ftr" sz="quarter" idx="11"/>
          </p:nvPr>
        </p:nvSpPr>
        <p:spPr>
          <a:xfrm>
            <a:off x="7010400" y="6525344"/>
            <a:ext cx="4342184" cy="215444"/>
          </a:xfrm>
        </p:spPr>
        <p:txBody>
          <a:bodyPr/>
          <a:lstStyle/>
          <a:p>
            <a:r>
              <a:rPr lang="en-US" sz="1400" dirty="0">
                <a:solidFill>
                  <a:srgbClr val="000000"/>
                </a:solidFill>
              </a:rPr>
              <a:t>Christoph Herold (TU </a:t>
            </a:r>
            <a:r>
              <a:rPr lang="en-US" sz="1400" dirty="0" err="1">
                <a:solidFill>
                  <a:srgbClr val="000000"/>
                </a:solidFill>
              </a:rPr>
              <a:t>Braunschweig</a:t>
            </a:r>
            <a:r>
              <a:rPr lang="en-US" sz="1400" dirty="0">
                <a:solidFill>
                  <a:srgbClr val="000000"/>
                </a:solidFill>
              </a:rPr>
              <a:t>).</a:t>
            </a:r>
          </a:p>
        </p:txBody>
      </p:sp>
      <p:sp>
        <p:nvSpPr>
          <p:cNvPr id="6" name="Foliennummernplatzhalter 3"/>
          <p:cNvSpPr>
            <a:spLocks noGrp="1"/>
          </p:cNvSpPr>
          <p:nvPr>
            <p:ph type="sldNum" sz="quarter" idx="12"/>
          </p:nvPr>
        </p:nvSpPr>
        <p:spPr>
          <a:xfrm>
            <a:off x="5834216" y="6475413"/>
            <a:ext cx="625171" cy="246221"/>
          </a:xfrm>
        </p:spPr>
        <p:txBody>
          <a:bodyPr/>
          <a:lstStyle/>
          <a:p>
            <a:r>
              <a:rPr lang="en-US" sz="1600" dirty="0" smtClean="0">
                <a:solidFill>
                  <a:srgbClr val="000000"/>
                </a:solidFill>
              </a:rPr>
              <a:t>Slide 6</a:t>
            </a:r>
            <a:endParaRPr lang="en-US" sz="1600" dirty="0">
              <a:solidFill>
                <a:srgbClr val="000000"/>
              </a:solidFill>
            </a:endParaRPr>
          </a:p>
        </p:txBody>
      </p:sp>
    </p:spTree>
    <p:extLst>
      <p:ext uri="{BB962C8B-B14F-4D97-AF65-F5344CB8AC3E}">
        <p14:creationId xmlns:p14="http://schemas.microsoft.com/office/powerpoint/2010/main" val="2512248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Simulation </a:t>
            </a:r>
            <a:r>
              <a:rPr lang="de-DE" dirty="0" err="1" smtClean="0"/>
              <a:t>Results</a:t>
            </a:r>
            <a:r>
              <a:rPr lang="de-DE" dirty="0"/>
              <a:t> </a:t>
            </a:r>
            <a:r>
              <a:rPr lang="de-DE" dirty="0" smtClean="0"/>
              <a:t>– QPSK &amp; 8PSK</a:t>
            </a:r>
            <a:endParaRPr lang="en-US"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8504" y="2132815"/>
            <a:ext cx="8574992" cy="3811569"/>
          </a:xfrm>
        </p:spPr>
      </p:pic>
      <p:sp>
        <p:nvSpPr>
          <p:cNvPr id="5" name="Fußzeilenplatzhalter 2"/>
          <p:cNvSpPr>
            <a:spLocks noGrp="1"/>
          </p:cNvSpPr>
          <p:nvPr>
            <p:ph type="ftr" sz="quarter" idx="11"/>
          </p:nvPr>
        </p:nvSpPr>
        <p:spPr>
          <a:xfrm>
            <a:off x="7010400" y="6525344"/>
            <a:ext cx="4342184" cy="215444"/>
          </a:xfrm>
        </p:spPr>
        <p:txBody>
          <a:bodyPr/>
          <a:lstStyle/>
          <a:p>
            <a:r>
              <a:rPr lang="en-US" sz="1400" dirty="0">
                <a:solidFill>
                  <a:srgbClr val="000000"/>
                </a:solidFill>
              </a:rPr>
              <a:t>Christoph Herold (TU </a:t>
            </a:r>
            <a:r>
              <a:rPr lang="en-US" sz="1400" dirty="0" err="1">
                <a:solidFill>
                  <a:srgbClr val="000000"/>
                </a:solidFill>
              </a:rPr>
              <a:t>Braunschweig</a:t>
            </a:r>
            <a:r>
              <a:rPr lang="en-US" sz="1400" dirty="0">
                <a:solidFill>
                  <a:srgbClr val="000000"/>
                </a:solidFill>
              </a:rPr>
              <a:t>).</a:t>
            </a:r>
          </a:p>
        </p:txBody>
      </p:sp>
      <p:sp>
        <p:nvSpPr>
          <p:cNvPr id="6" name="Foliennummernplatzhalter 3"/>
          <p:cNvSpPr>
            <a:spLocks noGrp="1"/>
          </p:cNvSpPr>
          <p:nvPr>
            <p:ph type="sldNum" sz="quarter" idx="12"/>
          </p:nvPr>
        </p:nvSpPr>
        <p:spPr>
          <a:xfrm>
            <a:off x="5834216" y="6475413"/>
            <a:ext cx="625171" cy="246221"/>
          </a:xfrm>
        </p:spPr>
        <p:txBody>
          <a:bodyPr/>
          <a:lstStyle/>
          <a:p>
            <a:r>
              <a:rPr lang="en-US" sz="1600" dirty="0" smtClean="0">
                <a:solidFill>
                  <a:srgbClr val="000000"/>
                </a:solidFill>
              </a:rPr>
              <a:t>Slide 7</a:t>
            </a:r>
            <a:endParaRPr lang="en-US" sz="1600" dirty="0">
              <a:solidFill>
                <a:srgbClr val="000000"/>
              </a:solidFill>
            </a:endParaRPr>
          </a:p>
        </p:txBody>
      </p:sp>
    </p:spTree>
    <p:extLst>
      <p:ext uri="{BB962C8B-B14F-4D97-AF65-F5344CB8AC3E}">
        <p14:creationId xmlns:p14="http://schemas.microsoft.com/office/powerpoint/2010/main" val="660177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Simulation </a:t>
            </a:r>
            <a:r>
              <a:rPr lang="de-DE" dirty="0" err="1" smtClean="0"/>
              <a:t>Results</a:t>
            </a:r>
            <a:r>
              <a:rPr lang="de-DE" dirty="0"/>
              <a:t> </a:t>
            </a:r>
            <a:r>
              <a:rPr lang="de-DE" dirty="0" smtClean="0"/>
              <a:t>– 8APSK &amp; QAM16</a:t>
            </a:r>
            <a:endParaRPr lang="en-US"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8504" y="2132815"/>
            <a:ext cx="8574992" cy="3811569"/>
          </a:xfrm>
        </p:spPr>
      </p:pic>
      <p:sp>
        <p:nvSpPr>
          <p:cNvPr id="5" name="Fußzeilenplatzhalter 2"/>
          <p:cNvSpPr>
            <a:spLocks noGrp="1"/>
          </p:cNvSpPr>
          <p:nvPr>
            <p:ph type="ftr" sz="quarter" idx="11"/>
          </p:nvPr>
        </p:nvSpPr>
        <p:spPr>
          <a:xfrm>
            <a:off x="7010400" y="6525344"/>
            <a:ext cx="4342184" cy="215444"/>
          </a:xfrm>
        </p:spPr>
        <p:txBody>
          <a:bodyPr/>
          <a:lstStyle/>
          <a:p>
            <a:r>
              <a:rPr lang="en-US" sz="1400" dirty="0">
                <a:solidFill>
                  <a:srgbClr val="000000"/>
                </a:solidFill>
              </a:rPr>
              <a:t>Christoph Herold (TU </a:t>
            </a:r>
            <a:r>
              <a:rPr lang="en-US" sz="1400" dirty="0" err="1">
                <a:solidFill>
                  <a:srgbClr val="000000"/>
                </a:solidFill>
              </a:rPr>
              <a:t>Braunschweig</a:t>
            </a:r>
            <a:r>
              <a:rPr lang="en-US" sz="1400" dirty="0">
                <a:solidFill>
                  <a:srgbClr val="000000"/>
                </a:solidFill>
              </a:rPr>
              <a:t>).</a:t>
            </a:r>
          </a:p>
        </p:txBody>
      </p:sp>
      <p:sp>
        <p:nvSpPr>
          <p:cNvPr id="6" name="Foliennummernplatzhalter 3"/>
          <p:cNvSpPr>
            <a:spLocks noGrp="1"/>
          </p:cNvSpPr>
          <p:nvPr>
            <p:ph type="sldNum" sz="quarter" idx="12"/>
          </p:nvPr>
        </p:nvSpPr>
        <p:spPr>
          <a:xfrm>
            <a:off x="5834216" y="6475413"/>
            <a:ext cx="625171" cy="246221"/>
          </a:xfrm>
        </p:spPr>
        <p:txBody>
          <a:bodyPr/>
          <a:lstStyle/>
          <a:p>
            <a:r>
              <a:rPr lang="en-US" sz="1600" dirty="0" smtClean="0">
                <a:solidFill>
                  <a:srgbClr val="000000"/>
                </a:solidFill>
              </a:rPr>
              <a:t>Slide 8</a:t>
            </a:r>
            <a:endParaRPr lang="en-US" sz="1600" dirty="0">
              <a:solidFill>
                <a:srgbClr val="000000"/>
              </a:solidFill>
            </a:endParaRPr>
          </a:p>
        </p:txBody>
      </p:sp>
    </p:spTree>
    <p:extLst>
      <p:ext uri="{BB962C8B-B14F-4D97-AF65-F5344CB8AC3E}">
        <p14:creationId xmlns:p14="http://schemas.microsoft.com/office/powerpoint/2010/main" val="292442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Simulation </a:t>
            </a:r>
            <a:r>
              <a:rPr lang="de-DE" dirty="0" err="1" smtClean="0"/>
              <a:t>Results</a:t>
            </a:r>
            <a:r>
              <a:rPr lang="de-DE" dirty="0"/>
              <a:t> </a:t>
            </a:r>
            <a:r>
              <a:rPr lang="de-DE" dirty="0" smtClean="0"/>
              <a:t>– QAM64 &amp; </a:t>
            </a:r>
            <a:r>
              <a:rPr lang="de-DE" dirty="0" err="1" smtClean="0"/>
              <a:t>Two</a:t>
            </a:r>
            <a:r>
              <a:rPr lang="de-DE" dirty="0" smtClean="0"/>
              <a:t> Ring – 16 APSK </a:t>
            </a:r>
            <a:endParaRPr lang="en-US" dirty="0"/>
          </a:p>
        </p:txBody>
      </p:sp>
      <p:pic>
        <p:nvPicPr>
          <p:cNvPr id="4" name="Inhaltsplatzhalt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08504" y="2132815"/>
            <a:ext cx="8574992" cy="3811569"/>
          </a:xfrm>
        </p:spPr>
      </p:pic>
      <p:sp>
        <p:nvSpPr>
          <p:cNvPr id="5" name="Fußzeilenplatzhalter 2"/>
          <p:cNvSpPr>
            <a:spLocks noGrp="1"/>
          </p:cNvSpPr>
          <p:nvPr>
            <p:ph type="ftr" sz="quarter" idx="11"/>
          </p:nvPr>
        </p:nvSpPr>
        <p:spPr>
          <a:xfrm>
            <a:off x="7010400" y="6525344"/>
            <a:ext cx="4342184" cy="215444"/>
          </a:xfrm>
        </p:spPr>
        <p:txBody>
          <a:bodyPr/>
          <a:lstStyle/>
          <a:p>
            <a:r>
              <a:rPr lang="en-US" sz="1400" dirty="0">
                <a:solidFill>
                  <a:srgbClr val="000000"/>
                </a:solidFill>
              </a:rPr>
              <a:t>Christoph Herold (TU </a:t>
            </a:r>
            <a:r>
              <a:rPr lang="en-US" sz="1400" dirty="0" err="1">
                <a:solidFill>
                  <a:srgbClr val="000000"/>
                </a:solidFill>
              </a:rPr>
              <a:t>Braunschweig</a:t>
            </a:r>
            <a:r>
              <a:rPr lang="en-US" sz="1400" dirty="0">
                <a:solidFill>
                  <a:srgbClr val="000000"/>
                </a:solidFill>
              </a:rPr>
              <a:t>).</a:t>
            </a:r>
          </a:p>
        </p:txBody>
      </p:sp>
      <p:sp>
        <p:nvSpPr>
          <p:cNvPr id="6" name="Foliennummernplatzhalter 3"/>
          <p:cNvSpPr>
            <a:spLocks noGrp="1"/>
          </p:cNvSpPr>
          <p:nvPr>
            <p:ph type="sldNum" sz="quarter" idx="12"/>
          </p:nvPr>
        </p:nvSpPr>
        <p:spPr>
          <a:xfrm>
            <a:off x="5834216" y="6475413"/>
            <a:ext cx="625171" cy="246221"/>
          </a:xfrm>
        </p:spPr>
        <p:txBody>
          <a:bodyPr/>
          <a:lstStyle/>
          <a:p>
            <a:r>
              <a:rPr lang="en-US" sz="1600" dirty="0" smtClean="0">
                <a:solidFill>
                  <a:srgbClr val="000000"/>
                </a:solidFill>
              </a:rPr>
              <a:t>Slide 9</a:t>
            </a:r>
            <a:endParaRPr lang="en-US" sz="1600" dirty="0">
              <a:solidFill>
                <a:srgbClr val="000000"/>
              </a:solidFill>
            </a:endParaRPr>
          </a:p>
        </p:txBody>
      </p:sp>
    </p:spTree>
    <p:extLst>
      <p:ext uri="{BB962C8B-B14F-4D97-AF65-F5344CB8AC3E}">
        <p14:creationId xmlns:p14="http://schemas.microsoft.com/office/powerpoint/2010/main" val="3367290881"/>
      </p:ext>
    </p:extLst>
  </p:cSld>
  <p:clrMapOvr>
    <a:masterClrMapping/>
  </p:clrMapOvr>
</p:sld>
</file>

<file path=ppt/theme/theme1.xml><?xml version="1.0" encoding="utf-8"?>
<a:theme xmlns:a="http://schemas.openxmlformats.org/drawingml/2006/main" name="TUBraunschweig_PPT2007_Folienpool_16_9">
  <a:themeElements>
    <a:clrScheme name="TU Braunschweig">
      <a:dk1>
        <a:srgbClr val="000000"/>
      </a:dk1>
      <a:lt1>
        <a:srgbClr val="FFFFFF"/>
      </a:lt1>
      <a:dk2>
        <a:srgbClr val="000000"/>
      </a:dk2>
      <a:lt2>
        <a:srgbClr val="DDDDDD"/>
      </a:lt2>
      <a:accent1>
        <a:srgbClr val="BE1E3C"/>
      </a:accent1>
      <a:accent2>
        <a:srgbClr val="4DA6CB"/>
      </a:accent2>
      <a:accent3>
        <a:srgbClr val="ADBF4D"/>
      </a:accent3>
      <a:accent4>
        <a:srgbClr val="FA6E00"/>
      </a:accent4>
      <a:accent5>
        <a:srgbClr val="407E97"/>
      </a:accent5>
      <a:accent6>
        <a:srgbClr val="984098"/>
      </a:accent6>
      <a:hlink>
        <a:srgbClr val="BE1E3C"/>
      </a:hlink>
      <a:folHlink>
        <a:srgbClr val="760054"/>
      </a:folHlink>
    </a:clrScheme>
    <a:fontScheme name="Standarddesign">
      <a:majorFont>
        <a:latin typeface="Arial"/>
        <a:ea typeface=""/>
        <a:cs typeface=""/>
      </a:majorFont>
      <a:minorFont>
        <a:latin typeface="Arial"/>
        <a:ea typeface=""/>
        <a:cs typeface=""/>
      </a:minorFont>
    </a:fontScheme>
    <a:fmtScheme name="Galathe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pPr>
      <a:bodyPr rtlCol="0" anchor="ctr"/>
      <a:lstStyle>
        <a:defPPr algn="ctr">
          <a:defRPr dirty="0" smtClean="0"/>
        </a:defPPr>
      </a:lstStyle>
      <a:style>
        <a:lnRef idx="2">
          <a:schemeClr val="accent5">
            <a:shade val="50000"/>
          </a:schemeClr>
        </a:lnRef>
        <a:fillRef idx="1">
          <a:schemeClr val="accent5"/>
        </a:fillRef>
        <a:effectRef idx="0">
          <a:schemeClr val="accent5"/>
        </a:effectRef>
        <a:fontRef idx="minor">
          <a:schemeClr val="lt1"/>
        </a:fontRef>
      </a:style>
    </a:spDef>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TU Braunschweig">
        <a:dk1>
          <a:srgbClr val="000000"/>
        </a:dk1>
        <a:lt1>
          <a:srgbClr val="FFFFFF"/>
        </a:lt1>
        <a:dk2>
          <a:srgbClr val="000000"/>
        </a:dk2>
        <a:lt2>
          <a:srgbClr val="DDDDDD"/>
        </a:lt2>
        <a:accent1>
          <a:srgbClr val="BE1E3C"/>
        </a:accent1>
        <a:accent2>
          <a:srgbClr val="4DA6CB"/>
        </a:accent2>
        <a:accent3>
          <a:srgbClr val="ADBF4D"/>
        </a:accent3>
        <a:accent4>
          <a:srgbClr val="FA6E00"/>
        </a:accent4>
        <a:accent5>
          <a:srgbClr val="407E97"/>
        </a:accent5>
        <a:accent6>
          <a:srgbClr val="984098"/>
        </a:accent6>
        <a:hlink>
          <a:srgbClr val="BE1E3C"/>
        </a:hlink>
        <a:folHlink>
          <a:srgbClr val="76005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P802_15">
  <a:themeElements>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Design">
      <a:majorFont>
        <a:latin typeface="Times New Roman"/>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Larissa-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arissa-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arissa-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670</Words>
  <Application>Microsoft Office PowerPoint</Application>
  <PresentationFormat>Breitbild</PresentationFormat>
  <Paragraphs>182</Paragraphs>
  <Slides>14</Slides>
  <Notes>0</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14</vt:i4>
      </vt:variant>
    </vt:vector>
  </HeadingPairs>
  <TitlesOfParts>
    <vt:vector size="21" baseType="lpstr">
      <vt:lpstr>Arial</vt:lpstr>
      <vt:lpstr>Calibri</vt:lpstr>
      <vt:lpstr>Cambria Math</vt:lpstr>
      <vt:lpstr>Times New Roman</vt:lpstr>
      <vt:lpstr>Wingdings</vt:lpstr>
      <vt:lpstr>TUBraunschweig_PPT2007_Folienpool_16_9</vt:lpstr>
      <vt:lpstr>IEEE-P802_15</vt:lpstr>
      <vt:lpstr>PowerPoint-Präsentation</vt:lpstr>
      <vt:lpstr>AWGN Simulation Results for New Modulation and Coding Schemes</vt:lpstr>
      <vt:lpstr>Outline</vt:lpstr>
      <vt:lpstr>Scenario Overview</vt:lpstr>
      <vt:lpstr>Scenario Overview</vt:lpstr>
      <vt:lpstr>Simulation Results – OOK &amp; BPSK</vt:lpstr>
      <vt:lpstr>Simulation Results – QPSK &amp; 8PSK</vt:lpstr>
      <vt:lpstr>Simulation Results – 8APSK &amp; QAM16</vt:lpstr>
      <vt:lpstr>Simulation Results – QAM64 &amp; Two Ring – 16 APSK </vt:lpstr>
      <vt:lpstr>Simulation Results – Two Ring 32 APSK &amp; Three Ring 32 APSK</vt:lpstr>
      <vt:lpstr>Implication to Link Budget</vt:lpstr>
      <vt:lpstr>Implication to Link Budget</vt:lpstr>
      <vt:lpstr>Conclusions from Simulation Results</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Thomas Kuerner</dc:creator>
  <cp:lastModifiedBy>Thomas Kuerner</cp:lastModifiedBy>
  <cp:revision>456</cp:revision>
  <cp:lastPrinted>2022-07-11T21:06:01Z</cp:lastPrinted>
  <dcterms:created xsi:type="dcterms:W3CDTF">2018-05-24T15:34:59Z</dcterms:created>
  <dcterms:modified xsi:type="dcterms:W3CDTF">2022-07-22T13:03:55Z</dcterms:modified>
</cp:coreProperties>
</file>