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358" r:id="rId2"/>
    <p:sldId id="341" r:id="rId3"/>
    <p:sldId id="340" r:id="rId4"/>
    <p:sldId id="342" r:id="rId5"/>
    <p:sldId id="349" r:id="rId6"/>
    <p:sldId id="348" r:id="rId7"/>
    <p:sldId id="347" r:id="rId8"/>
    <p:sldId id="346" r:id="rId9"/>
    <p:sldId id="334" r:id="rId10"/>
    <p:sldId id="357" r:id="rId11"/>
    <p:sldId id="350" r:id="rId12"/>
    <p:sldId id="351" r:id="rId13"/>
    <p:sldId id="352" r:id="rId14"/>
    <p:sldId id="356" r:id="rId15"/>
    <p:sldId id="260" r:id="rId16"/>
    <p:sldId id="275" r:id="rId17"/>
    <p:sldId id="279" r:id="rId18"/>
    <p:sldId id="277" r:id="rId19"/>
    <p:sldId id="257" r:id="rId20"/>
    <p:sldId id="258" r:id="rId21"/>
    <p:sldId id="259" r:id="rId22"/>
    <p:sldId id="359" r:id="rId23"/>
    <p:sldId id="261" r:id="rId24"/>
    <p:sldId id="262" r:id="rId25"/>
    <p:sldId id="263" r:id="rId26"/>
    <p:sldId id="264" r:id="rId27"/>
    <p:sldId id="265" r:id="rId28"/>
    <p:sldId id="266" r:id="rId29"/>
    <p:sldId id="267" r:id="rId30"/>
    <p:sldId id="268" r:id="rId31"/>
    <p:sldId id="269" r:id="rId32"/>
    <p:sldId id="322" r:id="rId33"/>
    <p:sldId id="2368" r:id="rId34"/>
    <p:sldId id="2398" r:id="rId35"/>
    <p:sldId id="361" r:id="rId36"/>
    <p:sldId id="2375" r:id="rId37"/>
    <p:sldId id="2377" r:id="rId38"/>
    <p:sldId id="330" r:id="rId39"/>
    <p:sldId id="2389" r:id="rId40"/>
    <p:sldId id="326" r:id="rId41"/>
    <p:sldId id="364" r:id="rId42"/>
    <p:sldId id="2399" r:id="rId43"/>
    <p:sldId id="2400" r:id="rId44"/>
    <p:sldId id="2402" r:id="rId45"/>
    <p:sldId id="5095" r:id="rId46"/>
    <p:sldId id="5089" r:id="rId47"/>
    <p:sldId id="5096" r:id="rId48"/>
    <p:sldId id="5097" r:id="rId49"/>
    <p:sldId id="2378" r:id="rId50"/>
    <p:sldId id="301" r:id="rId51"/>
    <p:sldId id="285" r:id="rId52"/>
    <p:sldId id="283" r:id="rId53"/>
    <p:sldId id="311" r:id="rId54"/>
    <p:sldId id="5098" r:id="rId55"/>
    <p:sldId id="5099" r:id="rId56"/>
    <p:sldId id="5100" r:id="rId57"/>
    <p:sldId id="5101" r:id="rId58"/>
    <p:sldId id="360" r:id="rId59"/>
    <p:sldId id="5102" r:id="rId60"/>
    <p:sldId id="608" r:id="rId61"/>
    <p:sldId id="862" r:id="rId62"/>
    <p:sldId id="754" r:id="rId63"/>
    <p:sldId id="873" r:id="rId64"/>
    <p:sldId id="872" r:id="rId65"/>
    <p:sldId id="857" r:id="rId66"/>
    <p:sldId id="874" r:id="rId67"/>
    <p:sldId id="869" r:id="rId68"/>
    <p:sldId id="870" r:id="rId69"/>
    <p:sldId id="871" r:id="rId70"/>
    <p:sldId id="856" r:id="rId71"/>
    <p:sldId id="866" r:id="rId72"/>
    <p:sldId id="287" r:id="rId73"/>
    <p:sldId id="5103" r:id="rId74"/>
    <p:sldId id="5104" r:id="rId75"/>
    <p:sldId id="5105" r:id="rId76"/>
    <p:sldId id="2376" r:id="rId77"/>
    <p:sldId id="2373" r:id="rId78"/>
    <p:sldId id="2374" r:id="rId79"/>
    <p:sldId id="332" r:id="rId80"/>
    <p:sldId id="366" r:id="rId81"/>
    <p:sldId id="5106" r:id="rId82"/>
    <p:sldId id="990" r:id="rId83"/>
    <p:sldId id="1021" r:id="rId84"/>
    <p:sldId id="256" r:id="rId85"/>
    <p:sldId id="985" r:id="rId86"/>
    <p:sldId id="5107" r:id="rId87"/>
    <p:sldId id="5116" r:id="rId88"/>
    <p:sldId id="5117" r:id="rId89"/>
    <p:sldId id="5118" r:id="rId90"/>
    <p:sldId id="5119" r:id="rId91"/>
    <p:sldId id="5120" r:id="rId92"/>
    <p:sldId id="270" r:id="rId93"/>
    <p:sldId id="271" r:id="rId94"/>
    <p:sldId id="272" r:id="rId95"/>
    <p:sldId id="273" r:id="rId96"/>
    <p:sldId id="274" r:id="rId97"/>
    <p:sldId id="5121" r:id="rId98"/>
    <p:sldId id="276" r:id="rId99"/>
    <p:sldId id="5122" r:id="rId100"/>
    <p:sldId id="278" r:id="rId101"/>
    <p:sldId id="5123" r:id="rId102"/>
    <p:sldId id="280" r:id="rId103"/>
    <p:sldId id="5124" r:id="rId104"/>
    <p:sldId id="5128" r:id="rId105"/>
    <p:sldId id="2370" r:id="rId106"/>
    <p:sldId id="5129" r:id="rId107"/>
    <p:sldId id="2384" r:id="rId108"/>
    <p:sldId id="5130" r:id="rId109"/>
    <p:sldId id="2386" r:id="rId110"/>
    <p:sldId id="5131" r:id="rId111"/>
    <p:sldId id="2371" r:id="rId112"/>
    <p:sldId id="5132" r:id="rId113"/>
    <p:sldId id="5133" r:id="rId114"/>
    <p:sldId id="5134" r:id="rId115"/>
    <p:sldId id="5135" r:id="rId116"/>
    <p:sldId id="2367" r:id="rId117"/>
    <p:sldId id="289" r:id="rId118"/>
    <p:sldId id="291" r:id="rId119"/>
    <p:sldId id="5136" r:id="rId120"/>
    <p:sldId id="5142" r:id="rId121"/>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6" d="100"/>
          <a:sy n="76" d="100"/>
        </p:scale>
        <p:origin x="6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44</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E91D925-7433-475C-A61E-55A7B7F5E438}" type="slidenum">
              <a:rPr lang="en-US" altLang="en-US" smtClean="0"/>
              <a:pPr>
                <a:spcBef>
                  <a:spcPct val="0"/>
                </a:spcBef>
              </a:pPr>
              <a:t>61</a:t>
            </a:fld>
            <a:endParaRPr lang="en-US" altLang="en-US"/>
          </a:p>
        </p:txBody>
      </p:sp>
    </p:spTree>
    <p:extLst>
      <p:ext uri="{BB962C8B-B14F-4D97-AF65-F5344CB8AC3E}">
        <p14:creationId xmlns:p14="http://schemas.microsoft.com/office/powerpoint/2010/main" val="215515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E91D925-7433-475C-A61E-55A7B7F5E438}" type="slidenum">
              <a:rPr lang="en-US" altLang="en-US" smtClean="0"/>
              <a:pPr>
                <a:spcBef>
                  <a:spcPct val="0"/>
                </a:spcBef>
              </a:pPr>
              <a:t>62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67</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232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68</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1751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1CA195A-8EAA-43F4-A374-22257D3123E5}" type="slidenum">
              <a:rPr lang="en-US" altLang="en-US" smtClean="0"/>
              <a:pPr>
                <a:spcBef>
                  <a:spcPct val="0"/>
                </a:spcBef>
              </a:pPr>
              <a:t>69</a:t>
            </a:fld>
            <a:endParaRPr lang="en-US" altLang="en-US"/>
          </a:p>
        </p:txBody>
      </p:sp>
      <p:sp>
        <p:nvSpPr>
          <p:cNvPr id="67590" name="Rectangle 2"/>
          <p:cNvSpPr>
            <a:spLocks noGrp="1" noRot="1" noChangeAspect="1" noChangeArrowheads="1" noTextEdit="1"/>
          </p:cNvSpPr>
          <p:nvPr>
            <p:ph type="sldImg"/>
          </p:nvPr>
        </p:nvSpPr>
        <p:spPr>
          <a:xfrm>
            <a:off x="1154113" y="701675"/>
            <a:ext cx="4625975" cy="3468688"/>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254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72</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72</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84</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103</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105</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105</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111</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111</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28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45</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115</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115</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429000" y="93663"/>
            <a:ext cx="27844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xfrm>
            <a:off x="646113" y="93663"/>
            <a:ext cx="27082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xfrm>
            <a:off x="3730625" y="8853488"/>
            <a:ext cx="2482850"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xfrm>
            <a:off x="2901950" y="8853488"/>
            <a:ext cx="792163"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120</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prstGeom prst="rect">
            <a:avLst/>
          </a:prstGeom>
          <a:ln/>
        </p:spPr>
      </p:sp>
      <p:sp>
        <p:nvSpPr>
          <p:cNvPr id="12295" name="Rectangle 3"/>
          <p:cNvSpPr>
            <a:spLocks noGrp="1" noChangeArrowheads="1"/>
          </p:cNvSpPr>
          <p:nvPr>
            <p:ph type="body" idx="1"/>
          </p:nvPr>
        </p:nvSpPr>
        <p:spPr>
          <a:xfrm>
            <a:off x="914400" y="4343400"/>
            <a:ext cx="5029200" cy="41148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extLst>
      <p:ext uri="{BB962C8B-B14F-4D97-AF65-F5344CB8AC3E}">
        <p14:creationId xmlns:p14="http://schemas.microsoft.com/office/powerpoint/2010/main" val="409788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651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7007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48</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51</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52</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5FB7E5E-1D6C-444E-B0CF-852BD311553D}" type="slidenum">
              <a:rPr lang="en-US" altLang="en-US" smtClean="0"/>
              <a:pPr>
                <a:spcBef>
                  <a:spcPct val="0"/>
                </a:spcBef>
              </a:pPr>
              <a:t>59</a:t>
            </a:fld>
            <a:endParaRPr lang="en-US" altLang="en-US"/>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a:t>doc.: IEEE 802.11-11/0xxxr0</a:t>
            </a:r>
          </a:p>
        </p:txBody>
      </p:sp>
      <p:sp>
        <p:nvSpPr>
          <p:cNvPr id="14339" name="Rectangle 3"/>
          <p:cNvSpPr>
            <a:spLocks noGrp="1" noChangeArrowheads="1"/>
          </p:cNvSpPr>
          <p:nvPr>
            <p:ph type="dt" sz="quarter" idx="1"/>
          </p:nvPr>
        </p:nvSpPr>
        <p:spPr/>
        <p:txBody>
          <a:bodyPr/>
          <a:lstStyle/>
          <a:p>
            <a:pPr>
              <a:defRPr/>
            </a:pPr>
            <a:r>
              <a:rPr lang="en-US"/>
              <a:t>November 2011</a:t>
            </a:r>
          </a:p>
        </p:txBody>
      </p:sp>
      <p:sp>
        <p:nvSpPr>
          <p:cNvPr id="14340" name="Rectangle 6"/>
          <p:cNvSpPr>
            <a:spLocks noGrp="1" noChangeArrowheads="1"/>
          </p:cNvSpPr>
          <p:nvPr>
            <p:ph type="ftr" sz="quarter" idx="4"/>
          </p:nvPr>
        </p:nvSpPr>
        <p:spPr/>
        <p:txBody>
          <a:bodyPr/>
          <a:lstStyle/>
          <a:p>
            <a:pPr lvl="4">
              <a:defRPr/>
            </a:pPr>
            <a:r>
              <a:rPr lang="en-US"/>
              <a:t>Osama Aboul-Magd (Samsung)</a:t>
            </a:r>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C4FE49D6-7A17-4D6C-ABAF-D284ACE8A56D}" type="slidenum">
              <a:rPr lang="en-US" altLang="en-US" smtClean="0"/>
              <a:pPr>
                <a:spcBef>
                  <a:spcPct val="0"/>
                </a:spcBef>
              </a:pPr>
              <a:t>60</a:t>
            </a:fld>
            <a:endParaRPr lang="en-US" altLang="en-US"/>
          </a:p>
        </p:txBody>
      </p:sp>
      <p:sp>
        <p:nvSpPr>
          <p:cNvPr id="24582" name="Rectangle 2"/>
          <p:cNvSpPr>
            <a:spLocks noGrp="1" noRot="1" noChangeAspect="1" noChangeArrowheads="1" noTextEdit="1"/>
          </p:cNvSpPr>
          <p:nvPr>
            <p:ph type="sldImg"/>
          </p:nvPr>
        </p:nvSpPr>
        <p:spPr>
          <a:xfrm>
            <a:off x="1154113" y="701675"/>
            <a:ext cx="4625975"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July 2022</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Clint Powell, Meta Platforms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July 2022</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a:t>July 2013</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a:t>
            </a:fld>
            <a:endParaRPr lang="en-US"/>
          </a:p>
        </p:txBody>
      </p:sp>
    </p:spTree>
    <p:extLst>
      <p:ext uri="{BB962C8B-B14F-4D97-AF65-F5344CB8AC3E}">
        <p14:creationId xmlns:p14="http://schemas.microsoft.com/office/powerpoint/2010/main" val="42254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0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9687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250351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339286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37658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24" name="Google Shape;24;p2"/>
          <p:cNvSpPr txBox="1">
            <a:spLocks noGrp="1"/>
          </p:cNvSpPr>
          <p:nvPr>
            <p:ph type="ftr" idx="11"/>
          </p:nvPr>
        </p:nvSpPr>
        <p:spPr>
          <a:xfrm>
            <a:off x="5188688" y="6383338"/>
            <a:ext cx="3560135"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35449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Rot="1" noMove="1" noResize="1" noEditPoints="1" noAdjustHandles="1" noChangeArrowheads="1" noChangeShapeType="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atin typeface="Times New Roman" pitchFamily="18" charset="0"/>
                <a:ea typeface="+mn-ea"/>
              </a:defRPr>
            </a:lvl1pPr>
          </a:lstStyle>
          <a:p>
            <a:pPr>
              <a:defRPr/>
            </a:pPr>
            <a:r>
              <a:rPr lang="en-US" dirty="0"/>
              <a:t>July 2022</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itchFamily="18" charset="0"/>
                <a:ea typeface="+mn-ea"/>
              </a:defRPr>
            </a:lvl1pPr>
          </a:lstStyle>
          <a:p>
            <a:pPr>
              <a:defRPr/>
            </a:pPr>
            <a:r>
              <a:rPr lang="en-US" dirty="0"/>
              <a:t>Clint Powell, Meta Platforms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802.15-22-0430-00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8" Type="http://schemas.openxmlformats.org/officeDocument/2006/relationships/hyperlink" Target="https://www.ieee802.org/1/files/public/docs2022/dw-draft-CSD-0522-v01.pdf" TargetMode="External"/><Relationship Id="rId13" Type="http://schemas.openxmlformats.org/officeDocument/2006/relationships/hyperlink" Target="https://mentor.ieee.org/802-ec/dcn/22/ec-22-0122-00-00EC-802-endorsement-letter-and-icaid-new-ethernet-applications.pdf" TargetMode="External"/><Relationship Id="rId3" Type="http://schemas.openxmlformats.org/officeDocument/2006/relationships/hyperlink" Target="https://www.ieee802.org/1/files/public/docs2022/60802-draft-CSD-modification-0522-v01.pdf" TargetMode="External"/><Relationship Id="rId7" Type="http://schemas.openxmlformats.org/officeDocument/2006/relationships/hyperlink" Target="https://www.ieee802.org/1/files/public/docs2022/dw-draft-PAR-0522-v01.pdf" TargetMode="External"/><Relationship Id="rId12" Type="http://schemas.openxmlformats.org/officeDocument/2006/relationships/hyperlink" Target="https://protect2.fireeye.com/v1/url?k=31323334-501d5122-313273af-454445555731-13d599bac2de622c&amp;q=1&amp;e=93d11142-a7b1-4583-bb95-08b2f4d15ddc&amp;u=https%3A%2F%2Fwww.ieee802.org%2F1%2Ffiles%2Fpublic%2Fdocs2022%2Fdd-draft-PAR-extension-0522-v01.pdf" TargetMode="External"/><Relationship Id="rId2" Type="http://schemas.openxmlformats.org/officeDocument/2006/relationships/hyperlink" Target="https://www.ieee802.org/1/files/public/docs2022/60802-draft-PAR-modification-0522-v01.pdf" TargetMode="External"/><Relationship Id="rId1" Type="http://schemas.openxmlformats.org/officeDocument/2006/relationships/slideLayout" Target="../slideLayouts/slideLayout7.xml"/><Relationship Id="rId6" Type="http://schemas.openxmlformats.org/officeDocument/2006/relationships/hyperlink" Target="https://www.ieee802.org/1/files/public/docs2022/dv-draft-CSD-0522-v01.pdf" TargetMode="External"/><Relationship Id="rId11" Type="http://schemas.openxmlformats.org/officeDocument/2006/relationships/hyperlink" Target="https://protect2.fireeye.com/v1/url?k=31323334-501d5122-313273af-454445555731-a59cf91119e6be6f&amp;q=1&amp;e=93d11142-a7b1-4583-bb95-08b2f4d15ddc&amp;u=https%3A%2F%2Fwww.ieee802.org%2F1%2Ffiles%2Fpublic%2Fdocs2022%2Fcz-draft-PAR-extension-0522-v01.pdf" TargetMode="External"/><Relationship Id="rId5" Type="http://schemas.openxmlformats.org/officeDocument/2006/relationships/hyperlink" Target="https://www.ieee802.org/1/files/public/docs2022/dv-draft-PAR-0522-v01.pdf" TargetMode="External"/><Relationship Id="rId10" Type="http://schemas.openxmlformats.org/officeDocument/2006/relationships/hyperlink" Target="https://protect2.fireeye.com/v1/url?k=31323334-501d5122-313273af-454445555731-0d5ae3fd0539c193&amp;q=1&amp;e=93d11142-a7b1-4583-bb95-08b2f4d15ddc&amp;u=https%3A%2F%2Fwww.ieee802.org%2F1%2Ffiles%2Fpublic%2Fdocs2022%2Fdc-draft-PAR-extension-0522-v01.pdf" TargetMode="External"/><Relationship Id="rId4" Type="http://schemas.openxmlformats.org/officeDocument/2006/relationships/hyperlink" Target="https://www.ieee802.org/1/files/public/docs2022/60802-draft-PAR-extension-0522-v01.pdf" TargetMode="External"/><Relationship Id="rId9" Type="http://schemas.openxmlformats.org/officeDocument/2006/relationships/hyperlink" Target="https://protect2.fireeye.com/v1/url?k=31323334-501d5122-313273af-454445555731-a84537bce964aae1&amp;q=1&amp;e=93d11142-a7b1-4583-bb95-08b2f4d15ddc&amp;u=https%3A%2F%2Fwww.ieee802.org%2F1%2Ffiles%2Fpublic%2Fdocs2022%2Fcq-draft-PAR-extension-0522-v01.pdf" TargetMode="External"/><Relationship Id="rId14" Type="http://schemas.openxmlformats.org/officeDocument/2006/relationships/hyperlink" Target="https://mentor.ieee.org/802.15/dcn/22/15-22-0259-03-0mag-802-15-4-revision-d" TargetMode="Externa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5/dcn/22/15-22-0259-03-0mag-802-15-4-revision-d"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mentor.ieee.org/802.15/dcn/22/15-22-0380-00-04ab-more-on-supercomplementary-zero-sum-cross-correlation-szc-code-blocks.pptx" TargetMode="External"/><Relationship Id="rId13" Type="http://schemas.openxmlformats.org/officeDocument/2006/relationships/hyperlink" Target="https://mentor.ieee.org/802.15/dcn/22/15-22-0383-00-04ab-nb-assisted-uwb-channel-access-follow-up.pptx" TargetMode="External"/><Relationship Id="rId18" Type="http://schemas.openxmlformats.org/officeDocument/2006/relationships/hyperlink" Target="https://mentor.ieee.org/802.15/dcn/22/15-22-0356-00-04ab-multiple-transmissions-in-a-ranging-slot.docx" TargetMode="External"/><Relationship Id="rId26" Type="http://schemas.openxmlformats.org/officeDocument/2006/relationships/hyperlink" Target="https://mentor.ieee.org/802.15/dcn/22/15-22-0413-00-04ab-performance-analysis-of-ranging-integrity-fragment-rif-with-distance-commitment.pptx" TargetMode="External"/><Relationship Id="rId3" Type="http://schemas.openxmlformats.org/officeDocument/2006/relationships/hyperlink" Target="https://mentor.ieee.org/802.15/dcn/22/15-22-0328-10-04ab-july-2022-tg4ab-agenda.xlsx" TargetMode="External"/><Relationship Id="rId21" Type="http://schemas.openxmlformats.org/officeDocument/2006/relationships/hyperlink" Target="https://mentor.ieee.org/802.15/dcn/22/15-22-0400-00-04ab-considerations-on-sequences-in-4ab.pptx" TargetMode="External"/><Relationship Id="rId34" Type="http://schemas.openxmlformats.org/officeDocument/2006/relationships/hyperlink" Target="https://mentor.ieee.org/802.15/dcn/22/15-22-0420-00-04ab-nb-considerations-for-nba-mms-uwb.pptx" TargetMode="External"/><Relationship Id="rId7" Type="http://schemas.openxmlformats.org/officeDocument/2006/relationships/hyperlink" Target="https://mentor.ieee.org/802.15/dcn/22/15-22-0373-00-04ab-high-speed-data-rates-for-impulse-ultra-wideband-radio.pptx" TargetMode="External"/><Relationship Id="rId12" Type="http://schemas.openxmlformats.org/officeDocument/2006/relationships/hyperlink" Target="https://mentor.ieee.org/802.15/dcn/22/15-22-0339-00-04ab-narrowband-channel-allocation-for-nba-mms-uwb.pptx" TargetMode="External"/><Relationship Id="rId17" Type="http://schemas.openxmlformats.org/officeDocument/2006/relationships/hyperlink" Target="https://mentor.ieee.org/802.15/dcn/22/15-22-0357-01-04ab-flexible-block-structure.ppt" TargetMode="External"/><Relationship Id="rId25" Type="http://schemas.openxmlformats.org/officeDocument/2006/relationships/hyperlink" Target="https://mentor.ieee.org/802.15/dcn/22/15-22-0421-00-04ab-a-wake-up-radio-scheme-for-uwb.pptx" TargetMode="External"/><Relationship Id="rId33" Type="http://schemas.openxmlformats.org/officeDocument/2006/relationships/hyperlink" Target="https://mentor.ieee.org/802.15/dcn/22/15-22-0418-00-04ab-sensing-pulse-shape-consideration-in-802-15-4ab.pptx" TargetMode="External"/><Relationship Id="rId2" Type="http://schemas.openxmlformats.org/officeDocument/2006/relationships/hyperlink" Target="https://mentor.ieee.org/802.15/dcn/22/15-22-0359-01-04ab-july-2022-meeting-slides.pptx" TargetMode="External"/><Relationship Id="rId16" Type="http://schemas.openxmlformats.org/officeDocument/2006/relationships/hyperlink" Target="https://mentor.ieee.org/802.15/dcn/22/15-22-0391-01-04ab-preliminary-discussion-on-possible-ldpc-codes-for-15-4ab.pptx" TargetMode="External"/><Relationship Id="rId20" Type="http://schemas.openxmlformats.org/officeDocument/2006/relationships/hyperlink" Target="https://mentor.ieee.org/802.15/dcn/22/15-22-0390-00-04ab-discussion-on-preamble-sequence-options-for-detection-and-channel-estimation.pptx" TargetMode="External"/><Relationship Id="rId29" Type="http://schemas.openxmlformats.org/officeDocument/2006/relationships/hyperlink" Target="https://mentor.ieee.org/802.15/dcn/22/15-22-0392-00-04ab-more-on-mixed-mms-for-ranging-integrity.pptx" TargetMode="External"/><Relationship Id="rId1" Type="http://schemas.openxmlformats.org/officeDocument/2006/relationships/slideLayout" Target="../slideLayouts/slideLayout3.xml"/><Relationship Id="rId6" Type="http://schemas.openxmlformats.org/officeDocument/2006/relationships/hyperlink" Target="https://mentor.ieee.org/802.15/dcn/22/15-22-0369-00-04ab-inter-frame-spacing-for-hrp-uwb-phy.pptx" TargetMode="External"/><Relationship Id="rId11" Type="http://schemas.openxmlformats.org/officeDocument/2006/relationships/hyperlink" Target="https://mentor.ieee.org/802.15/dcn/22/15-22-0358-00-04ab-coexistence-with-wi-fi-by-using-narrowband-mirroring-channel.pptx" TargetMode="External"/><Relationship Id="rId24" Type="http://schemas.openxmlformats.org/officeDocument/2006/relationships/hyperlink" Target="https://mentor.ieee.org/802.15/dcn/22/15-22-0362-00-04ab-new-data-rates-and-coding.pptx" TargetMode="External"/><Relationship Id="rId32" Type="http://schemas.openxmlformats.org/officeDocument/2006/relationships/hyperlink" Target="https://mentor.ieee.org/802.15/dcn/22/15-22-0422-00-04ab-uwb-sensing-scheduling.pptx" TargetMode="External"/><Relationship Id="rId5" Type="http://schemas.openxmlformats.org/officeDocument/2006/relationships/hyperlink" Target="https://mentor.ieee.org/802.15/dcn/22/15-22-0326-00-04ab-tg4ab-may-interim-mins.docx" TargetMode="External"/><Relationship Id="rId15" Type="http://schemas.openxmlformats.org/officeDocument/2006/relationships/hyperlink" Target="https://mentor.ieee.org/802.15/dcn/22/15-22-0385-00-04ab-status-on-downlink-tdoa-dl-tdoa-location-service-proposals-in-802-15.pptx" TargetMode="External"/><Relationship Id="rId23" Type="http://schemas.openxmlformats.org/officeDocument/2006/relationships/hyperlink" Target="https://mentor.ieee.org/802.15/dcn/22/15-22-0409-01-04ab-non-coherent-hrp-option-for-data-communication-channel-plan-and-experiment.pptx" TargetMode="External"/><Relationship Id="rId28" Type="http://schemas.openxmlformats.org/officeDocument/2006/relationships/hyperlink" Target="https://mentor.ieee.org/802.15/dcn/22/15-22-0381-00-04ab-nba-uwb-ranging-text-proposal-for-15-4ab-tfd.docx" TargetMode="External"/><Relationship Id="rId10" Type="http://schemas.openxmlformats.org/officeDocument/2006/relationships/hyperlink" Target="https://mentor.ieee.org/802.15/dcn/22/15-22-0330-00-04ab-4ab-channelization-discussion.pptx" TargetMode="External"/><Relationship Id="rId19" Type="http://schemas.openxmlformats.org/officeDocument/2006/relationships/hyperlink" Target="https://mentor.ieee.org/802.15/dcn/22/15-22-0386-00-04ab-narrow-band-mirroring-channels.docx" TargetMode="External"/><Relationship Id="rId31" Type="http://schemas.openxmlformats.org/officeDocument/2006/relationships/hyperlink" Target="https://mentor.ieee.org/802.15/dcn/22/15-22-0410-00-04ab-nba-mms-uwb-security-considerations.pptx" TargetMode="External"/><Relationship Id="rId4" Type="http://schemas.openxmlformats.org/officeDocument/2006/relationships/hyperlink" Target="https://mentor.ieee.org/802.15/dcn/22/15-22-0368-00-04ab-tg4ab-conf-call-mins-may-to-jul-2022.docx" TargetMode="External"/><Relationship Id="rId9" Type="http://schemas.openxmlformats.org/officeDocument/2006/relationships/hyperlink" Target="https://mentor.ieee.org/802.15/dcn/22/15-22-0372-00-04ab-uwb-interference-considerations.pptx" TargetMode="External"/><Relationship Id="rId14" Type="http://schemas.openxmlformats.org/officeDocument/2006/relationships/hyperlink" Target="https://mentor.ieee.org/802.15/dcn/22/15-22-0378-00-04ab-on-the-selection-of-number-of-fragments-in-mms-uwb.pptx" TargetMode="External"/><Relationship Id="rId22" Type="http://schemas.openxmlformats.org/officeDocument/2006/relationships/hyperlink" Target="https://mentor.ieee.org/802.15/dcn/22/15-22-0405-02-04ab-way-forward-on-preamble-sequences-beyond-4z-ipatov.pptx" TargetMode="External"/><Relationship Id="rId27" Type="http://schemas.openxmlformats.org/officeDocument/2006/relationships/hyperlink" Target="https://mentor.ieee.org/802.15/dcn/22/15-22-0404-01-04ab-co-scheduling-ranging-and-sensing.ppt" TargetMode="External"/><Relationship Id="rId30" Type="http://schemas.openxmlformats.org/officeDocument/2006/relationships/hyperlink" Target="https://mentor.ieee.org/802.15/dcn/22/15-22-0341-01-04ab-nba-uwb-technical-framework-proposal-2022-july.docx"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ieeesa.webex.com/ieeesa/j.php?MTID=m6f062ff14eb2736e35dafaf57512b515"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5/dcn/22/15-22-0152-00-0015-tg15-march-minutes.docx" TargetMode="External"/><Relationship Id="rId2" Type="http://schemas.openxmlformats.org/officeDocument/2006/relationships/hyperlink" Target="https://mentor.ieee.org/802.15/dcn/22/15-22-0200-00-0014-2022-march-plenary-tg14-mtg-mins.docx" TargetMode="External"/><Relationship Id="rId1" Type="http://schemas.openxmlformats.org/officeDocument/2006/relationships/slideLayout" Target="../slideLayouts/slideLayout7.xml"/><Relationship Id="rId4" Type="http://schemas.openxmlformats.org/officeDocument/2006/relationships/hyperlink" Target="https://mentor.ieee.org/802.15/dcn/22/15-22-0395-00-0015-tg15-may-minutes.docx"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5/documents?is_dcn=278&amp;is_group=0014" TargetMode="External"/><Relationship Id="rId2" Type="http://schemas.openxmlformats.org/officeDocument/2006/relationships/hyperlink" Target="https://mentor.ieee.org/802.15/dcn/21/15-21-0301-01-0015-sg15-draft-csd-for-ns-nb.docx" TargetMode="External"/><Relationship Id="rId1" Type="http://schemas.openxmlformats.org/officeDocument/2006/relationships/slideLayout" Target="../slideLayouts/slideLayout7.xml"/><Relationship Id="rId4" Type="http://schemas.openxmlformats.org/officeDocument/2006/relationships/hyperlink" Target="https://development.standards.ieee.org/myproject-web/public/view.html#pardetail/925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hyperlink" Target="https://registration.ietf.org/"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atatracker.ietf.org/doc/draft-ietf-raw-ldacs/" TargetMode="External"/><Relationship Id="rId7" Type="http://schemas.openxmlformats.org/officeDocument/2006/relationships/hyperlink" Target="https://datatracker.ietf.org/doc/draft-ietf-raw-oam-support/" TargetMode="External"/><Relationship Id="rId2" Type="http://schemas.openxmlformats.org/officeDocument/2006/relationships/hyperlink" Target="https://datatracker.ietf.org/meeting/114/materials/agenda-114-raw-00"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raw-use-cases/"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raw-technologie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atatracker.ietf.org/doc/draft-gomez-6lo-schc-15dot4/" TargetMode="External"/><Relationship Id="rId2" Type="http://schemas.openxmlformats.org/officeDocument/2006/relationships/hyperlink" Target="https://datatracker.ietf.org/meeting/114/materials/agenda-114-6lo-01"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hyperlink" Target="https://datatracker.ietf.org/meeting/114/materials/agenda-114-lpwan-06"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s://datatracker.ietf.org/doc/draft-ietf-lake-edhoc/" TargetMode="External"/><Relationship Id="rId2" Type="http://schemas.openxmlformats.org/officeDocument/2006/relationships/hyperlink" Target="https://datatracker.ietf.org/meeting/114/materials/agenda-114-lake-01" TargetMode="External"/><Relationship Id="rId1" Type="http://schemas.openxmlformats.org/officeDocument/2006/relationships/slideLayout" Target="../slideLayouts/slideLayout4.xml"/><Relationship Id="rId4" Type="http://schemas.openxmlformats.org/officeDocument/2006/relationships/hyperlink" Target="https://datatracker.ietf.org/doc/draft-ietf-6tisch-minimal-security/"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AC9C6D-2433-1CBA-45D0-81EFEE76F9D9}"/>
              </a:ext>
            </a:extLst>
          </p:cNvPr>
          <p:cNvSpPr>
            <a:spLocks noGrp="1"/>
          </p:cNvSpPr>
          <p:nvPr>
            <p:ph type="dt" sz="half" idx="10"/>
          </p:nvPr>
        </p:nvSpPr>
        <p:spPr/>
        <p:txBody>
          <a:bodyPr/>
          <a:lstStyle/>
          <a:p>
            <a:pPr>
              <a:defRPr/>
            </a:pPr>
            <a:r>
              <a:rPr lang="en-US" dirty="0"/>
              <a:t>July 2022</a:t>
            </a:r>
          </a:p>
        </p:txBody>
      </p:sp>
      <p:sp>
        <p:nvSpPr>
          <p:cNvPr id="5" name="Footer Placeholder 4">
            <a:extLst>
              <a:ext uri="{FF2B5EF4-FFF2-40B4-BE49-F238E27FC236}">
                <a16:creationId xmlns:a16="http://schemas.microsoft.com/office/drawing/2014/main" id="{686E43AE-55A6-CA1D-A30D-E9374401088A}"/>
              </a:ext>
            </a:extLst>
          </p:cNvPr>
          <p:cNvSpPr>
            <a:spLocks noGrp="1"/>
          </p:cNvSpPr>
          <p:nvPr>
            <p:ph type="ftr" sz="quarter" idx="11"/>
          </p:nvPr>
        </p:nvSpPr>
        <p:spPr/>
        <p:txBody>
          <a:bodyPr/>
          <a:lstStyle/>
          <a:p>
            <a:pPr>
              <a:defRPr/>
            </a:pPr>
            <a:r>
              <a:rPr lang="en-US" dirty="0"/>
              <a:t>Clint Powell, Meta Platforms</a:t>
            </a:r>
          </a:p>
        </p:txBody>
      </p:sp>
      <p:sp>
        <p:nvSpPr>
          <p:cNvPr id="7" name="Rectangle 2">
            <a:extLst>
              <a:ext uri="{FF2B5EF4-FFF2-40B4-BE49-F238E27FC236}">
                <a16:creationId xmlns:a16="http://schemas.microsoft.com/office/drawing/2014/main" id="{1561D118-5C3A-F866-105B-D439E0614B5C}"/>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138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6B2D06A4-8ED5-4974-6F46-97DC6F24967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sz="3600"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400" b="1" dirty="0">
                <a:latin typeface="Times New Roman" charset="0"/>
              </a:rPr>
              <a:t>July 11-14, 2022</a:t>
            </a:r>
          </a:p>
          <a:p>
            <a:pPr eaLnBrk="1" fontAlgn="b" hangingPunct="1">
              <a:defRPr/>
            </a:pPr>
            <a:r>
              <a:rPr lang="en-US" b="1" dirty="0"/>
              <a:t>Held in Montreal &amp; Hybrid via Webex </a:t>
            </a:r>
            <a:br>
              <a:rPr lang="en-US" b="1" dirty="0"/>
            </a:br>
            <a:r>
              <a:rPr lang="en-US" b="1" dirty="0"/>
              <a:t>(</a:t>
            </a:r>
            <a:r>
              <a:rPr lang="en-US" sz="2400" b="1" dirty="0"/>
              <a:t>all times in ET</a:t>
            </a:r>
            <a:r>
              <a:rPr lang="en-US" b="1" dirty="0"/>
              <a:t>)</a:t>
            </a:r>
            <a:endParaRPr lang="en-US" sz="2400" b="1" dirty="0"/>
          </a:p>
        </p:txBody>
      </p:sp>
      <p:pic>
        <p:nvPicPr>
          <p:cNvPr id="9" name="Picture 8">
            <a:extLst>
              <a:ext uri="{FF2B5EF4-FFF2-40B4-BE49-F238E27FC236}">
                <a16:creationId xmlns:a16="http://schemas.microsoft.com/office/drawing/2014/main" id="{1C0E4ADB-8C87-1765-4775-9091344119B6}"/>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6307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sp>
        <p:nvSpPr>
          <p:cNvPr id="10" name="Footer Placeholder 4">
            <a:extLst>
              <a:ext uri="{FF2B5EF4-FFF2-40B4-BE49-F238E27FC236}">
                <a16:creationId xmlns:a16="http://schemas.microsoft.com/office/drawing/2014/main" id="{016E9F0A-7F4E-41BE-989D-C16F8F1AD0C2}"/>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13" name="Date Placeholder 3">
            <a:extLst>
              <a:ext uri="{FF2B5EF4-FFF2-40B4-BE49-F238E27FC236}">
                <a16:creationId xmlns:a16="http://schemas.microsoft.com/office/drawing/2014/main" id="{9ED66F58-5971-BBC5-8686-41A3EAEEEB43}"/>
              </a:ext>
            </a:extLst>
          </p:cNvPr>
          <p:cNvSpPr>
            <a:spLocks noGrp="1"/>
          </p:cNvSpPr>
          <p:nvPr>
            <p:ph type="dt" sz="half" idx="10"/>
          </p:nvPr>
        </p:nvSpPr>
        <p:spPr>
          <a:xfrm>
            <a:off x="685800" y="378281"/>
            <a:ext cx="1600200" cy="215444"/>
          </a:xfrm>
        </p:spPr>
        <p:txBody>
          <a:bodyPr/>
          <a:lstStyle/>
          <a:p>
            <a:pPr>
              <a:defRPr/>
            </a:pPr>
            <a:r>
              <a:rPr lang="en-US" dirty="0"/>
              <a:t>July 2022</a:t>
            </a:r>
          </a:p>
        </p:txBody>
      </p:sp>
      <p:pic>
        <p:nvPicPr>
          <p:cNvPr id="3" name="Picture 2">
            <a:extLst>
              <a:ext uri="{FF2B5EF4-FFF2-40B4-BE49-F238E27FC236}">
                <a16:creationId xmlns:a16="http://schemas.microsoft.com/office/drawing/2014/main" id="{37D82EDC-D29F-E0C3-1352-6A32DC52B4AE}"/>
              </a:ext>
            </a:extLst>
          </p:cNvPr>
          <p:cNvPicPr>
            <a:picLocks noChangeAspect="1"/>
          </p:cNvPicPr>
          <p:nvPr/>
        </p:nvPicPr>
        <p:blipFill>
          <a:blip r:embed="rId2"/>
          <a:stretch>
            <a:fillRect/>
          </a:stretch>
        </p:blipFill>
        <p:spPr>
          <a:xfrm>
            <a:off x="751432" y="1274472"/>
            <a:ext cx="7641137" cy="5169004"/>
          </a:xfrm>
          <a:prstGeom prst="rect">
            <a:avLst/>
          </a:prstGeom>
          <a:ln>
            <a:solidFill>
              <a:schemeClr val="tx1"/>
            </a:solidFill>
          </a:ln>
        </p:spPr>
      </p:pic>
    </p:spTree>
    <p:extLst>
      <p:ext uri="{BB962C8B-B14F-4D97-AF65-F5344CB8AC3E}">
        <p14:creationId xmlns:p14="http://schemas.microsoft.com/office/powerpoint/2010/main" val="4129383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2"/>
          <p:cNvSpPr/>
          <p:nvPr/>
        </p:nvSpPr>
        <p:spPr>
          <a:xfrm>
            <a:off x="416520" y="799200"/>
            <a:ext cx="8219520" cy="426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TIGRESS – Transfer dIGital cREdentialS Securely</a:t>
            </a:r>
            <a:endParaRPr lang="en-US" sz="2800" b="0" strike="noStrike" spc="-1">
              <a:latin typeface="Arial"/>
            </a:endParaRPr>
          </a:p>
        </p:txBody>
      </p:sp>
      <p:sp>
        <p:nvSpPr>
          <p:cNvPr id="206"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95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Follow-up to the virtual interim SECRET BoF.</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There are many situations in which it is desirable to transfer a copy of a digital credential to another person. For example, a private car owner may want to provide access to their vehicle to a friend or a family member.</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WG charter includes the definition and standardization of a protocol that will facilitate such credential transfers from one person's device to another person's device. Note: neither private keys nor secret symmetric keys present on the sender's device are exchanged during the transfer operation.</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WG Forming BOF</a:t>
            </a:r>
            <a:endParaRPr lang="en-US" sz="3200" b="0" strike="noStrike" spc="-1">
              <a:latin typeface="Arial"/>
            </a:endParaRPr>
          </a:p>
        </p:txBody>
      </p:sp>
      <p:sp>
        <p:nvSpPr>
          <p:cNvPr id="5" name="Date Placeholder 3">
            <a:extLst>
              <a:ext uri="{FF2B5EF4-FFF2-40B4-BE49-F238E27FC236}">
                <a16:creationId xmlns:a16="http://schemas.microsoft.com/office/drawing/2014/main" id="{3B397597-CDF5-AC1C-76F5-4380A863310F}"/>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80E12488-74A0-71C3-614C-E2541D6FA33F}"/>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100</a:t>
            </a:fld>
            <a:endParaRPr lang="en-US" sz="1200" dirty="0"/>
          </a:p>
        </p:txBody>
      </p:sp>
      <p:sp>
        <p:nvSpPr>
          <p:cNvPr id="7" name="Footer Placeholder 4">
            <a:extLst>
              <a:ext uri="{FF2B5EF4-FFF2-40B4-BE49-F238E27FC236}">
                <a16:creationId xmlns:a16="http://schemas.microsoft.com/office/drawing/2014/main" id="{10993C52-2361-CCD8-F8DB-88A1028CBCE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208" name="CustomShape 2"/>
          <p:cNvSpPr/>
          <p:nvPr/>
        </p:nvSpPr>
        <p:spPr>
          <a:xfrm>
            <a:off x="416520" y="799200"/>
            <a:ext cx="8219520" cy="426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SNAC – Stub Network Auto Configuration for IPv6</a:t>
            </a:r>
            <a:endParaRPr lang="en-US" sz="2800" b="0" strike="noStrike" spc="-1">
              <a:latin typeface="Arial"/>
            </a:endParaRPr>
          </a:p>
        </p:txBody>
      </p:sp>
      <p:sp>
        <p:nvSpPr>
          <p:cNvPr id="209"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55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For many years the IETF has been working on the problem of constrained nodes and constrained networks. One challenge with constrained networks specifically is that they can't safely be bridged together with media that is less constrained because the constrained network, which typically will have a much lower data rate, will not be able to receive all the traffic that would be forwarded to it from the high-speed infrastructure network. To address this, constrained networks are generally treated as separate links from infrastructure networks.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motivation for having this BoF is that it's not entirely clear where in the IETF we should do this work; one option would be to form a working group.</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WG Forming?</a:t>
            </a:r>
            <a:endParaRPr lang="en-US" sz="3200" b="0" strike="noStrike" spc="-1">
              <a:latin typeface="Arial"/>
            </a:endParaRPr>
          </a:p>
        </p:txBody>
      </p:sp>
      <p:sp>
        <p:nvSpPr>
          <p:cNvPr id="5" name="Date Placeholder 3">
            <a:extLst>
              <a:ext uri="{FF2B5EF4-FFF2-40B4-BE49-F238E27FC236}">
                <a16:creationId xmlns:a16="http://schemas.microsoft.com/office/drawing/2014/main" id="{CF33C10E-8495-AAC2-E6CF-7C090E2A1402}"/>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5669CBA0-BEBE-3DDC-3FB1-8E00512839A6}"/>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101</a:t>
            </a:fld>
            <a:endParaRPr lang="en-US" sz="1200" dirty="0"/>
          </a:p>
        </p:txBody>
      </p:sp>
      <p:sp>
        <p:nvSpPr>
          <p:cNvPr id="7" name="Footer Placeholder 4">
            <a:extLst>
              <a:ext uri="{FF2B5EF4-FFF2-40B4-BE49-F238E27FC236}">
                <a16:creationId xmlns:a16="http://schemas.microsoft.com/office/drawing/2014/main" id="{F79CA0D0-C938-D797-A5C3-57799E60CA2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211" name="CustomShape 2"/>
          <p:cNvSpPr/>
          <p:nvPr/>
        </p:nvSpPr>
        <p:spPr>
          <a:xfrm>
            <a:off x="416520" y="799200"/>
            <a:ext cx="8219520" cy="426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JWP – JSON Web Proofs</a:t>
            </a:r>
            <a:endParaRPr lang="en-US" sz="2800" b="0" strike="noStrike" spc="-1">
              <a:latin typeface="Arial"/>
            </a:endParaRPr>
          </a:p>
        </p:txBody>
      </p:sp>
      <p:sp>
        <p:nvSpPr>
          <p:cNvPr id="212"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550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JOSE RFCs and JWT, have been widely adopted for identity use cases, including for the widely-deployed OpenID Connect protocol and STIR.</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This BoF proposes to re-form the JSON Object Signing and Encryption (JOSE) working group. The reconstituted JOSE working group will build on what came before but also rectify some shortcomings. Specifically, it will develop a set of companion specifications to the existing JOSE specs that are designed to support the privacy-enhancing primitives of selective disclosure and unlinkability. These specifications will utilize defined cryptographic schemes, standardizing their use in a JSON-based serializable container format; creation or standardization of new cryptographic algorithms would not be in scope. Parallel CBOR-based representations may also be developed.</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WG Forming</a:t>
            </a:r>
            <a:endParaRPr lang="en-US" sz="3200" b="0" strike="noStrike" spc="-1">
              <a:latin typeface="Arial"/>
            </a:endParaRPr>
          </a:p>
        </p:txBody>
      </p:sp>
      <p:sp>
        <p:nvSpPr>
          <p:cNvPr id="5" name="Date Placeholder 3">
            <a:extLst>
              <a:ext uri="{FF2B5EF4-FFF2-40B4-BE49-F238E27FC236}">
                <a16:creationId xmlns:a16="http://schemas.microsoft.com/office/drawing/2014/main" id="{ABE78CB5-A146-2F3A-DB10-C4DAB642B30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35970D3B-1B4E-9CE8-1487-E2A849604912}"/>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102</a:t>
            </a:fld>
            <a:endParaRPr lang="en-US" sz="1200" dirty="0"/>
          </a:p>
        </p:txBody>
      </p:sp>
      <p:sp>
        <p:nvSpPr>
          <p:cNvPr id="7" name="Footer Placeholder 4">
            <a:extLst>
              <a:ext uri="{FF2B5EF4-FFF2-40B4-BE49-F238E27FC236}">
                <a16:creationId xmlns:a16="http://schemas.microsoft.com/office/drawing/2014/main" id="{52642940-B85B-61C5-69CA-78C2FDA79858}"/>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143000" y="762000"/>
            <a:ext cx="6629400" cy="5647700"/>
          </a:xfrm>
          <a:prstGeom prst="rect">
            <a:avLst/>
          </a:prstGeom>
          <a:noFill/>
          <a:ln w="12700">
            <a:noFill/>
            <a:miter lim="800000"/>
            <a:headEnd type="none" w="sm" len="sm"/>
            <a:tailEnd type="none" w="sm" len="sm"/>
          </a:ln>
          <a:effectLst/>
        </p:spPr>
        <p:txBody>
          <a:bodyPr wrap="square">
            <a:spAutoFit/>
          </a:bodyPr>
          <a:lstStyle/>
          <a:p>
            <a:pPr algn="ctr" eaLnBrk="0" hangingPunct="0">
              <a:defRPr/>
            </a:pPr>
            <a:r>
              <a:rPr lang="en-US" sz="16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SC Maintenance Opening / Closing Report for July 2022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12 July 2022</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a:spcBef>
                <a:spcPts val="450"/>
              </a:spcBef>
              <a:spcAft>
                <a:spcPts val="45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July 2022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a:spcBef>
                <a:spcPts val="450"/>
              </a:spcBef>
              <a:spcAft>
                <a:spcPts val="45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2022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a:spcBef>
                <a:spcPts val="450"/>
              </a:spcBef>
              <a:spcAft>
                <a:spcPts val="45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7" name="Date Placeholder 3">
            <a:extLst>
              <a:ext uri="{FF2B5EF4-FFF2-40B4-BE49-F238E27FC236}">
                <a16:creationId xmlns:a16="http://schemas.microsoft.com/office/drawing/2014/main" id="{DD25D0E2-9889-18FA-38B5-4151BD20DF7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3B92C32B-62A3-0CA3-40D7-2CB7BF520BA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103</a:t>
            </a:fld>
            <a:endParaRPr lang="en-US" sz="1200" dirty="0"/>
          </a:p>
        </p:txBody>
      </p:sp>
      <p:sp>
        <p:nvSpPr>
          <p:cNvPr id="9" name="Footer Placeholder 4">
            <a:extLst>
              <a:ext uri="{FF2B5EF4-FFF2-40B4-BE49-F238E27FC236}">
                <a16:creationId xmlns:a16="http://schemas.microsoft.com/office/drawing/2014/main" id="{86A9AEB5-D839-5F7F-B3A0-EDADE5D63178}"/>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13B2-7CAF-ACD7-8872-54E058613B46}"/>
              </a:ext>
            </a:extLst>
          </p:cNvPr>
          <p:cNvSpPr>
            <a:spLocks noGrp="1"/>
          </p:cNvSpPr>
          <p:nvPr>
            <p:ph type="title"/>
          </p:nvPr>
        </p:nvSpPr>
        <p:spPr>
          <a:xfrm>
            <a:off x="685800" y="1069272"/>
            <a:ext cx="7772400" cy="228600"/>
          </a:xfrm>
        </p:spPr>
        <p:txBody>
          <a:bodyPr/>
          <a:lstStyle/>
          <a:p>
            <a:r>
              <a:rPr lang="en-GB" dirty="0"/>
              <a:t>802.15.Agenda</a:t>
            </a:r>
          </a:p>
        </p:txBody>
      </p:sp>
      <p:graphicFrame>
        <p:nvGraphicFramePr>
          <p:cNvPr id="7" name="Object 6">
            <a:extLst>
              <a:ext uri="{FF2B5EF4-FFF2-40B4-BE49-F238E27FC236}">
                <a16:creationId xmlns:a16="http://schemas.microsoft.com/office/drawing/2014/main" id="{6A827411-F846-4051-086B-17255F227482}"/>
              </a:ext>
            </a:extLst>
          </p:cNvPr>
          <p:cNvGraphicFramePr>
            <a:graphicFrameLocks noChangeAspect="1"/>
          </p:cNvGraphicFramePr>
          <p:nvPr>
            <p:extLst>
              <p:ext uri="{D42A27DB-BD31-4B8C-83A1-F6EECF244321}">
                <p14:modId xmlns:p14="http://schemas.microsoft.com/office/powerpoint/2010/main" val="3177733561"/>
              </p:ext>
            </p:extLst>
          </p:nvPr>
        </p:nvGraphicFramePr>
        <p:xfrm>
          <a:off x="1371600" y="1690688"/>
          <a:ext cx="6116638" cy="3994150"/>
        </p:xfrm>
        <a:graphic>
          <a:graphicData uri="http://schemas.openxmlformats.org/presentationml/2006/ole">
            <mc:AlternateContent xmlns:mc="http://schemas.openxmlformats.org/markup-compatibility/2006">
              <mc:Choice xmlns:v="urn:schemas-microsoft-com:vml" Requires="v">
                <p:oleObj name="Worksheet" r:id="rId2" imgW="12070080" imgH="7879080" progId="Excel.Sheet.12">
                  <p:embed/>
                </p:oleObj>
              </mc:Choice>
              <mc:Fallback>
                <p:oleObj name="Worksheet" r:id="rId2" imgW="12070080" imgH="7879080" progId="Excel.Sheet.12">
                  <p:embed/>
                  <p:pic>
                    <p:nvPicPr>
                      <p:cNvPr id="7" name="Object 6">
                        <a:extLst>
                          <a:ext uri="{FF2B5EF4-FFF2-40B4-BE49-F238E27FC236}">
                            <a16:creationId xmlns:a16="http://schemas.microsoft.com/office/drawing/2014/main" id="{6A827411-F846-4051-086B-17255F227482}"/>
                          </a:ext>
                        </a:extLst>
                      </p:cNvPr>
                      <p:cNvPicPr/>
                      <p:nvPr/>
                    </p:nvPicPr>
                    <p:blipFill>
                      <a:blip r:embed="rId3"/>
                      <a:stretch>
                        <a:fillRect/>
                      </a:stretch>
                    </p:blipFill>
                    <p:spPr>
                      <a:xfrm>
                        <a:off x="1371600" y="1690688"/>
                        <a:ext cx="6116638" cy="3994150"/>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047542FF-260C-5A89-C909-FEE619E59A55}"/>
              </a:ext>
            </a:extLst>
          </p:cNvPr>
          <p:cNvSpPr/>
          <p:nvPr/>
        </p:nvSpPr>
        <p:spPr bwMode="auto">
          <a:xfrm>
            <a:off x="3886200" y="4286250"/>
            <a:ext cx="628650" cy="457200"/>
          </a:xfrm>
          <a:prstGeom prst="ellipse">
            <a:avLst/>
          </a:prstGeom>
          <a:noFill/>
          <a:ln w="381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GB" sz="900">
              <a:latin typeface="Times New Roman" pitchFamily="-109" charset="0"/>
            </a:endParaRPr>
          </a:p>
        </p:txBody>
      </p:sp>
      <p:sp>
        <p:nvSpPr>
          <p:cNvPr id="9" name="Oval 8">
            <a:extLst>
              <a:ext uri="{FF2B5EF4-FFF2-40B4-BE49-F238E27FC236}">
                <a16:creationId xmlns:a16="http://schemas.microsoft.com/office/drawing/2014/main" id="{91A8F5D9-C839-E9BC-A94E-FC7D186E4E75}"/>
              </a:ext>
            </a:extLst>
          </p:cNvPr>
          <p:cNvSpPr/>
          <p:nvPr/>
        </p:nvSpPr>
        <p:spPr bwMode="auto">
          <a:xfrm>
            <a:off x="5075846" y="4291267"/>
            <a:ext cx="628650" cy="457200"/>
          </a:xfrm>
          <a:prstGeom prst="ellipse">
            <a:avLst/>
          </a:prstGeom>
          <a:noFill/>
          <a:ln w="381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GB" sz="900">
              <a:latin typeface="Times New Roman" pitchFamily="-109" charset="0"/>
            </a:endParaRPr>
          </a:p>
        </p:txBody>
      </p:sp>
      <p:sp>
        <p:nvSpPr>
          <p:cNvPr id="10" name="Oval 9">
            <a:extLst>
              <a:ext uri="{FF2B5EF4-FFF2-40B4-BE49-F238E27FC236}">
                <a16:creationId xmlns:a16="http://schemas.microsoft.com/office/drawing/2014/main" id="{02B1D539-4F46-9315-FC85-568F229C68EC}"/>
              </a:ext>
            </a:extLst>
          </p:cNvPr>
          <p:cNvSpPr/>
          <p:nvPr/>
        </p:nvSpPr>
        <p:spPr bwMode="auto">
          <a:xfrm>
            <a:off x="4782302" y="3823855"/>
            <a:ext cx="628650" cy="457200"/>
          </a:xfrm>
          <a:prstGeom prst="ellipse">
            <a:avLst/>
          </a:prstGeom>
          <a:noFill/>
          <a:ln w="381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GB" sz="900">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4816073" y="2800350"/>
            <a:ext cx="628650" cy="457200"/>
          </a:xfrm>
          <a:prstGeom prst="ellipse">
            <a:avLst/>
          </a:prstGeom>
          <a:noFill/>
          <a:ln w="381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GB" sz="900">
              <a:latin typeface="Times New Roman" pitchFamily="-109" charset="0"/>
            </a:endParaRPr>
          </a:p>
        </p:txBody>
      </p:sp>
      <p:sp>
        <p:nvSpPr>
          <p:cNvPr id="12" name="Date Placeholder 3">
            <a:extLst>
              <a:ext uri="{FF2B5EF4-FFF2-40B4-BE49-F238E27FC236}">
                <a16:creationId xmlns:a16="http://schemas.microsoft.com/office/drawing/2014/main" id="{6FB27D5C-CB2B-6F72-E7CD-EF7F246970A4}"/>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3" name="Foliennummernplatzhalter 3">
            <a:extLst>
              <a:ext uri="{FF2B5EF4-FFF2-40B4-BE49-F238E27FC236}">
                <a16:creationId xmlns:a16="http://schemas.microsoft.com/office/drawing/2014/main" id="{0984D5B8-7B4E-B640-14D6-F38661CB2445}"/>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104</a:t>
            </a:fld>
            <a:endParaRPr lang="en-US" sz="1200" dirty="0"/>
          </a:p>
        </p:txBody>
      </p:sp>
      <p:sp>
        <p:nvSpPr>
          <p:cNvPr id="14" name="Footer Placeholder 4">
            <a:extLst>
              <a:ext uri="{FF2B5EF4-FFF2-40B4-BE49-F238E27FC236}">
                <a16:creationId xmlns:a16="http://schemas.microsoft.com/office/drawing/2014/main" id="{C79EFEE8-8F79-D08C-4E22-A8205F8D7CC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9447209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SC Meeting Objectives – Agenda</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14451" y="1600200"/>
            <a:ext cx="6499384"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450"/>
              </a:spcAft>
            </a:pPr>
            <a:r>
              <a:rPr lang="en-US" sz="1500" b="1" dirty="0">
                <a:latin typeface="Calibri" panose="020F0502020204030204" pitchFamily="34" charset="0"/>
                <a:cs typeface="Calibri" panose="020F0502020204030204" pitchFamily="34" charset="0"/>
              </a:rPr>
              <a:t>July 12, 2022</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802 PAR Requests</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 </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450"/>
              </a:spcAft>
            </a:pPr>
            <a:r>
              <a:rPr lang="en-US" sz="1500" b="1" dirty="0">
                <a:latin typeface="Calibri" panose="020F0502020204030204" pitchFamily="34" charset="0"/>
                <a:cs typeface="Calibri" panose="020F0502020204030204" pitchFamily="34" charset="0"/>
                <a:sym typeface="Wingdings" panose="05000000000000000000" pitchFamily="2" charset="2"/>
              </a:rPr>
              <a:t>July 13, 2022</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Comment resolution for 802.15.4 PAR Revision</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Continue review of any change requests for Operations Manual </a:t>
            </a:r>
          </a:p>
          <a:p>
            <a:pPr marL="342900" lvl="2" indent="-342900">
              <a:spcAft>
                <a:spcPts val="450"/>
              </a:spcAft>
              <a:buFont typeface="+mj-lt"/>
              <a:buAutoNum type="arabicPeriod" startAt="8"/>
            </a:pPr>
            <a:r>
              <a:rPr lang="en-US" sz="1500" dirty="0" err="1">
                <a:latin typeface="Calibri" panose="020F0502020204030204" pitchFamily="34" charset="0"/>
                <a:cs typeface="Calibri" panose="020F0502020204030204" pitchFamily="34" charset="0"/>
              </a:rPr>
              <a:t>A.o.B.</a:t>
            </a:r>
            <a:r>
              <a:rPr lang="en-US" sz="1500" dirty="0">
                <a:latin typeface="Calibri" panose="020F0502020204030204" pitchFamily="34" charset="0"/>
                <a:cs typeface="Calibri" panose="020F0502020204030204" pitchFamily="34" charset="0"/>
              </a:rPr>
              <a:t> </a:t>
            </a:r>
          </a:p>
          <a:p>
            <a:pPr marL="342900" lvl="2" indent="-342900">
              <a:spcAft>
                <a:spcPts val="450"/>
              </a:spcAft>
              <a:buFont typeface="+mj-lt"/>
              <a:buAutoNum type="arabicPeriod" startAt="8"/>
            </a:pPr>
            <a:r>
              <a:rPr lang="en-US" sz="1500" dirty="0">
                <a:latin typeface="Calibri" panose="020F0502020204030204" pitchFamily="34" charset="0"/>
                <a:cs typeface="Calibri" panose="020F0502020204030204" pitchFamily="34" charset="0"/>
              </a:rPr>
              <a:t>Adjourn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
        <p:nvSpPr>
          <p:cNvPr id="6" name="Date Placeholder 3">
            <a:extLst>
              <a:ext uri="{FF2B5EF4-FFF2-40B4-BE49-F238E27FC236}">
                <a16:creationId xmlns:a16="http://schemas.microsoft.com/office/drawing/2014/main" id="{E5FF8FF9-683E-F602-9DEF-B8E0CF8F7A97}"/>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7EF5306E-E202-E020-D245-694085E693C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105</a:t>
            </a:fld>
            <a:endParaRPr lang="en-US" sz="1200" dirty="0"/>
          </a:p>
        </p:txBody>
      </p:sp>
      <p:sp>
        <p:nvSpPr>
          <p:cNvPr id="8" name="Footer Placeholder 4">
            <a:extLst>
              <a:ext uri="{FF2B5EF4-FFF2-40B4-BE49-F238E27FC236}">
                <a16:creationId xmlns:a16="http://schemas.microsoft.com/office/drawing/2014/main" id="{CC8DF33A-37DB-3716-3406-BDB5F5E2A521}"/>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686594" y="1338682"/>
            <a:ext cx="7770813" cy="294470"/>
          </a:xfrm>
        </p:spPr>
        <p:txBody>
          <a:bodyPr/>
          <a:lstStyle/>
          <a:p>
            <a:r>
              <a:rPr lang="en-US" altLang="en-US" sz="2100" dirty="0"/>
              <a:t>PAR Review SCM</a:t>
            </a:r>
            <a:endParaRPr lang="en-US" sz="21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521550" y="1771651"/>
            <a:ext cx="8154906" cy="3600450"/>
          </a:xfrm>
        </p:spPr>
        <p:txBody>
          <a:bodyPr/>
          <a:lstStyle/>
          <a:p>
            <a:pPr marL="214313" indent="-214313"/>
            <a:r>
              <a:rPr lang="en-US" sz="1350" dirty="0"/>
              <a:t>PARs to be considered on </a:t>
            </a:r>
            <a:r>
              <a:rPr lang="en-US" altLang="en-US" sz="1350" dirty="0"/>
              <a:t>12 July 2022 Comments due July 12</a:t>
            </a:r>
            <a:r>
              <a:rPr lang="en-US" altLang="en-US" sz="1350" baseline="30000" dirty="0"/>
              <a:t>th  </a:t>
            </a:r>
            <a:r>
              <a:rPr lang="en-US" sz="1350" b="1" dirty="0">
                <a:solidFill>
                  <a:srgbClr val="000000"/>
                </a:solidFill>
              </a:rPr>
              <a:t>18:00</a:t>
            </a:r>
          </a:p>
          <a:p>
            <a:pPr marL="0" indent="0">
              <a:buNone/>
            </a:pPr>
            <a:endParaRPr lang="en-US" sz="1350" b="1" dirty="0">
              <a:solidFill>
                <a:srgbClr val="000000"/>
              </a:solidFill>
            </a:endParaRPr>
          </a:p>
          <a:p>
            <a:pPr>
              <a:buFont typeface="+mj-lt"/>
              <a:buAutoNum type="arabicParenR"/>
            </a:pPr>
            <a:r>
              <a:rPr lang="en-US" sz="1350" dirty="0"/>
              <a:t>60802 - Standard - Time-Sensitive Networking Profile for Industrial Automation, </a:t>
            </a:r>
            <a:r>
              <a:rPr lang="en-US" sz="1350" dirty="0">
                <a:hlinkClick r:id="rId2"/>
              </a:rPr>
              <a:t>PAR</a:t>
            </a:r>
            <a:r>
              <a:rPr lang="en-US" sz="1350" dirty="0"/>
              <a:t>, </a:t>
            </a:r>
            <a:r>
              <a:rPr lang="en-US" sz="1350" dirty="0">
                <a:hlinkClick r:id="rId3"/>
              </a:rPr>
              <a:t>CSD</a:t>
            </a:r>
            <a:r>
              <a:rPr lang="en-US" sz="1350" dirty="0"/>
              <a:t>, and </a:t>
            </a:r>
            <a:r>
              <a:rPr lang="en-US" sz="1350" dirty="0">
                <a:hlinkClick r:id="rId4"/>
              </a:rPr>
              <a:t>PAR Extension</a:t>
            </a:r>
            <a:endParaRPr lang="en-US" sz="1350" dirty="0"/>
          </a:p>
          <a:p>
            <a:pPr>
              <a:buFont typeface="+mj-lt"/>
              <a:buAutoNum type="arabicParenR"/>
            </a:pPr>
            <a:r>
              <a:rPr lang="en-US" sz="1350" dirty="0"/>
              <a:t>802.1Qdv - Amendment: Enhancements to Cyclic Queuing and Forwarding, </a:t>
            </a:r>
            <a:r>
              <a:rPr lang="en-US" sz="1350" dirty="0">
                <a:hlinkClick r:id="rId5"/>
              </a:rPr>
              <a:t>PAR</a:t>
            </a:r>
            <a:r>
              <a:rPr lang="en-US" sz="1350" dirty="0"/>
              <a:t> and </a:t>
            </a:r>
            <a:r>
              <a:rPr lang="en-US" sz="1350" dirty="0">
                <a:hlinkClick r:id="rId6"/>
              </a:rPr>
              <a:t>CSD</a:t>
            </a:r>
            <a:endParaRPr lang="en-US" sz="1350" dirty="0"/>
          </a:p>
          <a:p>
            <a:pPr>
              <a:buFont typeface="+mj-lt"/>
              <a:buAutoNum type="arabicParenR"/>
            </a:pPr>
            <a:r>
              <a:rPr lang="en-US" sz="1350" dirty="0"/>
              <a:t>802.1Qdw - Amendment: Source Flow Control, </a:t>
            </a:r>
            <a:r>
              <a:rPr lang="en-US" sz="1350" dirty="0">
                <a:hlinkClick r:id="rId7"/>
              </a:rPr>
              <a:t>PAR</a:t>
            </a:r>
            <a:r>
              <a:rPr lang="en-US" sz="1350" dirty="0"/>
              <a:t> and </a:t>
            </a:r>
            <a:r>
              <a:rPr lang="en-US" sz="1350" dirty="0">
                <a:hlinkClick r:id="rId8"/>
              </a:rPr>
              <a:t>CSD</a:t>
            </a:r>
            <a:endParaRPr lang="en-US" sz="1350" dirty="0"/>
          </a:p>
          <a:p>
            <a:pPr>
              <a:buFont typeface="+mj-lt"/>
              <a:buAutoNum type="arabicParenR"/>
            </a:pPr>
            <a:r>
              <a:rPr lang="en-US" sz="1350" dirty="0"/>
              <a:t>802.1CQ - Standard - Multicast and Local Address Assignment, </a:t>
            </a:r>
            <a:r>
              <a:rPr lang="en-US" sz="1350" dirty="0">
                <a:hlinkClick r:id="rId9"/>
              </a:rPr>
              <a:t>PAR Extension</a:t>
            </a:r>
            <a:endParaRPr lang="en-US" sz="1350" dirty="0"/>
          </a:p>
          <a:p>
            <a:pPr>
              <a:buFont typeface="+mj-lt"/>
              <a:buAutoNum type="arabicParenR"/>
            </a:pPr>
            <a:r>
              <a:rPr lang="en-US" sz="1350" dirty="0"/>
              <a:t>802.1DC - Standard - Quality of Service Provision by Network Systems, </a:t>
            </a:r>
            <a:r>
              <a:rPr lang="en-US" sz="1350" dirty="0">
                <a:hlinkClick r:id="rId10"/>
              </a:rPr>
              <a:t>PAR Extension</a:t>
            </a:r>
            <a:endParaRPr lang="en-US" sz="1350" dirty="0"/>
          </a:p>
          <a:p>
            <a:pPr>
              <a:buFont typeface="+mj-lt"/>
              <a:buAutoNum type="arabicParenR"/>
            </a:pPr>
            <a:r>
              <a:rPr lang="en-US" sz="1350" dirty="0"/>
              <a:t>802.1Qcz - Amendment: Congestion Isolation, </a:t>
            </a:r>
            <a:r>
              <a:rPr lang="en-US" sz="1350" dirty="0">
                <a:hlinkClick r:id="rId11"/>
              </a:rPr>
              <a:t>PAR Extension</a:t>
            </a:r>
            <a:endParaRPr lang="en-US" sz="1350" dirty="0"/>
          </a:p>
          <a:p>
            <a:pPr>
              <a:buFont typeface="+mj-lt"/>
              <a:buAutoNum type="arabicParenR"/>
            </a:pPr>
            <a:r>
              <a:rPr lang="en-US" sz="1350" dirty="0"/>
              <a:t>802.1Qdd - Amendment: Resource Allocation Protocol, </a:t>
            </a:r>
            <a:r>
              <a:rPr lang="en-US" sz="1350" dirty="0">
                <a:hlinkClick r:id="rId12"/>
              </a:rPr>
              <a:t>PAR Extension</a:t>
            </a:r>
            <a:endParaRPr lang="en-US" sz="1350" dirty="0"/>
          </a:p>
          <a:p>
            <a:pPr>
              <a:buFont typeface="+mj-lt"/>
              <a:buAutoNum type="arabicParenR"/>
            </a:pPr>
            <a:r>
              <a:rPr lang="en-US" sz="1350" dirty="0"/>
              <a:t>802.3 Industry Connections - New Ethernet Applications, </a:t>
            </a:r>
            <a:r>
              <a:rPr lang="en-US" sz="1350" dirty="0">
                <a:hlinkClick r:id="rId13"/>
              </a:rPr>
              <a:t>Endorsement Letter &amp; ICAID</a:t>
            </a:r>
            <a:endParaRPr lang="en-US" sz="1350" dirty="0"/>
          </a:p>
          <a:p>
            <a:pPr>
              <a:buFont typeface="+mj-lt"/>
              <a:buAutoNum type="arabicParenR"/>
            </a:pPr>
            <a:r>
              <a:rPr lang="en-US" sz="1350" dirty="0"/>
              <a:t>802.15.4 - Standard for Low Rate Wireless Networks, Revision </a:t>
            </a:r>
            <a:r>
              <a:rPr lang="en-US" sz="1350" dirty="0">
                <a:hlinkClick r:id="rId14"/>
              </a:rPr>
              <a:t>PAR </a:t>
            </a:r>
            <a:endParaRPr lang="en-US" sz="1350" dirty="0"/>
          </a:p>
          <a:p>
            <a:endParaRPr lang="en-US" altLang="en-US" sz="1350" dirty="0"/>
          </a:p>
          <a:p>
            <a:r>
              <a:rPr lang="en-US" altLang="en-US" sz="1350" dirty="0"/>
              <a:t>Feedback to be reviewed on Wednesday 13</a:t>
            </a:r>
            <a:r>
              <a:rPr lang="en-US" altLang="en-US" sz="1350" baseline="30000" dirty="0"/>
              <a:t>th</a:t>
            </a:r>
            <a:r>
              <a:rPr lang="en-US" altLang="en-US" sz="1350" dirty="0"/>
              <a:t> July</a:t>
            </a:r>
          </a:p>
        </p:txBody>
      </p:sp>
      <p:sp>
        <p:nvSpPr>
          <p:cNvPr id="7" name="Date Placeholder 3">
            <a:extLst>
              <a:ext uri="{FF2B5EF4-FFF2-40B4-BE49-F238E27FC236}">
                <a16:creationId xmlns:a16="http://schemas.microsoft.com/office/drawing/2014/main" id="{256AFC20-F813-ADAF-3CE4-8F2C37C4D708}"/>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A275A47D-ACA3-C5F4-3069-842B3BE9024D}"/>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106</a:t>
            </a:fld>
            <a:endParaRPr lang="en-US" sz="1200" dirty="0"/>
          </a:p>
        </p:txBody>
      </p:sp>
      <p:sp>
        <p:nvSpPr>
          <p:cNvPr id="9" name="Footer Placeholder 4">
            <a:extLst>
              <a:ext uri="{FF2B5EF4-FFF2-40B4-BE49-F238E27FC236}">
                <a16:creationId xmlns:a16="http://schemas.microsoft.com/office/drawing/2014/main" id="{23581806-E2D3-E63A-6F96-BCBAE6ACEC3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822775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C6FB-B519-C0DA-CFA6-4D15157AFD10}"/>
              </a:ext>
            </a:extLst>
          </p:cNvPr>
          <p:cNvSpPr>
            <a:spLocks noGrp="1"/>
          </p:cNvSpPr>
          <p:nvPr>
            <p:ph type="title"/>
          </p:nvPr>
        </p:nvSpPr>
        <p:spPr/>
        <p:txBody>
          <a:bodyPr/>
          <a:lstStyle/>
          <a:p>
            <a:r>
              <a:rPr lang="en-US" sz="2400" dirty="0"/>
              <a:t>9 - 802.15.4 - Standard for Low-Rate Wireless Networks, Revision </a:t>
            </a:r>
            <a:r>
              <a:rPr lang="en-US" sz="2400" dirty="0">
                <a:hlinkClick r:id="rId2"/>
              </a:rPr>
              <a:t>PAR </a:t>
            </a:r>
            <a:endParaRPr lang="en-US" sz="2400" dirty="0"/>
          </a:p>
        </p:txBody>
      </p:sp>
      <p:sp>
        <p:nvSpPr>
          <p:cNvPr id="3" name="Content Placeholder 2">
            <a:extLst>
              <a:ext uri="{FF2B5EF4-FFF2-40B4-BE49-F238E27FC236}">
                <a16:creationId xmlns:a16="http://schemas.microsoft.com/office/drawing/2014/main" id="{AF26D8BD-776B-2448-1A1F-21C864879710}"/>
              </a:ext>
            </a:extLst>
          </p:cNvPr>
          <p:cNvSpPr>
            <a:spLocks noGrp="1"/>
          </p:cNvSpPr>
          <p:nvPr>
            <p:ph idx="1"/>
          </p:nvPr>
        </p:nvSpPr>
        <p:spPr>
          <a:xfrm>
            <a:off x="114300" y="2400300"/>
            <a:ext cx="8858250" cy="2800350"/>
          </a:xfrm>
        </p:spPr>
        <p:txBody>
          <a:bodyPr/>
          <a:lstStyle/>
          <a:p>
            <a:r>
              <a:rPr lang="en-US" sz="1800" dirty="0"/>
              <a:t>Need to Add to 8.1 the full name of each standard listed in 5.5 Need for project: “IEEE Std 802.15.4w, IEEE Std 802.15.4y, IEEE Std 802.15.4z, IEEE Std 802.15.4aa “ </a:t>
            </a:r>
          </a:p>
          <a:p>
            <a:pPr marL="0" indent="0">
              <a:buNone/>
            </a:pPr>
            <a:endParaRPr lang="en-US" sz="1800" dirty="0"/>
          </a:p>
          <a:p>
            <a:r>
              <a:rPr lang="en-US" sz="1800" dirty="0"/>
              <a:t>Also in 5.5, you could include the shorthand name in the sentence </a:t>
            </a:r>
          </a:p>
          <a:p>
            <a:pPr marL="0" indent="0">
              <a:buNone/>
            </a:pPr>
            <a:r>
              <a:rPr lang="en-US" sz="1800" dirty="0"/>
              <a:t>	“One additional amendment</a:t>
            </a:r>
            <a:r>
              <a:rPr lang="en-US" sz="1800" u="sng" dirty="0">
                <a:solidFill>
                  <a:srgbClr val="FF0000"/>
                </a:solidFill>
              </a:rPr>
              <a:t>, P802.15.4ab, </a:t>
            </a:r>
            <a:r>
              <a:rPr lang="en-US" sz="1800" dirty="0"/>
              <a:t>is currently under development.</a:t>
            </a:r>
          </a:p>
          <a:p>
            <a:pPr marL="0" indent="0">
              <a:buNone/>
            </a:pPr>
            <a:endParaRPr lang="en-US" sz="1800" dirty="0"/>
          </a:p>
          <a:p>
            <a:pPr marL="300038" lvl="1" indent="0">
              <a:buNone/>
            </a:pPr>
            <a:r>
              <a:rPr lang="en-US" sz="1800" dirty="0">
                <a:solidFill>
                  <a:srgbClr val="0070C0"/>
                </a:solidFill>
              </a:rPr>
              <a:t>802.15 Standing Committee Maintenance (SCM) response: </a:t>
            </a:r>
            <a:r>
              <a:rPr lang="en-US" sz="1800" b="1" dirty="0">
                <a:solidFill>
                  <a:srgbClr val="0070C0"/>
                </a:solidFill>
              </a:rPr>
              <a:t>Accept all comments</a:t>
            </a:r>
            <a:r>
              <a:rPr lang="en-US" sz="1800" dirty="0"/>
              <a:t> </a:t>
            </a:r>
          </a:p>
          <a:p>
            <a:pPr marL="0" indent="0">
              <a:buNone/>
            </a:pPr>
            <a:endParaRPr lang="en-US" sz="1800" dirty="0"/>
          </a:p>
          <a:p>
            <a:pPr marL="0" indent="0">
              <a:buNone/>
            </a:pPr>
            <a:endParaRPr lang="en-US" sz="1800" dirty="0"/>
          </a:p>
        </p:txBody>
      </p:sp>
      <p:sp>
        <p:nvSpPr>
          <p:cNvPr id="7" name="Date Placeholder 3">
            <a:extLst>
              <a:ext uri="{FF2B5EF4-FFF2-40B4-BE49-F238E27FC236}">
                <a16:creationId xmlns:a16="http://schemas.microsoft.com/office/drawing/2014/main" id="{BFA1137B-2224-A19A-075A-00EFF1ECF4A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5A07B679-0A28-02AA-F27F-9AB2AC831A32}"/>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107</a:t>
            </a:fld>
            <a:endParaRPr lang="en-US" sz="1200" dirty="0"/>
          </a:p>
        </p:txBody>
      </p:sp>
      <p:sp>
        <p:nvSpPr>
          <p:cNvPr id="9" name="Footer Placeholder 4">
            <a:extLst>
              <a:ext uri="{FF2B5EF4-FFF2-40B4-BE49-F238E27FC236}">
                <a16:creationId xmlns:a16="http://schemas.microsoft.com/office/drawing/2014/main" id="{F83157B1-8327-261A-DA3C-7207F168EBE2}"/>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9544049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36B439-9738-F54D-AEBE-FA9B7704F063}"/>
              </a:ext>
            </a:extLst>
          </p:cNvPr>
          <p:cNvSpPr txBox="1"/>
          <p:nvPr/>
        </p:nvSpPr>
        <p:spPr>
          <a:xfrm>
            <a:off x="457200" y="1543050"/>
            <a:ext cx="8343900" cy="2631490"/>
          </a:xfrm>
          <a:prstGeom prst="rect">
            <a:avLst/>
          </a:prstGeom>
          <a:noFill/>
        </p:spPr>
        <p:txBody>
          <a:bodyPr wrap="square">
            <a:spAutoFit/>
          </a:bodyPr>
          <a:lstStyle/>
          <a:p>
            <a:pPr marL="198835"/>
            <a:r>
              <a:rPr lang="en-US" sz="1500" b="1">
                <a:latin typeface="Calibri" panose="020F0502020204030204" pitchFamily="34" charset="0"/>
                <a:ea typeface="Times New Roman" panose="02020603050405020304" pitchFamily="18" charset="0"/>
                <a:cs typeface="Calibri" panose="020F0502020204030204" pitchFamily="34" charset="0"/>
              </a:rPr>
              <a:t>Wednesday AM1 </a:t>
            </a:r>
          </a:p>
          <a:p>
            <a:pPr marL="198835"/>
            <a:r>
              <a:rPr lang="en-US" sz="1500" b="1">
                <a:latin typeface="Calibri" panose="020F0502020204030204" pitchFamily="34" charset="0"/>
                <a:ea typeface="Times New Roman" panose="02020603050405020304" pitchFamily="18" charset="0"/>
                <a:cs typeface="Calibri" panose="020F0502020204030204" pitchFamily="34" charset="0"/>
              </a:rPr>
              <a:t>SCM </a:t>
            </a:r>
            <a:r>
              <a:rPr lang="en-US" sz="1500" b="1" dirty="0">
                <a:latin typeface="Calibri" panose="020F0502020204030204" pitchFamily="34" charset="0"/>
                <a:ea typeface="Times New Roman" panose="02020603050405020304" pitchFamily="18" charset="0"/>
                <a:cs typeface="Calibri" panose="020F0502020204030204" pitchFamily="34" charset="0"/>
              </a:rPr>
              <a:t>Motion to Approve PAR</a:t>
            </a:r>
          </a:p>
          <a:p>
            <a:pPr marL="198835"/>
            <a:endParaRPr lang="en-US" sz="1500" b="1"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i="1" dirty="0">
                <a:latin typeface="Calibri" panose="020F0502020204030204" pitchFamily="34" charset="0"/>
                <a:ea typeface="Times New Roman" panose="02020603050405020304" pitchFamily="18" charset="0"/>
                <a:cs typeface="Calibri" panose="020F0502020204030204" pitchFamily="34" charset="0"/>
              </a:rPr>
              <a:t>Request that the PAR contained in document 15-22-0259-05-0mag-802-15-4-revision-draft-par be approved for submission to the WG for its approval and that the EC be requested to forward the PAR to </a:t>
            </a:r>
            <a:r>
              <a:rPr lang="en-US" sz="1500" i="1" dirty="0" err="1">
                <a:latin typeface="Calibri" panose="020F0502020204030204" pitchFamily="34" charset="0"/>
                <a:ea typeface="Times New Roman" panose="02020603050405020304" pitchFamily="18" charset="0"/>
                <a:cs typeface="Calibri" panose="020F0502020204030204" pitchFamily="34" charset="0"/>
              </a:rPr>
              <a:t>NesCom</a:t>
            </a:r>
            <a:r>
              <a:rPr lang="en-US" sz="1500" i="1" dirty="0">
                <a:latin typeface="Calibri" panose="020F0502020204030204" pitchFamily="34" charset="0"/>
                <a:ea typeface="Times New Roman" panose="02020603050405020304" pitchFamily="18" charset="0"/>
                <a:cs typeface="Calibri" panose="020F0502020204030204" pitchFamily="34" charset="0"/>
              </a:rPr>
              <a:t>.</a:t>
            </a:r>
          </a:p>
          <a:p>
            <a:pPr marL="198835"/>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Moved: Gary Stuebing, Cisco</a:t>
            </a: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Second: Tero Kivinen, Self</a:t>
            </a:r>
          </a:p>
          <a:p>
            <a:pPr marL="198835"/>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Motion: Approved by unanimous consent</a:t>
            </a:r>
            <a:endParaRPr lang="en-GB" sz="15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3">
            <a:extLst>
              <a:ext uri="{FF2B5EF4-FFF2-40B4-BE49-F238E27FC236}">
                <a16:creationId xmlns:a16="http://schemas.microsoft.com/office/drawing/2014/main" id="{F274E9A2-60BE-8F0C-F8AF-AD764F2A39A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6BAF6E95-F5E8-91B8-8DFA-D82F176DE731}"/>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108</a:t>
            </a:fld>
            <a:endParaRPr lang="en-US" sz="1200" dirty="0"/>
          </a:p>
        </p:txBody>
      </p:sp>
      <p:sp>
        <p:nvSpPr>
          <p:cNvPr id="8" name="Footer Placeholder 4">
            <a:extLst>
              <a:ext uri="{FF2B5EF4-FFF2-40B4-BE49-F238E27FC236}">
                <a16:creationId xmlns:a16="http://schemas.microsoft.com/office/drawing/2014/main" id="{6BA8FCB8-78A7-C2CD-3BC8-A1981D026DFA}"/>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283289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36B439-9738-F54D-AEBE-FA9B7704F063}"/>
              </a:ext>
            </a:extLst>
          </p:cNvPr>
          <p:cNvSpPr txBox="1"/>
          <p:nvPr/>
        </p:nvSpPr>
        <p:spPr>
          <a:xfrm>
            <a:off x="457200" y="1543050"/>
            <a:ext cx="8343900" cy="2400657"/>
          </a:xfrm>
          <a:prstGeom prst="rect">
            <a:avLst/>
          </a:prstGeom>
          <a:noFill/>
        </p:spPr>
        <p:txBody>
          <a:bodyPr wrap="square">
            <a:spAutoFit/>
          </a:bodyPr>
          <a:lstStyle/>
          <a:p>
            <a:pPr marL="198835"/>
            <a:r>
              <a:rPr lang="en-US" sz="1500" b="1" dirty="0">
                <a:latin typeface="Calibri" panose="020F0502020204030204" pitchFamily="34" charset="0"/>
                <a:ea typeface="Times New Roman" panose="02020603050405020304" pitchFamily="18" charset="0"/>
                <a:cs typeface="Calibri" panose="020F0502020204030204" pitchFamily="34" charset="0"/>
              </a:rPr>
              <a:t>Working Motion to Approve Comment Resolutions</a:t>
            </a:r>
          </a:p>
          <a:p>
            <a:pPr marL="198835"/>
            <a:endParaRPr lang="en-US" sz="1500" b="1" dirty="0">
              <a:latin typeface="Calibri" panose="020F0502020204030204" pitchFamily="34" charset="0"/>
              <a:ea typeface="Times New Roman" panose="02020603050405020304" pitchFamily="18" charset="0"/>
              <a:cs typeface="Calibri" panose="020F0502020204030204" pitchFamily="34" charset="0"/>
            </a:endParaRPr>
          </a:p>
          <a:p>
            <a:pPr lvl="1"/>
            <a:r>
              <a:rPr lang="en-GB" sz="1500" dirty="0">
                <a:solidFill>
                  <a:srgbClr val="000000"/>
                </a:solidFill>
                <a:latin typeface="Calibri" panose="020F0502020204030204" pitchFamily="34" charset="0"/>
                <a:cs typeface="Calibri" panose="020F0502020204030204" pitchFamily="34" charset="0"/>
              </a:rPr>
              <a:t>Motion: Request that the responses to received PAR review comments contained in document </a:t>
            </a:r>
            <a:r>
              <a:rPr lang="en-GB" sz="1500" b="1" dirty="0">
                <a:solidFill>
                  <a:srgbClr val="000000"/>
                </a:solidFill>
                <a:latin typeface="Calibri" panose="020F0502020204030204" pitchFamily="34" charset="0"/>
                <a:cs typeface="Calibri" panose="020F0502020204030204" pitchFamily="34" charset="0"/>
              </a:rPr>
              <a:t>15-22-0424-00-0mag </a:t>
            </a:r>
            <a:r>
              <a:rPr lang="en-GB" sz="1500" dirty="0">
                <a:solidFill>
                  <a:srgbClr val="000000"/>
                </a:solidFill>
                <a:latin typeface="Calibri" panose="020F0502020204030204" pitchFamily="34" charset="0"/>
                <a:cs typeface="Calibri" panose="020F0502020204030204" pitchFamily="34" charset="0"/>
              </a:rPr>
              <a:t>be approved for submission to the EC. The 802.15 working group chair and technical editor are authorized to make additional modifications to the responses as needed.</a:t>
            </a:r>
            <a:endParaRPr lang="en-GB" sz="1500" dirty="0">
              <a:solidFill>
                <a:srgbClr val="808080"/>
              </a:solidFill>
              <a:latin typeface="Calibri" panose="020F0502020204030204" pitchFamily="34" charset="0"/>
              <a:cs typeface="Calibri" panose="020F0502020204030204" pitchFamily="34" charset="0"/>
            </a:endParaRPr>
          </a:p>
          <a:p>
            <a:pPr algn="l"/>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Moved: Phil Beecher, Wi-SUN Alliance</a:t>
            </a: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Second: Gary Stuebing, Cisco</a:t>
            </a:r>
          </a:p>
          <a:p>
            <a:pPr marL="198835"/>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Motion: ??</a:t>
            </a:r>
            <a:endParaRPr lang="en-GB" sz="15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3">
            <a:extLst>
              <a:ext uri="{FF2B5EF4-FFF2-40B4-BE49-F238E27FC236}">
                <a16:creationId xmlns:a16="http://schemas.microsoft.com/office/drawing/2014/main" id="{E75D0A32-E440-9ACF-BFD5-8EEBED81B34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C4EB2CB6-4003-C055-0048-53B6D89B3557}"/>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109</a:t>
            </a:fld>
            <a:endParaRPr lang="en-US" sz="1200" dirty="0"/>
          </a:p>
        </p:txBody>
      </p:sp>
      <p:sp>
        <p:nvSpPr>
          <p:cNvPr id="8" name="Footer Placeholder 4">
            <a:extLst>
              <a:ext uri="{FF2B5EF4-FFF2-40B4-BE49-F238E27FC236}">
                <a16:creationId xmlns:a16="http://schemas.microsoft.com/office/drawing/2014/main" id="{717C19B5-E128-2909-CD75-2C3132BE10B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99226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(HDR Revision) (2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Work on editing d02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Hear and discuss presentations</a:t>
            </a:r>
          </a:p>
          <a:p>
            <a:pPr marL="0" lvl="1" indent="0" fontAlgn="b">
              <a:lnSpc>
                <a:spcPct val="80000"/>
              </a:lnSpc>
              <a:buNone/>
              <a:defRPr/>
            </a:pPr>
            <a:endParaRPr lang="en-US" sz="2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4/Cor1 (1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Seeking to submit draft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Aligning PHY features to start drafting text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0" indent="0" fontAlgn="b">
              <a:lnSpc>
                <a:spcPct val="80000"/>
              </a:lnSpc>
              <a:buNone/>
              <a:defRPr/>
            </a:pPr>
            <a:endParaRPr lang="en-US" sz="2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(BAN Revision)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Discussion on harmonization with TG 4ab and TG 14</a:t>
            </a:r>
          </a:p>
          <a:p>
            <a:pPr marL="0" lvl="1"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11-14, 2022</a:t>
            </a:r>
          </a:p>
        </p:txBody>
      </p:sp>
      <p:sp>
        <p:nvSpPr>
          <p:cNvPr id="10" name="Footer Placeholder 4">
            <a:extLst>
              <a:ext uri="{FF2B5EF4-FFF2-40B4-BE49-F238E27FC236}">
                <a16:creationId xmlns:a16="http://schemas.microsoft.com/office/drawing/2014/main" id="{3E9D3B3B-E62F-4A25-A6DE-E5742DBAC49F}"/>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D4E9BD48-9E58-724E-05FD-65166FEACA6C}"/>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38321908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36B439-9738-F54D-AEBE-FA9B7704F063}"/>
              </a:ext>
            </a:extLst>
          </p:cNvPr>
          <p:cNvSpPr txBox="1"/>
          <p:nvPr/>
        </p:nvSpPr>
        <p:spPr>
          <a:xfrm>
            <a:off x="457200" y="1543050"/>
            <a:ext cx="8343900" cy="2631490"/>
          </a:xfrm>
          <a:prstGeom prst="rect">
            <a:avLst/>
          </a:prstGeom>
          <a:noFill/>
        </p:spPr>
        <p:txBody>
          <a:bodyPr wrap="square">
            <a:spAutoFit/>
          </a:bodyPr>
          <a:lstStyle/>
          <a:p>
            <a:pPr marL="198835"/>
            <a:r>
              <a:rPr lang="en-US" sz="1500" b="1" dirty="0">
                <a:latin typeface="Calibri" panose="020F0502020204030204" pitchFamily="34" charset="0"/>
                <a:ea typeface="Times New Roman" panose="02020603050405020304" pitchFamily="18" charset="0"/>
                <a:cs typeface="Calibri" panose="020F0502020204030204" pitchFamily="34" charset="0"/>
              </a:rPr>
              <a:t>Working Group Motion to Approve PAR</a:t>
            </a:r>
          </a:p>
          <a:p>
            <a:pPr marL="198835"/>
            <a:endParaRPr lang="en-US" sz="1500" b="1" dirty="0">
              <a:latin typeface="Calibri" panose="020F0502020204030204" pitchFamily="34" charset="0"/>
              <a:ea typeface="Times New Roman" panose="02020603050405020304" pitchFamily="18" charset="0"/>
              <a:cs typeface="Calibri" panose="020F0502020204030204" pitchFamily="34" charset="0"/>
            </a:endParaRPr>
          </a:p>
          <a:p>
            <a:pPr lvl="1"/>
            <a:r>
              <a:rPr lang="en-GB" sz="1500" dirty="0">
                <a:latin typeface="Calibri" panose="020F0502020204030204" pitchFamily="34" charset="0"/>
                <a:cs typeface="Calibri" panose="020F0502020204030204" pitchFamily="34" charset="0"/>
              </a:rPr>
              <a:t>Motion: move that the PAR contained in document 15-22-0259-05-0mag-802-15-4-revision-draft-par be approved by the IEEE 802.15 WG and that the EC be requested to forward the PAR to </a:t>
            </a:r>
            <a:r>
              <a:rPr lang="en-GB" sz="1500" dirty="0" err="1">
                <a:latin typeface="Calibri" panose="020F0502020204030204" pitchFamily="34" charset="0"/>
                <a:cs typeface="Calibri" panose="020F0502020204030204" pitchFamily="34" charset="0"/>
              </a:rPr>
              <a:t>NesCom</a:t>
            </a:r>
            <a:r>
              <a:rPr lang="en-GB" sz="1500" dirty="0">
                <a:latin typeface="Calibri" panose="020F0502020204030204" pitchFamily="34" charset="0"/>
                <a:cs typeface="Calibri" panose="020F0502020204030204" pitchFamily="34" charset="0"/>
              </a:rPr>
              <a:t>. The 802.15 working group chair and technical editor are authorized to make additional modifications to the PAR and CSD as needed to reflect EC discussion at its closing meeting.</a:t>
            </a:r>
          </a:p>
          <a:p>
            <a:pPr marL="198835"/>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Moved: Phil Beecher, Wi-SUN Alliance</a:t>
            </a: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Second: Gary Stuebing, Cisco</a:t>
            </a:r>
          </a:p>
          <a:p>
            <a:pPr marL="198835"/>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L="198835"/>
            <a:r>
              <a:rPr lang="en-US" sz="1500" dirty="0">
                <a:latin typeface="Calibri" panose="020F0502020204030204" pitchFamily="34" charset="0"/>
                <a:ea typeface="Times New Roman" panose="02020603050405020304" pitchFamily="18" charset="0"/>
                <a:cs typeface="Calibri" panose="020F0502020204030204" pitchFamily="34" charset="0"/>
              </a:rPr>
              <a:t>Motion: (Y: N: A: )</a:t>
            </a:r>
            <a:endParaRPr lang="en-GB" sz="15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3">
            <a:extLst>
              <a:ext uri="{FF2B5EF4-FFF2-40B4-BE49-F238E27FC236}">
                <a16:creationId xmlns:a16="http://schemas.microsoft.com/office/drawing/2014/main" id="{59691231-9049-7C0C-E408-7DF0C05BC905}"/>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89AC0B95-1C25-389D-705B-6542597A88C8}"/>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110</a:t>
            </a:fld>
            <a:endParaRPr lang="en-US" sz="1200" dirty="0"/>
          </a:p>
        </p:txBody>
      </p:sp>
      <p:sp>
        <p:nvSpPr>
          <p:cNvPr id="8" name="Footer Placeholder 4">
            <a:extLst>
              <a:ext uri="{FF2B5EF4-FFF2-40B4-BE49-F238E27FC236}">
                <a16:creationId xmlns:a16="http://schemas.microsoft.com/office/drawing/2014/main" id="{D12B8D1A-A3C5-53FD-2D58-0449E7CE25B5}"/>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5630299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543050" y="1200150"/>
            <a:ext cx="5829300" cy="571500"/>
          </a:xfrm>
        </p:spPr>
        <p:txBody>
          <a:bodyPr/>
          <a:lstStyle/>
          <a:p>
            <a:r>
              <a:rPr lang="en-US" b="1" dirty="0">
                <a:latin typeface="Calibri" panose="020F0502020204030204" pitchFamily="34" charset="0"/>
                <a:ea typeface="ＭＳ Ｐゴシック" charset="0"/>
                <a:cs typeface="Calibri" panose="020F0502020204030204" pitchFamily="34" charset="0"/>
              </a:rPr>
              <a:t>SC Meeting Achievements</a:t>
            </a:r>
            <a:endParaRPr lang="en-US" sz="21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14451" y="1771650"/>
            <a:ext cx="6499384"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Reviewed PARs from 802.1</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Reviewed and accepted comments submitted on 802.15.4 Revision PAR</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Approved updated PAR</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Updated motion templates</a:t>
            </a:r>
          </a:p>
          <a:p>
            <a:pPr marL="0" lvl="2">
              <a:spcAft>
                <a:spcPts val="450"/>
              </a:spcAft>
            </a:pPr>
            <a:r>
              <a:rPr lang="en-US" sz="1500"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
        <p:nvSpPr>
          <p:cNvPr id="6" name="Date Placeholder 3">
            <a:extLst>
              <a:ext uri="{FF2B5EF4-FFF2-40B4-BE49-F238E27FC236}">
                <a16:creationId xmlns:a16="http://schemas.microsoft.com/office/drawing/2014/main" id="{D7BE60E4-9D5C-B686-0E22-97C30B7BFE9B}"/>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BAF308FC-312A-97B3-5529-747404DB4F9C}"/>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111</a:t>
            </a:fld>
            <a:endParaRPr lang="en-US" sz="1200" dirty="0"/>
          </a:p>
        </p:txBody>
      </p:sp>
      <p:sp>
        <p:nvSpPr>
          <p:cNvPr id="10" name="Footer Placeholder 4">
            <a:extLst>
              <a:ext uri="{FF2B5EF4-FFF2-40B4-BE49-F238E27FC236}">
                <a16:creationId xmlns:a16="http://schemas.microsoft.com/office/drawing/2014/main" id="{82B0124A-05A1-8825-29F2-FB89E224C84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1452453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a:t>
            </a:r>
            <a:r>
              <a:rPr lang="de-DE" dirty="0" err="1"/>
              <a:t>THz</a:t>
            </a:r>
            <a:r>
              <a:rPr lang="de-DE" dirty="0"/>
              <a:t> </a:t>
            </a:r>
            <a:r>
              <a:rPr lang="de-DE" dirty="0" err="1"/>
              <a:t>July</a:t>
            </a:r>
            <a:r>
              <a:rPr lang="de-DE" dirty="0"/>
              <a:t> 2022</a:t>
            </a:r>
            <a:br>
              <a:rPr lang="de-DE" dirty="0"/>
            </a:br>
            <a:r>
              <a:rPr lang="de-DE" dirty="0" err="1"/>
              <a:t>Closing</a:t>
            </a:r>
            <a:r>
              <a:rPr lang="de-DE" dirty="0"/>
              <a:t> Report</a:t>
            </a:r>
          </a:p>
        </p:txBody>
      </p:sp>
      <p:sp>
        <p:nvSpPr>
          <p:cNvPr id="9" name="Foliennummernplatzhalter 3">
            <a:extLst>
              <a:ext uri="{FF2B5EF4-FFF2-40B4-BE49-F238E27FC236}">
                <a16:creationId xmlns:a16="http://schemas.microsoft.com/office/drawing/2014/main" id="{16A09571-24DD-144D-1868-F410F723B3C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112</a:t>
            </a:fld>
            <a:endParaRPr lang="en-US" dirty="0"/>
          </a:p>
        </p:txBody>
      </p:sp>
      <p:sp>
        <p:nvSpPr>
          <p:cNvPr id="11" name="Date Placeholder 3">
            <a:extLst>
              <a:ext uri="{FF2B5EF4-FFF2-40B4-BE49-F238E27FC236}">
                <a16:creationId xmlns:a16="http://schemas.microsoft.com/office/drawing/2014/main" id="{F2FB2E0F-5237-96C7-0B84-56092AF793B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3" name="Footer Placeholder 4">
            <a:extLst>
              <a:ext uri="{FF2B5EF4-FFF2-40B4-BE49-F238E27FC236}">
                <a16:creationId xmlns:a16="http://schemas.microsoft.com/office/drawing/2014/main" id="{CEC58E90-EF4F-F690-E075-851AE3AD292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2000" dirty="0"/>
              <a:t>1  </a:t>
            </a:r>
            <a:r>
              <a:rPr lang="de-DE" sz="2000" dirty="0" err="1"/>
              <a:t>meeting</a:t>
            </a:r>
            <a:r>
              <a:rPr lang="de-DE" sz="2000" dirty="0"/>
              <a:t> on Thu AM2</a:t>
            </a:r>
          </a:p>
          <a:p>
            <a:pPr marL="0" indent="0">
              <a:buNone/>
            </a:pPr>
            <a:endParaRPr lang="de-DE" sz="2000" dirty="0"/>
          </a:p>
          <a:p>
            <a:pPr>
              <a:spcAft>
                <a:spcPts val="0"/>
              </a:spcAft>
            </a:pPr>
            <a:r>
              <a:rPr lang="en-US" sz="2000" dirty="0">
                <a:solidFill>
                  <a:srgbClr val="000000"/>
                </a:solidFill>
                <a:latin typeface="Times New Roman" panose="02020603050405020304" pitchFamily="18" charset="0"/>
                <a:ea typeface="MS PGothic" panose="020B0600070205080204" pitchFamily="34" charset="-128"/>
              </a:rPr>
              <a:t>Listening contributions:</a:t>
            </a:r>
            <a:endParaRPr lang="de-DE" sz="2000" dirty="0">
              <a:latin typeface="Times New Roman" panose="02020603050405020304" pitchFamily="18" charset="0"/>
              <a:ea typeface="MS PGothic" panose="020B0600070205080204" pitchFamily="34" charset="-128"/>
            </a:endParaRP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Tetsuya Kawanishi (</a:t>
            </a:r>
            <a:r>
              <a:rPr lang="en-US" sz="2000" dirty="0" err="1">
                <a:solidFill>
                  <a:srgbClr val="000000"/>
                </a:solidFill>
                <a:latin typeface="Times New Roman" panose="02020603050405020304" pitchFamily="18" charset="0"/>
                <a:ea typeface="MS PGothic" panose="020B0600070205080204" pitchFamily="34" charset="-128"/>
              </a:rPr>
              <a:t>Waseda</a:t>
            </a:r>
            <a:r>
              <a:rPr lang="en-US" sz="2000" dirty="0">
                <a:solidFill>
                  <a:srgbClr val="000000"/>
                </a:solidFill>
                <a:latin typeface="Times New Roman" panose="02020603050405020304" pitchFamily="18" charset="0"/>
                <a:ea typeface="MS PGothic" panose="020B0600070205080204" pitchFamily="34" charset="-128"/>
              </a:rPr>
              <a:t> University, Japan): Challenges in Middle-Range Wireless Communications using the 300GHz-Band (15-22-0374)</a:t>
            </a: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Thomas Kürner (TU Braunschweig, Germany), Inter-Carrier Interference for IEEE 802.15.3d Multiband Transmission (15-22-0353)</a:t>
            </a: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Duschia Bodet, (Northeastern University, Buffalo, USA), Physical Layer Solutions to Maximize Throughput and Facilitate Coexistence in the Terahertz Band (15-22-0384)</a:t>
            </a:r>
          </a:p>
        </p:txBody>
      </p:sp>
      <p:sp>
        <p:nvSpPr>
          <p:cNvPr id="7" name="Foliennummernplatzhalter 3">
            <a:extLst>
              <a:ext uri="{FF2B5EF4-FFF2-40B4-BE49-F238E27FC236}">
                <a16:creationId xmlns:a16="http://schemas.microsoft.com/office/drawing/2014/main" id="{04EB7EEB-5A86-E09F-BCDF-A170C3D25A5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113</a:t>
            </a:fld>
            <a:endParaRPr lang="en-US" dirty="0"/>
          </a:p>
        </p:txBody>
      </p:sp>
      <p:sp>
        <p:nvSpPr>
          <p:cNvPr id="8" name="Date Placeholder 3">
            <a:extLst>
              <a:ext uri="{FF2B5EF4-FFF2-40B4-BE49-F238E27FC236}">
                <a16:creationId xmlns:a16="http://schemas.microsoft.com/office/drawing/2014/main" id="{6C7B8520-0106-ECA2-CEB9-1A126532AA5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9" name="Footer Placeholder 4">
            <a:extLst>
              <a:ext uri="{FF2B5EF4-FFF2-40B4-BE49-F238E27FC236}">
                <a16:creationId xmlns:a16="http://schemas.microsoft.com/office/drawing/2014/main" id="{B90F66CA-EDED-E9AC-91D4-75E2133A4EC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September  meetings slots  for SC THz:</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de-DE" sz="1800" dirty="0"/>
              <a:t>None</a:t>
            </a:r>
          </a:p>
          <a:p>
            <a:pPr marL="698500" lvl="2" indent="-266700">
              <a:spcAft>
                <a:spcPts val="0"/>
              </a:spcAft>
              <a:buFont typeface="Arial" pitchFamily="34" charset="0"/>
              <a:buChar char="•"/>
            </a:pPr>
            <a:r>
              <a:rPr lang="de-DE" sz="1800" dirty="0"/>
              <a:t>Next SC </a:t>
            </a:r>
            <a:r>
              <a:rPr lang="de-DE" sz="1800" dirty="0" err="1"/>
              <a:t>THz</a:t>
            </a:r>
            <a:r>
              <a:rPr lang="de-DE" sz="1800" dirty="0"/>
              <a:t> </a:t>
            </a:r>
            <a:r>
              <a:rPr lang="de-DE" sz="1800" dirty="0" err="1"/>
              <a:t>meeting</a:t>
            </a:r>
            <a:r>
              <a:rPr lang="de-DE" sz="1800" dirty="0"/>
              <a:t> will </a:t>
            </a:r>
            <a:r>
              <a:rPr lang="de-DE" sz="1800" dirty="0" err="1"/>
              <a:t>take</a:t>
            </a:r>
            <a:r>
              <a:rPr lang="de-DE" sz="1800" dirty="0"/>
              <a:t> </a:t>
            </a:r>
            <a:r>
              <a:rPr lang="de-DE" sz="1800" dirty="0" err="1"/>
              <a:t>place</a:t>
            </a:r>
            <a:r>
              <a:rPr lang="de-DE" sz="1800" dirty="0"/>
              <a:t> in November at </a:t>
            </a:r>
            <a:r>
              <a:rPr lang="de-DE" sz="1800" dirty="0" err="1"/>
              <a:t>the</a:t>
            </a:r>
            <a:r>
              <a:rPr lang="de-DE" sz="1800" dirty="0"/>
              <a:t> Bangkok </a:t>
            </a:r>
            <a:r>
              <a:rPr lang="de-DE" sz="1800" dirty="0" err="1"/>
              <a:t>Plenary</a:t>
            </a:r>
            <a:endParaRPr lang="de-DE" sz="1800" dirty="0"/>
          </a:p>
          <a:p>
            <a:pPr lvl="1">
              <a:buNone/>
            </a:pPr>
            <a:endParaRPr lang="de-DE" sz="1800" dirty="0">
              <a:ea typeface="Times New Roman"/>
            </a:endParaRPr>
          </a:p>
          <a:p>
            <a:pPr>
              <a:buNone/>
            </a:pPr>
            <a:endParaRPr lang="de-DE" sz="1800" dirty="0"/>
          </a:p>
        </p:txBody>
      </p:sp>
      <p:sp>
        <p:nvSpPr>
          <p:cNvPr id="7" name="Foliennummernplatzhalter 3">
            <a:extLst>
              <a:ext uri="{FF2B5EF4-FFF2-40B4-BE49-F238E27FC236}">
                <a16:creationId xmlns:a16="http://schemas.microsoft.com/office/drawing/2014/main" id="{7CA2F7AB-E7AE-4E05-376C-AD9BF7EF0421}"/>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114</a:t>
            </a:fld>
            <a:endParaRPr lang="en-US" dirty="0"/>
          </a:p>
        </p:txBody>
      </p:sp>
      <p:sp>
        <p:nvSpPr>
          <p:cNvPr id="8" name="Date Placeholder 3">
            <a:extLst>
              <a:ext uri="{FF2B5EF4-FFF2-40B4-BE49-F238E27FC236}">
                <a16:creationId xmlns:a16="http://schemas.microsoft.com/office/drawing/2014/main" id="{E5526913-189B-2CAF-5A41-EBC6DD9F5D5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9" name="Footer Placeholder 4">
            <a:extLst>
              <a:ext uri="{FF2B5EF4-FFF2-40B4-BE49-F238E27FC236}">
                <a16:creationId xmlns:a16="http://schemas.microsoft.com/office/drawing/2014/main" id="{42082527-ED06-DDAB-CD13-EF54E8362651}"/>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85570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July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&lt;deprecated&gt;,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July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Stimulate thoughts for the next round of innovations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
        <p:nvSpPr>
          <p:cNvPr id="5" name="Date Placeholder 3">
            <a:extLst>
              <a:ext uri="{FF2B5EF4-FFF2-40B4-BE49-F238E27FC236}">
                <a16:creationId xmlns:a16="http://schemas.microsoft.com/office/drawing/2014/main" id="{1E1DBA81-70C4-F6A5-75A8-37FC5167DB2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63AE808C-B203-CB5B-6918-123562A87055}"/>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115</a:t>
            </a:fld>
            <a:endParaRPr lang="en-US" sz="1200" dirty="0"/>
          </a:p>
        </p:txBody>
      </p:sp>
      <p:sp>
        <p:nvSpPr>
          <p:cNvPr id="7" name="Footer Placeholder 4">
            <a:extLst>
              <a:ext uri="{FF2B5EF4-FFF2-40B4-BE49-F238E27FC236}">
                <a16:creationId xmlns:a16="http://schemas.microsoft.com/office/drawing/2014/main" id="{CCB1CF47-952C-5391-92FB-4362D6477C3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p:txBody>
          <a:bodyPr anchor="t"/>
          <a:lstStyle/>
          <a:p>
            <a:r>
              <a:rPr lang="en-US" sz="3600" dirty="0"/>
              <a:t>Registration for 802 LMSC Plenaries and 802 Wireless Interims</a:t>
            </a:r>
            <a:endParaRPr lang="en-US" sz="3600" kern="0" dirty="0"/>
          </a:p>
        </p:txBody>
      </p:sp>
      <p:sp>
        <p:nvSpPr>
          <p:cNvPr id="3" name="Content Placeholder 2"/>
          <p:cNvSpPr>
            <a:spLocks noGrp="1"/>
          </p:cNvSpPr>
          <p:nvPr>
            <p:ph idx="1"/>
          </p:nvPr>
        </p:nvSpPr>
        <p:spPr>
          <a:xfrm>
            <a:off x="683568" y="2132856"/>
            <a:ext cx="7827962" cy="4107607"/>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5" name="Date Placeholder 3">
            <a:extLst>
              <a:ext uri="{FF2B5EF4-FFF2-40B4-BE49-F238E27FC236}">
                <a16:creationId xmlns:a16="http://schemas.microsoft.com/office/drawing/2014/main" id="{65D3AF61-EC67-7054-DFD8-A8B74FF367A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B345B424-7F19-2662-B138-649D6C54112B}"/>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116</a:t>
            </a:fld>
            <a:endParaRPr lang="en-US" sz="1200" dirty="0"/>
          </a:p>
        </p:txBody>
      </p:sp>
      <p:sp>
        <p:nvSpPr>
          <p:cNvPr id="7" name="Footer Placeholder 4">
            <a:extLst>
              <a:ext uri="{FF2B5EF4-FFF2-40B4-BE49-F238E27FC236}">
                <a16:creationId xmlns:a16="http://schemas.microsoft.com/office/drawing/2014/main" id="{BB017E3E-0658-C9E7-8759-13F7A31FD8A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8857183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1007641"/>
          </a:xfrm>
        </p:spPr>
        <p:txBody>
          <a:bodyPr>
            <a:normAutofit/>
          </a:bodyPr>
          <a:lstStyle/>
          <a:p>
            <a:pPr marL="0" indent="0" algn="ctr">
              <a:defRPr/>
            </a:pPr>
            <a:r>
              <a:rPr lang="en-US" b="1" dirty="0"/>
              <a:t>Agenda May 2022</a:t>
            </a:r>
          </a:p>
          <a:p>
            <a:pPr marL="0" indent="0" algn="ctr">
              <a:defRPr/>
            </a:pPr>
            <a:endParaRPr lang="en-US" dirty="0"/>
          </a:p>
          <a:p>
            <a:pPr marL="514350" indent="-514350">
              <a:buFont typeface="+mj-lt"/>
              <a:buAutoNum type="arabicPeriod"/>
              <a:defRPr/>
            </a:pPr>
            <a:endParaRPr lang="en-US" dirty="0"/>
          </a:p>
          <a:p>
            <a:pPr marL="400050" lvl="1" indent="0">
              <a:defRPr/>
            </a:pPr>
            <a:endParaRPr lang="en-US" dirty="0"/>
          </a:p>
          <a:p>
            <a:pPr marL="914400" lvl="1" indent="-514350">
              <a:buFont typeface="+mj-lt"/>
              <a:buAutoNum type="arabicPeriod"/>
              <a:defRPr/>
            </a:pPr>
            <a:endParaRPr lang="en-US" dirty="0"/>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C41E27D4-4E2E-0E62-96EF-967ECD2B3F35}"/>
              </a:ext>
            </a:extLst>
          </p:cNvPr>
          <p:cNvGraphicFramePr>
            <a:graphicFrameLocks noGrp="1"/>
          </p:cNvGraphicFramePr>
          <p:nvPr/>
        </p:nvGraphicFramePr>
        <p:xfrm>
          <a:off x="539750" y="1772816"/>
          <a:ext cx="6985000" cy="2631440"/>
        </p:xfrm>
        <a:graphic>
          <a:graphicData uri="http://schemas.openxmlformats.org/drawingml/2006/table">
            <a:tbl>
              <a:tblPr/>
              <a:tblGrid>
                <a:gridCol w="382264">
                  <a:extLst>
                    <a:ext uri="{9D8B030D-6E8A-4147-A177-3AD203B41FA5}">
                      <a16:colId xmlns:a16="http://schemas.microsoft.com/office/drawing/2014/main" val="559807211"/>
                    </a:ext>
                  </a:extLst>
                </a:gridCol>
                <a:gridCol w="3562002">
                  <a:extLst>
                    <a:ext uri="{9D8B030D-6E8A-4147-A177-3AD203B41FA5}">
                      <a16:colId xmlns:a16="http://schemas.microsoft.com/office/drawing/2014/main" val="3381611183"/>
                    </a:ext>
                  </a:extLst>
                </a:gridCol>
                <a:gridCol w="1201814">
                  <a:extLst>
                    <a:ext uri="{9D8B030D-6E8A-4147-A177-3AD203B41FA5}">
                      <a16:colId xmlns:a16="http://schemas.microsoft.com/office/drawing/2014/main" val="1813036949"/>
                    </a:ext>
                  </a:extLst>
                </a:gridCol>
                <a:gridCol w="897740">
                  <a:extLst>
                    <a:ext uri="{9D8B030D-6E8A-4147-A177-3AD203B41FA5}">
                      <a16:colId xmlns:a16="http://schemas.microsoft.com/office/drawing/2014/main" val="2793720399"/>
                    </a:ext>
                  </a:extLst>
                </a:gridCol>
                <a:gridCol w="941180">
                  <a:extLst>
                    <a:ext uri="{9D8B030D-6E8A-4147-A177-3AD203B41FA5}">
                      <a16:colId xmlns:a16="http://schemas.microsoft.com/office/drawing/2014/main" val="716227214"/>
                    </a:ext>
                  </a:extLst>
                </a:gridCol>
              </a:tblGrid>
              <a:tr h="279400">
                <a:tc gridSpan="2">
                  <a:txBody>
                    <a:bodyPr/>
                    <a:lstStyle/>
                    <a:p>
                      <a:pPr algn="ctr" fontAlgn="b"/>
                      <a:r>
                        <a:rPr lang="en-US" sz="1600" b="0" i="0" u="none" strike="noStrike">
                          <a:solidFill>
                            <a:srgbClr val="000000"/>
                          </a:solidFill>
                          <a:effectLst/>
                          <a:latin typeface="Calibri" panose="020F0502020204030204" pitchFamily="34" charset="0"/>
                        </a:rPr>
                        <a:t>Agenda Item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a:solidFill>
                            <a:srgbClr val="000000"/>
                          </a:solidFill>
                          <a:effectLst/>
                          <a:latin typeface="Calibri" panose="020F0502020204030204" pitchFamily="34" charset="0"/>
                        </a:rPr>
                        <a:t>Duration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a:solidFill>
                            <a:srgbClr val="000000"/>
                          </a:solidFill>
                          <a:effectLst/>
                          <a:latin typeface="Calibri" panose="020F0502020204030204" pitchFamily="34" charset="0"/>
                        </a:rPr>
                        <a:t>Start Time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79120948"/>
                  </a:ext>
                </a:extLst>
              </a:tr>
              <a:tr h="279400">
                <a:tc>
                  <a:txBody>
                    <a:bodyPr/>
                    <a:lstStyle/>
                    <a:p>
                      <a:pPr algn="ctr" fontAlgn="b"/>
                      <a:r>
                        <a:rPr lang="en-US" sz="1600" b="0" i="0" u="none" strike="noStrike">
                          <a:solidFill>
                            <a:srgbClr val="000000"/>
                          </a:solidFill>
                          <a:effectLst/>
                          <a:latin typeface="Calibri" panose="020F0502020204030204" pitchFamily="34" charset="0"/>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Start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313885344"/>
                  </a:ext>
                </a:extLst>
              </a:tr>
              <a:tr h="279400">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Opening and reminders</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Chair</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2875204094"/>
                  </a:ext>
                </a:extLst>
              </a:tr>
              <a:tr h="279400">
                <a:tc>
                  <a:txBody>
                    <a:bodyPr/>
                    <a:lstStyle/>
                    <a:p>
                      <a:pPr algn="ctr" fontAlgn="b"/>
                      <a:r>
                        <a:rPr lang="en-US" sz="16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Automobiles and Wireless Connectivity</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Powell, TBD</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0:40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1137170286"/>
                  </a:ext>
                </a:extLst>
              </a:tr>
              <a:tr h="279400">
                <a:tc>
                  <a:txBody>
                    <a:bodyPr/>
                    <a:lstStyle/>
                    <a:p>
                      <a:pPr algn="ctr" fontAlgn="b"/>
                      <a:r>
                        <a:rPr lang="en-US" sz="16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Air-</a:t>
                      </a:r>
                      <a:r>
                        <a:rPr lang="en-US" sz="1600" b="0" i="0" u="none" strike="noStrike" dirty="0" err="1">
                          <a:solidFill>
                            <a:srgbClr val="000000"/>
                          </a:solidFill>
                          <a:effectLst/>
                          <a:latin typeface="Calibri" panose="020F0502020204030204" pitchFamily="34" charset="0"/>
                        </a:rPr>
                        <a:t>MaaS</a:t>
                      </a:r>
                      <a:r>
                        <a:rPr lang="en-US" sz="1600" b="0" i="0" u="none" strike="noStrike" dirty="0">
                          <a:solidFill>
                            <a:srgbClr val="000000"/>
                          </a:solidFill>
                          <a:effectLst/>
                          <a:latin typeface="Calibri" panose="020F0502020204030204" pitchFamily="34" charset="0"/>
                        </a:rPr>
                        <a:t>(Mobility as a Service) and 3D Cellular Operation for Flying</a:t>
                      </a:r>
                    </a:p>
                    <a:p>
                      <a:pPr algn="l" fontAlgn="b"/>
                      <a:r>
                        <a:rPr lang="en-US" sz="1600" b="0" i="0" u="none" strike="noStrike" dirty="0">
                          <a:solidFill>
                            <a:srgbClr val="000000"/>
                          </a:solidFill>
                          <a:effectLst/>
                          <a:latin typeface="Calibri" panose="020F0502020204030204" pitchFamily="34" charset="0"/>
                        </a:rPr>
                        <a:t>Vehicles as a Major Service of Beyond 5G</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Kohno, Nabki</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0:20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12:05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3629757785"/>
                  </a:ext>
                </a:extLst>
              </a:tr>
              <a:tr h="279400">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Any other Business (Reminders and anouncements)</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482225838"/>
                  </a:ext>
                </a:extLst>
              </a:tr>
              <a:tr h="279400">
                <a:tc>
                  <a:txBody>
                    <a:bodyPr/>
                    <a:lstStyle/>
                    <a:p>
                      <a:pPr algn="ctr" fontAlgn="b"/>
                      <a:r>
                        <a:rPr lang="en-US" sz="1600" b="0" i="0" u="none" strike="noStrike">
                          <a:solidFill>
                            <a:srgbClr val="000000"/>
                          </a:solidFill>
                          <a:effectLst/>
                          <a:latin typeface="Calibri" panose="020F0502020204030204" pitchFamily="34" charset="0"/>
                        </a:rPr>
                        <a:t>6.</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Adjourn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12:30</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415935207"/>
                  </a:ext>
                </a:extLst>
              </a:tr>
            </a:tbl>
          </a:graphicData>
        </a:graphic>
      </p:graphicFrame>
      <p:sp>
        <p:nvSpPr>
          <p:cNvPr id="6" name="Date Placeholder 3">
            <a:extLst>
              <a:ext uri="{FF2B5EF4-FFF2-40B4-BE49-F238E27FC236}">
                <a16:creationId xmlns:a16="http://schemas.microsoft.com/office/drawing/2014/main" id="{09E84C7B-C03C-9109-8523-3A4D21E53C8D}"/>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7BC6ADDE-8536-2BFA-AA68-6C962C2730F1}"/>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117</a:t>
            </a:fld>
            <a:endParaRPr lang="en-US" sz="1200" dirty="0"/>
          </a:p>
        </p:txBody>
      </p:sp>
      <p:sp>
        <p:nvSpPr>
          <p:cNvPr id="8" name="Footer Placeholder 4">
            <a:extLst>
              <a:ext uri="{FF2B5EF4-FFF2-40B4-BE49-F238E27FC236}">
                <a16:creationId xmlns:a16="http://schemas.microsoft.com/office/drawing/2014/main" id="{643B3B81-7FD4-C269-6B23-62A702D2F61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
        <p:nvSpPr>
          <p:cNvPr id="6" name="Date Placeholder 3">
            <a:extLst>
              <a:ext uri="{FF2B5EF4-FFF2-40B4-BE49-F238E27FC236}">
                <a16:creationId xmlns:a16="http://schemas.microsoft.com/office/drawing/2014/main" id="{A8A6FE33-3EB0-5A59-8065-C7DF3A4361F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D3EF1DD1-47AE-38D7-2476-1F2DB64366EC}"/>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118</a:t>
            </a:fld>
            <a:endParaRPr lang="en-US" sz="1200" dirty="0"/>
          </a:p>
        </p:txBody>
      </p:sp>
      <p:sp>
        <p:nvSpPr>
          <p:cNvPr id="8" name="Footer Placeholder 4">
            <a:extLst>
              <a:ext uri="{FF2B5EF4-FFF2-40B4-BE49-F238E27FC236}">
                <a16:creationId xmlns:a16="http://schemas.microsoft.com/office/drawing/2014/main" id="{EEDBA588-8CDA-B678-8E75-27309F1ED3E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F78-8F37-4A48-9598-FC10F9E873FF}"/>
              </a:ext>
            </a:extLst>
          </p:cNvPr>
          <p:cNvSpPr>
            <a:spLocks noGrp="1"/>
          </p:cNvSpPr>
          <p:nvPr>
            <p:ph type="title"/>
          </p:nvPr>
        </p:nvSpPr>
        <p:spPr/>
        <p:txBody>
          <a:bodyPr/>
          <a:lstStyle/>
          <a:p>
            <a:r>
              <a:rPr lang="en-US" dirty="0"/>
              <a:t>Reminders and Announcements</a:t>
            </a:r>
          </a:p>
        </p:txBody>
      </p:sp>
      <p:sp>
        <p:nvSpPr>
          <p:cNvPr id="3" name="Content Placeholder 2">
            <a:extLst>
              <a:ext uri="{FF2B5EF4-FFF2-40B4-BE49-F238E27FC236}">
                <a16:creationId xmlns:a16="http://schemas.microsoft.com/office/drawing/2014/main" id="{C990304D-815A-4D8E-BC3D-FCF3CA65D62F}"/>
              </a:ext>
            </a:extLst>
          </p:cNvPr>
          <p:cNvSpPr>
            <a:spLocks noGrp="1"/>
          </p:cNvSpPr>
          <p:nvPr>
            <p:ph idx="1"/>
          </p:nvPr>
        </p:nvSpPr>
        <p:spPr>
          <a:xfrm>
            <a:off x="683568" y="1628800"/>
            <a:ext cx="7827962" cy="4611663"/>
          </a:xfrm>
        </p:spPr>
        <p:txBody>
          <a:bodyPr/>
          <a:lstStyle/>
          <a:p>
            <a:pPr marL="457200" indent="-457200">
              <a:buFont typeface="Arial" panose="020B0604020202020204" pitchFamily="34" charset="0"/>
              <a:buChar char="•"/>
            </a:pPr>
            <a:r>
              <a:rPr lang="en-US" dirty="0"/>
              <a:t>Register if you haven’t already!</a:t>
            </a:r>
          </a:p>
          <a:p>
            <a:pPr marL="457200" indent="-457200">
              <a:buFont typeface="Arial" panose="020B0604020202020204" pitchFamily="34" charset="0"/>
              <a:buChar char="•"/>
            </a:pPr>
            <a:r>
              <a:rPr lang="en-US" dirty="0"/>
              <a:t>Call for Contributions for WNG September 2022:  Provide your request to the WNG chair</a:t>
            </a:r>
          </a:p>
          <a:p>
            <a:pPr marL="0" indent="0"/>
            <a:endParaRPr lang="en-US" dirty="0"/>
          </a:p>
        </p:txBody>
      </p:sp>
      <p:sp>
        <p:nvSpPr>
          <p:cNvPr id="5" name="Date Placeholder 3">
            <a:extLst>
              <a:ext uri="{FF2B5EF4-FFF2-40B4-BE49-F238E27FC236}">
                <a16:creationId xmlns:a16="http://schemas.microsoft.com/office/drawing/2014/main" id="{3EEF76B1-E60C-BC74-43E6-DCF06B8B811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2F89CA36-E637-A524-4D6D-39E3908866BC}"/>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119</a:t>
            </a:fld>
            <a:endParaRPr lang="en-US" sz="1200" dirty="0"/>
          </a:p>
        </p:txBody>
      </p:sp>
      <p:sp>
        <p:nvSpPr>
          <p:cNvPr id="8" name="Footer Placeholder 4">
            <a:extLst>
              <a:ext uri="{FF2B5EF4-FFF2-40B4-BE49-F238E27FC236}">
                <a16:creationId xmlns:a16="http://schemas.microsoft.com/office/drawing/2014/main" id="{C0D1B61B-76D4-B59C-792A-C015AA7C7B00}"/>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17299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Finalizing draft to start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Start initial Letter Ballot</a:t>
            </a:r>
          </a:p>
          <a:p>
            <a:pPr marL="0" indent="0" fontAlgn="b">
              <a:lnSpc>
                <a:spcPct val="80000"/>
              </a:lnSpc>
              <a:buNone/>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SA Ballot comment resolution, resolving comments from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Target going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(1 joint slot w/TG15)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Hibernating TG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(1 joint slot w/TG14)</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Hibernating TG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11-14, 2022</a:t>
            </a:r>
          </a:p>
        </p:txBody>
      </p:sp>
      <p:sp>
        <p:nvSpPr>
          <p:cNvPr id="10" name="Footer Placeholder 4">
            <a:extLst>
              <a:ext uri="{FF2B5EF4-FFF2-40B4-BE49-F238E27FC236}">
                <a16:creationId xmlns:a16="http://schemas.microsoft.com/office/drawing/2014/main" id="{DF46BA4D-829B-428B-A065-E8326A02E818}"/>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66F5DDCA-F2C6-A4DC-5812-AA77E91D0332}"/>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3793490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dirty="0"/>
              <a:t>July 2022</a:t>
            </a:r>
          </a:p>
        </p:txBody>
      </p:sp>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120</a:t>
            </a:fld>
            <a:endParaRPr lang="en-US" sz="1200"/>
          </a:p>
        </p:txBody>
      </p:sp>
      <p:sp>
        <p:nvSpPr>
          <p:cNvPr id="2053" name="Rectangle 2"/>
          <p:cNvSpPr>
            <a:spLocks noGrp="1" noChangeArrowheads="1"/>
          </p:cNvSpPr>
          <p:nvPr>
            <p:ph type="ctrTitle"/>
          </p:nvPr>
        </p:nvSpPr>
        <p:spPr>
          <a:xfrm>
            <a:off x="828890" y="2349586"/>
            <a:ext cx="7772400" cy="1079414"/>
          </a:xfrm>
        </p:spPr>
        <p:txBody>
          <a:bodyPr/>
          <a:lstStyle/>
          <a:p>
            <a:pPr>
              <a:defRPr/>
            </a:pPr>
            <a:br>
              <a:rPr lang="en-US" dirty="0"/>
            </a:br>
            <a:r>
              <a:rPr lang="en-US" dirty="0"/>
              <a:t>138th Session of meetings of the IEEE 802.15 Working Group for Wireless Specialty Networks</a:t>
            </a:r>
          </a:p>
        </p:txBody>
      </p:sp>
      <p:sp>
        <p:nvSpPr>
          <p:cNvPr id="2054" name="Rectangle 3"/>
          <p:cNvSpPr>
            <a:spLocks noGrp="1" noChangeArrowheads="1"/>
          </p:cNvSpPr>
          <p:nvPr>
            <p:ph type="subTitle" idx="1"/>
          </p:nvPr>
        </p:nvSpPr>
        <p:spPr>
          <a:xfrm>
            <a:off x="838200" y="4526324"/>
            <a:ext cx="7467600" cy="685683"/>
          </a:xfrm>
        </p:spPr>
        <p:txBody>
          <a:bodyPr/>
          <a:lstStyle/>
          <a:p>
            <a:pPr>
              <a:lnSpc>
                <a:spcPct val="70000"/>
              </a:lnSpc>
              <a:defRPr/>
            </a:pPr>
            <a:r>
              <a:rPr lang="en-US" sz="3600" b="1" dirty="0">
                <a:latin typeface="Times New Roman" charset="0"/>
              </a:rPr>
              <a:t>WG 15 Adjourned</a:t>
            </a:r>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752408-F466-D34E-A85A-D1076C8B4A4C}"/>
              </a:ext>
            </a:extLst>
          </p:cNvPr>
          <p:cNvSpPr txBox="1"/>
          <p:nvPr/>
        </p:nvSpPr>
        <p:spPr>
          <a:xfrm>
            <a:off x="7169285" y="515566"/>
            <a:ext cx="184731" cy="584775"/>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1F766E7-1F40-D342-B0DC-4A8CA76334F2}"/>
              </a:ext>
            </a:extLst>
          </p:cNvPr>
          <p:cNvSpPr txBox="1"/>
          <p:nvPr/>
        </p:nvSpPr>
        <p:spPr>
          <a:xfrm>
            <a:off x="7811311" y="379379"/>
            <a:ext cx="184731" cy="584775"/>
          </a:xfrm>
          <a:prstGeom prst="rect">
            <a:avLst/>
          </a:prstGeom>
          <a:noFill/>
        </p:spPr>
        <p:txBody>
          <a:bodyPr wrap="none" rtlCol="0">
            <a:spAutoFit/>
          </a:bodyPr>
          <a:lstStyle/>
          <a:p>
            <a:endParaRPr lang="en-US" dirty="0"/>
          </a:p>
        </p:txBody>
      </p:sp>
      <p:sp>
        <p:nvSpPr>
          <p:cNvPr id="11" name="Footer Placeholder 4">
            <a:extLst>
              <a:ext uri="{FF2B5EF4-FFF2-40B4-BE49-F238E27FC236}">
                <a16:creationId xmlns:a16="http://schemas.microsoft.com/office/drawing/2014/main" id="{60D9E1B5-233B-45C6-EF13-AAAA5631057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32740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SRD and SDD Update and Approval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Initiate draft development, call for contributions to Draft</a:t>
            </a:r>
          </a:p>
          <a:p>
            <a:pPr marL="0" indent="0" fontAlgn="b">
              <a:lnSpc>
                <a:spcPct val="80000"/>
              </a:lnSpc>
              <a:buFontTx/>
              <a:buNone/>
              <a:defRPr/>
            </a:pPr>
            <a:endParaRPr lang="en-US" sz="2000" dirty="0">
              <a:latin typeface="Arial Rounded MT Bold" pitchFamily="34" charset="0"/>
              <a:cs typeface="Times New Roman" pitchFamily="18"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802.13 feedback on comments from May 802.1/802.15 joint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to 802.1 features matrix and associate text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11-14, 2022</a:t>
            </a:r>
          </a:p>
        </p:txBody>
      </p:sp>
      <p:sp>
        <p:nvSpPr>
          <p:cNvPr id="10" name="Footer Placeholder 4">
            <a:extLst>
              <a:ext uri="{FF2B5EF4-FFF2-40B4-BE49-F238E27FC236}">
                <a16:creationId xmlns:a16="http://schemas.microsoft.com/office/drawing/2014/main" id="{016E9F0A-7F4E-41BE-989D-C16F8F1AD0C2}"/>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A7991E8B-E009-314E-795C-86C745829914}"/>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131091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Prepare responses to comments on 802.15.4 Revision PAR, submitted by other 802 WG’s</a:t>
            </a:r>
          </a:p>
          <a:p>
            <a:pPr marL="9525" indent="0" fontAlgn="b">
              <a:spcBef>
                <a:spcPts val="0"/>
              </a:spcBef>
              <a:spcAft>
                <a:spcPts val="0"/>
              </a:spcAft>
              <a:buNone/>
              <a:defRPr/>
            </a:pPr>
            <a:endParaRPr lang="en-US" sz="2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2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a:t>
            </a:r>
          </a:p>
          <a:p>
            <a:pPr marL="9525" indent="0" fontAlgn="b">
              <a:spcBef>
                <a:spcPts val="0"/>
              </a:spcBef>
              <a:spcAft>
                <a:spcPts val="0"/>
              </a:spcAft>
              <a:buNone/>
              <a:defRPr/>
            </a:pPr>
            <a:endParaRPr lang="en-US" sz="2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11-14, 2022</a:t>
            </a:r>
          </a:p>
        </p:txBody>
      </p:sp>
      <p:sp>
        <p:nvSpPr>
          <p:cNvPr id="10" name="Footer Placeholder 4">
            <a:extLst>
              <a:ext uri="{FF2B5EF4-FFF2-40B4-BE49-F238E27FC236}">
                <a16:creationId xmlns:a16="http://schemas.microsoft.com/office/drawing/2014/main" id="{016E9F0A-7F4E-41BE-989D-C16F8F1AD0C2}"/>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C6422249-068A-74CA-F988-B4426B35A206}"/>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263568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TG3ma July 2022 </a:t>
            </a:r>
            <a:br>
              <a:rPr lang="de-DE" dirty="0"/>
            </a:br>
            <a:r>
              <a:rPr lang="de-DE" dirty="0"/>
              <a:t>Closing Report</a:t>
            </a:r>
          </a:p>
        </p:txBody>
      </p:sp>
      <p:sp>
        <p:nvSpPr>
          <p:cNvPr id="2" name="Datumsplatzhalter 1"/>
          <p:cNvSpPr>
            <a:spLocks noGrp="1"/>
          </p:cNvSpPr>
          <p:nvPr>
            <p:ph type="dt" sz="half" idx="10"/>
          </p:nvPr>
        </p:nvSpPr>
        <p:spPr/>
        <p:txBody>
          <a:bodyPr/>
          <a:lstStyle/>
          <a:p>
            <a:r>
              <a:rPr lang="en-US" dirty="0"/>
              <a:t>July 2022</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15</a:t>
            </a:fld>
            <a:endParaRPr lang="en-US"/>
          </a:p>
        </p:txBody>
      </p:sp>
      <p:sp>
        <p:nvSpPr>
          <p:cNvPr id="8" name="Footer Placeholder 4">
            <a:extLst>
              <a:ext uri="{FF2B5EF4-FFF2-40B4-BE49-F238E27FC236}">
                <a16:creationId xmlns:a16="http://schemas.microsoft.com/office/drawing/2014/main" id="{A4A5AA94-0D8A-A814-9FE7-81F9689CF887}"/>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4  </a:t>
            </a:r>
            <a:r>
              <a:rPr lang="de-DE" sz="1800" dirty="0" err="1"/>
              <a:t>meetings</a:t>
            </a:r>
            <a:r>
              <a:rPr lang="de-DE" sz="1800" dirty="0"/>
              <a:t> on Tue AM1, Tue PM2, </a:t>
            </a:r>
            <a:r>
              <a:rPr lang="de-DE" sz="1800" dirty="0" err="1"/>
              <a:t>Wed</a:t>
            </a:r>
            <a:r>
              <a:rPr lang="de-DE" sz="1800" dirty="0"/>
              <a:t> AM1 and </a:t>
            </a:r>
            <a:r>
              <a:rPr lang="de-DE" sz="1800" dirty="0" err="1"/>
              <a:t>Wed</a:t>
            </a:r>
            <a:r>
              <a:rPr lang="de-DE" sz="1800" dirty="0"/>
              <a:t> AM2  </a:t>
            </a:r>
          </a:p>
          <a:p>
            <a:endParaRPr lang="de-DE" sz="1800" dirty="0"/>
          </a:p>
          <a:p>
            <a:pPr>
              <a:spcAft>
                <a:spcPts val="0"/>
              </a:spcAft>
            </a:pPr>
            <a:r>
              <a:rPr lang="en-US" sz="1800" dirty="0">
                <a:ea typeface="MS PGothic" panose="020B0600070205080204" pitchFamily="34" charset="-128"/>
              </a:rPr>
              <a:t>Listening Contributions:</a:t>
            </a:r>
            <a:endParaRPr lang="de-DE" sz="1800" dirty="0">
              <a:ea typeface="MS PGothic" panose="020B0600070205080204" pitchFamily="34" charset="-128"/>
            </a:endParaRPr>
          </a:p>
          <a:p>
            <a:pPr marL="457200">
              <a:spcAft>
                <a:spcPts val="0"/>
              </a:spcAft>
            </a:pPr>
            <a:r>
              <a:rPr lang="en-GB" sz="1800" dirty="0">
                <a:ea typeface="MS PGothic" panose="020B0600070205080204" pitchFamily="34" charset="-128"/>
              </a:rPr>
              <a:t>Thomas Kürner (TU Braunschweig), </a:t>
            </a:r>
            <a:r>
              <a:rPr lang="en-US" sz="1800" dirty="0"/>
              <a:t>Demonstrating a quasi-compliant IEEE </a:t>
            </a:r>
            <a:r>
              <a:rPr lang="en-US" sz="1800" dirty="0" err="1"/>
              <a:t>Std</a:t>
            </a:r>
            <a:r>
              <a:rPr lang="en-US" sz="1800" dirty="0"/>
              <a:t> 802.15.3d transmission for 160m Backhaul Link</a:t>
            </a:r>
            <a:r>
              <a:rPr lang="en-GB" sz="1800" dirty="0">
                <a:ea typeface="MS PGothic" panose="020B0600070205080204" pitchFamily="34" charset="-128"/>
              </a:rPr>
              <a:t> (22/0379r1)</a:t>
            </a:r>
          </a:p>
          <a:p>
            <a:pPr marL="457200">
              <a:spcAft>
                <a:spcPts val="0"/>
              </a:spcAft>
            </a:pPr>
            <a:r>
              <a:rPr lang="en-GB" sz="1800" dirty="0">
                <a:ea typeface="MS PGothic" panose="020B0600070205080204" pitchFamily="34" charset="-128"/>
              </a:rPr>
              <a:t>Iwao </a:t>
            </a:r>
            <a:r>
              <a:rPr lang="en-GB" sz="1800" dirty="0" err="1">
                <a:ea typeface="MS PGothic" panose="020B0600070205080204" pitchFamily="34" charset="-128"/>
              </a:rPr>
              <a:t>Hoskao</a:t>
            </a:r>
            <a:r>
              <a:rPr lang="en-GB" sz="1800" dirty="0">
                <a:ea typeface="MS PGothic" panose="020B0600070205080204" pitchFamily="34" charset="-128"/>
              </a:rPr>
              <a:t> (NICT), </a:t>
            </a:r>
            <a:r>
              <a:rPr lang="en-GB" sz="1800" dirty="0" err="1">
                <a:ea typeface="MS PGothic" panose="020B0600070205080204" pitchFamily="34" charset="-128"/>
              </a:rPr>
              <a:t>Thoams</a:t>
            </a:r>
            <a:r>
              <a:rPr lang="en-GB" sz="1800" dirty="0">
                <a:ea typeface="MS PGothic" panose="020B0600070205080204" pitchFamily="34" charset="-128"/>
              </a:rPr>
              <a:t> Kürner (TU Braunschweig), </a:t>
            </a:r>
            <a:r>
              <a:rPr lang="de-DE" sz="1800" dirty="0"/>
              <a:t>IEEE802-15-3ma-Channel-Plan </a:t>
            </a:r>
            <a:r>
              <a:rPr lang="en-GB" sz="1800" dirty="0">
                <a:ea typeface="MS PGothic" panose="020B0600070205080204" pitchFamily="34" charset="-128"/>
              </a:rPr>
              <a:t>(22/0414)</a:t>
            </a:r>
            <a:endParaRPr lang="de-DE" sz="1800" dirty="0">
              <a:ea typeface="Times New Roman"/>
            </a:endParaRPr>
          </a:p>
          <a:p>
            <a:r>
              <a:rPr lang="de-DE" sz="1800" dirty="0">
                <a:ea typeface="Times New Roman"/>
              </a:rPr>
              <a:t>Review/</a:t>
            </a:r>
            <a:r>
              <a:rPr lang="de-DE" sz="1800" dirty="0" err="1">
                <a:ea typeface="Times New Roman"/>
              </a:rPr>
              <a:t>Editing</a:t>
            </a:r>
            <a:r>
              <a:rPr lang="de-DE" sz="1800" dirty="0">
                <a:ea typeface="Times New Roman"/>
              </a:rPr>
              <a:t> </a:t>
            </a:r>
            <a:r>
              <a:rPr lang="en-GB" sz="1800" dirty="0"/>
              <a:t> 15.3 Roll-up (D0.2)</a:t>
            </a:r>
          </a:p>
          <a:p>
            <a:pPr lvl="1"/>
            <a:r>
              <a:rPr lang="en-GB" sz="1600" dirty="0"/>
              <a:t>All four new </a:t>
            </a:r>
            <a:r>
              <a:rPr lang="en-GB" sz="1600" dirty="0" err="1"/>
              <a:t>porposals</a:t>
            </a:r>
            <a:r>
              <a:rPr lang="en-GB" sz="1600" dirty="0"/>
              <a:t> included</a:t>
            </a:r>
          </a:p>
          <a:p>
            <a:pPr lvl="2"/>
            <a:r>
              <a:rPr lang="en-GB" sz="1600" dirty="0"/>
              <a:t>IEEE 802.1 D/Q issue</a:t>
            </a:r>
          </a:p>
          <a:p>
            <a:pPr lvl="2"/>
            <a:r>
              <a:rPr lang="en-GB" sz="1600" dirty="0"/>
              <a:t>Long RIFS issue</a:t>
            </a:r>
          </a:p>
          <a:p>
            <a:pPr lvl="2"/>
            <a:r>
              <a:rPr lang="en-GB" sz="1600" dirty="0"/>
              <a:t>New modulation schemes (16-APSK, 32-APSK)</a:t>
            </a:r>
          </a:p>
          <a:p>
            <a:pPr lvl="2"/>
            <a:r>
              <a:rPr lang="en-GB" sz="1600" dirty="0" err="1"/>
              <a:t>Additiona</a:t>
            </a:r>
            <a:r>
              <a:rPr lang="en-GB" sz="1600" dirty="0"/>
              <a:t> spectrum (356-450 GHz)</a:t>
            </a:r>
          </a:p>
          <a:p>
            <a:pPr lvl="2"/>
            <a:endParaRPr lang="en-GB" sz="1000" dirty="0"/>
          </a:p>
          <a:p>
            <a:pPr marL="457200" lvl="1" indent="0">
              <a:buNone/>
            </a:pPr>
            <a:r>
              <a:rPr lang="en-GB" sz="1600" dirty="0"/>
              <a:t>=&gt; D0.3 will be put to the members area End of July for TG Review</a:t>
            </a:r>
            <a:endParaRPr lang="de-DE" sz="1600" dirty="0">
              <a:ea typeface="Times New Roman"/>
            </a:endParaRPr>
          </a:p>
          <a:p>
            <a:pPr marL="457200" lvl="1" indent="0">
              <a:buNone/>
            </a:pPr>
            <a:endParaRPr lang="de-DE" sz="1400" dirty="0"/>
          </a:p>
          <a:p>
            <a:pPr marL="457200" lvl="1" indent="0">
              <a:buNone/>
            </a:pPr>
            <a:endParaRPr lang="de-DE" sz="1400" dirty="0"/>
          </a:p>
          <a:p>
            <a:endParaRPr lang="de-DE" sz="1800" dirty="0"/>
          </a:p>
          <a:p>
            <a:endParaRPr lang="de-DE" sz="1600" dirty="0"/>
          </a:p>
          <a:p>
            <a:pPr marL="901700" indent="0">
              <a:buNone/>
            </a:pPr>
            <a:endParaRPr lang="de-DE" sz="1800" dirty="0"/>
          </a:p>
          <a:p>
            <a:pPr marL="457200" lvl="1" indent="0">
              <a:buNone/>
            </a:pPr>
            <a:endParaRPr lang="de-DE" sz="1600" b="1" dirty="0"/>
          </a:p>
        </p:txBody>
      </p:sp>
      <p:sp>
        <p:nvSpPr>
          <p:cNvPr id="2" name="Datumsplatzhalter 1"/>
          <p:cNvSpPr>
            <a:spLocks noGrp="1"/>
          </p:cNvSpPr>
          <p:nvPr>
            <p:ph type="dt" sz="half" idx="10"/>
          </p:nvPr>
        </p:nvSpPr>
        <p:spPr/>
        <p:txBody>
          <a:bodyPr/>
          <a:lstStyle/>
          <a:p>
            <a:r>
              <a:rPr lang="en-US" dirty="0"/>
              <a:t>July 2022</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16</a:t>
            </a:fld>
            <a:endParaRPr lang="en-US"/>
          </a:p>
        </p:txBody>
      </p:sp>
      <p:sp>
        <p:nvSpPr>
          <p:cNvPr id="7" name="Footer Placeholder 4">
            <a:extLst>
              <a:ext uri="{FF2B5EF4-FFF2-40B4-BE49-F238E27FC236}">
                <a16:creationId xmlns:a16="http://schemas.microsoft.com/office/drawing/2014/main" id="{0FE4445E-CB24-E8A3-97EB-64F8FDE0251E}"/>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Tree>
    <p:extLst>
      <p:ext uri="{BB962C8B-B14F-4D97-AF65-F5344CB8AC3E}">
        <p14:creationId xmlns:p14="http://schemas.microsoft.com/office/powerpoint/2010/main" val="149378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Review of Time Line </a:t>
            </a:r>
            <a:r>
              <a:rPr lang="de-DE" dirty="0" err="1"/>
              <a:t>for</a:t>
            </a:r>
            <a:r>
              <a:rPr lang="de-DE" dirty="0"/>
              <a:t> TG3ma</a:t>
            </a:r>
          </a:p>
        </p:txBody>
      </p:sp>
      <p:sp>
        <p:nvSpPr>
          <p:cNvPr id="3" name="Inhaltsplatzhalter 2"/>
          <p:cNvSpPr>
            <a:spLocks noGrp="1"/>
          </p:cNvSpPr>
          <p:nvPr>
            <p:ph idx="1"/>
          </p:nvPr>
        </p:nvSpPr>
        <p:spPr>
          <a:xfrm>
            <a:off x="685800" y="1844675"/>
            <a:ext cx="7772400" cy="4114800"/>
          </a:xfrm>
        </p:spPr>
        <p:txBody>
          <a:bodyPr/>
          <a:lstStyle/>
          <a:p>
            <a:pPr lvl="1"/>
            <a:r>
              <a:rPr lang="en-US" sz="1800" dirty="0">
                <a:solidFill>
                  <a:schemeClr val="bg1">
                    <a:lumMod val="65000"/>
                  </a:schemeClr>
                </a:solidFill>
              </a:rPr>
              <a:t>January 2022 	Kick-Off; Issuing Call for Proposals</a:t>
            </a:r>
          </a:p>
          <a:p>
            <a:pPr lvl="1"/>
            <a:r>
              <a:rPr lang="en-US" sz="1800" dirty="0">
                <a:solidFill>
                  <a:schemeClr val="bg1">
                    <a:lumMod val="65000"/>
                  </a:schemeClr>
                </a:solidFill>
              </a:rPr>
              <a:t>March 2022 	Roll-up available ; start reviewing the roll-up 				version;  Listening proposals;</a:t>
            </a:r>
          </a:p>
          <a:p>
            <a:pPr lvl="1"/>
            <a:r>
              <a:rPr lang="en-US" sz="1800" dirty="0" err="1">
                <a:solidFill>
                  <a:schemeClr val="bg1">
                    <a:lumMod val="65000"/>
                  </a:schemeClr>
                </a:solidFill>
              </a:rPr>
              <a:t>Webcons</a:t>
            </a:r>
            <a:r>
              <a:rPr lang="en-US" sz="1800" dirty="0">
                <a:solidFill>
                  <a:schemeClr val="bg1">
                    <a:lumMod val="65000"/>
                  </a:schemeClr>
                </a:solidFill>
              </a:rPr>
              <a:t> </a:t>
            </a:r>
            <a:r>
              <a:rPr lang="en-US" sz="1800" dirty="0" err="1">
                <a:solidFill>
                  <a:schemeClr val="bg1">
                    <a:lumMod val="65000"/>
                  </a:schemeClr>
                </a:solidFill>
              </a:rPr>
              <a:t>AprilMay</a:t>
            </a:r>
            <a:r>
              <a:rPr lang="en-US" sz="1800" dirty="0">
                <a:solidFill>
                  <a:schemeClr val="bg1">
                    <a:lumMod val="65000"/>
                  </a:schemeClr>
                </a:solidFill>
              </a:rPr>
              <a:t> Roll-up available; start reviewing roll-up</a:t>
            </a:r>
          </a:p>
          <a:p>
            <a:pPr lvl="1"/>
            <a:r>
              <a:rPr lang="en-US" sz="1800" dirty="0">
                <a:solidFill>
                  <a:schemeClr val="bg1">
                    <a:lumMod val="65000"/>
                  </a:schemeClr>
                </a:solidFill>
              </a:rPr>
              <a:t>May 2022 		Start drafting D0</a:t>
            </a:r>
          </a:p>
          <a:p>
            <a:pPr lvl="1"/>
            <a:r>
              <a:rPr lang="en-US" sz="1800" b="1" dirty="0"/>
              <a:t>July 2022 	Starting TG Review /WG Editor Review</a:t>
            </a:r>
          </a:p>
          <a:p>
            <a:pPr lvl="1"/>
            <a:r>
              <a:rPr lang="en-US" sz="1800" dirty="0"/>
              <a:t>September 2022 	Starting LB</a:t>
            </a:r>
          </a:p>
          <a:p>
            <a:pPr lvl="1"/>
            <a:r>
              <a:rPr lang="en-US" sz="1800" dirty="0"/>
              <a:t>November 2022 	LB Comment Resolution</a:t>
            </a:r>
          </a:p>
          <a:p>
            <a:pPr lvl="1"/>
            <a:r>
              <a:rPr lang="en-US" sz="1800" dirty="0"/>
              <a:t>January 2023	Starting SB</a:t>
            </a:r>
          </a:p>
          <a:p>
            <a:pPr lvl="1"/>
            <a:r>
              <a:rPr lang="en-US" sz="1800" dirty="0"/>
              <a:t>March 2023 	SB Comment Resolution</a:t>
            </a:r>
          </a:p>
          <a:p>
            <a:pPr lvl="1"/>
            <a:r>
              <a:rPr lang="en-US" sz="1800" dirty="0"/>
              <a:t>May 2023		Submission to </a:t>
            </a:r>
            <a:r>
              <a:rPr lang="en-US" sz="1800" dirty="0" err="1"/>
              <a:t>RevCom</a:t>
            </a:r>
            <a:endParaRPr lang="en-US" sz="1800" dirty="0"/>
          </a:p>
          <a:p>
            <a:pPr lvl="1"/>
            <a:endParaRPr lang="de-DE" sz="1800" dirty="0"/>
          </a:p>
          <a:p>
            <a:endParaRPr lang="de-DE" sz="2000" dirty="0"/>
          </a:p>
        </p:txBody>
      </p:sp>
      <p:sp>
        <p:nvSpPr>
          <p:cNvPr id="4" name="Datumsplatzhalter 3"/>
          <p:cNvSpPr>
            <a:spLocks noGrp="1"/>
          </p:cNvSpPr>
          <p:nvPr>
            <p:ph type="dt" sz="half" idx="10"/>
          </p:nvPr>
        </p:nvSpPr>
        <p:spPr/>
        <p:txBody>
          <a:bodyPr/>
          <a:lstStyle/>
          <a:p>
            <a:r>
              <a:rPr lang="en-US" dirty="0"/>
              <a:t>July 2022</a:t>
            </a:r>
          </a:p>
        </p:txBody>
      </p:sp>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17</a:t>
            </a:fld>
            <a:endParaRPr lang="en-US" dirty="0"/>
          </a:p>
        </p:txBody>
      </p:sp>
      <p:sp>
        <p:nvSpPr>
          <p:cNvPr id="7" name="Footer Placeholder 4">
            <a:extLst>
              <a:ext uri="{FF2B5EF4-FFF2-40B4-BE49-F238E27FC236}">
                <a16:creationId xmlns:a16="http://schemas.microsoft.com/office/drawing/2014/main" id="{69E027C3-9F65-6E2C-9804-5E8068750A71}"/>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Tree>
    <p:extLst>
      <p:ext uri="{BB962C8B-B14F-4D97-AF65-F5344CB8AC3E}">
        <p14:creationId xmlns:p14="http://schemas.microsoft.com/office/powerpoint/2010/main" val="336604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September meeting slots  for TG3ma</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en-US" sz="1800" dirty="0"/>
              <a:t>1 time slots to do TG Motion for LB</a:t>
            </a: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2200" dirty="0" err="1"/>
              <a:t>Webcons</a:t>
            </a:r>
            <a:r>
              <a:rPr lang="en-US" sz="2200" dirty="0"/>
              <a:t> scheduled</a:t>
            </a:r>
          </a:p>
          <a:p>
            <a:pPr marL="698500" lvl="2" indent="-266700">
              <a:spcAft>
                <a:spcPts val="0"/>
              </a:spcAft>
              <a:buFont typeface="Arial" pitchFamily="34" charset="0"/>
              <a:buChar char="•"/>
            </a:pPr>
            <a:r>
              <a:rPr lang="en-US" sz="1800" dirty="0"/>
              <a:t>Friday 22 July 2022, 3-5 pm CEST</a:t>
            </a:r>
          </a:p>
          <a:p>
            <a:pPr marL="698500" lvl="2" indent="-266700">
              <a:spcAft>
                <a:spcPts val="0"/>
              </a:spcAft>
              <a:buFont typeface="Arial" pitchFamily="34" charset="0"/>
              <a:buChar char="•"/>
            </a:pPr>
            <a:r>
              <a:rPr lang="en-US" sz="1800" dirty="0"/>
              <a:t>Tuesday 26 July 2022, 1-3 pm CEST</a:t>
            </a:r>
          </a:p>
          <a:p>
            <a:pPr marL="698500" lvl="2" indent="-266700">
              <a:spcAft>
                <a:spcPts val="0"/>
              </a:spcAft>
              <a:buFont typeface="Arial" pitchFamily="34" charset="0"/>
              <a:buChar char="•"/>
            </a:pPr>
            <a:r>
              <a:rPr lang="en-US" sz="1800" dirty="0"/>
              <a:t>Tuesday 23 August 2022, 3-5 pm CEST</a:t>
            </a:r>
          </a:p>
          <a:p>
            <a:pPr marL="698500" lvl="2" indent="-266700">
              <a:spcAft>
                <a:spcPts val="0"/>
              </a:spcAft>
              <a:buFont typeface="Arial" pitchFamily="34" charset="0"/>
              <a:buChar char="•"/>
            </a:pPr>
            <a:r>
              <a:rPr lang="en-US" sz="1800" dirty="0"/>
              <a:t>Friday 26 August 2022, 3-5 pm CEST</a:t>
            </a:r>
          </a:p>
          <a:p>
            <a:pPr marL="698500" lvl="2" indent="-266700">
              <a:spcAft>
                <a:spcPts val="0"/>
              </a:spcAft>
              <a:buFont typeface="Arial" pitchFamily="34" charset="0"/>
              <a:buChar char="•"/>
            </a:pPr>
            <a:r>
              <a:rPr lang="en-US" sz="1800" dirty="0"/>
              <a:t>Tuesday 6 September 2022, 3-5 pm CEST</a:t>
            </a:r>
          </a:p>
          <a:p>
            <a:pPr marL="698500" lvl="2" indent="-266700">
              <a:spcAft>
                <a:spcPts val="0"/>
              </a:spcAft>
              <a:buFont typeface="Arial" pitchFamily="34" charset="0"/>
              <a:buChar char="•"/>
            </a:pPr>
            <a:r>
              <a:rPr lang="en-US" sz="1800" dirty="0"/>
              <a:t>Friday 9 September 2022, 3-5 pm CEST</a:t>
            </a:r>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de-DE" sz="1800" dirty="0"/>
          </a:p>
          <a:p>
            <a:pPr marL="698500" lvl="2" indent="-266700">
              <a:spcAft>
                <a:spcPts val="0"/>
              </a:spcAft>
              <a:buFont typeface="Arial" pitchFamily="34" charset="0"/>
              <a:buChar char="•"/>
            </a:pP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July 2022</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18</a:t>
            </a:fld>
            <a:endParaRPr lang="en-US" dirty="0"/>
          </a:p>
        </p:txBody>
      </p:sp>
      <p:sp>
        <p:nvSpPr>
          <p:cNvPr id="7" name="Footer Placeholder 4">
            <a:extLst>
              <a:ext uri="{FF2B5EF4-FFF2-40B4-BE49-F238E27FC236}">
                <a16:creationId xmlns:a16="http://schemas.microsoft.com/office/drawing/2014/main" id="{AF223279-A886-6514-C30D-8D5C9D1DC63B}"/>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Tree>
    <p:extLst>
      <p:ext uri="{BB962C8B-B14F-4D97-AF65-F5344CB8AC3E}">
        <p14:creationId xmlns:p14="http://schemas.microsoft.com/office/powerpoint/2010/main" val="342651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457200" y="273600"/>
            <a:ext cx="8218440" cy="1134000"/>
          </a:xfrm>
          <a:prstGeom prst="rect">
            <a:avLst/>
          </a:prstGeom>
          <a:noFill/>
          <a:ln w="0">
            <a:noFill/>
          </a:ln>
        </p:spPr>
        <p:style>
          <a:lnRef idx="0">
            <a:scrgbClr r="0" g="0" b="0"/>
          </a:lnRef>
          <a:fillRef idx="0">
            <a:scrgbClr r="0" g="0" b="0"/>
          </a:fillRef>
          <a:effectRef idx="0">
            <a:scrgbClr r="0" g="0" b="0"/>
          </a:effectRef>
          <a:fontRef idx="minor"/>
        </p:style>
      </p:sp>
      <p:sp>
        <p:nvSpPr>
          <p:cNvPr id="232" name="CustomShape 2"/>
          <p:cNvSpPr/>
          <p:nvPr/>
        </p:nvSpPr>
        <p:spPr>
          <a:xfrm>
            <a:off x="457200" y="2607195"/>
            <a:ext cx="8218440" cy="196977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3200" b="0" strike="noStrike" spc="-1" dirty="0">
                <a:solidFill>
                  <a:srgbClr val="000000"/>
                </a:solidFill>
                <a:latin typeface="Arial"/>
                <a:ea typeface="DejaVu Sans"/>
              </a:rPr>
              <a:t>Closing report for TG4 2020 Cor1</a:t>
            </a:r>
            <a:endParaRPr lang="en-US" sz="3200" b="0" strike="noStrike" spc="-1" dirty="0">
              <a:latin typeface="Arial"/>
            </a:endParaRPr>
          </a:p>
          <a:p>
            <a:pPr algn="ctr">
              <a:lnSpc>
                <a:spcPct val="100000"/>
              </a:lnSpc>
            </a:pPr>
            <a:endParaRPr lang="en-US" sz="3200" b="0" strike="noStrike" spc="-1" dirty="0">
              <a:latin typeface="Arial"/>
            </a:endParaRPr>
          </a:p>
          <a:p>
            <a:pPr algn="ctr">
              <a:lnSpc>
                <a:spcPct val="100000"/>
              </a:lnSpc>
            </a:pPr>
            <a:r>
              <a:rPr lang="fi-FI" sz="3200" b="0" strike="noStrike" spc="-1" dirty="0">
                <a:solidFill>
                  <a:srgbClr val="000000"/>
                </a:solidFill>
                <a:latin typeface="Arial"/>
                <a:ea typeface="DejaVu Sans"/>
              </a:rPr>
              <a:t>July 14, 2022</a:t>
            </a:r>
            <a:endParaRPr lang="en-US" sz="3200" b="0" strike="noStrike" spc="-1" dirty="0">
              <a:latin typeface="Arial"/>
            </a:endParaRPr>
          </a:p>
          <a:p>
            <a:pPr algn="ctr">
              <a:lnSpc>
                <a:spcPct val="100000"/>
              </a:lnSpc>
            </a:pPr>
            <a:r>
              <a:rPr lang="fi-FI" sz="3200" b="0" strike="noStrike" spc="-1" dirty="0">
                <a:solidFill>
                  <a:srgbClr val="000000"/>
                </a:solidFill>
                <a:latin typeface="Arial"/>
                <a:ea typeface="DejaVu Sans"/>
              </a:rPr>
              <a:t>Tero Kivinen</a:t>
            </a:r>
            <a:endParaRPr lang="en-US" sz="3200" b="0" strike="noStrike" spc="-1" dirty="0">
              <a:latin typeface="Arial"/>
            </a:endParaRPr>
          </a:p>
        </p:txBody>
      </p:sp>
      <p:sp>
        <p:nvSpPr>
          <p:cNvPr id="6" name="Date Placeholder 3">
            <a:extLst>
              <a:ext uri="{FF2B5EF4-FFF2-40B4-BE49-F238E27FC236}">
                <a16:creationId xmlns:a16="http://schemas.microsoft.com/office/drawing/2014/main" id="{376B44AB-2203-E0C7-1FCA-39B967625605}"/>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252E9C00-2507-2ECA-ACC9-DDA434229AEF}"/>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19</a:t>
            </a:fld>
            <a:endParaRPr lang="en-US" sz="1200" dirty="0"/>
          </a:p>
        </p:txBody>
      </p:sp>
      <p:sp>
        <p:nvSpPr>
          <p:cNvPr id="8" name="Footer Placeholder 4">
            <a:extLst>
              <a:ext uri="{FF2B5EF4-FFF2-40B4-BE49-F238E27FC236}">
                <a16:creationId xmlns:a16="http://schemas.microsoft.com/office/drawing/2014/main" id="{95B29C32-D55D-3174-5DF4-1EE9C74A98A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C8D6AC-20C5-4C6D-9CD2-C293083541C0}"/>
              </a:ext>
            </a:extLst>
          </p:cNvPr>
          <p:cNvSpPr>
            <a:spLocks noGrp="1"/>
          </p:cNvSpPr>
          <p:nvPr>
            <p:ph type="ftr" sz="quarter" idx="11"/>
          </p:nvPr>
        </p:nvSpPr>
        <p:spPr/>
        <p:txBody>
          <a:bodyPr/>
          <a:lstStyle/>
          <a:p>
            <a:pPr>
              <a:defRPr/>
            </a:pPr>
            <a:r>
              <a:rPr lang="en-US"/>
              <a:t>Clint Powell, Meta Platforms</a:t>
            </a:r>
            <a:endParaRPr lang="en-US" dirty="0"/>
          </a:p>
        </p:txBody>
      </p:sp>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7" name="Slide Number Placeholder 6">
            <a:extLst>
              <a:ext uri="{FF2B5EF4-FFF2-40B4-BE49-F238E27FC236}">
                <a16:creationId xmlns:a16="http://schemas.microsoft.com/office/drawing/2014/main" id="{7624161B-977E-4028-9E02-80A68EE53A07}"/>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9" name="Rectangle 4">
            <a:extLst>
              <a:ext uri="{FF2B5EF4-FFF2-40B4-BE49-F238E27FC236}">
                <a16:creationId xmlns:a16="http://schemas.microsoft.com/office/drawing/2014/main" id="{31860B71-A3F5-46E9-BB66-ED4525623A96}"/>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sp>
        <p:nvSpPr>
          <p:cNvPr id="8" name="Date Placeholder 3">
            <a:extLst>
              <a:ext uri="{FF2B5EF4-FFF2-40B4-BE49-F238E27FC236}">
                <a16:creationId xmlns:a16="http://schemas.microsoft.com/office/drawing/2014/main" id="{38514261-5110-FD7C-D8B6-51F53D667ABE}"/>
              </a:ext>
            </a:extLst>
          </p:cNvPr>
          <p:cNvSpPr>
            <a:spLocks noGrp="1"/>
          </p:cNvSpPr>
          <p:nvPr>
            <p:ph type="dt" sz="half" idx="10"/>
          </p:nvPr>
        </p:nvSpPr>
        <p:spPr>
          <a:xfrm>
            <a:off x="685800" y="378281"/>
            <a:ext cx="1600200" cy="215444"/>
          </a:xfrm>
        </p:spPr>
        <p:txBody>
          <a:bodyPr/>
          <a:lstStyle/>
          <a:p>
            <a:pPr>
              <a:defRPr/>
            </a:pPr>
            <a:r>
              <a:rPr lang="en-US" dirty="0"/>
              <a:t>July 2022</a:t>
            </a:r>
          </a:p>
        </p:txBody>
      </p:sp>
      <p:pic>
        <p:nvPicPr>
          <p:cNvPr id="2" name="Picture 1">
            <a:extLst>
              <a:ext uri="{FF2B5EF4-FFF2-40B4-BE49-F238E27FC236}">
                <a16:creationId xmlns:a16="http://schemas.microsoft.com/office/drawing/2014/main" id="{338AB2A7-B950-8ED6-D26E-6CAADCDA9166}"/>
              </a:ext>
            </a:extLst>
          </p:cNvPr>
          <p:cNvPicPr>
            <a:picLocks noChangeAspect="1"/>
          </p:cNvPicPr>
          <p:nvPr/>
        </p:nvPicPr>
        <p:blipFill>
          <a:blip r:embed="rId2"/>
          <a:stretch>
            <a:fillRect/>
          </a:stretch>
        </p:blipFill>
        <p:spPr>
          <a:xfrm>
            <a:off x="548837" y="1018346"/>
            <a:ext cx="8046327" cy="5394743"/>
          </a:xfrm>
          <a:prstGeom prst="rect">
            <a:avLst/>
          </a:prstGeom>
        </p:spPr>
      </p:pic>
    </p:spTree>
    <p:extLst>
      <p:ext uri="{BB962C8B-B14F-4D97-AF65-F5344CB8AC3E}">
        <p14:creationId xmlns:p14="http://schemas.microsoft.com/office/powerpoint/2010/main" val="118313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685800" y="685440"/>
            <a:ext cx="7759080" cy="1053720"/>
          </a:xfrm>
          <a:prstGeom prst="rect">
            <a:avLst/>
          </a:prstGeom>
          <a:noFill/>
          <a:ln w="0">
            <a:noFill/>
          </a:ln>
        </p:spPr>
        <p:style>
          <a:lnRef idx="0">
            <a:scrgbClr r="0" g="0" b="0"/>
          </a:lnRef>
          <a:fillRef idx="0">
            <a:scrgbClr r="0" g="0" b="0"/>
          </a:fillRef>
          <a:effectRef idx="0">
            <a:scrgbClr r="0" g="0" b="0"/>
          </a:effectRef>
          <a:fontRef idx="minor"/>
        </p:style>
      </p:sp>
      <p:sp>
        <p:nvSpPr>
          <p:cNvPr id="234" name="CustomShape 2"/>
          <p:cNvSpPr/>
          <p:nvPr/>
        </p:nvSpPr>
        <p:spPr>
          <a:xfrm>
            <a:off x="438120" y="602280"/>
            <a:ext cx="82177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802.15.4 2020 Cor1 Scope</a:t>
            </a:r>
            <a:endParaRPr lang="en-US" sz="4400" b="0" strike="noStrike" spc="-1">
              <a:latin typeface="Arial"/>
            </a:endParaRPr>
          </a:p>
        </p:txBody>
      </p:sp>
      <p:sp>
        <p:nvSpPr>
          <p:cNvPr id="235" name="CustomShape 3"/>
          <p:cNvSpPr/>
          <p:nvPr/>
        </p:nvSpPr>
        <p:spPr>
          <a:xfrm>
            <a:off x="457200" y="1604520"/>
            <a:ext cx="8217720" cy="396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50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Project:</a:t>
            </a:r>
            <a:endParaRPr lang="en-US" sz="3200" b="0" strike="noStrike" spc="-1">
              <a:latin typeface="Arial"/>
            </a:endParaRPr>
          </a:p>
          <a:p>
            <a:pPr marL="648000" lvl="2" indent="-21312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This corrigendum addresses significant errors found in IEEE Std 802.15.4-2020 and its amendments.</a:t>
            </a:r>
            <a:endParaRPr lang="en-US" sz="3200" b="0" strike="noStrike" spc="-1">
              <a:latin typeface="Arial"/>
            </a:endParaRPr>
          </a:p>
        </p:txBody>
      </p:sp>
      <p:sp>
        <p:nvSpPr>
          <p:cNvPr id="6" name="Date Placeholder 3">
            <a:extLst>
              <a:ext uri="{FF2B5EF4-FFF2-40B4-BE49-F238E27FC236}">
                <a16:creationId xmlns:a16="http://schemas.microsoft.com/office/drawing/2014/main" id="{CD24714E-A71C-C431-5F1B-30B74238B3DB}"/>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FCAB2C8B-B0B2-9F87-98A7-3FA724F972F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20</a:t>
            </a:fld>
            <a:endParaRPr lang="en-US" sz="1200" dirty="0"/>
          </a:p>
        </p:txBody>
      </p:sp>
      <p:sp>
        <p:nvSpPr>
          <p:cNvPr id="9" name="Footer Placeholder 4">
            <a:extLst>
              <a:ext uri="{FF2B5EF4-FFF2-40B4-BE49-F238E27FC236}">
                <a16:creationId xmlns:a16="http://schemas.microsoft.com/office/drawing/2014/main" id="{6161EF9A-4497-C3CC-340E-8FFF9CD5374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685800" y="685440"/>
            <a:ext cx="7759080" cy="1053720"/>
          </a:xfrm>
          <a:prstGeom prst="rect">
            <a:avLst/>
          </a:prstGeom>
          <a:noFill/>
          <a:ln w="0">
            <a:noFill/>
          </a:ln>
        </p:spPr>
        <p:style>
          <a:lnRef idx="0">
            <a:scrgbClr r="0" g="0" b="0"/>
          </a:lnRef>
          <a:fillRef idx="0">
            <a:scrgbClr r="0" g="0" b="0"/>
          </a:fillRef>
          <a:effectRef idx="0">
            <a:scrgbClr r="0" g="0" b="0"/>
          </a:effectRef>
          <a:fontRef idx="minor"/>
        </p:style>
      </p:sp>
      <p:sp>
        <p:nvSpPr>
          <p:cNvPr id="237" name="CustomShape 2"/>
          <p:cNvSpPr/>
          <p:nvPr/>
        </p:nvSpPr>
        <p:spPr>
          <a:xfrm>
            <a:off x="438120" y="602280"/>
            <a:ext cx="82177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Meeting Achievements</a:t>
            </a:r>
            <a:endParaRPr lang="en-US" sz="4400" b="0" strike="noStrike" spc="-1">
              <a:latin typeface="Arial"/>
            </a:endParaRPr>
          </a:p>
        </p:txBody>
      </p:sp>
      <p:sp>
        <p:nvSpPr>
          <p:cNvPr id="238" name="CustomShape 3"/>
          <p:cNvSpPr/>
          <p:nvPr/>
        </p:nvSpPr>
        <p:spPr>
          <a:xfrm>
            <a:off x="457200" y="1604520"/>
            <a:ext cx="8217720" cy="396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50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Approved agenda, and minutes. </a:t>
            </a:r>
            <a:endParaRPr lang="en-US" sz="3200" b="0" strike="noStrike" spc="-1">
              <a:latin typeface="Arial"/>
            </a:endParaRPr>
          </a:p>
          <a:p>
            <a:pPr marL="432000" indent="-31500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Formed a CRG</a:t>
            </a:r>
            <a:endParaRPr lang="en-US" sz="3200" b="0" strike="noStrike" spc="-1">
              <a:latin typeface="Arial"/>
            </a:endParaRPr>
          </a:p>
        </p:txBody>
      </p:sp>
      <p:sp>
        <p:nvSpPr>
          <p:cNvPr id="5" name="Date Placeholder 3">
            <a:extLst>
              <a:ext uri="{FF2B5EF4-FFF2-40B4-BE49-F238E27FC236}">
                <a16:creationId xmlns:a16="http://schemas.microsoft.com/office/drawing/2014/main" id="{57E64F12-B13F-4088-71D4-8F122FF6591F}"/>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C4367320-E02A-85D2-C1FA-A9984E148CDF}"/>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21</a:t>
            </a:fld>
            <a:endParaRPr lang="en-US" sz="1200" dirty="0"/>
          </a:p>
        </p:txBody>
      </p:sp>
      <p:sp>
        <p:nvSpPr>
          <p:cNvPr id="7" name="Footer Placeholder 4">
            <a:extLst>
              <a:ext uri="{FF2B5EF4-FFF2-40B4-BE49-F238E27FC236}">
                <a16:creationId xmlns:a16="http://schemas.microsoft.com/office/drawing/2014/main" id="{A86AAF61-7255-D51C-7973-6AFCA6F6715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457200" y="273600"/>
            <a:ext cx="8224200" cy="1139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i-FI" sz="4400" b="0" strike="noStrike" spc="-1">
                <a:solidFill>
                  <a:srgbClr val="000000"/>
                </a:solidFill>
                <a:latin typeface="Arial"/>
                <a:ea typeface="DejaVu Sans"/>
              </a:rPr>
              <a:t>Initial SA ballot results</a:t>
            </a:r>
            <a:endParaRPr lang="en-US" sz="4400" b="0" strike="noStrike" spc="-1">
              <a:latin typeface="Arial"/>
            </a:endParaRPr>
          </a:p>
        </p:txBody>
      </p:sp>
      <p:sp>
        <p:nvSpPr>
          <p:cNvPr id="240" name="CustomShape 2"/>
          <p:cNvSpPr/>
          <p:nvPr/>
        </p:nvSpPr>
        <p:spPr>
          <a:xfrm>
            <a:off x="457200" y="1604520"/>
            <a:ext cx="8224200" cy="217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1120">
              <a:lnSpc>
                <a:spcPct val="100000"/>
              </a:lnSpc>
              <a:spcBef>
                <a:spcPts val="1417"/>
              </a:spcBef>
              <a:buClr>
                <a:srgbClr val="000000"/>
              </a:buClr>
              <a:buSzPct val="45000"/>
              <a:buFont typeface="Wingdings" charset="2"/>
              <a:buChar char=""/>
            </a:pPr>
            <a:r>
              <a:rPr lang="fi-FI" sz="2800" b="0" strike="noStrike" spc="-1">
                <a:solidFill>
                  <a:srgbClr val="000000"/>
                </a:solidFill>
                <a:latin typeface="Arial"/>
                <a:ea typeface="DejaVu Sans"/>
              </a:rPr>
              <a:t>Ballot Started 12th of April, 2022</a:t>
            </a:r>
            <a:endParaRPr lang="en-US" sz="2800" b="0" strike="noStrike" spc="-1">
              <a:latin typeface="Arial"/>
            </a:endParaRPr>
          </a:p>
          <a:p>
            <a:pPr marL="432000" indent="-321120">
              <a:lnSpc>
                <a:spcPct val="100000"/>
              </a:lnSpc>
              <a:spcBef>
                <a:spcPts val="1417"/>
              </a:spcBef>
              <a:buClr>
                <a:srgbClr val="000000"/>
              </a:buClr>
              <a:buSzPct val="45000"/>
              <a:buFont typeface="Wingdings" charset="2"/>
              <a:buChar char=""/>
            </a:pPr>
            <a:r>
              <a:rPr lang="fi-FI" sz="2800" b="0" strike="noStrike" spc="-1">
                <a:solidFill>
                  <a:srgbClr val="000000"/>
                </a:solidFill>
                <a:latin typeface="Arial"/>
                <a:ea typeface="DejaVu Sans"/>
              </a:rPr>
              <a:t>Ballot closed 12th of May, 2022</a:t>
            </a:r>
            <a:endParaRPr lang="en-US" sz="2800" b="0" strike="noStrike" spc="-1">
              <a:latin typeface="Arial"/>
            </a:endParaRPr>
          </a:p>
          <a:p>
            <a:pPr>
              <a:lnSpc>
                <a:spcPct val="100000"/>
              </a:lnSpc>
              <a:spcBef>
                <a:spcPts val="1417"/>
              </a:spcBef>
            </a:pPr>
            <a:endParaRPr lang="en-US" sz="2800" b="0" strike="noStrike" spc="-1">
              <a:latin typeface="Arial"/>
            </a:endParaRPr>
          </a:p>
        </p:txBody>
      </p:sp>
      <p:graphicFrame>
        <p:nvGraphicFramePr>
          <p:cNvPr id="241" name="Table 3"/>
          <p:cNvGraphicFramePr/>
          <p:nvPr/>
        </p:nvGraphicFramePr>
        <p:xfrm>
          <a:off x="1953360" y="3123720"/>
          <a:ext cx="4829040" cy="2672280"/>
        </p:xfrm>
        <a:graphic>
          <a:graphicData uri="http://schemas.openxmlformats.org/drawingml/2006/table">
            <a:tbl>
              <a:tblPr/>
              <a:tblGrid>
                <a:gridCol w="2373120">
                  <a:extLst>
                    <a:ext uri="{9D8B030D-6E8A-4147-A177-3AD203B41FA5}">
                      <a16:colId xmlns:a16="http://schemas.microsoft.com/office/drawing/2014/main" val="20000"/>
                    </a:ext>
                  </a:extLst>
                </a:gridCol>
                <a:gridCol w="1217160">
                  <a:extLst>
                    <a:ext uri="{9D8B030D-6E8A-4147-A177-3AD203B41FA5}">
                      <a16:colId xmlns:a16="http://schemas.microsoft.com/office/drawing/2014/main" val="20001"/>
                    </a:ext>
                  </a:extLst>
                </a:gridCol>
                <a:gridCol w="1238760">
                  <a:extLst>
                    <a:ext uri="{9D8B030D-6E8A-4147-A177-3AD203B41FA5}">
                      <a16:colId xmlns:a16="http://schemas.microsoft.com/office/drawing/2014/main" val="20002"/>
                    </a:ext>
                  </a:extLst>
                </a:gridCol>
              </a:tblGrid>
              <a:tr h="381600">
                <a:tc>
                  <a:txBody>
                    <a:bodyPr/>
                    <a:lstStyle/>
                    <a:p>
                      <a:pPr algn="r">
                        <a:lnSpc>
                          <a:spcPct val="100000"/>
                        </a:lnSpc>
                      </a:pPr>
                      <a:r>
                        <a:rPr lang="fi-FI" sz="1800" b="0" strike="noStrike" spc="-1">
                          <a:latin typeface="Arial"/>
                        </a:rPr>
                        <a:t>Voters: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fi-FI" sz="1800" b="0" strike="noStrike" spc="-1">
                          <a:latin typeface="Arial"/>
                        </a:rPr>
                        <a:t>68</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81600">
                <a:tc>
                  <a:txBody>
                    <a:bodyPr/>
                    <a:lstStyle/>
                    <a:p>
                      <a:pPr algn="r">
                        <a:lnSpc>
                          <a:spcPct val="100000"/>
                        </a:lnSpc>
                      </a:pPr>
                      <a:r>
                        <a:rPr lang="fi-FI" sz="1800" b="0" strike="noStrike" spc="-1">
                          <a:latin typeface="Arial"/>
                        </a:rPr>
                        <a:t>Voted:</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53</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77%</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81600">
                <a:tc>
                  <a:txBody>
                    <a:bodyPr/>
                    <a:lstStyle/>
                    <a:p>
                      <a:pPr algn="r">
                        <a:lnSpc>
                          <a:spcPct val="100000"/>
                        </a:lnSpc>
                      </a:pPr>
                      <a:r>
                        <a:rPr lang="fi-FI" sz="1800" b="0" strike="noStrike" spc="-1">
                          <a:latin typeface="Arial"/>
                        </a:rPr>
                        <a:t>Approve: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51</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98%</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381600">
                <a:tc>
                  <a:txBody>
                    <a:bodyPr/>
                    <a:lstStyle/>
                    <a:p>
                      <a:pPr algn="r">
                        <a:lnSpc>
                          <a:spcPct val="100000"/>
                        </a:lnSpc>
                      </a:pPr>
                      <a:r>
                        <a:rPr lang="fi-FI" sz="1800" b="0" strike="noStrike" spc="-1">
                          <a:latin typeface="Arial"/>
                        </a:rPr>
                        <a:t>Disapprove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1</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1%</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3"/>
                  </a:ext>
                </a:extLst>
              </a:tr>
              <a:tr h="381600">
                <a:tc>
                  <a:txBody>
                    <a:bodyPr/>
                    <a:lstStyle/>
                    <a:p>
                      <a:pPr algn="r">
                        <a:lnSpc>
                          <a:spcPct val="100000"/>
                        </a:lnSpc>
                      </a:pPr>
                      <a:r>
                        <a:rPr lang="fi-FI" sz="1800" b="0" strike="noStrike" spc="-1">
                          <a:latin typeface="Arial"/>
                        </a:rPr>
                        <a:t>Abstain:</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1</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4"/>
                  </a:ext>
                </a:extLst>
              </a:tr>
              <a:tr h="381600">
                <a:tc>
                  <a:txBody>
                    <a:bodyPr/>
                    <a:lstStyle/>
                    <a:p>
                      <a:pPr algn="r">
                        <a:lnSpc>
                          <a:spcPct val="100000"/>
                        </a:lnSpc>
                      </a:pPr>
                      <a:r>
                        <a:rPr lang="fi-FI" sz="1800" b="0" strike="noStrike" spc="-1">
                          <a:latin typeface="Arial"/>
                        </a:rPr>
                        <a:t>Comments: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Technical</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Editorial</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5"/>
                  </a:ext>
                </a:extLst>
              </a:tr>
              <a:tr h="382680">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2</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12</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6"/>
                  </a:ext>
                </a:extLst>
              </a:tr>
            </a:tbl>
          </a:graphicData>
        </a:graphic>
      </p:graphicFrame>
      <p:sp>
        <p:nvSpPr>
          <p:cNvPr id="5" name="Date Placeholder 3">
            <a:extLst>
              <a:ext uri="{FF2B5EF4-FFF2-40B4-BE49-F238E27FC236}">
                <a16:creationId xmlns:a16="http://schemas.microsoft.com/office/drawing/2014/main" id="{6663FC09-7944-4469-364A-5A3E67D137B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4A756BAD-ED8E-44F8-75FC-7A62BACB4FBE}"/>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22</a:t>
            </a:fld>
            <a:endParaRPr lang="en-US" sz="1200" dirty="0"/>
          </a:p>
        </p:txBody>
      </p:sp>
      <p:sp>
        <p:nvSpPr>
          <p:cNvPr id="7" name="Footer Placeholder 4">
            <a:extLst>
              <a:ext uri="{FF2B5EF4-FFF2-40B4-BE49-F238E27FC236}">
                <a16:creationId xmlns:a16="http://schemas.microsoft.com/office/drawing/2014/main" id="{5CE20087-99F7-CEFE-0B9C-5633BEB089F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57200" y="273600"/>
            <a:ext cx="8224200" cy="1139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i-FI" sz="4400" b="0" strike="noStrike" spc="-1">
                <a:solidFill>
                  <a:srgbClr val="000000"/>
                </a:solidFill>
                <a:latin typeface="Arial"/>
                <a:ea typeface="DejaVu Sans"/>
              </a:rPr>
              <a:t>Recirculation 1 SA ballot results</a:t>
            </a:r>
            <a:endParaRPr lang="en-US" sz="4400" b="0" strike="noStrike" spc="-1">
              <a:latin typeface="Arial"/>
            </a:endParaRPr>
          </a:p>
        </p:txBody>
      </p:sp>
      <p:sp>
        <p:nvSpPr>
          <p:cNvPr id="243" name="CustomShape 2"/>
          <p:cNvSpPr/>
          <p:nvPr/>
        </p:nvSpPr>
        <p:spPr>
          <a:xfrm>
            <a:off x="457200" y="1604520"/>
            <a:ext cx="8224200" cy="217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1120">
              <a:lnSpc>
                <a:spcPct val="100000"/>
              </a:lnSpc>
              <a:spcBef>
                <a:spcPts val="1417"/>
              </a:spcBef>
              <a:buClr>
                <a:srgbClr val="000000"/>
              </a:buClr>
              <a:buSzPct val="45000"/>
              <a:buFont typeface="Wingdings" charset="2"/>
              <a:buChar char=""/>
            </a:pPr>
            <a:r>
              <a:rPr lang="fi-FI" sz="2800" b="0" strike="noStrike" spc="-1">
                <a:solidFill>
                  <a:srgbClr val="000000"/>
                </a:solidFill>
                <a:latin typeface="Arial"/>
                <a:ea typeface="DejaVu Sans"/>
              </a:rPr>
              <a:t>Ballot Started 24th of May, 2022</a:t>
            </a:r>
            <a:endParaRPr lang="en-US" sz="2800" b="0" strike="noStrike" spc="-1">
              <a:latin typeface="Arial"/>
            </a:endParaRPr>
          </a:p>
          <a:p>
            <a:pPr marL="432000" indent="-321120">
              <a:lnSpc>
                <a:spcPct val="100000"/>
              </a:lnSpc>
              <a:spcBef>
                <a:spcPts val="1417"/>
              </a:spcBef>
              <a:buClr>
                <a:srgbClr val="000000"/>
              </a:buClr>
              <a:buSzPct val="45000"/>
              <a:buFont typeface="Wingdings" charset="2"/>
              <a:buChar char=""/>
            </a:pPr>
            <a:r>
              <a:rPr lang="fi-FI" sz="2800" b="0" strike="noStrike" spc="-1">
                <a:solidFill>
                  <a:srgbClr val="000000"/>
                </a:solidFill>
                <a:latin typeface="Arial"/>
                <a:ea typeface="DejaVu Sans"/>
              </a:rPr>
              <a:t>Ballot closed 03th of June, 2022</a:t>
            </a:r>
            <a:endParaRPr lang="en-US" sz="2800" b="0" strike="noStrike" spc="-1">
              <a:latin typeface="Arial"/>
            </a:endParaRPr>
          </a:p>
        </p:txBody>
      </p:sp>
      <p:graphicFrame>
        <p:nvGraphicFramePr>
          <p:cNvPr id="244" name="Table 3"/>
          <p:cNvGraphicFramePr/>
          <p:nvPr/>
        </p:nvGraphicFramePr>
        <p:xfrm>
          <a:off x="1953360" y="3123720"/>
          <a:ext cx="4829040" cy="2672280"/>
        </p:xfrm>
        <a:graphic>
          <a:graphicData uri="http://schemas.openxmlformats.org/drawingml/2006/table">
            <a:tbl>
              <a:tblPr/>
              <a:tblGrid>
                <a:gridCol w="2373120">
                  <a:extLst>
                    <a:ext uri="{9D8B030D-6E8A-4147-A177-3AD203B41FA5}">
                      <a16:colId xmlns:a16="http://schemas.microsoft.com/office/drawing/2014/main" val="20000"/>
                    </a:ext>
                  </a:extLst>
                </a:gridCol>
                <a:gridCol w="1217160">
                  <a:extLst>
                    <a:ext uri="{9D8B030D-6E8A-4147-A177-3AD203B41FA5}">
                      <a16:colId xmlns:a16="http://schemas.microsoft.com/office/drawing/2014/main" val="20001"/>
                    </a:ext>
                  </a:extLst>
                </a:gridCol>
                <a:gridCol w="1238760">
                  <a:extLst>
                    <a:ext uri="{9D8B030D-6E8A-4147-A177-3AD203B41FA5}">
                      <a16:colId xmlns:a16="http://schemas.microsoft.com/office/drawing/2014/main" val="20002"/>
                    </a:ext>
                  </a:extLst>
                </a:gridCol>
              </a:tblGrid>
              <a:tr h="381600">
                <a:tc>
                  <a:txBody>
                    <a:bodyPr/>
                    <a:lstStyle/>
                    <a:p>
                      <a:pPr algn="r">
                        <a:lnSpc>
                          <a:spcPct val="100000"/>
                        </a:lnSpc>
                      </a:pPr>
                      <a:r>
                        <a:rPr lang="fi-FI" sz="1800" b="0" strike="noStrike" spc="-1">
                          <a:latin typeface="Arial"/>
                        </a:rPr>
                        <a:t>Voters: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fi-FI" sz="1800" b="0" strike="noStrike" spc="-1">
                          <a:latin typeface="Arial"/>
                        </a:rPr>
                        <a:t>68</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81600">
                <a:tc>
                  <a:txBody>
                    <a:bodyPr/>
                    <a:lstStyle/>
                    <a:p>
                      <a:pPr algn="r">
                        <a:lnSpc>
                          <a:spcPct val="100000"/>
                        </a:lnSpc>
                      </a:pPr>
                      <a:r>
                        <a:rPr lang="fi-FI" sz="1800" b="0" strike="noStrike" spc="-1">
                          <a:latin typeface="Arial"/>
                        </a:rPr>
                        <a:t>Voted:</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55</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80%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81600">
                <a:tc>
                  <a:txBody>
                    <a:bodyPr/>
                    <a:lstStyle/>
                    <a:p>
                      <a:pPr algn="r">
                        <a:lnSpc>
                          <a:spcPct val="100000"/>
                        </a:lnSpc>
                      </a:pPr>
                      <a:r>
                        <a:rPr lang="fi-FI" sz="1800" b="0" strike="noStrike" spc="-1">
                          <a:latin typeface="Arial"/>
                        </a:rPr>
                        <a:t>Approve: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55</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100%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381600">
                <a:tc>
                  <a:txBody>
                    <a:bodyPr/>
                    <a:lstStyle/>
                    <a:p>
                      <a:pPr algn="r">
                        <a:lnSpc>
                          <a:spcPct val="100000"/>
                        </a:lnSpc>
                      </a:pPr>
                      <a:r>
                        <a:rPr lang="fi-FI" sz="1800" b="0" strike="noStrike" spc="-1">
                          <a:latin typeface="Arial"/>
                        </a:rPr>
                        <a:t>Disapprove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3"/>
                  </a:ext>
                </a:extLst>
              </a:tr>
              <a:tr h="381600">
                <a:tc>
                  <a:txBody>
                    <a:bodyPr/>
                    <a:lstStyle/>
                    <a:p>
                      <a:pPr algn="r">
                        <a:lnSpc>
                          <a:spcPct val="100000"/>
                        </a:lnSpc>
                      </a:pPr>
                      <a:r>
                        <a:rPr lang="fi-FI" sz="1800" b="0" strike="noStrike" spc="-1">
                          <a:latin typeface="Arial"/>
                        </a:rPr>
                        <a:t>Abstain:</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1</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4"/>
                  </a:ext>
                </a:extLst>
              </a:tr>
              <a:tr h="381600">
                <a:tc>
                  <a:txBody>
                    <a:bodyPr/>
                    <a:lstStyle/>
                    <a:p>
                      <a:pPr algn="r">
                        <a:lnSpc>
                          <a:spcPct val="100000"/>
                        </a:lnSpc>
                      </a:pPr>
                      <a:r>
                        <a:rPr lang="fi-FI" sz="1800" b="0" strike="noStrike" spc="-1">
                          <a:latin typeface="Arial"/>
                        </a:rPr>
                        <a:t>Comments: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Technical</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Editorial</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5"/>
                  </a:ext>
                </a:extLst>
              </a:tr>
              <a:tr h="382680">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6"/>
                  </a:ext>
                </a:extLst>
              </a:tr>
            </a:tbl>
          </a:graphicData>
        </a:graphic>
      </p:graphicFrame>
      <p:sp>
        <p:nvSpPr>
          <p:cNvPr id="5" name="Date Placeholder 3">
            <a:extLst>
              <a:ext uri="{FF2B5EF4-FFF2-40B4-BE49-F238E27FC236}">
                <a16:creationId xmlns:a16="http://schemas.microsoft.com/office/drawing/2014/main" id="{A83BC045-F661-451E-E709-A70A06D8FBB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9D06ECC6-7554-338E-DEE2-1861D86B5FAB}"/>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23</a:t>
            </a:fld>
            <a:endParaRPr lang="en-US" sz="1200" dirty="0"/>
          </a:p>
        </p:txBody>
      </p:sp>
      <p:sp>
        <p:nvSpPr>
          <p:cNvPr id="7" name="Footer Placeholder 4">
            <a:extLst>
              <a:ext uri="{FF2B5EF4-FFF2-40B4-BE49-F238E27FC236}">
                <a16:creationId xmlns:a16="http://schemas.microsoft.com/office/drawing/2014/main" id="{A53B638E-5645-631C-348C-63248E58AF8D}"/>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57200" y="273600"/>
            <a:ext cx="8224200" cy="1139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i-FI" sz="4400" b="0" strike="noStrike" spc="-1">
                <a:solidFill>
                  <a:srgbClr val="000000"/>
                </a:solidFill>
                <a:latin typeface="Arial"/>
                <a:ea typeface="DejaVu Sans"/>
              </a:rPr>
              <a:t>Recirculation 2 SA ballot results</a:t>
            </a:r>
            <a:endParaRPr lang="en-US" sz="4400" b="0" strike="noStrike" spc="-1">
              <a:latin typeface="Arial"/>
            </a:endParaRPr>
          </a:p>
        </p:txBody>
      </p:sp>
      <p:sp>
        <p:nvSpPr>
          <p:cNvPr id="246" name="CustomShape 2"/>
          <p:cNvSpPr/>
          <p:nvPr/>
        </p:nvSpPr>
        <p:spPr>
          <a:xfrm>
            <a:off x="457200" y="1604520"/>
            <a:ext cx="8224200" cy="217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1120">
              <a:lnSpc>
                <a:spcPct val="100000"/>
              </a:lnSpc>
              <a:spcBef>
                <a:spcPts val="1417"/>
              </a:spcBef>
              <a:buClr>
                <a:srgbClr val="000000"/>
              </a:buClr>
              <a:buSzPct val="45000"/>
              <a:buFont typeface="Wingdings" charset="2"/>
              <a:buChar char=""/>
            </a:pPr>
            <a:r>
              <a:rPr lang="fi-FI" sz="2800" b="0" strike="noStrike" spc="-1">
                <a:solidFill>
                  <a:srgbClr val="000000"/>
                </a:solidFill>
                <a:latin typeface="Arial"/>
                <a:ea typeface="DejaVu Sans"/>
              </a:rPr>
              <a:t>Ballot Started 1st of July, 2022</a:t>
            </a:r>
            <a:endParaRPr lang="en-US" sz="2800" b="0" strike="noStrike" spc="-1">
              <a:latin typeface="Arial"/>
            </a:endParaRPr>
          </a:p>
          <a:p>
            <a:pPr marL="432000" indent="-321120">
              <a:lnSpc>
                <a:spcPct val="100000"/>
              </a:lnSpc>
              <a:spcBef>
                <a:spcPts val="1417"/>
              </a:spcBef>
              <a:buClr>
                <a:srgbClr val="000000"/>
              </a:buClr>
              <a:buSzPct val="45000"/>
              <a:buFont typeface="Wingdings" charset="2"/>
              <a:buChar char=""/>
            </a:pPr>
            <a:r>
              <a:rPr lang="fi-FI" sz="2800" b="0" strike="noStrike" spc="-1">
                <a:solidFill>
                  <a:srgbClr val="000000"/>
                </a:solidFill>
                <a:latin typeface="Arial"/>
                <a:ea typeface="DejaVu Sans"/>
              </a:rPr>
              <a:t>Ballot closed 11th of July, 2022</a:t>
            </a:r>
            <a:endParaRPr lang="en-US" sz="2800" b="0" strike="noStrike" spc="-1">
              <a:latin typeface="Arial"/>
            </a:endParaRPr>
          </a:p>
          <a:p>
            <a:pPr>
              <a:lnSpc>
                <a:spcPct val="100000"/>
              </a:lnSpc>
              <a:spcBef>
                <a:spcPts val="1417"/>
              </a:spcBef>
            </a:pPr>
            <a:endParaRPr lang="en-US" sz="2800" b="0" strike="noStrike" spc="-1">
              <a:latin typeface="Arial"/>
            </a:endParaRPr>
          </a:p>
        </p:txBody>
      </p:sp>
      <p:graphicFrame>
        <p:nvGraphicFramePr>
          <p:cNvPr id="247" name="Table 3"/>
          <p:cNvGraphicFramePr/>
          <p:nvPr/>
        </p:nvGraphicFramePr>
        <p:xfrm>
          <a:off x="1953360" y="3123720"/>
          <a:ext cx="4829040" cy="2672280"/>
        </p:xfrm>
        <a:graphic>
          <a:graphicData uri="http://schemas.openxmlformats.org/drawingml/2006/table">
            <a:tbl>
              <a:tblPr/>
              <a:tblGrid>
                <a:gridCol w="2373120">
                  <a:extLst>
                    <a:ext uri="{9D8B030D-6E8A-4147-A177-3AD203B41FA5}">
                      <a16:colId xmlns:a16="http://schemas.microsoft.com/office/drawing/2014/main" val="20000"/>
                    </a:ext>
                  </a:extLst>
                </a:gridCol>
                <a:gridCol w="1217160">
                  <a:extLst>
                    <a:ext uri="{9D8B030D-6E8A-4147-A177-3AD203B41FA5}">
                      <a16:colId xmlns:a16="http://schemas.microsoft.com/office/drawing/2014/main" val="20001"/>
                    </a:ext>
                  </a:extLst>
                </a:gridCol>
                <a:gridCol w="1238760">
                  <a:extLst>
                    <a:ext uri="{9D8B030D-6E8A-4147-A177-3AD203B41FA5}">
                      <a16:colId xmlns:a16="http://schemas.microsoft.com/office/drawing/2014/main" val="20002"/>
                    </a:ext>
                  </a:extLst>
                </a:gridCol>
              </a:tblGrid>
              <a:tr h="381600">
                <a:tc>
                  <a:txBody>
                    <a:bodyPr/>
                    <a:lstStyle/>
                    <a:p>
                      <a:pPr algn="r">
                        <a:lnSpc>
                          <a:spcPct val="100000"/>
                        </a:lnSpc>
                      </a:pPr>
                      <a:r>
                        <a:rPr lang="fi-FI" sz="1800" b="0" strike="noStrike" spc="-1">
                          <a:latin typeface="Arial"/>
                        </a:rPr>
                        <a:t>Voters: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fi-FI" sz="1800" b="0" strike="noStrike" spc="-1">
                          <a:latin typeface="Arial"/>
                        </a:rPr>
                        <a:t>68</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81600">
                <a:tc>
                  <a:txBody>
                    <a:bodyPr/>
                    <a:lstStyle/>
                    <a:p>
                      <a:pPr algn="r">
                        <a:lnSpc>
                          <a:spcPct val="100000"/>
                        </a:lnSpc>
                      </a:pPr>
                      <a:r>
                        <a:rPr lang="fi-FI" sz="1800" b="0" strike="noStrike" spc="-1">
                          <a:latin typeface="Arial"/>
                        </a:rPr>
                        <a:t>Voted:</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57</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83%</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81600">
                <a:tc>
                  <a:txBody>
                    <a:bodyPr/>
                    <a:lstStyle/>
                    <a:p>
                      <a:pPr algn="r">
                        <a:lnSpc>
                          <a:spcPct val="100000"/>
                        </a:lnSpc>
                      </a:pPr>
                      <a:r>
                        <a:rPr lang="fi-FI" sz="1800" b="0" strike="noStrike" spc="-1">
                          <a:latin typeface="Arial"/>
                        </a:rPr>
                        <a:t>Approve: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56</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100%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381600">
                <a:tc>
                  <a:txBody>
                    <a:bodyPr/>
                    <a:lstStyle/>
                    <a:p>
                      <a:pPr algn="r">
                        <a:lnSpc>
                          <a:spcPct val="100000"/>
                        </a:lnSpc>
                      </a:pPr>
                      <a:r>
                        <a:rPr lang="fi-FI" sz="1800" b="0" strike="noStrike" spc="-1">
                          <a:latin typeface="Arial"/>
                        </a:rPr>
                        <a:t>Disapprove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3"/>
                  </a:ext>
                </a:extLst>
              </a:tr>
              <a:tr h="381600">
                <a:tc>
                  <a:txBody>
                    <a:bodyPr/>
                    <a:lstStyle/>
                    <a:p>
                      <a:pPr algn="r">
                        <a:lnSpc>
                          <a:spcPct val="100000"/>
                        </a:lnSpc>
                      </a:pPr>
                      <a:r>
                        <a:rPr lang="fi-FI" sz="1800" b="0" strike="noStrike" spc="-1">
                          <a:latin typeface="Arial"/>
                        </a:rPr>
                        <a:t>Abstain:</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1</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4"/>
                  </a:ext>
                </a:extLst>
              </a:tr>
              <a:tr h="381600">
                <a:tc>
                  <a:txBody>
                    <a:bodyPr/>
                    <a:lstStyle/>
                    <a:p>
                      <a:pPr algn="r">
                        <a:lnSpc>
                          <a:spcPct val="100000"/>
                        </a:lnSpc>
                      </a:pPr>
                      <a:r>
                        <a:rPr lang="fi-FI" sz="1800" b="0" strike="noStrike" spc="-1">
                          <a:latin typeface="Arial"/>
                        </a:rPr>
                        <a:t>Comments: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Technical</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fi-FI" sz="1800" b="0" strike="noStrike" spc="-1">
                          <a:latin typeface="Arial"/>
                        </a:rPr>
                        <a:t>Editorial</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5"/>
                  </a:ext>
                </a:extLst>
              </a:tr>
              <a:tr h="382680">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fi-FI" sz="1800" b="0" strike="noStrike" spc="-1">
                          <a:latin typeface="Arial"/>
                        </a:rPr>
                        <a:t>0</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6"/>
                  </a:ext>
                </a:extLst>
              </a:tr>
            </a:tbl>
          </a:graphicData>
        </a:graphic>
      </p:graphicFrame>
      <p:sp>
        <p:nvSpPr>
          <p:cNvPr id="5" name="Date Placeholder 3">
            <a:extLst>
              <a:ext uri="{FF2B5EF4-FFF2-40B4-BE49-F238E27FC236}">
                <a16:creationId xmlns:a16="http://schemas.microsoft.com/office/drawing/2014/main" id="{9C73BBE1-2FC4-3A2E-3992-F095BBB831AB}"/>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A137EDBB-5104-8A28-3BB7-1FA70D009844}"/>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24</a:t>
            </a:fld>
            <a:endParaRPr lang="en-US" sz="1200" dirty="0"/>
          </a:p>
        </p:txBody>
      </p:sp>
      <p:sp>
        <p:nvSpPr>
          <p:cNvPr id="7" name="Footer Placeholder 4">
            <a:extLst>
              <a:ext uri="{FF2B5EF4-FFF2-40B4-BE49-F238E27FC236}">
                <a16:creationId xmlns:a16="http://schemas.microsoft.com/office/drawing/2014/main" id="{E8639F57-D568-35B9-061C-AFE322CCB63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457200" y="58212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TG Motion for CRG</a:t>
            </a:r>
            <a:endParaRPr lang="en-US" sz="4400" b="0" strike="noStrike" spc="-1">
              <a:latin typeface="Arial"/>
            </a:endParaRPr>
          </a:p>
        </p:txBody>
      </p:sp>
      <p:sp>
        <p:nvSpPr>
          <p:cNvPr id="249" name="CustomShape 2"/>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3500" lnSpcReduction="20000"/>
          </a:bodyPr>
          <a:lstStyle/>
          <a:p>
            <a:pPr>
              <a:lnSpc>
                <a:spcPct val="100000"/>
              </a:lnSpc>
              <a:spcBef>
                <a:spcPts val="1417"/>
              </a:spcBef>
            </a:pPr>
            <a:r>
              <a:rPr lang="fi-FI" sz="3200" b="0" strike="noStrike" spc="-1">
                <a:solidFill>
                  <a:srgbClr val="000000"/>
                </a:solidFill>
                <a:latin typeface="Arial"/>
                <a:ea typeface="DejaVu Sans"/>
              </a:rPr>
              <a:t>Move that TG4 2020 Cor 1 formally requests that the 802.15 WG approve the formation of a Comment Resolution Group (CRG) for the Standards Association balloting of the P802.15.4-2020-Cor1-D07 with the following membership: Tero Kivinen(Chair), Takashi Kuramochi, Hiroshi Harada and Jeng-Shiann Jiang. The 802.15.4-2020-Cor1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3200" b="0" strike="noStrike" spc="-1">
              <a:latin typeface="Arial"/>
            </a:endParaRPr>
          </a:p>
          <a:p>
            <a:pPr marL="432000" indent="-31788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Moved by: Phil Beecher</a:t>
            </a:r>
            <a:endParaRPr lang="en-US" sz="3200" b="0" strike="noStrike" spc="-1">
              <a:latin typeface="Arial"/>
            </a:endParaRPr>
          </a:p>
          <a:p>
            <a:pPr marL="432000" indent="-31788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Seconded by: Clint Powell</a:t>
            </a:r>
            <a:endParaRPr lang="en-US" sz="3200" b="0" strike="noStrike" spc="-1">
              <a:latin typeface="Arial"/>
            </a:endParaRPr>
          </a:p>
          <a:p>
            <a:pPr marL="432000" indent="-31788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Motion passed unanimously</a:t>
            </a:r>
            <a:endParaRPr lang="en-US" sz="3200" b="0" strike="noStrike" spc="-1">
              <a:latin typeface="Arial"/>
            </a:endParaRPr>
          </a:p>
        </p:txBody>
      </p:sp>
      <p:sp>
        <p:nvSpPr>
          <p:cNvPr id="4" name="Date Placeholder 3">
            <a:extLst>
              <a:ext uri="{FF2B5EF4-FFF2-40B4-BE49-F238E27FC236}">
                <a16:creationId xmlns:a16="http://schemas.microsoft.com/office/drawing/2014/main" id="{73B6CA69-202B-60B2-9709-C5AD3559AC72}"/>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C4FE7F63-2799-8111-F049-0541876AA297}"/>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25</a:t>
            </a:fld>
            <a:endParaRPr lang="en-US" sz="1200" dirty="0"/>
          </a:p>
        </p:txBody>
      </p:sp>
      <p:sp>
        <p:nvSpPr>
          <p:cNvPr id="6" name="Footer Placeholder 4">
            <a:extLst>
              <a:ext uri="{FF2B5EF4-FFF2-40B4-BE49-F238E27FC236}">
                <a16:creationId xmlns:a16="http://schemas.microsoft.com/office/drawing/2014/main" id="{C8120DC7-472E-6B4F-3E3C-2771FFC6A2C2}"/>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57200" y="58212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WG Motion for CRG</a:t>
            </a:r>
            <a:endParaRPr lang="en-US" sz="4400" b="0" strike="noStrike" spc="-1">
              <a:latin typeface="Arial"/>
            </a:endParaRPr>
          </a:p>
        </p:txBody>
      </p:sp>
      <p:sp>
        <p:nvSpPr>
          <p:cNvPr id="251" name="CustomShape 2"/>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76500" lnSpcReduction="20000"/>
          </a:bodyPr>
          <a:lstStyle/>
          <a:p>
            <a:pPr>
              <a:lnSpc>
                <a:spcPct val="100000"/>
              </a:lnSpc>
              <a:spcBef>
                <a:spcPts val="1417"/>
              </a:spcBef>
            </a:pPr>
            <a:r>
              <a:rPr lang="fi-FI" sz="3200" b="0" strike="noStrike" spc="-1">
                <a:solidFill>
                  <a:srgbClr val="000000"/>
                </a:solidFill>
                <a:latin typeface="Arial"/>
                <a:ea typeface="DejaVu Sans"/>
              </a:rPr>
              <a:t>Move that 802.15 WG approve the formation of a Comment Resolution Group (CRG) for the Standards Association balloting of the P802.15.4-2020-Cor1-D07 with the following membership: Tero Kivinen(Chair), Takashi Kuramochi, Hiroshi Harada and Jeng-Shiann Jiang. The 802.15.4-2020-Cor1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3200" b="0" strike="noStrike" spc="-1">
              <a:latin typeface="Arial"/>
            </a:endParaRPr>
          </a:p>
        </p:txBody>
      </p:sp>
      <p:sp>
        <p:nvSpPr>
          <p:cNvPr id="4" name="Date Placeholder 3">
            <a:extLst>
              <a:ext uri="{FF2B5EF4-FFF2-40B4-BE49-F238E27FC236}">
                <a16:creationId xmlns:a16="http://schemas.microsoft.com/office/drawing/2014/main" id="{F8FDB5ED-18A1-CE9B-1F90-896C8D3E662D}"/>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245AF0DD-0968-A9B4-56F7-9CBF7B0D8DB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26</a:t>
            </a:fld>
            <a:endParaRPr lang="en-US" sz="1200" dirty="0"/>
          </a:p>
        </p:txBody>
      </p:sp>
      <p:sp>
        <p:nvSpPr>
          <p:cNvPr id="6" name="Footer Placeholder 4">
            <a:extLst>
              <a:ext uri="{FF2B5EF4-FFF2-40B4-BE49-F238E27FC236}">
                <a16:creationId xmlns:a16="http://schemas.microsoft.com/office/drawing/2014/main" id="{314C6678-49D6-4D89-DC8D-04DD3829FE3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58212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TG Motion RevCom Submission</a:t>
            </a:r>
            <a:endParaRPr lang="en-US" sz="4400" b="0" strike="noStrike" spc="-1">
              <a:latin typeface="Arial"/>
            </a:endParaRPr>
          </a:p>
        </p:txBody>
      </p:sp>
      <p:sp>
        <p:nvSpPr>
          <p:cNvPr id="253" name="CustomShape 2"/>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r>
              <a:rPr lang="fi-FI" sz="3200" b="0" strike="noStrike" spc="-1">
                <a:solidFill>
                  <a:srgbClr val="000000"/>
                </a:solidFill>
                <a:latin typeface="Arial"/>
                <a:ea typeface="DejaVu Sans"/>
              </a:rPr>
              <a:t>Move that TG4 2020 Cor 1 formally requests that 802.15 WG requests unconditional approval from the EC to submit P802.15.4-2020-Cor1-D06 to RevCom </a:t>
            </a:r>
            <a:endParaRPr lang="en-US" sz="3200" b="0" strike="noStrike" spc="-1">
              <a:latin typeface="Arial"/>
            </a:endParaRPr>
          </a:p>
          <a:p>
            <a:pPr marL="432000" indent="-31788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Moved by: Phil Beecher</a:t>
            </a:r>
            <a:endParaRPr lang="en-US" sz="3200" b="0" strike="noStrike" spc="-1">
              <a:latin typeface="Arial"/>
            </a:endParaRPr>
          </a:p>
          <a:p>
            <a:pPr marL="432000" indent="-31788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Seconded by: Ben Rofle</a:t>
            </a:r>
            <a:endParaRPr lang="en-US" sz="3200" b="0" strike="noStrike" spc="-1">
              <a:latin typeface="Arial"/>
            </a:endParaRPr>
          </a:p>
          <a:p>
            <a:pPr marL="432000" indent="-31788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Motion passed unanimously</a:t>
            </a:r>
            <a:endParaRPr lang="en-US" sz="3200" b="0" strike="noStrike" spc="-1">
              <a:latin typeface="Arial"/>
            </a:endParaRPr>
          </a:p>
        </p:txBody>
      </p:sp>
      <p:sp>
        <p:nvSpPr>
          <p:cNvPr id="4" name="Date Placeholder 3">
            <a:extLst>
              <a:ext uri="{FF2B5EF4-FFF2-40B4-BE49-F238E27FC236}">
                <a16:creationId xmlns:a16="http://schemas.microsoft.com/office/drawing/2014/main" id="{41FE3A0E-6D8C-4CAF-486F-F6ABB6D81E68}"/>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EBABBB36-A60E-D9A3-F0CC-835A46515CC8}"/>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27</a:t>
            </a:fld>
            <a:endParaRPr lang="en-US" sz="1200" dirty="0"/>
          </a:p>
        </p:txBody>
      </p:sp>
      <p:sp>
        <p:nvSpPr>
          <p:cNvPr id="6" name="Footer Placeholder 4">
            <a:extLst>
              <a:ext uri="{FF2B5EF4-FFF2-40B4-BE49-F238E27FC236}">
                <a16:creationId xmlns:a16="http://schemas.microsoft.com/office/drawing/2014/main" id="{FEC81325-583D-5692-D6EF-F9D9B58A799F}"/>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421200" y="606960"/>
            <a:ext cx="8220600" cy="133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WG Motion Unconditional RevCom submission</a:t>
            </a:r>
            <a:endParaRPr lang="en-US" sz="4400" b="0" strike="noStrike" spc="-1">
              <a:latin typeface="Arial"/>
            </a:endParaRPr>
          </a:p>
        </p:txBody>
      </p:sp>
      <p:sp>
        <p:nvSpPr>
          <p:cNvPr id="255" name="CustomShape 2"/>
          <p:cNvSpPr/>
          <p:nvPr/>
        </p:nvSpPr>
        <p:spPr>
          <a:xfrm>
            <a:off x="457200" y="2072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r>
              <a:rPr lang="fi-FI" sz="3200" b="0" strike="noStrike" spc="-1">
                <a:solidFill>
                  <a:srgbClr val="000000"/>
                </a:solidFill>
                <a:latin typeface="Arial"/>
                <a:ea typeface="DejaVu Sans"/>
              </a:rPr>
              <a:t>Motion: that 802.15 WG requests unconditional approval from the EC to submit  P802.15.4-2020-Cor1-D06 to RevCom.</a:t>
            </a:r>
            <a:endParaRPr lang="en-US" sz="3200" b="0" strike="noStrike" spc="-1">
              <a:latin typeface="Arial"/>
            </a:endParaRPr>
          </a:p>
        </p:txBody>
      </p:sp>
      <p:sp>
        <p:nvSpPr>
          <p:cNvPr id="4" name="Date Placeholder 3">
            <a:extLst>
              <a:ext uri="{FF2B5EF4-FFF2-40B4-BE49-F238E27FC236}">
                <a16:creationId xmlns:a16="http://schemas.microsoft.com/office/drawing/2014/main" id="{16911BB3-AED4-2266-8F43-AD86455F16A8}"/>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78F6B5DD-6B37-E2DA-D51C-6679E0C975DF}"/>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28</a:t>
            </a:fld>
            <a:endParaRPr lang="en-US" sz="1200" dirty="0"/>
          </a:p>
        </p:txBody>
      </p:sp>
      <p:sp>
        <p:nvSpPr>
          <p:cNvPr id="6" name="Footer Placeholder 4">
            <a:extLst>
              <a:ext uri="{FF2B5EF4-FFF2-40B4-BE49-F238E27FC236}">
                <a16:creationId xmlns:a16="http://schemas.microsoft.com/office/drawing/2014/main" id="{3B7826F7-7492-E5E5-E009-293625719495}"/>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85800" y="685440"/>
            <a:ext cx="7759080" cy="1053720"/>
          </a:xfrm>
          <a:prstGeom prst="rect">
            <a:avLst/>
          </a:prstGeom>
          <a:noFill/>
          <a:ln w="0">
            <a:noFill/>
          </a:ln>
        </p:spPr>
        <p:style>
          <a:lnRef idx="0">
            <a:scrgbClr r="0" g="0" b="0"/>
          </a:lnRef>
          <a:fillRef idx="0">
            <a:scrgbClr r="0" g="0" b="0"/>
          </a:fillRef>
          <a:effectRef idx="0">
            <a:scrgbClr r="0" g="0" b="0"/>
          </a:effectRef>
          <a:fontRef idx="minor"/>
        </p:style>
      </p:sp>
      <p:sp>
        <p:nvSpPr>
          <p:cNvPr id="257" name="CustomShape 2"/>
          <p:cNvSpPr/>
          <p:nvPr/>
        </p:nvSpPr>
        <p:spPr>
          <a:xfrm>
            <a:off x="438120" y="602280"/>
            <a:ext cx="82177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Agenda for Next Meeting</a:t>
            </a:r>
            <a:endParaRPr lang="en-US" sz="4400" b="0" strike="noStrike" spc="-1">
              <a:latin typeface="Arial"/>
            </a:endParaRPr>
          </a:p>
        </p:txBody>
      </p:sp>
      <p:sp>
        <p:nvSpPr>
          <p:cNvPr id="258" name="CustomShape 3"/>
          <p:cNvSpPr/>
          <p:nvPr/>
        </p:nvSpPr>
        <p:spPr>
          <a:xfrm>
            <a:off x="457200" y="1604520"/>
            <a:ext cx="8217720" cy="396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216000" indent="-210240">
              <a:lnSpc>
                <a:spcPct val="100000"/>
              </a:lnSpc>
              <a:spcBef>
                <a:spcPts val="1417"/>
              </a:spcBef>
              <a:buClr>
                <a:srgbClr val="000000"/>
              </a:buClr>
              <a:buSzPct val="45000"/>
              <a:buFont typeface="Wingdings" charset="2"/>
              <a:buChar char=""/>
            </a:pPr>
            <a:r>
              <a:rPr lang="fi-FI" sz="3200" b="0" strike="noStrike" spc="-1">
                <a:solidFill>
                  <a:srgbClr val="000000"/>
                </a:solidFill>
                <a:latin typeface="Arial"/>
                <a:ea typeface="DejaVu Sans"/>
              </a:rPr>
              <a:t>None</a:t>
            </a:r>
            <a:endParaRPr lang="en-US" sz="3200" b="0" strike="noStrike" spc="-1">
              <a:latin typeface="Arial"/>
            </a:endParaRPr>
          </a:p>
        </p:txBody>
      </p:sp>
      <p:sp>
        <p:nvSpPr>
          <p:cNvPr id="5" name="Date Placeholder 3">
            <a:extLst>
              <a:ext uri="{FF2B5EF4-FFF2-40B4-BE49-F238E27FC236}">
                <a16:creationId xmlns:a16="http://schemas.microsoft.com/office/drawing/2014/main" id="{512FBFEA-950F-21F8-62DA-464C88F352B4}"/>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F1285CCD-55BC-E8C0-DB44-25EE56F64FAB}"/>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29</a:t>
            </a:fld>
            <a:endParaRPr lang="en-US" sz="1200" dirty="0"/>
          </a:p>
        </p:txBody>
      </p:sp>
      <p:sp>
        <p:nvSpPr>
          <p:cNvPr id="7" name="Footer Placeholder 4">
            <a:extLst>
              <a:ext uri="{FF2B5EF4-FFF2-40B4-BE49-F238E27FC236}">
                <a16:creationId xmlns:a16="http://schemas.microsoft.com/office/drawing/2014/main" id="{4BC4F5BD-DFA1-701D-2FFF-13CDA8D05F6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C8D6AC-20C5-4C6D-9CD2-C293083541C0}"/>
              </a:ext>
            </a:extLst>
          </p:cNvPr>
          <p:cNvSpPr>
            <a:spLocks noGrp="1"/>
          </p:cNvSpPr>
          <p:nvPr>
            <p:ph type="ftr" sz="quarter" idx="11"/>
          </p:nvPr>
        </p:nvSpPr>
        <p:spPr/>
        <p:txBody>
          <a:bodyPr/>
          <a:lstStyle/>
          <a:p>
            <a:pPr>
              <a:defRPr/>
            </a:pPr>
            <a:r>
              <a:rPr lang="en-US"/>
              <a:t>Clint Powell, Meta Platforms</a:t>
            </a:r>
            <a:endParaRPr lang="en-US" dirty="0"/>
          </a:p>
        </p:txBody>
      </p:sp>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
        <p:nvSpPr>
          <p:cNvPr id="8" name="Date Placeholder 3">
            <a:extLst>
              <a:ext uri="{FF2B5EF4-FFF2-40B4-BE49-F238E27FC236}">
                <a16:creationId xmlns:a16="http://schemas.microsoft.com/office/drawing/2014/main" id="{C8AD711B-159F-E945-5195-0D855550C082}"/>
              </a:ext>
            </a:extLst>
          </p:cNvPr>
          <p:cNvSpPr>
            <a:spLocks noGrp="1"/>
          </p:cNvSpPr>
          <p:nvPr>
            <p:ph type="dt" sz="half" idx="10"/>
          </p:nvPr>
        </p:nvSpPr>
        <p:spPr>
          <a:xfrm>
            <a:off x="685800" y="378281"/>
            <a:ext cx="1600200" cy="215444"/>
          </a:xfrm>
        </p:spPr>
        <p:txBody>
          <a:bodyPr/>
          <a:lstStyle/>
          <a:p>
            <a:pPr>
              <a:defRPr/>
            </a:pPr>
            <a:r>
              <a:rPr lang="en-US" dirty="0"/>
              <a:t>July 2022</a:t>
            </a:r>
          </a:p>
        </p:txBody>
      </p:sp>
      <p:pic>
        <p:nvPicPr>
          <p:cNvPr id="6" name="Picture 5">
            <a:extLst>
              <a:ext uri="{FF2B5EF4-FFF2-40B4-BE49-F238E27FC236}">
                <a16:creationId xmlns:a16="http://schemas.microsoft.com/office/drawing/2014/main" id="{0542BD80-4EAC-FF14-1851-0C5482D861D2}"/>
              </a:ext>
            </a:extLst>
          </p:cNvPr>
          <p:cNvPicPr>
            <a:picLocks noChangeAspect="1"/>
          </p:cNvPicPr>
          <p:nvPr/>
        </p:nvPicPr>
        <p:blipFill>
          <a:blip r:embed="rId2"/>
          <a:stretch>
            <a:fillRect/>
          </a:stretch>
        </p:blipFill>
        <p:spPr>
          <a:xfrm>
            <a:off x="184731" y="1415638"/>
            <a:ext cx="8804188" cy="475554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685800" y="685440"/>
            <a:ext cx="7759080" cy="1053720"/>
          </a:xfrm>
          <a:prstGeom prst="rect">
            <a:avLst/>
          </a:prstGeom>
          <a:noFill/>
          <a:ln w="0">
            <a:noFill/>
          </a:ln>
        </p:spPr>
        <p:style>
          <a:lnRef idx="0">
            <a:scrgbClr r="0" g="0" b="0"/>
          </a:lnRef>
          <a:fillRef idx="0">
            <a:scrgbClr r="0" g="0" b="0"/>
          </a:fillRef>
          <a:effectRef idx="0">
            <a:scrgbClr r="0" g="0" b="0"/>
          </a:effectRef>
          <a:fontRef idx="minor"/>
        </p:style>
      </p:sp>
      <p:sp>
        <p:nvSpPr>
          <p:cNvPr id="260" name="CustomShape 2"/>
          <p:cNvSpPr/>
          <p:nvPr/>
        </p:nvSpPr>
        <p:spPr>
          <a:xfrm>
            <a:off x="438120" y="602280"/>
            <a:ext cx="82177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CRG Conference Call</a:t>
            </a:r>
            <a:endParaRPr lang="en-US" sz="4400" b="0" strike="noStrike" spc="-1">
              <a:latin typeface="Arial"/>
            </a:endParaRPr>
          </a:p>
        </p:txBody>
      </p:sp>
      <p:graphicFrame>
        <p:nvGraphicFramePr>
          <p:cNvPr id="261" name="Table 3"/>
          <p:cNvGraphicFramePr/>
          <p:nvPr/>
        </p:nvGraphicFramePr>
        <p:xfrm>
          <a:off x="518760" y="1780920"/>
          <a:ext cx="8002440" cy="2143800"/>
        </p:xfrm>
        <a:graphic>
          <a:graphicData uri="http://schemas.openxmlformats.org/drawingml/2006/table">
            <a:tbl>
              <a:tblPr/>
              <a:tblGrid>
                <a:gridCol w="2268360">
                  <a:extLst>
                    <a:ext uri="{9D8B030D-6E8A-4147-A177-3AD203B41FA5}">
                      <a16:colId xmlns:a16="http://schemas.microsoft.com/office/drawing/2014/main" val="20000"/>
                    </a:ext>
                  </a:extLst>
                </a:gridCol>
                <a:gridCol w="3412800">
                  <a:extLst>
                    <a:ext uri="{9D8B030D-6E8A-4147-A177-3AD203B41FA5}">
                      <a16:colId xmlns:a16="http://schemas.microsoft.com/office/drawing/2014/main" val="20001"/>
                    </a:ext>
                  </a:extLst>
                </a:gridCol>
                <a:gridCol w="1055160">
                  <a:extLst>
                    <a:ext uri="{9D8B030D-6E8A-4147-A177-3AD203B41FA5}">
                      <a16:colId xmlns:a16="http://schemas.microsoft.com/office/drawing/2014/main" val="20002"/>
                    </a:ext>
                  </a:extLst>
                </a:gridCol>
                <a:gridCol w="1266120">
                  <a:extLst>
                    <a:ext uri="{9D8B030D-6E8A-4147-A177-3AD203B41FA5}">
                      <a16:colId xmlns:a16="http://schemas.microsoft.com/office/drawing/2014/main" val="20003"/>
                    </a:ext>
                  </a:extLst>
                </a:gridCol>
              </a:tblGrid>
              <a:tr h="322560">
                <a:tc>
                  <a:txBody>
                    <a:bodyPr/>
                    <a:lstStyle/>
                    <a:p>
                      <a:pPr>
                        <a:lnSpc>
                          <a:spcPct val="100000"/>
                        </a:lnSpc>
                      </a:pPr>
                      <a:r>
                        <a:rPr lang="fi-FI" sz="1300" b="0" strike="noStrike" spc="-1">
                          <a:latin typeface="Arial"/>
                        </a:rPr>
                        <a:t>Location</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i-FI" sz="1300" b="0" strike="noStrike" spc="-1">
                          <a:latin typeface="Arial"/>
                        </a:rPr>
                        <a:t>Local Time</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i-FI" sz="1300" b="0" strike="noStrike" spc="-1">
                          <a:latin typeface="Arial"/>
                        </a:rPr>
                        <a:t>Time Zone</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i-FI" sz="1300" b="0" strike="noStrike" spc="-1">
                          <a:latin typeface="Arial"/>
                        </a:rPr>
                        <a:t>UTC Offset</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87800">
                <a:tc>
                  <a:txBody>
                    <a:bodyPr/>
                    <a:lstStyle/>
                    <a:p>
                      <a:pPr>
                        <a:lnSpc>
                          <a:spcPct val="100000"/>
                        </a:lnSpc>
                      </a:pPr>
                      <a:r>
                        <a:rPr lang="fi-FI" sz="1300" b="0" strike="noStrike" spc="-1">
                          <a:latin typeface="Arial"/>
                        </a:rPr>
                        <a:t>Los Angeles (USA - California)</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rPr>
                        <a:t>Wednesday, 27 July, 2022, 15:00:00</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rPr>
                        <a:t>PDT</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rPr>
                        <a:t>UTC-7 hours</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22560">
                <a:tc>
                  <a:txBody>
                    <a:bodyPr/>
                    <a:lstStyle/>
                    <a:p>
                      <a:pPr>
                        <a:lnSpc>
                          <a:spcPct val="100000"/>
                        </a:lnSpc>
                      </a:pPr>
                      <a:r>
                        <a:rPr lang="fi-FI" sz="1300" b="0" strike="noStrike" spc="-1">
                          <a:latin typeface="Arial"/>
                        </a:rPr>
                        <a:t>Helsinki (Finland)</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300" b="0" strike="noStrike" spc="-1">
                          <a:latin typeface="Arial"/>
                          <a:ea typeface="Noto Sans CJK SC"/>
                        </a:rPr>
                        <a:t>Thursday, 28 July 2022, 01:00:00</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300" b="0" strike="noStrike" spc="-1">
                          <a:latin typeface="Arial"/>
                        </a:rPr>
                        <a:t>EEST</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300" b="0" strike="noStrike" spc="-1">
                          <a:latin typeface="Arial"/>
                        </a:rPr>
                        <a:t>UTC+3 hours</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22560">
                <a:tc>
                  <a:txBody>
                    <a:bodyPr/>
                    <a:lstStyle/>
                    <a:p>
                      <a:pPr>
                        <a:lnSpc>
                          <a:spcPct val="100000"/>
                        </a:lnSpc>
                      </a:pPr>
                      <a:r>
                        <a:rPr lang="fi-FI" sz="1300" b="0" strike="noStrike" spc="-1">
                          <a:latin typeface="Arial"/>
                        </a:rPr>
                        <a:t>Tokyo (Japan)</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ea typeface="Noto Sans CJK SC"/>
                        </a:rPr>
                        <a:t>Thursday, 28 July 2022, 07:00:00</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rPr>
                        <a:t>JST</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rPr>
                        <a:t>UTC+9 hours</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22560">
                <a:tc>
                  <a:txBody>
                    <a:bodyPr/>
                    <a:lstStyle/>
                    <a:p>
                      <a:pPr>
                        <a:lnSpc>
                          <a:spcPct val="100000"/>
                        </a:lnSpc>
                      </a:pPr>
                      <a:r>
                        <a:rPr lang="fi-FI" sz="1300" b="0" strike="noStrike" spc="-1">
                          <a:latin typeface="Arial"/>
                        </a:rPr>
                        <a:t>New York (USA – New York)</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300" b="0" strike="noStrike" spc="-1">
                          <a:latin typeface="Arial"/>
                          <a:ea typeface="Noto Sans CJK SC"/>
                        </a:rPr>
                        <a:t>Wednesday, 27 July 2022, 18:00:00</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300" b="0" strike="noStrike" spc="-1">
                          <a:latin typeface="Arial"/>
                        </a:rPr>
                        <a:t>EDT</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300" b="0" strike="noStrike" spc="-1">
                          <a:latin typeface="Arial"/>
                        </a:rPr>
                        <a:t>UTC-4 hours</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20400">
                <a:tc>
                  <a:txBody>
                    <a:bodyPr/>
                    <a:lstStyle/>
                    <a:p>
                      <a:pPr>
                        <a:lnSpc>
                          <a:spcPct val="100000"/>
                        </a:lnSpc>
                      </a:pPr>
                      <a:r>
                        <a:rPr lang="fi-FI" sz="1300" b="0" strike="noStrike" spc="-1">
                          <a:latin typeface="Arial"/>
                        </a:rPr>
                        <a:t>UTC (GMT)</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300" b="0" strike="noStrike" spc="-1">
                          <a:latin typeface="Arial"/>
                          <a:ea typeface="Microsoft YaHei"/>
                        </a:rPr>
                        <a:t>Wednesday, 27 July 2022, 22:00:00</a:t>
                      </a:r>
                      <a:endParaRPr lang="en-US" sz="13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262" name="CustomShape 4"/>
          <p:cNvSpPr/>
          <p:nvPr/>
        </p:nvSpPr>
        <p:spPr>
          <a:xfrm>
            <a:off x="417960" y="4140000"/>
            <a:ext cx="8217720" cy="12711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4000" lnSpcReduction="20000"/>
          </a:bodyPr>
          <a:lstStyle/>
          <a:p>
            <a:pPr>
              <a:lnSpc>
                <a:spcPct val="100000"/>
              </a:lnSpc>
              <a:spcBef>
                <a:spcPts val="1417"/>
              </a:spcBef>
            </a:pPr>
            <a:r>
              <a:rPr lang="fi-FI" sz="3200" b="0" strike="noStrike" spc="-1">
                <a:solidFill>
                  <a:srgbClr val="000000"/>
                </a:solidFill>
                <a:latin typeface="Arial"/>
                <a:ea typeface="DejaVu Sans"/>
              </a:rPr>
              <a:t>Continuing our weekly meetings, and these weekly meetings will go on unless canceled.</a:t>
            </a:r>
            <a:endParaRPr lang="en-US" sz="3200" b="0" strike="noStrike" spc="-1">
              <a:latin typeface="Arial"/>
            </a:endParaRPr>
          </a:p>
          <a:p>
            <a:pPr>
              <a:lnSpc>
                <a:spcPct val="100000"/>
              </a:lnSpc>
              <a:spcBef>
                <a:spcPts val="1417"/>
              </a:spcBef>
            </a:pPr>
            <a:r>
              <a:rPr lang="fi-FI" sz="3200" b="0" strike="noStrike" spc="-1">
                <a:solidFill>
                  <a:srgbClr val="000000"/>
                </a:solidFill>
                <a:latin typeface="Arial"/>
                <a:ea typeface="DejaVu Sans"/>
              </a:rPr>
              <a:t>This is just in case something unexpectedly happens, i.e., most likely all are cancelled.</a:t>
            </a:r>
            <a:endParaRPr lang="en-US" sz="3200" b="0" strike="noStrike" spc="-1">
              <a:latin typeface="Arial"/>
            </a:endParaRPr>
          </a:p>
        </p:txBody>
      </p:sp>
      <p:sp>
        <p:nvSpPr>
          <p:cNvPr id="6" name="Date Placeholder 3">
            <a:extLst>
              <a:ext uri="{FF2B5EF4-FFF2-40B4-BE49-F238E27FC236}">
                <a16:creationId xmlns:a16="http://schemas.microsoft.com/office/drawing/2014/main" id="{61CC7180-3EBB-5EE0-A545-D1E95D48127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C51391B8-CA1A-C09A-7BA8-0FDE4E522B6D}"/>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30</a:t>
            </a:fld>
            <a:endParaRPr lang="en-US" sz="1200" dirty="0"/>
          </a:p>
        </p:txBody>
      </p:sp>
      <p:sp>
        <p:nvSpPr>
          <p:cNvPr id="8" name="Footer Placeholder 4">
            <a:extLst>
              <a:ext uri="{FF2B5EF4-FFF2-40B4-BE49-F238E27FC236}">
                <a16:creationId xmlns:a16="http://schemas.microsoft.com/office/drawing/2014/main" id="{72230EAD-EFC3-AF2E-A21A-F7B1F48D1461}"/>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685800" y="685440"/>
            <a:ext cx="7759080" cy="1053720"/>
          </a:xfrm>
          <a:prstGeom prst="rect">
            <a:avLst/>
          </a:prstGeom>
          <a:noFill/>
          <a:ln w="0">
            <a:noFill/>
          </a:ln>
        </p:spPr>
        <p:style>
          <a:lnRef idx="0">
            <a:scrgbClr r="0" g="0" b="0"/>
          </a:lnRef>
          <a:fillRef idx="0">
            <a:scrgbClr r="0" g="0" b="0"/>
          </a:fillRef>
          <a:effectRef idx="0">
            <a:scrgbClr r="0" g="0" b="0"/>
          </a:effectRef>
          <a:fontRef idx="minor"/>
        </p:style>
      </p:sp>
      <p:sp>
        <p:nvSpPr>
          <p:cNvPr id="264" name="CustomShape 2"/>
          <p:cNvSpPr/>
          <p:nvPr/>
        </p:nvSpPr>
        <p:spPr>
          <a:xfrm>
            <a:off x="438120" y="602280"/>
            <a:ext cx="82177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i-FI" sz="4400" b="0" strike="noStrike" spc="-1">
                <a:solidFill>
                  <a:srgbClr val="000000"/>
                </a:solidFill>
                <a:latin typeface="Arial"/>
                <a:ea typeface="DejaVu Sans"/>
              </a:rPr>
              <a:t>Timeline</a:t>
            </a:r>
            <a:endParaRPr lang="en-US" sz="4400" b="0" strike="noStrike" spc="-1">
              <a:latin typeface="Arial"/>
            </a:endParaRPr>
          </a:p>
        </p:txBody>
      </p:sp>
      <p:sp>
        <p:nvSpPr>
          <p:cNvPr id="265" name="CustomShape 3"/>
          <p:cNvSpPr/>
          <p:nvPr/>
        </p:nvSpPr>
        <p:spPr>
          <a:xfrm>
            <a:off x="457200" y="1604520"/>
            <a:ext cx="8217720" cy="396576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266" name="Table 4"/>
          <p:cNvGraphicFramePr/>
          <p:nvPr/>
        </p:nvGraphicFramePr>
        <p:xfrm>
          <a:off x="879120" y="1440000"/>
          <a:ext cx="7616880" cy="4860840"/>
        </p:xfrm>
        <a:graphic>
          <a:graphicData uri="http://schemas.openxmlformats.org/drawingml/2006/table">
            <a:tbl>
              <a:tblPr/>
              <a:tblGrid>
                <a:gridCol w="5550120">
                  <a:extLst>
                    <a:ext uri="{9D8B030D-6E8A-4147-A177-3AD203B41FA5}">
                      <a16:colId xmlns:a16="http://schemas.microsoft.com/office/drawing/2014/main" val="20000"/>
                    </a:ext>
                  </a:extLst>
                </a:gridCol>
                <a:gridCol w="2066760">
                  <a:extLst>
                    <a:ext uri="{9D8B030D-6E8A-4147-A177-3AD203B41FA5}">
                      <a16:colId xmlns:a16="http://schemas.microsoft.com/office/drawing/2014/main" val="20001"/>
                    </a:ext>
                  </a:extLst>
                </a:gridCol>
              </a:tblGrid>
              <a:tr h="348120">
                <a:tc>
                  <a:txBody>
                    <a:bodyPr/>
                    <a:lstStyle/>
                    <a:p>
                      <a:pPr>
                        <a:lnSpc>
                          <a:spcPct val="100000"/>
                        </a:lnSpc>
                      </a:pPr>
                      <a:r>
                        <a:rPr lang="fi-FI" sz="1600" b="0" strike="noStrike" spc="-1">
                          <a:latin typeface="Arial"/>
                        </a:rPr>
                        <a:t>TG formation</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i-FI" sz="1600" b="0" strike="noStrike" spc="-1">
                          <a:latin typeface="Arial"/>
                        </a:rPr>
                        <a:t>Sep 2020</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48120">
                <a:tc>
                  <a:txBody>
                    <a:bodyPr/>
                    <a:lstStyle/>
                    <a:p>
                      <a:pPr>
                        <a:lnSpc>
                          <a:spcPct val="100000"/>
                        </a:lnSpc>
                      </a:pPr>
                      <a:r>
                        <a:rPr lang="fi-FI" sz="1600" b="0" strike="noStrike" spc="-1">
                          <a:latin typeface="Arial"/>
                        </a:rPr>
                        <a:t>Call for proposals</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Oct 2020</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8120">
                <a:tc>
                  <a:txBody>
                    <a:bodyPr/>
                    <a:lstStyle/>
                    <a:p>
                      <a:pPr>
                        <a:lnSpc>
                          <a:spcPct val="100000"/>
                        </a:lnSpc>
                      </a:pPr>
                      <a:r>
                        <a:rPr lang="fi-FI" sz="1600" b="0" strike="noStrike" spc="-1">
                          <a:latin typeface="Arial"/>
                        </a:rPr>
                        <a:t>Presentation of proposals</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600" b="0" strike="noStrike" spc="-1">
                          <a:latin typeface="Arial"/>
                        </a:rPr>
                        <a:t>Nov 2020</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48120">
                <a:tc>
                  <a:txBody>
                    <a:bodyPr/>
                    <a:lstStyle/>
                    <a:p>
                      <a:pPr>
                        <a:lnSpc>
                          <a:spcPct val="100000"/>
                        </a:lnSpc>
                      </a:pPr>
                      <a:r>
                        <a:rPr lang="fi-FI" sz="1600" b="0" strike="noStrike" spc="-1">
                          <a:latin typeface="Arial"/>
                        </a:rPr>
                        <a:t>Hear additional proposals</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Jan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48120">
                <a:tc>
                  <a:txBody>
                    <a:bodyPr/>
                    <a:lstStyle/>
                    <a:p>
                      <a:pPr>
                        <a:lnSpc>
                          <a:spcPct val="100000"/>
                        </a:lnSpc>
                      </a:pPr>
                      <a:r>
                        <a:rPr lang="fi-FI" sz="1600" b="0" strike="noStrike" spc="-1">
                          <a:latin typeface="Arial"/>
                        </a:rPr>
                        <a:t>Consolidate proposals and develop draft</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600" b="0" strike="noStrike" spc="-1">
                          <a:latin typeface="Arial"/>
                        </a:rPr>
                        <a:t>Mar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48120">
                <a:tc>
                  <a:txBody>
                    <a:bodyPr/>
                    <a:lstStyle/>
                    <a:p>
                      <a:pPr>
                        <a:lnSpc>
                          <a:spcPct val="100000"/>
                        </a:lnSpc>
                      </a:pPr>
                      <a:r>
                        <a:rPr lang="fi-FI" sz="1600" b="0" strike="noStrike" spc="-1">
                          <a:latin typeface="Arial"/>
                        </a:rPr>
                        <a:t>Update PAR and hear proposals</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May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48120">
                <a:tc>
                  <a:txBody>
                    <a:bodyPr/>
                    <a:lstStyle/>
                    <a:p>
                      <a:pPr>
                        <a:lnSpc>
                          <a:spcPct val="100000"/>
                        </a:lnSpc>
                      </a:pPr>
                      <a:r>
                        <a:rPr lang="fi-FI" sz="1600" b="0" strike="noStrike" spc="-1">
                          <a:latin typeface="Arial"/>
                        </a:rPr>
                        <a:t>Resolve PAR comments and draft review</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600" b="0" strike="noStrike" spc="-1">
                          <a:latin typeface="Arial"/>
                        </a:rPr>
                        <a:t>July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48120">
                <a:tc>
                  <a:txBody>
                    <a:bodyPr/>
                    <a:lstStyle/>
                    <a:p>
                      <a:pPr>
                        <a:lnSpc>
                          <a:spcPct val="100000"/>
                        </a:lnSpc>
                      </a:pPr>
                      <a:r>
                        <a:rPr lang="fi-FI" sz="1600" b="0" strike="noStrike" spc="-1">
                          <a:latin typeface="Arial"/>
                        </a:rPr>
                        <a:t>Review draft and initiate LB</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Sep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348120">
                <a:tc>
                  <a:txBody>
                    <a:bodyPr/>
                    <a:lstStyle/>
                    <a:p>
                      <a:pPr>
                        <a:lnSpc>
                          <a:spcPct val="100000"/>
                        </a:lnSpc>
                      </a:pPr>
                      <a:r>
                        <a:rPr lang="fi-FI" sz="1600" b="0" strike="noStrike" spc="-1">
                          <a:latin typeface="Arial"/>
                        </a:rPr>
                        <a:t>LB comment resolution and start recirculation</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600" b="0" strike="noStrike" spc="-1">
                          <a:latin typeface="Arial"/>
                        </a:rPr>
                        <a:t>Nov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r h="348120">
                <a:tc>
                  <a:txBody>
                    <a:bodyPr/>
                    <a:lstStyle/>
                    <a:p>
                      <a:pPr>
                        <a:lnSpc>
                          <a:spcPct val="100000"/>
                        </a:lnSpc>
                      </a:pPr>
                      <a:r>
                        <a:rPr lang="fi-FI" sz="1600" b="0" strike="noStrike" spc="-1">
                          <a:latin typeface="Arial"/>
                        </a:rPr>
                        <a:t>Additional LB recirculation</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Dec 2021</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348120">
                <a:tc>
                  <a:txBody>
                    <a:bodyPr/>
                    <a:lstStyle/>
                    <a:p>
                      <a:pPr>
                        <a:lnSpc>
                          <a:spcPct val="100000"/>
                        </a:lnSpc>
                      </a:pPr>
                      <a:r>
                        <a:rPr lang="fi-FI" sz="1600" b="0" strike="noStrike" spc="-1">
                          <a:latin typeface="Arial"/>
                        </a:rPr>
                        <a:t>Start Standard Association ballot</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600" b="0" strike="noStrike" spc="-1">
                          <a:latin typeface="Arial"/>
                        </a:rPr>
                        <a:t>Apr 2022</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r h="348120">
                <a:tc>
                  <a:txBody>
                    <a:bodyPr/>
                    <a:lstStyle/>
                    <a:p>
                      <a:pPr>
                        <a:lnSpc>
                          <a:spcPct val="100000"/>
                        </a:lnSpc>
                      </a:pPr>
                      <a:r>
                        <a:rPr lang="fi-FI" sz="1600" b="0" strike="noStrike" spc="-1">
                          <a:latin typeface="Arial"/>
                        </a:rPr>
                        <a:t>SA ballot comment resolution and 2 recirculations</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May 2022</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1"/>
                  </a:ext>
                </a:extLst>
              </a:tr>
              <a:tr h="348120">
                <a:tc>
                  <a:txBody>
                    <a:bodyPr/>
                    <a:lstStyle/>
                    <a:p>
                      <a:pPr>
                        <a:lnSpc>
                          <a:spcPct val="100000"/>
                        </a:lnSpc>
                      </a:pPr>
                      <a:r>
                        <a:rPr lang="fi-FI" sz="1600" b="0" strike="noStrike" spc="-1">
                          <a:latin typeface="Arial"/>
                        </a:rPr>
                        <a:t>EC Approval</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1600" b="0" strike="noStrike" spc="-1">
                          <a:latin typeface="Arial"/>
                        </a:rPr>
                        <a:t>Jul 2022</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2"/>
                  </a:ext>
                </a:extLst>
              </a:tr>
              <a:tr h="335160">
                <a:tc>
                  <a:txBody>
                    <a:bodyPr/>
                    <a:lstStyle/>
                    <a:p>
                      <a:pPr>
                        <a:lnSpc>
                          <a:spcPct val="100000"/>
                        </a:lnSpc>
                      </a:pPr>
                      <a:r>
                        <a:rPr lang="fi-FI" sz="1600" b="0" strike="noStrike" spc="-1">
                          <a:latin typeface="Arial"/>
                        </a:rPr>
                        <a:t>RevCom submission (August 11th is the submission date)</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1600" b="0" strike="noStrike" spc="-1">
                          <a:latin typeface="Arial"/>
                        </a:rPr>
                        <a:t>Sep 2022</a:t>
                      </a:r>
                      <a:endParaRPr lang="en-US"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3"/>
                  </a:ext>
                </a:extLst>
              </a:tr>
            </a:tbl>
          </a:graphicData>
        </a:graphic>
      </p:graphicFrame>
      <p:sp>
        <p:nvSpPr>
          <p:cNvPr id="6" name="Date Placeholder 3">
            <a:extLst>
              <a:ext uri="{FF2B5EF4-FFF2-40B4-BE49-F238E27FC236}">
                <a16:creationId xmlns:a16="http://schemas.microsoft.com/office/drawing/2014/main" id="{52A62209-6122-7DC6-EEFE-E1201385F906}"/>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06294835-464D-5D44-01DD-7E60040A07B0}"/>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31</a:t>
            </a:fld>
            <a:endParaRPr lang="en-US" sz="1200" dirty="0"/>
          </a:p>
        </p:txBody>
      </p:sp>
      <p:sp>
        <p:nvSpPr>
          <p:cNvPr id="8" name="Footer Placeholder 4">
            <a:extLst>
              <a:ext uri="{FF2B5EF4-FFF2-40B4-BE49-F238E27FC236}">
                <a16:creationId xmlns:a16="http://schemas.microsoft.com/office/drawing/2014/main" id="{ECCB09C9-ABD1-7571-9233-EB4CF0DC807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Plenary </a:t>
            </a:r>
            <a:br>
              <a:rPr lang="en-US" sz="2800" dirty="0"/>
            </a:br>
            <a:r>
              <a:rPr lang="en-US" sz="2800" dirty="0"/>
              <a:t>July 2022</a:t>
            </a:r>
          </a:p>
        </p:txBody>
      </p:sp>
      <p:pic>
        <p:nvPicPr>
          <p:cNvPr id="1026" name="Picture 2">
            <a:extLst>
              <a:ext uri="{FF2B5EF4-FFF2-40B4-BE49-F238E27FC236}">
                <a16:creationId xmlns:a16="http://schemas.microsoft.com/office/drawing/2014/main" id="{F1249BD4-C4BF-EAB6-F72D-F4BFC6AC43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7" t="663" r="999" b="-663"/>
          <a:stretch/>
        </p:blipFill>
        <p:spPr bwMode="auto">
          <a:xfrm>
            <a:off x="2115656" y="1474440"/>
            <a:ext cx="5120640" cy="4114800"/>
          </a:xfrm>
          <a:prstGeom prst="rect">
            <a:avLst/>
          </a:prstGeom>
          <a:solidFill>
            <a:srgbClr val="FFFFFF"/>
          </a:solidFill>
        </p:spPr>
      </p:pic>
      <p:sp>
        <p:nvSpPr>
          <p:cNvPr id="7" name="TextBox 6">
            <a:extLst>
              <a:ext uri="{FF2B5EF4-FFF2-40B4-BE49-F238E27FC236}">
                <a16:creationId xmlns:a16="http://schemas.microsoft.com/office/drawing/2014/main" id="{F320F1BE-006C-BD23-8824-175756C4CF4D}"/>
              </a:ext>
            </a:extLst>
          </p:cNvPr>
          <p:cNvSpPr txBox="1"/>
          <p:nvPr/>
        </p:nvSpPr>
        <p:spPr>
          <a:xfrm rot="17036699">
            <a:off x="5890271" y="2392979"/>
            <a:ext cx="4190913"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4266570">
            <a:off x="-860959" y="2101531"/>
            <a:ext cx="4190913"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First Time for an 802 Plenary!</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 Closing Report</a:t>
            </a:r>
          </a:p>
          <a:p>
            <a:pPr algn="ctr"/>
            <a:r>
              <a:rPr lang="en-US" sz="2400" dirty="0">
                <a:solidFill>
                  <a:srgbClr val="C00000"/>
                </a:solidFill>
                <a:latin typeface="+mj-lt"/>
              </a:rPr>
              <a:t>Next Generation UWB Amendment</a:t>
            </a:r>
          </a:p>
        </p:txBody>
      </p:sp>
      <p:sp>
        <p:nvSpPr>
          <p:cNvPr id="12" name="Date Placeholder 3">
            <a:extLst>
              <a:ext uri="{FF2B5EF4-FFF2-40B4-BE49-F238E27FC236}">
                <a16:creationId xmlns:a16="http://schemas.microsoft.com/office/drawing/2014/main" id="{EEC2DAAC-EDCD-51CC-B6A0-09FBD3EC4E38}"/>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3" name="Foliennummernplatzhalter 3">
            <a:extLst>
              <a:ext uri="{FF2B5EF4-FFF2-40B4-BE49-F238E27FC236}">
                <a16:creationId xmlns:a16="http://schemas.microsoft.com/office/drawing/2014/main" id="{D75505F8-DE34-FF64-B8DD-03D9A7C7806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32</a:t>
            </a:fld>
            <a:endParaRPr lang="en-US" sz="1200" dirty="0"/>
          </a:p>
        </p:txBody>
      </p:sp>
      <p:sp>
        <p:nvSpPr>
          <p:cNvPr id="14" name="Footer Placeholder 4">
            <a:extLst>
              <a:ext uri="{FF2B5EF4-FFF2-40B4-BE49-F238E27FC236}">
                <a16:creationId xmlns:a16="http://schemas.microsoft.com/office/drawing/2014/main" id="{7AF8E68F-F8CA-07A4-0694-FCAEF895CAB5}"/>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190557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7" name="Date Placeholder 3">
            <a:extLst>
              <a:ext uri="{FF2B5EF4-FFF2-40B4-BE49-F238E27FC236}">
                <a16:creationId xmlns:a16="http://schemas.microsoft.com/office/drawing/2014/main" id="{E80A0C60-776C-EAB7-BEA6-144796227F6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5BFDEB1F-201C-ED73-AB2E-75B391E2C210}"/>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33</a:t>
            </a:fld>
            <a:endParaRPr lang="en-US" sz="1200" dirty="0"/>
          </a:p>
        </p:txBody>
      </p:sp>
      <p:sp>
        <p:nvSpPr>
          <p:cNvPr id="9" name="Footer Placeholder 4">
            <a:extLst>
              <a:ext uri="{FF2B5EF4-FFF2-40B4-BE49-F238E27FC236}">
                <a16:creationId xmlns:a16="http://schemas.microsoft.com/office/drawing/2014/main" id="{5544B8D8-D544-7236-9D01-EC24BFA738C9}"/>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926472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604111"/>
            <a:ext cx="7772400" cy="664649"/>
          </a:xfrm>
        </p:spPr>
        <p:txBody>
          <a:bodyPr/>
          <a:lstStyle/>
          <a:p>
            <a:pPr algn="ctr"/>
            <a:r>
              <a:rPr lang="en-US" dirty="0"/>
              <a:t>July Agenda</a:t>
            </a:r>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
        <p:nvSpPr>
          <p:cNvPr id="7" name="TextBox 6">
            <a:extLst>
              <a:ext uri="{FF2B5EF4-FFF2-40B4-BE49-F238E27FC236}">
                <a16:creationId xmlns:a16="http://schemas.microsoft.com/office/drawing/2014/main" id="{B4A66067-FEEF-8884-41CB-EB667D3CA070}"/>
              </a:ext>
            </a:extLst>
          </p:cNvPr>
          <p:cNvSpPr txBox="1"/>
          <p:nvPr/>
        </p:nvSpPr>
        <p:spPr>
          <a:xfrm>
            <a:off x="768353" y="1434262"/>
            <a:ext cx="7764455" cy="338554"/>
          </a:xfrm>
          <a:prstGeom prst="rect">
            <a:avLst/>
          </a:prstGeom>
          <a:noFill/>
        </p:spPr>
        <p:txBody>
          <a:bodyPr wrap="square" rtlCol="0">
            <a:spAutoFit/>
          </a:bodyPr>
          <a:lstStyle/>
          <a:p>
            <a:pPr algn="ctr"/>
            <a:r>
              <a:rPr lang="en-US" sz="1600" dirty="0">
                <a:solidFill>
                  <a:schemeClr val="accent1">
                    <a:lumMod val="50000"/>
                  </a:schemeClr>
                </a:solidFill>
                <a:latin typeface="+mj-lt"/>
              </a:rPr>
              <a:t>https://mentor.ieee.org/802.15/documents?is_dcn=328&amp;is_group=04ab</a:t>
            </a:r>
          </a:p>
        </p:txBody>
      </p:sp>
      <p:grpSp>
        <p:nvGrpSpPr>
          <p:cNvPr id="9" name="Group 8">
            <a:extLst>
              <a:ext uri="{FF2B5EF4-FFF2-40B4-BE49-F238E27FC236}">
                <a16:creationId xmlns:a16="http://schemas.microsoft.com/office/drawing/2014/main" id="{0294B8D6-D14E-3E08-945B-CC597DD3CC44}"/>
              </a:ext>
            </a:extLst>
          </p:cNvPr>
          <p:cNvGrpSpPr/>
          <p:nvPr/>
        </p:nvGrpSpPr>
        <p:grpSpPr>
          <a:xfrm>
            <a:off x="680466" y="1859300"/>
            <a:ext cx="7783068" cy="4373880"/>
            <a:chOff x="680466" y="1859300"/>
            <a:chExt cx="7783068" cy="4373880"/>
          </a:xfrm>
        </p:grpSpPr>
        <p:pic>
          <p:nvPicPr>
            <p:cNvPr id="8" name="Picture 7">
              <a:extLst>
                <a:ext uri="{FF2B5EF4-FFF2-40B4-BE49-F238E27FC236}">
                  <a16:creationId xmlns:a16="http://schemas.microsoft.com/office/drawing/2014/main" id="{1DEA86A8-EE3C-57FE-BD14-F3D80837F3F9}"/>
                </a:ext>
              </a:extLst>
            </p:cNvPr>
            <p:cNvPicPr>
              <a:picLocks noChangeAspect="1"/>
            </p:cNvPicPr>
            <p:nvPr/>
          </p:nvPicPr>
          <p:blipFill>
            <a:blip r:embed="rId2"/>
            <a:stretch>
              <a:fillRect/>
            </a:stretch>
          </p:blipFill>
          <p:spPr>
            <a:xfrm>
              <a:off x="680466" y="1859300"/>
              <a:ext cx="7783068" cy="4373880"/>
            </a:xfrm>
            <a:prstGeom prst="rect">
              <a:avLst/>
            </a:prstGeom>
          </p:spPr>
        </p:pic>
        <p:pic>
          <p:nvPicPr>
            <p:cNvPr id="2" name="Picture 1">
              <a:extLst>
                <a:ext uri="{FF2B5EF4-FFF2-40B4-BE49-F238E27FC236}">
                  <a16:creationId xmlns:a16="http://schemas.microsoft.com/office/drawing/2014/main" id="{A01FA8D8-F641-3461-FD9F-AFE75529BA71}"/>
                </a:ext>
              </a:extLst>
            </p:cNvPr>
            <p:cNvPicPr>
              <a:picLocks noChangeAspect="1"/>
            </p:cNvPicPr>
            <p:nvPr/>
          </p:nvPicPr>
          <p:blipFill>
            <a:blip r:embed="rId3"/>
            <a:stretch>
              <a:fillRect/>
            </a:stretch>
          </p:blipFill>
          <p:spPr>
            <a:xfrm>
              <a:off x="1429055" y="3190744"/>
              <a:ext cx="1765275" cy="764431"/>
            </a:xfrm>
            <a:prstGeom prst="rect">
              <a:avLst/>
            </a:prstGeom>
          </p:spPr>
        </p:pic>
      </p:grpSp>
      <p:sp>
        <p:nvSpPr>
          <p:cNvPr id="12" name="Date Placeholder 3">
            <a:extLst>
              <a:ext uri="{FF2B5EF4-FFF2-40B4-BE49-F238E27FC236}">
                <a16:creationId xmlns:a16="http://schemas.microsoft.com/office/drawing/2014/main" id="{D9E8955D-A264-8012-43E9-751F93A66552}"/>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3" name="Foliennummernplatzhalter 3">
            <a:extLst>
              <a:ext uri="{FF2B5EF4-FFF2-40B4-BE49-F238E27FC236}">
                <a16:creationId xmlns:a16="http://schemas.microsoft.com/office/drawing/2014/main" id="{FA578490-33D7-0CE0-DAF3-82F8C5526B02}"/>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34</a:t>
            </a:fld>
            <a:endParaRPr lang="en-US" sz="1200" dirty="0"/>
          </a:p>
        </p:txBody>
      </p:sp>
      <p:sp>
        <p:nvSpPr>
          <p:cNvPr id="14" name="Footer Placeholder 4">
            <a:extLst>
              <a:ext uri="{FF2B5EF4-FFF2-40B4-BE49-F238E27FC236}">
                <a16:creationId xmlns:a16="http://schemas.microsoft.com/office/drawing/2014/main" id="{D22F1F52-16D1-3171-F557-A14504DCB9B9}"/>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70653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(31) develop technical content</a:t>
            </a:r>
          </a:p>
          <a:p>
            <a:pPr marL="457200" indent="-457200">
              <a:buFont typeface="Arial" panose="020B0604020202020204" pitchFamily="34" charset="0"/>
              <a:buChar char="•"/>
            </a:pPr>
            <a:r>
              <a:rPr lang="en-US" b="1" dirty="0"/>
              <a:t>Converge PHY proposals</a:t>
            </a:r>
          </a:p>
          <a:p>
            <a:pPr marL="457200" indent="-457200">
              <a:buFont typeface="Arial" panose="020B0604020202020204" pitchFamily="34" charset="0"/>
              <a:buChar char="•"/>
            </a:pPr>
            <a:r>
              <a:rPr lang="en-US" dirty="0">
                <a:solidFill>
                  <a:schemeClr val="accent1">
                    <a:lumMod val="50000"/>
                  </a:schemeClr>
                </a:solidFill>
              </a:rPr>
              <a:t>Be ready to commence text submissions</a:t>
            </a:r>
          </a:p>
          <a:p>
            <a:pPr marL="457200" indent="-457200">
              <a:buFont typeface="Arial" panose="020B0604020202020204" pitchFamily="34" charset="0"/>
              <a:buChar char="•"/>
            </a:pPr>
            <a:r>
              <a:rPr lang="en-US" dirty="0">
                <a:solidFill>
                  <a:schemeClr val="accent1">
                    <a:lumMod val="50000"/>
                  </a:schemeClr>
                </a:solidFill>
              </a:rPr>
              <a:t>Remember how to talk while in the same room!</a:t>
            </a:r>
          </a:p>
          <a:p>
            <a:pPr marL="457200" indent="-457200">
              <a:buFont typeface="Arial" panose="020B0604020202020204" pitchFamily="34" charset="0"/>
              <a:buChar char="•"/>
            </a:pPr>
            <a:endParaRPr lang="en-US" dirty="0"/>
          </a:p>
          <a:p>
            <a:pPr marL="0" indent="0"/>
            <a:endParaRPr lang="en-US" dirty="0"/>
          </a:p>
        </p:txBody>
      </p:sp>
      <p:sp>
        <p:nvSpPr>
          <p:cNvPr id="5" name="Date Placeholder 3">
            <a:extLst>
              <a:ext uri="{FF2B5EF4-FFF2-40B4-BE49-F238E27FC236}">
                <a16:creationId xmlns:a16="http://schemas.microsoft.com/office/drawing/2014/main" id="{DD39753E-7712-D3D9-8183-FB5086C1C660}"/>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C3DFEEBE-1CC9-FB7E-F30F-6EACCDAFDCC6}"/>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35</a:t>
            </a:fld>
            <a:endParaRPr lang="en-US" sz="1200" dirty="0"/>
          </a:p>
        </p:txBody>
      </p:sp>
      <p:sp>
        <p:nvSpPr>
          <p:cNvPr id="7" name="Footer Placeholder 4">
            <a:extLst>
              <a:ext uri="{FF2B5EF4-FFF2-40B4-BE49-F238E27FC236}">
                <a16:creationId xmlns:a16="http://schemas.microsoft.com/office/drawing/2014/main" id="{9F967D29-2A60-E753-3CC0-3E23352B58C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563923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059832" y="620688"/>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
        <p:nvSpPr>
          <p:cNvPr id="7" name="Date Placeholder 3">
            <a:extLst>
              <a:ext uri="{FF2B5EF4-FFF2-40B4-BE49-F238E27FC236}">
                <a16:creationId xmlns:a16="http://schemas.microsoft.com/office/drawing/2014/main" id="{AB6E73A8-50C2-8A2A-5729-1C50DE165490}"/>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9" name="Foliennummernplatzhalter 3">
            <a:extLst>
              <a:ext uri="{FF2B5EF4-FFF2-40B4-BE49-F238E27FC236}">
                <a16:creationId xmlns:a16="http://schemas.microsoft.com/office/drawing/2014/main" id="{4783CEFD-7518-795D-771F-DFF7FEA69295}"/>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36</a:t>
            </a:fld>
            <a:endParaRPr lang="en-US" sz="1200" dirty="0"/>
          </a:p>
        </p:txBody>
      </p:sp>
      <p:sp>
        <p:nvSpPr>
          <p:cNvPr id="10" name="Footer Placeholder 4">
            <a:extLst>
              <a:ext uri="{FF2B5EF4-FFF2-40B4-BE49-F238E27FC236}">
                <a16:creationId xmlns:a16="http://schemas.microsoft.com/office/drawing/2014/main" id="{6338AE9E-DB44-2E54-236D-EC0A2A182AC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43523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highlight>
                            <a:srgbClr val="FFFF00"/>
                          </a:highlight>
                        </a:rPr>
                        <a:t>Cut-off for new features (high level feature set), MAC</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212976"/>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9" name="Date Placeholder 3">
            <a:extLst>
              <a:ext uri="{FF2B5EF4-FFF2-40B4-BE49-F238E27FC236}">
                <a16:creationId xmlns:a16="http://schemas.microsoft.com/office/drawing/2014/main" id="{7C3003F9-4F28-08C8-F8A4-65C5C93F3EB6}"/>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0" name="Foliennummernplatzhalter 3">
            <a:extLst>
              <a:ext uri="{FF2B5EF4-FFF2-40B4-BE49-F238E27FC236}">
                <a16:creationId xmlns:a16="http://schemas.microsoft.com/office/drawing/2014/main" id="{5599EAD3-5B14-873D-5990-31D9682231D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37</a:t>
            </a:fld>
            <a:endParaRPr lang="en-US" sz="1200" dirty="0"/>
          </a:p>
        </p:txBody>
      </p:sp>
      <p:sp>
        <p:nvSpPr>
          <p:cNvPr id="11" name="Footer Placeholder 4">
            <a:extLst>
              <a:ext uri="{FF2B5EF4-FFF2-40B4-BE49-F238E27FC236}">
                <a16:creationId xmlns:a16="http://schemas.microsoft.com/office/drawing/2014/main" id="{2BE22FF0-53FC-D695-7B65-3EFD1CD04F8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13431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7" name="Date Placeholder 3">
            <a:extLst>
              <a:ext uri="{FF2B5EF4-FFF2-40B4-BE49-F238E27FC236}">
                <a16:creationId xmlns:a16="http://schemas.microsoft.com/office/drawing/2014/main" id="{B4A06886-F0FC-B4E9-7784-B81EE05DBF4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7452F86B-E82A-B010-3489-D850DFA9558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38</a:t>
            </a:fld>
            <a:endParaRPr lang="en-US" sz="1200" dirty="0"/>
          </a:p>
        </p:txBody>
      </p:sp>
      <p:sp>
        <p:nvSpPr>
          <p:cNvPr id="9" name="Footer Placeholder 4">
            <a:extLst>
              <a:ext uri="{FF2B5EF4-FFF2-40B4-BE49-F238E27FC236}">
                <a16:creationId xmlns:a16="http://schemas.microsoft.com/office/drawing/2014/main" id="{9946C908-09F3-DF42-EE18-420994431EC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939601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TCs</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fontScale="92500" lnSpcReduction="10000"/>
          </a:bodyPr>
          <a:lstStyle/>
          <a:p>
            <a:r>
              <a:rPr lang="en-US" dirty="0"/>
              <a:t>Call frequency and phase: </a:t>
            </a:r>
          </a:p>
          <a:p>
            <a:pPr marL="457200" indent="-457200">
              <a:buFont typeface="Arial" panose="020B0604020202020204" pitchFamily="34" charset="0"/>
              <a:buChar char="•"/>
            </a:pPr>
            <a:r>
              <a:rPr lang="en-US" dirty="0"/>
              <a:t>Weekly on Tuesday</a:t>
            </a:r>
          </a:p>
          <a:p>
            <a:pPr marL="457200" indent="-457200">
              <a:buFont typeface="Arial" panose="020B0604020202020204" pitchFamily="34" charset="0"/>
              <a:buChar char="•"/>
            </a:pPr>
            <a:r>
              <a:rPr lang="en-US" dirty="0"/>
              <a:t>09:00 ET (06:00 PT)</a:t>
            </a:r>
          </a:p>
          <a:p>
            <a:pPr marL="457200" indent="-457200">
              <a:buFont typeface="Arial" panose="020B0604020202020204" pitchFamily="34" charset="0"/>
              <a:buChar char="•"/>
            </a:pPr>
            <a:r>
              <a:rPr lang="en-US" dirty="0"/>
              <a:t>Commencing July 26</a:t>
            </a:r>
            <a:r>
              <a:rPr lang="en-US" baseline="30000" dirty="0"/>
              <a:t>th</a:t>
            </a:r>
            <a:endParaRPr lang="en-US" dirty="0"/>
          </a:p>
          <a:p>
            <a:pPr marL="400050" lvl="1" indent="0"/>
            <a:endParaRPr lang="en-US" dirty="0"/>
          </a:p>
          <a:p>
            <a:pPr marL="0" indent="0"/>
            <a:r>
              <a:rPr lang="en-US" dirty="0"/>
              <a:t>Objectives:</a:t>
            </a:r>
          </a:p>
          <a:p>
            <a:pPr marL="457200" indent="-457200">
              <a:buFont typeface="Arial" panose="020B0604020202020204" pitchFamily="34" charset="0"/>
              <a:buChar char="•"/>
            </a:pPr>
            <a:r>
              <a:rPr lang="en-US" dirty="0"/>
              <a:t>Continue technical convergence</a:t>
            </a:r>
          </a:p>
          <a:p>
            <a:pPr marL="457200" indent="-457200">
              <a:buFont typeface="Arial" panose="020B0604020202020204" pitchFamily="34" charset="0"/>
              <a:buChar char="•"/>
            </a:pPr>
            <a:r>
              <a:rPr lang="en-US" dirty="0"/>
              <a:t>Develop technical framework text</a:t>
            </a:r>
          </a:p>
          <a:p>
            <a:pPr marL="0" indent="0"/>
            <a:endParaRPr lang="en-US" dirty="0"/>
          </a:p>
        </p:txBody>
      </p:sp>
      <p:sp>
        <p:nvSpPr>
          <p:cNvPr id="5" name="Date Placeholder 3">
            <a:extLst>
              <a:ext uri="{FF2B5EF4-FFF2-40B4-BE49-F238E27FC236}">
                <a16:creationId xmlns:a16="http://schemas.microsoft.com/office/drawing/2014/main" id="{597DF6B8-D12F-F8D2-F8EC-67255EF15EE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76C7DA56-3A77-D4FB-DFDE-0AE06DDDDA46}"/>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39</a:t>
            </a:fld>
            <a:endParaRPr lang="en-US" sz="1200" dirty="0"/>
          </a:p>
        </p:txBody>
      </p:sp>
      <p:sp>
        <p:nvSpPr>
          <p:cNvPr id="7" name="Footer Placeholder 4">
            <a:extLst>
              <a:ext uri="{FF2B5EF4-FFF2-40B4-BE49-F238E27FC236}">
                <a16:creationId xmlns:a16="http://schemas.microsoft.com/office/drawing/2014/main" id="{0946EAFA-FD28-EC55-6EC7-F3A048805F6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31972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C8D6AC-20C5-4C6D-9CD2-C293083541C0}"/>
              </a:ext>
            </a:extLst>
          </p:cNvPr>
          <p:cNvSpPr>
            <a:spLocks noGrp="1"/>
          </p:cNvSpPr>
          <p:nvPr>
            <p:ph type="ftr" sz="quarter" idx="11"/>
          </p:nvPr>
        </p:nvSpPr>
        <p:spPr/>
        <p:txBody>
          <a:bodyPr/>
          <a:lstStyle/>
          <a:p>
            <a:pPr>
              <a:defRPr/>
            </a:pPr>
            <a:r>
              <a:rPr lang="en-US"/>
              <a:t>Clint Powell, Meta Platforms</a:t>
            </a:r>
            <a:endParaRPr lang="en-US" dirty="0"/>
          </a:p>
        </p:txBody>
      </p:sp>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3058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139</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12</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24</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 held in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WG Chair</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WG Vice-Chair</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Still looking for*:</a:t>
            </a:r>
            <a:br>
              <a:rPr lang="en-US" sz="2400" kern="0" dirty="0">
                <a:latin typeface="Arial Rounded MT Bold" pitchFamily="34" charset="0"/>
                <a:cs typeface="Arial" charset="0"/>
              </a:rPr>
            </a:br>
            <a:r>
              <a:rPr lang="en-US" sz="2400" kern="0" dirty="0">
                <a:latin typeface="Arial Rounded MT Bold" pitchFamily="34" charset="0"/>
                <a:cs typeface="Arial" charset="0"/>
              </a:rPr>
              <a:t>	- WG Sec</a:t>
            </a:r>
            <a:br>
              <a:rPr lang="en-US" sz="2400" kern="0" dirty="0">
                <a:latin typeface="Arial Rounded MT Bold" pitchFamily="34" charset="0"/>
                <a:cs typeface="Arial" charset="0"/>
              </a:rPr>
            </a:br>
            <a:r>
              <a:rPr lang="en-US" sz="2400" kern="0" dirty="0">
                <a:latin typeface="Arial Rounded MT Bold" pitchFamily="34" charset="0"/>
                <a:cs typeface="Arial" charset="0"/>
              </a:rPr>
              <a:t>	- 1-2 WG Vice-Chairs</a:t>
            </a:r>
          </a:p>
          <a:p>
            <a:pPr marL="919162" algn="l" fontAlgn="b">
              <a:lnSpc>
                <a:spcPct val="80000"/>
              </a:lnSpc>
              <a:spcAft>
                <a:spcPts val="600"/>
              </a:spcAft>
              <a:defRPr/>
            </a:pPr>
            <a:r>
              <a:rPr lang="en-US" sz="2000" kern="0" dirty="0">
                <a:latin typeface="Arial Rounded MT Bold" pitchFamily="34" charset="0"/>
                <a:cs typeface="Arial" charset="0"/>
              </a:rPr>
              <a:t>*If interested contact WG15 Chair	</a:t>
            </a:r>
          </a:p>
          <a:p>
            <a:pPr marL="609600" indent="-609600" fontAlgn="b">
              <a:lnSpc>
                <a:spcPct val="80000"/>
              </a:lnSpc>
              <a:spcAft>
                <a:spcPts val="600"/>
              </a:spcAft>
              <a:defRPr/>
            </a:pPr>
            <a:endParaRPr lang="en-US" sz="18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4</a:t>
            </a:fld>
            <a:endParaRPr lang="en-US" sz="1200"/>
          </a:p>
        </p:txBody>
      </p:sp>
      <p:sp>
        <p:nvSpPr>
          <p:cNvPr id="9" name="Date Placeholder 3">
            <a:extLst>
              <a:ext uri="{FF2B5EF4-FFF2-40B4-BE49-F238E27FC236}">
                <a16:creationId xmlns:a16="http://schemas.microsoft.com/office/drawing/2014/main" id="{50B75832-5906-2EB0-B7DD-F9A852B5A63D}"/>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31 Technical Contributions</a:t>
            </a:r>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
        <p:nvSpPr>
          <p:cNvPr id="5" name="Date Placeholder 3">
            <a:extLst>
              <a:ext uri="{FF2B5EF4-FFF2-40B4-BE49-F238E27FC236}">
                <a16:creationId xmlns:a16="http://schemas.microsoft.com/office/drawing/2014/main" id="{44C56EEB-E851-F012-28F6-8ED1A3215FA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0CFB495B-099E-14D7-250F-34EC6C49951D}"/>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40</a:t>
            </a:fld>
            <a:endParaRPr lang="en-US" sz="1200" dirty="0"/>
          </a:p>
        </p:txBody>
      </p:sp>
      <p:sp>
        <p:nvSpPr>
          <p:cNvPr id="7" name="Footer Placeholder 4">
            <a:extLst>
              <a:ext uri="{FF2B5EF4-FFF2-40B4-BE49-F238E27FC236}">
                <a16:creationId xmlns:a16="http://schemas.microsoft.com/office/drawing/2014/main" id="{D50E78D0-BCF9-C9D8-F7D7-606069AD3739}"/>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48792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359532" y="485744"/>
            <a:ext cx="8424936" cy="754063"/>
          </a:xfrm>
        </p:spPr>
        <p:txBody>
          <a:bodyPr/>
          <a:lstStyle/>
          <a:p>
            <a:r>
              <a:rPr lang="en-US" dirty="0"/>
              <a:t>Technical Presentations This Week</a:t>
            </a:r>
          </a:p>
        </p:txBody>
      </p:sp>
      <p:graphicFrame>
        <p:nvGraphicFramePr>
          <p:cNvPr id="5" name="Table 4">
            <a:extLst>
              <a:ext uri="{FF2B5EF4-FFF2-40B4-BE49-F238E27FC236}">
                <a16:creationId xmlns:a16="http://schemas.microsoft.com/office/drawing/2014/main" id="{6225FD75-C230-345C-B0DC-9DF40F110D95}"/>
              </a:ext>
            </a:extLst>
          </p:cNvPr>
          <p:cNvGraphicFramePr>
            <a:graphicFrameLocks noGrp="1"/>
          </p:cNvGraphicFramePr>
          <p:nvPr/>
        </p:nvGraphicFramePr>
        <p:xfrm>
          <a:off x="1691735" y="1104504"/>
          <a:ext cx="6351080" cy="5450280"/>
        </p:xfrm>
        <a:graphic>
          <a:graphicData uri="http://schemas.openxmlformats.org/drawingml/2006/table">
            <a:tbl>
              <a:tblPr>
                <a:tableStyleId>{5C22544A-7EE6-4342-B048-85BDC9FD1C3A}</a:tableStyleId>
              </a:tblPr>
              <a:tblGrid>
                <a:gridCol w="458140">
                  <a:extLst>
                    <a:ext uri="{9D8B030D-6E8A-4147-A177-3AD203B41FA5}">
                      <a16:colId xmlns:a16="http://schemas.microsoft.com/office/drawing/2014/main" val="2876863846"/>
                    </a:ext>
                  </a:extLst>
                </a:gridCol>
                <a:gridCol w="1284589">
                  <a:extLst>
                    <a:ext uri="{9D8B030D-6E8A-4147-A177-3AD203B41FA5}">
                      <a16:colId xmlns:a16="http://schemas.microsoft.com/office/drawing/2014/main" val="679181430"/>
                    </a:ext>
                  </a:extLst>
                </a:gridCol>
                <a:gridCol w="1284589">
                  <a:extLst>
                    <a:ext uri="{9D8B030D-6E8A-4147-A177-3AD203B41FA5}">
                      <a16:colId xmlns:a16="http://schemas.microsoft.com/office/drawing/2014/main" val="561883537"/>
                    </a:ext>
                  </a:extLst>
                </a:gridCol>
                <a:gridCol w="1284589">
                  <a:extLst>
                    <a:ext uri="{9D8B030D-6E8A-4147-A177-3AD203B41FA5}">
                      <a16:colId xmlns:a16="http://schemas.microsoft.com/office/drawing/2014/main" val="3870167706"/>
                    </a:ext>
                  </a:extLst>
                </a:gridCol>
                <a:gridCol w="2039173">
                  <a:extLst>
                    <a:ext uri="{9D8B030D-6E8A-4147-A177-3AD203B41FA5}">
                      <a16:colId xmlns:a16="http://schemas.microsoft.com/office/drawing/2014/main" val="2462130605"/>
                    </a:ext>
                  </a:extLst>
                </a:gridCol>
              </a:tblGrid>
              <a:tr h="256630">
                <a:tc>
                  <a:txBody>
                    <a:bodyPr/>
                    <a:lstStyle/>
                    <a:p>
                      <a:pPr algn="l" fontAlgn="b"/>
                      <a:r>
                        <a:rPr lang="en-US" sz="800" u="none" strike="noStrike">
                          <a:effectLst/>
                        </a:rPr>
                        <a:t>Req Order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ctr"/>
                      <a:r>
                        <a:rPr lang="en-US" sz="800" u="none" strike="noStrike">
                          <a:effectLst/>
                        </a:rPr>
                        <a:t>Requester</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Preferences</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dirty="0">
                          <a:effectLst/>
                        </a:rPr>
                        <a:t>Assigned</a:t>
                      </a:r>
                      <a:endParaRPr lang="en-US" sz="800" b="0" i="0" u="none" strike="noStrike" dirty="0">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Topic/Title</a:t>
                      </a:r>
                      <a:endParaRPr lang="en-US" sz="800" b="0" i="0" u="none" strike="noStrike">
                        <a:solidFill>
                          <a:srgbClr val="000000"/>
                        </a:solidFill>
                        <a:effectLst/>
                        <a:latin typeface="Calibri" panose="020F0502020204030204" pitchFamily="34" charset="0"/>
                      </a:endParaRPr>
                    </a:p>
                  </a:txBody>
                  <a:tcPr marL="5390" marR="5390" marT="5390" marB="0" anchor="ctr"/>
                </a:tc>
                <a:extLst>
                  <a:ext uri="{0D108BD9-81ED-4DB2-BD59-A6C34878D82A}">
                    <a16:rowId xmlns:a16="http://schemas.microsoft.com/office/drawing/2014/main" val="90990966"/>
                  </a:ext>
                </a:extLst>
              </a:tr>
              <a:tr h="131090">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Libra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14-July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 Wake Up Radio Scheme for UWB.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297020891"/>
                  </a:ext>
                </a:extLst>
              </a:tr>
              <a:tr h="131090">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Huan-Bang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17852271"/>
                  </a:ext>
                </a:extLst>
              </a:tr>
              <a:tr h="131090">
                <a:tc>
                  <a:txBody>
                    <a:bodyPr/>
                    <a:lstStyle/>
                    <a:p>
                      <a:pPr algn="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Non-coherent reception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059665246"/>
                  </a:ext>
                </a:extLst>
              </a:tr>
              <a:tr h="131090">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 access demo</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69713494"/>
                  </a:ext>
                </a:extLst>
              </a:tr>
              <a:tr h="131090">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Zhenzhen,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DL-TDoA</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406039590"/>
                  </a:ext>
                </a:extLst>
              </a:tr>
              <a:tr h="131090">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Jarek Niewczas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14609979"/>
                  </a:ext>
                </a:extLst>
              </a:tr>
              <a:tr h="131090">
                <a:tc>
                  <a:txBody>
                    <a:bodyPr/>
                    <a:lstStyle/>
                    <a:p>
                      <a:pPr algn="r" fontAlgn="b"/>
                      <a:r>
                        <a:rPr lang="en-US" sz="800" u="none" strike="noStrike">
                          <a:effectLst/>
                        </a:rPr>
                        <a:t>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Boris, David</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Follow up on secure ranging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48095267"/>
                  </a:ext>
                </a:extLst>
              </a:tr>
              <a:tr h="131090">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Carlos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LDPC</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48213244"/>
                  </a:ext>
                </a:extLst>
              </a:tr>
              <a:tr h="256630">
                <a:tc>
                  <a:txBody>
                    <a:bodyPr/>
                    <a:lstStyle/>
                    <a:p>
                      <a:pPr algn="r" fontAlgn="b"/>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Shang-Te Yang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PT friendly and before the 802.11 WNG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Interference Considerations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560440769"/>
                  </a:ext>
                </a:extLst>
              </a:tr>
              <a:tr h="131090">
                <a:tc>
                  <a:txBody>
                    <a:bodyPr/>
                    <a:lstStyle/>
                    <a:p>
                      <a:pPr algn="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convergence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797004485"/>
                  </a:ext>
                </a:extLst>
              </a:tr>
              <a:tr h="131090">
                <a:tc>
                  <a:txBody>
                    <a:bodyPr/>
                    <a:lstStyle/>
                    <a:p>
                      <a:pPr algn="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More details on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18067502"/>
                  </a:ext>
                </a:extLst>
              </a:tr>
              <a:tr h="131090">
                <a:tc>
                  <a:txBody>
                    <a:bodyPr/>
                    <a:lstStyle/>
                    <a:p>
                      <a:pPr algn="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Later in the week</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 on the NB-UWB technical framework</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706116228"/>
                  </a:ext>
                </a:extLst>
              </a:tr>
              <a:tr h="256630">
                <a:tc>
                  <a:txBody>
                    <a:bodyPr/>
                    <a:lstStyle/>
                    <a:p>
                      <a:pPr algn="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Anliker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In person so 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AM1</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Secuirty aspects, analysis of distance boudning proposals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387806035"/>
                  </a:ext>
                </a:extLst>
              </a:tr>
              <a:tr h="256630">
                <a:tc>
                  <a:txBody>
                    <a:bodyPr/>
                    <a:lstStyle/>
                    <a:p>
                      <a:pPr algn="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spectrum and channel allocation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640005595"/>
                  </a:ext>
                </a:extLst>
              </a:tr>
              <a:tr h="256630">
                <a:tc>
                  <a:txBody>
                    <a:bodyPr/>
                    <a:lstStyle/>
                    <a:p>
                      <a:pPr algn="r" fontAlgn="b"/>
                      <a:r>
                        <a:rPr lang="en-US" sz="800" u="none" strike="noStrike">
                          <a:effectLst/>
                        </a:rPr>
                        <a:t>15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channel access and interference mitigation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823589440"/>
                  </a:ext>
                </a:extLst>
              </a:tr>
              <a:tr h="256630">
                <a:tc>
                  <a:txBody>
                    <a:bodyPr/>
                    <a:lstStyle/>
                    <a:p>
                      <a:pPr algn="r" fontAlgn="b"/>
                      <a:r>
                        <a:rPr lang="en-US" sz="800" u="none" strike="noStrike">
                          <a:effectLst/>
                        </a:rPr>
                        <a:t>16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advertising and session discovery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943602623"/>
                  </a:ext>
                </a:extLst>
              </a:tr>
              <a:tr h="131090">
                <a:tc>
                  <a:txBody>
                    <a:bodyPr/>
                    <a:lstStyle/>
                    <a:p>
                      <a:pPr algn="r" fontAlgn="b"/>
                      <a:r>
                        <a:rPr lang="en-US" sz="800" u="none" strike="noStrike">
                          <a:effectLst/>
                        </a:rPr>
                        <a:t>17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Channelization of NB Mirroring Channel</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237055284"/>
                  </a:ext>
                </a:extLst>
              </a:tr>
              <a:tr h="256630">
                <a:tc>
                  <a:txBody>
                    <a:bodyPr/>
                    <a:lstStyle/>
                    <a:p>
                      <a:pPr algn="r" fontAlgn="b"/>
                      <a:r>
                        <a:rPr lang="en-US" sz="800" u="none" strike="noStrike">
                          <a:effectLst/>
                        </a:rPr>
                        <a:t>18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Enhancement of Ranging Block Structure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93110549"/>
                  </a:ext>
                </a:extLst>
              </a:tr>
              <a:tr h="131090">
                <a:tc>
                  <a:txBody>
                    <a:bodyPr/>
                    <a:lstStyle/>
                    <a:p>
                      <a:pPr algn="r" fontAlgn="b"/>
                      <a:r>
                        <a:rPr lang="en-US" sz="800" u="none" strike="noStrike">
                          <a:effectLst/>
                        </a:rPr>
                        <a:t>19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Taeyoung Ha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Text Proposal for NB Mirroring Channel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123261138"/>
                  </a:ext>
                </a:extLst>
              </a:tr>
              <a:tr h="256630">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Text Proposal for Multiple Transmissions in A Ranging Slot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92595506"/>
                  </a:ext>
                </a:extLst>
              </a:tr>
              <a:tr h="256630">
                <a:tc>
                  <a:txBody>
                    <a:bodyPr/>
                    <a:lstStyle/>
                    <a:p>
                      <a:pPr algn="r" fontAlgn="b"/>
                      <a:r>
                        <a:rPr lang="en-US" sz="800" u="none" strike="noStrike">
                          <a:effectLst/>
                        </a:rPr>
                        <a:t>21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Vinod Kristem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Might be able to sqeeze int o Xiliang's slot; PT friendly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Higher data rate and symbol structure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902879868"/>
                  </a:ext>
                </a:extLst>
              </a:tr>
              <a:tr h="131090">
                <a:tc>
                  <a:txBody>
                    <a:bodyPr/>
                    <a:lstStyle/>
                    <a:p>
                      <a:pPr algn="r" fontAlgn="b"/>
                      <a:r>
                        <a:rPr lang="en-US" sz="800" u="none" strike="noStrike">
                          <a:effectLst/>
                        </a:rPr>
                        <a:t>22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Kangjin Yoon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sng" strike="noStrike">
                        <a:solidFill>
                          <a:srgbClr val="0000FF"/>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HRP PHY Inter frame spacing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23077577"/>
                  </a:ext>
                </a:extLst>
              </a:tr>
              <a:tr h="131090">
                <a:tc>
                  <a:txBody>
                    <a:bodyPr/>
                    <a:lstStyle/>
                    <a:p>
                      <a:pPr algn="r" fontAlgn="b"/>
                      <a:r>
                        <a:rPr lang="en-US" sz="800" u="none" strike="noStrike">
                          <a:effectLst/>
                        </a:rPr>
                        <a:t>23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da Silva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channelization (&gt;10.5 GHz)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926421312"/>
                  </a:ext>
                </a:extLst>
              </a:tr>
              <a:tr h="131090">
                <a:tc>
                  <a:txBody>
                    <a:bodyPr/>
                    <a:lstStyle/>
                    <a:p>
                      <a:pPr algn="r" fontAlgn="b"/>
                      <a:r>
                        <a:rPr lang="en-US" sz="800" u="none" strike="noStrike">
                          <a:effectLst/>
                        </a:rPr>
                        <a:t>24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Study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679888012"/>
                  </a:ext>
                </a:extLst>
              </a:tr>
              <a:tr h="131090">
                <a:tc>
                  <a:txBody>
                    <a:bodyPr/>
                    <a:lstStyle/>
                    <a:p>
                      <a:pPr algn="r" fontAlgn="b"/>
                      <a:r>
                        <a:rPr lang="en-US" sz="800" u="none" strike="noStrike">
                          <a:effectLst/>
                        </a:rPr>
                        <a:t>25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Deferred to later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Updates on sensing TFD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069010077"/>
                  </a:ext>
                </a:extLst>
              </a:tr>
              <a:tr h="131090">
                <a:tc>
                  <a:txBody>
                    <a:bodyPr/>
                    <a:lstStyle/>
                    <a:p>
                      <a:pPr algn="r" fontAlgn="b"/>
                      <a:r>
                        <a:rPr lang="en-US" sz="800" u="none" strike="noStrike">
                          <a:effectLst/>
                        </a:rPr>
                        <a:t>26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Rani Keren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to 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Selecting number of fragments in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221138245"/>
                  </a:ext>
                </a:extLst>
              </a:tr>
              <a:tr h="131090">
                <a:tc>
                  <a:txBody>
                    <a:bodyPr/>
                    <a:lstStyle/>
                    <a:p>
                      <a:pPr algn="r" fontAlgn="b"/>
                      <a:r>
                        <a:rPr lang="en-US" sz="800" u="none" strike="noStrike">
                          <a:effectLst/>
                        </a:rPr>
                        <a:t>27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Chenchen Liu</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Considerations on sequences in 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55641189"/>
                  </a:ext>
                </a:extLst>
              </a:tr>
              <a:tr h="131090">
                <a:tc>
                  <a:txBody>
                    <a:bodyPr/>
                    <a:lstStyle/>
                    <a:p>
                      <a:pPr algn="r" fontAlgn="b"/>
                      <a:r>
                        <a:rPr lang="en-US" sz="800" u="none" strike="noStrike">
                          <a:effectLst/>
                        </a:rPr>
                        <a:t>28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Bin Qian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NB considerations for NBA-MMS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66772244"/>
                  </a:ext>
                </a:extLst>
              </a:tr>
              <a:tr h="256630">
                <a:tc>
                  <a:txBody>
                    <a:bodyPr/>
                    <a:lstStyle/>
                    <a:p>
                      <a:pPr algn="r" fontAlgn="b"/>
                      <a:r>
                        <a:rPr lang="en-US" sz="800" u="none" strike="noStrike">
                          <a:effectLst/>
                        </a:rPr>
                        <a:t>29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Wei Lin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Preliminary Discussion on Possible LDPC Codes for 15.4ab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46688027"/>
                  </a:ext>
                </a:extLst>
              </a:tr>
              <a:tr h="131090">
                <a:tc>
                  <a:txBody>
                    <a:bodyPr/>
                    <a:lstStyle/>
                    <a:p>
                      <a:pPr algn="r" fontAlgn="b"/>
                      <a:r>
                        <a:rPr lang="en-US" sz="800" u="none" strike="noStrike">
                          <a:effectLst/>
                        </a:rPr>
                        <a:t>30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Xiaohui Peng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sensing pulse shape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545758307"/>
                  </a:ext>
                </a:extLst>
              </a:tr>
              <a:tr h="131090">
                <a:tc>
                  <a:txBody>
                    <a:bodyPr/>
                    <a:lstStyle/>
                    <a:p>
                      <a:pPr algn="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Aniruddh Rao Kabbinale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AM2</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co-scheduling ranging and sensing</a:t>
                      </a:r>
                      <a:endParaRPr lang="en-US" sz="800" b="0" i="0" u="none" strike="noStrike" dirty="0">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93096877"/>
                  </a:ext>
                </a:extLst>
              </a:tr>
            </a:tbl>
          </a:graphicData>
        </a:graphic>
      </p:graphicFrame>
      <p:sp>
        <p:nvSpPr>
          <p:cNvPr id="6" name="Date Placeholder 3">
            <a:extLst>
              <a:ext uri="{FF2B5EF4-FFF2-40B4-BE49-F238E27FC236}">
                <a16:creationId xmlns:a16="http://schemas.microsoft.com/office/drawing/2014/main" id="{A2DE5216-097C-7971-F769-74223ED487A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1D01478E-3747-E28B-3F0F-1D230542A487}"/>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41</a:t>
            </a:fld>
            <a:endParaRPr lang="en-US" sz="1200" dirty="0"/>
          </a:p>
        </p:txBody>
      </p:sp>
      <p:sp>
        <p:nvSpPr>
          <p:cNvPr id="8" name="Footer Placeholder 4">
            <a:extLst>
              <a:ext uri="{FF2B5EF4-FFF2-40B4-BE49-F238E27FC236}">
                <a16:creationId xmlns:a16="http://schemas.microsoft.com/office/drawing/2014/main" id="{8649A50D-38CA-ED12-EDB6-4D7D8A0AD3F1}"/>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89210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359532" y="485744"/>
            <a:ext cx="8424936" cy="754063"/>
          </a:xfrm>
        </p:spPr>
        <p:txBody>
          <a:bodyPr/>
          <a:lstStyle/>
          <a:p>
            <a:r>
              <a:rPr lang="en-US" dirty="0">
                <a:solidFill>
                  <a:schemeClr val="tx1"/>
                </a:solidFill>
              </a:rPr>
              <a:t>Technical Presentations This Week</a:t>
            </a:r>
          </a:p>
        </p:txBody>
      </p:sp>
      <p:graphicFrame>
        <p:nvGraphicFramePr>
          <p:cNvPr id="3" name="Table 2">
            <a:extLst>
              <a:ext uri="{FF2B5EF4-FFF2-40B4-BE49-F238E27FC236}">
                <a16:creationId xmlns:a16="http://schemas.microsoft.com/office/drawing/2014/main" id="{FE05681B-2778-966B-4E49-DBF0842FF86F}"/>
              </a:ext>
            </a:extLst>
          </p:cNvPr>
          <p:cNvGraphicFramePr>
            <a:graphicFrameLocks noGrp="1"/>
          </p:cNvGraphicFramePr>
          <p:nvPr/>
        </p:nvGraphicFramePr>
        <p:xfrm>
          <a:off x="683568" y="1205823"/>
          <a:ext cx="7920880" cy="5391529"/>
        </p:xfrm>
        <a:graphic>
          <a:graphicData uri="http://schemas.openxmlformats.org/drawingml/2006/table">
            <a:tbl>
              <a:tblPr>
                <a:tableStyleId>{5C22544A-7EE6-4342-B048-85BDC9FD1C3A}</a:tableStyleId>
              </a:tblPr>
              <a:tblGrid>
                <a:gridCol w="585456">
                  <a:extLst>
                    <a:ext uri="{9D8B030D-6E8A-4147-A177-3AD203B41FA5}">
                      <a16:colId xmlns:a16="http://schemas.microsoft.com/office/drawing/2014/main" val="729841822"/>
                    </a:ext>
                  </a:extLst>
                </a:gridCol>
                <a:gridCol w="7335424">
                  <a:extLst>
                    <a:ext uri="{9D8B030D-6E8A-4147-A177-3AD203B41FA5}">
                      <a16:colId xmlns:a16="http://schemas.microsoft.com/office/drawing/2014/main" val="1120061026"/>
                    </a:ext>
                  </a:extLst>
                </a:gridCol>
              </a:tblGrid>
              <a:tr h="164190">
                <a:tc>
                  <a:txBody>
                    <a:bodyPr/>
                    <a:lstStyle/>
                    <a:p>
                      <a:pPr algn="l" fontAlgn="b"/>
                      <a:r>
                        <a:rPr lang="en-US" sz="900" u="none" strike="noStrike">
                          <a:solidFill>
                            <a:schemeClr val="tx1"/>
                          </a:solidFill>
                          <a:effectLst/>
                        </a:rPr>
                        <a:t>Doc #</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none" strike="noStrike">
                          <a:solidFill>
                            <a:schemeClr val="tx1"/>
                          </a:solidFill>
                          <a:effectLst/>
                        </a:rPr>
                        <a:t>Link1</a:t>
                      </a:r>
                      <a:endParaRPr lang="en-US" sz="900" b="0" i="0" u="none"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303043462"/>
                  </a:ext>
                </a:extLst>
              </a:tr>
              <a:tr h="149556">
                <a:tc>
                  <a:txBody>
                    <a:bodyPr/>
                    <a:lstStyle/>
                    <a:p>
                      <a:pPr algn="r" fontAlgn="b"/>
                      <a:r>
                        <a:rPr lang="en-US" sz="900" u="none" strike="noStrike">
                          <a:solidFill>
                            <a:schemeClr val="tx1"/>
                          </a:solidFill>
                          <a:effectLst/>
                        </a:rPr>
                        <a:t>359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
                            <a:extLst>
                              <a:ext uri="{A12FA001-AC4F-418D-AE19-62706E023703}">
                                <ahyp:hlinkClr xmlns:ahyp="http://schemas.microsoft.com/office/drawing/2018/hyperlinkcolor" val="tx"/>
                              </a:ext>
                            </a:extLst>
                          </a:hlinkClick>
                        </a:rPr>
                        <a:t>https://mentor.ieee.org/802.15/dcn/22/15-22-0359-01-04ab-july-2022-meeting-slides.pptx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342200998"/>
                  </a:ext>
                </a:extLst>
              </a:tr>
              <a:tr h="149556">
                <a:tc>
                  <a:txBody>
                    <a:bodyPr/>
                    <a:lstStyle/>
                    <a:p>
                      <a:pPr algn="r" fontAlgn="b"/>
                      <a:r>
                        <a:rPr lang="en-US" sz="900" u="none" strike="noStrike">
                          <a:solidFill>
                            <a:schemeClr val="tx1"/>
                          </a:solidFill>
                          <a:effectLst/>
                        </a:rPr>
                        <a:t>328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
                            <a:extLst>
                              <a:ext uri="{A12FA001-AC4F-418D-AE19-62706E023703}">
                                <ahyp:hlinkClr xmlns:ahyp="http://schemas.microsoft.com/office/drawing/2018/hyperlinkcolor" val="tx"/>
                              </a:ext>
                            </a:extLst>
                          </a:hlinkClick>
                        </a:rPr>
                        <a:t>https://mentor.ieee.org/802.15/dcn/22/15-22-0328-10-04ab-july-2022-tg4ab-agenda.xlsx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237205565"/>
                  </a:ext>
                </a:extLst>
              </a:tr>
              <a:tr h="149556">
                <a:tc>
                  <a:txBody>
                    <a:bodyPr/>
                    <a:lstStyle/>
                    <a:p>
                      <a:pPr algn="r" fontAlgn="b"/>
                      <a:r>
                        <a:rPr lang="en-US" sz="900" u="none" strike="noStrike">
                          <a:solidFill>
                            <a:schemeClr val="tx1"/>
                          </a:solidFill>
                          <a:effectLst/>
                        </a:rPr>
                        <a:t>368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4">
                            <a:extLst>
                              <a:ext uri="{A12FA001-AC4F-418D-AE19-62706E023703}">
                                <ahyp:hlinkClr xmlns:ahyp="http://schemas.microsoft.com/office/drawing/2018/hyperlinkcolor" val="tx"/>
                              </a:ext>
                            </a:extLst>
                          </a:hlinkClick>
                        </a:rPr>
                        <a:t>https://mentor.ieee.org/802.15/dcn/22/15-22-0368-00-04ab-tg4ab-conf-call-mins-may-to-jul-2022.docx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159454755"/>
                  </a:ext>
                </a:extLst>
              </a:tr>
              <a:tr h="149556">
                <a:tc>
                  <a:txBody>
                    <a:bodyPr/>
                    <a:lstStyle/>
                    <a:p>
                      <a:pPr algn="r" fontAlgn="b"/>
                      <a:r>
                        <a:rPr lang="en-US" sz="900" u="none" strike="noStrike">
                          <a:solidFill>
                            <a:schemeClr val="tx1"/>
                          </a:solidFill>
                          <a:effectLst/>
                        </a:rPr>
                        <a:t>326</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5">
                            <a:extLst>
                              <a:ext uri="{A12FA001-AC4F-418D-AE19-62706E023703}">
                                <ahyp:hlinkClr xmlns:ahyp="http://schemas.microsoft.com/office/drawing/2018/hyperlinkcolor" val="tx"/>
                              </a:ext>
                            </a:extLst>
                          </a:hlinkClick>
                        </a:rPr>
                        <a:t>https://mentor.ieee.org/802.15/dcn/22/15-22-0326-00-04ab-tg4ab-may-interim-mins.docx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120463166"/>
                  </a:ext>
                </a:extLst>
              </a:tr>
              <a:tr h="149556">
                <a:tc>
                  <a:txBody>
                    <a:bodyPr/>
                    <a:lstStyle/>
                    <a:p>
                      <a:pPr algn="r" fontAlgn="b"/>
                      <a:r>
                        <a:rPr lang="en-US" sz="900" u="none" strike="noStrike">
                          <a:solidFill>
                            <a:schemeClr val="tx1"/>
                          </a:solidFill>
                          <a:effectLst/>
                        </a:rPr>
                        <a:t>369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6">
                            <a:extLst>
                              <a:ext uri="{A12FA001-AC4F-418D-AE19-62706E023703}">
                                <ahyp:hlinkClr xmlns:ahyp="http://schemas.microsoft.com/office/drawing/2018/hyperlinkcolor" val="tx"/>
                              </a:ext>
                            </a:extLst>
                          </a:hlinkClick>
                        </a:rPr>
                        <a:t>https://mentor.ieee.org/802.15/dcn/22/15-22-0369-00-04ab-inter-frame-spacing-for-hrp-uwb-phy.pptx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088804222"/>
                  </a:ext>
                </a:extLst>
              </a:tr>
              <a:tr h="149556">
                <a:tc>
                  <a:txBody>
                    <a:bodyPr/>
                    <a:lstStyle/>
                    <a:p>
                      <a:pPr algn="r" fontAlgn="b"/>
                      <a:r>
                        <a:rPr lang="en-US" sz="900" u="none" strike="noStrike">
                          <a:solidFill>
                            <a:schemeClr val="tx1"/>
                          </a:solidFill>
                          <a:effectLst/>
                        </a:rPr>
                        <a:t>373</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7">
                            <a:extLst>
                              <a:ext uri="{A12FA001-AC4F-418D-AE19-62706E023703}">
                                <ahyp:hlinkClr xmlns:ahyp="http://schemas.microsoft.com/office/drawing/2018/hyperlinkcolor" val="tx"/>
                              </a:ext>
                            </a:extLst>
                          </a:hlinkClick>
                        </a:rPr>
                        <a:t>https://mentor.ieee.org/802.15/dcn/22/15-22-0373-00-04ab-high-speed-data-rates-for-impulse-ultra-wideband-radio.pptx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483441809"/>
                  </a:ext>
                </a:extLst>
              </a:tr>
              <a:tr h="149556">
                <a:tc>
                  <a:txBody>
                    <a:bodyPr/>
                    <a:lstStyle/>
                    <a:p>
                      <a:pPr algn="r" fontAlgn="b"/>
                      <a:r>
                        <a:rPr lang="en-US" sz="900" u="none" strike="noStrike">
                          <a:solidFill>
                            <a:schemeClr val="tx1"/>
                          </a:solidFill>
                          <a:effectLst/>
                        </a:rPr>
                        <a:t>380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8">
                            <a:extLst>
                              <a:ext uri="{A12FA001-AC4F-418D-AE19-62706E023703}">
                                <ahyp:hlinkClr xmlns:ahyp="http://schemas.microsoft.com/office/drawing/2018/hyperlinkcolor" val="tx"/>
                              </a:ext>
                            </a:extLst>
                          </a:hlinkClick>
                        </a:rPr>
                        <a:t>https://mentor.ieee.org/802.15/dcn/22/15-22-0380-00-04ab-more-on-supercomplementary-zero-sum-cross-correlation-szc-code-blocks.pptx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633361867"/>
                  </a:ext>
                </a:extLst>
              </a:tr>
              <a:tr h="149556">
                <a:tc>
                  <a:txBody>
                    <a:bodyPr/>
                    <a:lstStyle/>
                    <a:p>
                      <a:pPr algn="r" fontAlgn="b"/>
                      <a:r>
                        <a:rPr lang="en-US" sz="900" u="none" strike="noStrike">
                          <a:solidFill>
                            <a:schemeClr val="tx1"/>
                          </a:solidFill>
                          <a:effectLst/>
                        </a:rPr>
                        <a:t>372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9">
                            <a:extLst>
                              <a:ext uri="{A12FA001-AC4F-418D-AE19-62706E023703}">
                                <ahyp:hlinkClr xmlns:ahyp="http://schemas.microsoft.com/office/drawing/2018/hyperlinkcolor" val="tx"/>
                              </a:ext>
                            </a:extLst>
                          </a:hlinkClick>
                        </a:rPr>
                        <a:t>https://mentor.ieee.org/802.15/dcn/22/15-22-0372-00-04ab-uwb-interference-considerations.pptx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519797860"/>
                  </a:ext>
                </a:extLst>
              </a:tr>
              <a:tr h="149556">
                <a:tc>
                  <a:txBody>
                    <a:bodyPr/>
                    <a:lstStyle/>
                    <a:p>
                      <a:pPr algn="r" fontAlgn="b"/>
                      <a:r>
                        <a:rPr lang="en-US" sz="900" u="none" strike="noStrike">
                          <a:solidFill>
                            <a:schemeClr val="tx1"/>
                          </a:solidFill>
                          <a:effectLst/>
                        </a:rPr>
                        <a:t>330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0">
                            <a:extLst>
                              <a:ext uri="{A12FA001-AC4F-418D-AE19-62706E023703}">
                                <ahyp:hlinkClr xmlns:ahyp="http://schemas.microsoft.com/office/drawing/2018/hyperlinkcolor" val="tx"/>
                              </a:ext>
                            </a:extLst>
                          </a:hlinkClick>
                        </a:rPr>
                        <a:t>https://mentor.ieee.org/802.15/dcn/22/15-22-0330-00-04ab-4ab-channelization-discussion.pptx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92192085"/>
                  </a:ext>
                </a:extLst>
              </a:tr>
              <a:tr h="149556">
                <a:tc>
                  <a:txBody>
                    <a:bodyPr/>
                    <a:lstStyle/>
                    <a:p>
                      <a:pPr algn="r" fontAlgn="b"/>
                      <a:r>
                        <a:rPr lang="en-US" sz="900" u="none" strike="noStrike">
                          <a:solidFill>
                            <a:schemeClr val="tx1"/>
                          </a:solidFill>
                          <a:effectLst/>
                        </a:rPr>
                        <a:t>358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1">
                            <a:extLst>
                              <a:ext uri="{A12FA001-AC4F-418D-AE19-62706E023703}">
                                <ahyp:hlinkClr xmlns:ahyp="http://schemas.microsoft.com/office/drawing/2018/hyperlinkcolor" val="tx"/>
                              </a:ext>
                            </a:extLst>
                          </a:hlinkClick>
                        </a:rPr>
                        <a:t>https://mentor.ieee.org/802.15/dcn/22/15-22-0358-00-04ab-coexistence-with-wi-fi-by-using-narrowband-mirroring-channel.pptx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767177099"/>
                  </a:ext>
                </a:extLst>
              </a:tr>
              <a:tr h="149556">
                <a:tc>
                  <a:txBody>
                    <a:bodyPr/>
                    <a:lstStyle/>
                    <a:p>
                      <a:pPr algn="r" fontAlgn="b"/>
                      <a:r>
                        <a:rPr lang="en-US" sz="900" u="none" strike="noStrike">
                          <a:solidFill>
                            <a:schemeClr val="tx1"/>
                          </a:solidFill>
                          <a:effectLst/>
                        </a:rPr>
                        <a:t>339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2">
                            <a:extLst>
                              <a:ext uri="{A12FA001-AC4F-418D-AE19-62706E023703}">
                                <ahyp:hlinkClr xmlns:ahyp="http://schemas.microsoft.com/office/drawing/2018/hyperlinkcolor" val="tx"/>
                              </a:ext>
                            </a:extLst>
                          </a:hlinkClick>
                        </a:rPr>
                        <a:t>https://mentor.ieee.org/802.15/dcn/22/15-22-0339-00-04ab-narrowband-channel-allocation-for-nba-mms-uwb.pptx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656320053"/>
                  </a:ext>
                </a:extLst>
              </a:tr>
              <a:tr h="149556">
                <a:tc>
                  <a:txBody>
                    <a:bodyPr/>
                    <a:lstStyle/>
                    <a:p>
                      <a:pPr algn="r" fontAlgn="b"/>
                      <a:r>
                        <a:rPr lang="en-US" sz="900" u="none" strike="noStrike">
                          <a:solidFill>
                            <a:schemeClr val="tx1"/>
                          </a:solidFill>
                          <a:effectLst/>
                        </a:rPr>
                        <a:t>340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rPr>
                        <a:t>https://mentor.ieee.org/802.15/dcn/22/15-22-0340-01-04ab-narrowband-channel-access-and-interference-mitigation-for-nba-mms-uwb.pptx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077093890"/>
                  </a:ext>
                </a:extLst>
              </a:tr>
              <a:tr h="149556">
                <a:tc>
                  <a:txBody>
                    <a:bodyPr/>
                    <a:lstStyle/>
                    <a:p>
                      <a:pPr algn="r" fontAlgn="b"/>
                      <a:r>
                        <a:rPr lang="en-US" sz="900" u="none" strike="noStrike">
                          <a:solidFill>
                            <a:schemeClr val="tx1"/>
                          </a:solidFill>
                          <a:effectLst/>
                        </a:rPr>
                        <a:t>383</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3">
                            <a:extLst>
                              <a:ext uri="{A12FA001-AC4F-418D-AE19-62706E023703}">
                                <ahyp:hlinkClr xmlns:ahyp="http://schemas.microsoft.com/office/drawing/2018/hyperlinkcolor" val="tx"/>
                              </a:ext>
                            </a:extLst>
                          </a:hlinkClick>
                        </a:rPr>
                        <a:t>https://mentor.ieee.org/802.15/dcn/22/15-22-0383-00-04ab-nb-assisted-uwb-channel-access-follow-up.pptx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038735594"/>
                  </a:ext>
                </a:extLst>
              </a:tr>
              <a:tr h="149556">
                <a:tc>
                  <a:txBody>
                    <a:bodyPr/>
                    <a:lstStyle/>
                    <a:p>
                      <a:pPr algn="r" fontAlgn="b"/>
                      <a:r>
                        <a:rPr lang="en-US" sz="900" u="none" strike="noStrike">
                          <a:solidFill>
                            <a:schemeClr val="tx1"/>
                          </a:solidFill>
                          <a:effectLst/>
                        </a:rPr>
                        <a:t>378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4">
                            <a:extLst>
                              <a:ext uri="{A12FA001-AC4F-418D-AE19-62706E023703}">
                                <ahyp:hlinkClr xmlns:ahyp="http://schemas.microsoft.com/office/drawing/2018/hyperlinkcolor" val="tx"/>
                              </a:ext>
                            </a:extLst>
                          </a:hlinkClick>
                        </a:rPr>
                        <a:t>https://mentor.ieee.org/802.15/dcn/22/15-22-0378-00-04ab-on-the-selection-of-number-of-fragments-in-mms-uwb.pptx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166335290"/>
                  </a:ext>
                </a:extLst>
              </a:tr>
              <a:tr h="149556">
                <a:tc>
                  <a:txBody>
                    <a:bodyPr/>
                    <a:lstStyle/>
                    <a:p>
                      <a:pPr algn="r" fontAlgn="b"/>
                      <a:r>
                        <a:rPr lang="en-US" sz="900" u="none" strike="noStrike">
                          <a:solidFill>
                            <a:schemeClr val="tx1"/>
                          </a:solidFill>
                          <a:effectLst/>
                        </a:rPr>
                        <a:t>385</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5">
                            <a:extLst>
                              <a:ext uri="{A12FA001-AC4F-418D-AE19-62706E023703}">
                                <ahyp:hlinkClr xmlns:ahyp="http://schemas.microsoft.com/office/drawing/2018/hyperlinkcolor" val="tx"/>
                              </a:ext>
                            </a:extLst>
                          </a:hlinkClick>
                        </a:rPr>
                        <a:t>https://mentor.ieee.org/802.15/dcn/22/15-22-0385-00-04ab-status-on-downlink-tdoa-dl-tdoa-location-service-proposals-in-802-15.pptx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545166058"/>
                  </a:ext>
                </a:extLst>
              </a:tr>
              <a:tr h="149556">
                <a:tc>
                  <a:txBody>
                    <a:bodyPr/>
                    <a:lstStyle/>
                    <a:p>
                      <a:pPr algn="r" fontAlgn="b"/>
                      <a:r>
                        <a:rPr lang="en-US" sz="900" u="none" strike="noStrike">
                          <a:solidFill>
                            <a:schemeClr val="tx1"/>
                          </a:solidFill>
                          <a:effectLst/>
                        </a:rPr>
                        <a:t>391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6">
                            <a:extLst>
                              <a:ext uri="{A12FA001-AC4F-418D-AE19-62706E023703}">
                                <ahyp:hlinkClr xmlns:ahyp="http://schemas.microsoft.com/office/drawing/2018/hyperlinkcolor" val="tx"/>
                              </a:ext>
                            </a:extLst>
                          </a:hlinkClick>
                        </a:rPr>
                        <a:t>https://mentor.ieee.org/802.15/dcn/22/15-22-0391-01-04ab-preliminary-discussion-on-possible-ldpc-codes-for-15-4ab.pptx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981304437"/>
                  </a:ext>
                </a:extLst>
              </a:tr>
              <a:tr h="149556">
                <a:tc>
                  <a:txBody>
                    <a:bodyPr/>
                    <a:lstStyle/>
                    <a:p>
                      <a:pPr algn="r" fontAlgn="b"/>
                      <a:r>
                        <a:rPr lang="en-US" sz="900" u="none" strike="noStrike">
                          <a:solidFill>
                            <a:schemeClr val="tx1"/>
                          </a:solidFill>
                          <a:effectLst/>
                        </a:rPr>
                        <a:t>357</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7">
                            <a:extLst>
                              <a:ext uri="{A12FA001-AC4F-418D-AE19-62706E023703}">
                                <ahyp:hlinkClr xmlns:ahyp="http://schemas.microsoft.com/office/drawing/2018/hyperlinkcolor" val="tx"/>
                              </a:ext>
                            </a:extLst>
                          </a:hlinkClick>
                        </a:rPr>
                        <a:t>https://mentor.ieee.org/802.15/dcn/22/15-22-0357-01-04ab-flexible-block-structure.ppt</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693824248"/>
                  </a:ext>
                </a:extLst>
              </a:tr>
              <a:tr h="149556">
                <a:tc>
                  <a:txBody>
                    <a:bodyPr/>
                    <a:lstStyle/>
                    <a:p>
                      <a:pPr algn="r" fontAlgn="b"/>
                      <a:r>
                        <a:rPr lang="en-US" sz="900" u="none" strike="noStrike">
                          <a:solidFill>
                            <a:schemeClr val="tx1"/>
                          </a:solidFill>
                          <a:effectLst/>
                        </a:rPr>
                        <a:t>356</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8">
                            <a:extLst>
                              <a:ext uri="{A12FA001-AC4F-418D-AE19-62706E023703}">
                                <ahyp:hlinkClr xmlns:ahyp="http://schemas.microsoft.com/office/drawing/2018/hyperlinkcolor" val="tx"/>
                              </a:ext>
                            </a:extLst>
                          </a:hlinkClick>
                        </a:rPr>
                        <a:t>https://mentor.ieee.org/802.15/dcn/22/15-22-0356-00-04ab-multiple-transmissions-in-a-ranging-slot.docx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97299390"/>
                  </a:ext>
                </a:extLst>
              </a:tr>
              <a:tr h="149556">
                <a:tc>
                  <a:txBody>
                    <a:bodyPr/>
                    <a:lstStyle/>
                    <a:p>
                      <a:pPr algn="r" fontAlgn="b"/>
                      <a:r>
                        <a:rPr lang="en-US" sz="900" u="none" strike="noStrike">
                          <a:solidFill>
                            <a:schemeClr val="tx1"/>
                          </a:solidFill>
                          <a:effectLst/>
                        </a:rPr>
                        <a:t>386</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9">
                            <a:extLst>
                              <a:ext uri="{A12FA001-AC4F-418D-AE19-62706E023703}">
                                <ahyp:hlinkClr xmlns:ahyp="http://schemas.microsoft.com/office/drawing/2018/hyperlinkcolor" val="tx"/>
                              </a:ext>
                            </a:extLst>
                          </a:hlinkClick>
                        </a:rPr>
                        <a:t>https://mentor.ieee.org/802.15/dcn/22/15-22-0386-00-04ab-narrow-band-mirroring-channels.docx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396318501"/>
                  </a:ext>
                </a:extLst>
              </a:tr>
              <a:tr h="149556">
                <a:tc>
                  <a:txBody>
                    <a:bodyPr/>
                    <a:lstStyle/>
                    <a:p>
                      <a:pPr algn="r" fontAlgn="b"/>
                      <a:r>
                        <a:rPr lang="en-US" sz="900" u="none" strike="noStrike">
                          <a:solidFill>
                            <a:schemeClr val="tx1"/>
                          </a:solidFill>
                          <a:effectLst/>
                        </a:rPr>
                        <a:t>390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0">
                            <a:extLst>
                              <a:ext uri="{A12FA001-AC4F-418D-AE19-62706E023703}">
                                <ahyp:hlinkClr xmlns:ahyp="http://schemas.microsoft.com/office/drawing/2018/hyperlinkcolor" val="tx"/>
                              </a:ext>
                            </a:extLst>
                          </a:hlinkClick>
                        </a:rPr>
                        <a:t>https://mentor.ieee.org/802.15/dcn/22/15-22-0390-00-04ab-discussion-on-preamble-sequence-options-for-detection-and-channel-estimation.pptx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071077986"/>
                  </a:ext>
                </a:extLst>
              </a:tr>
              <a:tr h="149556">
                <a:tc>
                  <a:txBody>
                    <a:bodyPr/>
                    <a:lstStyle/>
                    <a:p>
                      <a:pPr algn="r" fontAlgn="b"/>
                      <a:r>
                        <a:rPr lang="en-US" sz="900" u="none" strike="noStrike">
                          <a:solidFill>
                            <a:schemeClr val="tx1"/>
                          </a:solidFill>
                          <a:effectLst/>
                        </a:rPr>
                        <a:t>400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1">
                            <a:extLst>
                              <a:ext uri="{A12FA001-AC4F-418D-AE19-62706E023703}">
                                <ahyp:hlinkClr xmlns:ahyp="http://schemas.microsoft.com/office/drawing/2018/hyperlinkcolor" val="tx"/>
                              </a:ext>
                            </a:extLst>
                          </a:hlinkClick>
                        </a:rPr>
                        <a:t>https://mentor.ieee.org/802.15/dcn/22/15-22-0400-00-04ab-considerations-on-sequences-in-4ab.pptx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05168796"/>
                  </a:ext>
                </a:extLst>
              </a:tr>
              <a:tr h="149556">
                <a:tc>
                  <a:txBody>
                    <a:bodyPr/>
                    <a:lstStyle/>
                    <a:p>
                      <a:pPr algn="r" fontAlgn="b"/>
                      <a:r>
                        <a:rPr lang="en-US" sz="900" u="none" strike="noStrike">
                          <a:solidFill>
                            <a:schemeClr val="tx1"/>
                          </a:solidFill>
                          <a:effectLst/>
                        </a:rPr>
                        <a:t>405</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2">
                            <a:extLst>
                              <a:ext uri="{A12FA001-AC4F-418D-AE19-62706E023703}">
                                <ahyp:hlinkClr xmlns:ahyp="http://schemas.microsoft.com/office/drawing/2018/hyperlinkcolor" val="tx"/>
                              </a:ext>
                            </a:extLst>
                          </a:hlinkClick>
                        </a:rPr>
                        <a:t>https://mentor.ieee.org/802.15/dcn/22/15-22-0405-02-04ab-way-forward-on-preamble-sequences-beyond-4z-ipatov.pptx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292901343"/>
                  </a:ext>
                </a:extLst>
              </a:tr>
              <a:tr h="149556">
                <a:tc>
                  <a:txBody>
                    <a:bodyPr/>
                    <a:lstStyle/>
                    <a:p>
                      <a:pPr algn="r" fontAlgn="b"/>
                      <a:r>
                        <a:rPr lang="en-US" sz="900" u="none" strike="noStrike">
                          <a:solidFill>
                            <a:schemeClr val="tx1"/>
                          </a:solidFill>
                          <a:effectLst/>
                        </a:rPr>
                        <a:t>409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3">
                            <a:extLst>
                              <a:ext uri="{A12FA001-AC4F-418D-AE19-62706E023703}">
                                <ahyp:hlinkClr xmlns:ahyp="http://schemas.microsoft.com/office/drawing/2018/hyperlinkcolor" val="tx"/>
                              </a:ext>
                            </a:extLst>
                          </a:hlinkClick>
                        </a:rPr>
                        <a:t>https://mentor.ieee.org/802.15/dcn/22/15-22-0409-01-04ab-non-coherent-hrp-option-for-data-communication-channel-plan-and-experiment.pptx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365527941"/>
                  </a:ext>
                </a:extLst>
              </a:tr>
              <a:tr h="149556">
                <a:tc>
                  <a:txBody>
                    <a:bodyPr/>
                    <a:lstStyle/>
                    <a:p>
                      <a:pPr algn="r" fontAlgn="b"/>
                      <a:r>
                        <a:rPr lang="en-US" sz="900" u="none" strike="noStrike">
                          <a:solidFill>
                            <a:schemeClr val="tx1"/>
                          </a:solidFill>
                          <a:effectLst/>
                        </a:rPr>
                        <a:t>362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4">
                            <a:extLst>
                              <a:ext uri="{A12FA001-AC4F-418D-AE19-62706E023703}">
                                <ahyp:hlinkClr xmlns:ahyp="http://schemas.microsoft.com/office/drawing/2018/hyperlinkcolor" val="tx"/>
                              </a:ext>
                            </a:extLst>
                          </a:hlinkClick>
                        </a:rPr>
                        <a:t>https://mentor.ieee.org/802.15/dcn/22/15-22-0362-00-04ab-new-data-rates-and-coding.pptx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521040079"/>
                  </a:ext>
                </a:extLst>
              </a:tr>
              <a:tr h="149556">
                <a:tc>
                  <a:txBody>
                    <a:bodyPr/>
                    <a:lstStyle/>
                    <a:p>
                      <a:pPr algn="r" fontAlgn="b"/>
                      <a:r>
                        <a:rPr lang="en-US" sz="900" u="none" strike="noStrike">
                          <a:solidFill>
                            <a:schemeClr val="tx1"/>
                          </a:solidFill>
                          <a:effectLst/>
                        </a:rPr>
                        <a:t>421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5">
                            <a:extLst>
                              <a:ext uri="{A12FA001-AC4F-418D-AE19-62706E023703}">
                                <ahyp:hlinkClr xmlns:ahyp="http://schemas.microsoft.com/office/drawing/2018/hyperlinkcolor" val="tx"/>
                              </a:ext>
                            </a:extLst>
                          </a:hlinkClick>
                        </a:rPr>
                        <a:t>https://mentor.ieee.org/802.15/dcn/22/15-22-0421-00-04ab-a-wake-up-radio-scheme-for-uwb.pptx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244353788"/>
                  </a:ext>
                </a:extLst>
              </a:tr>
              <a:tr h="291991">
                <a:tc>
                  <a:txBody>
                    <a:bodyPr/>
                    <a:lstStyle/>
                    <a:p>
                      <a:pPr algn="r" fontAlgn="b"/>
                      <a:r>
                        <a:rPr lang="en-US" sz="900" u="none" strike="noStrike" dirty="0">
                          <a:solidFill>
                            <a:schemeClr val="tx1"/>
                          </a:solidFill>
                          <a:effectLst/>
                        </a:rPr>
                        <a:t>413</a:t>
                      </a:r>
                      <a:endParaRPr lang="en-US" sz="900" b="0" i="0" u="none" strike="noStrike" dirty="0">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6">
                            <a:extLst>
                              <a:ext uri="{A12FA001-AC4F-418D-AE19-62706E023703}">
                                <ahyp:hlinkClr xmlns:ahyp="http://schemas.microsoft.com/office/drawing/2018/hyperlinkcolor" val="tx"/>
                              </a:ext>
                            </a:extLst>
                          </a:hlinkClick>
                        </a:rPr>
                        <a:t>https://mentor.ieee.org/802.15/dcn/22/15-22-0413-00-04ab-performance-analysis-of-ranging-integrity-fragment-rif-with-distance-commitment.pptx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074277360"/>
                  </a:ext>
                </a:extLst>
              </a:tr>
              <a:tr h="149556">
                <a:tc>
                  <a:txBody>
                    <a:bodyPr/>
                    <a:lstStyle/>
                    <a:p>
                      <a:pPr algn="r" fontAlgn="b"/>
                      <a:r>
                        <a:rPr lang="en-US" sz="900" u="none" strike="noStrike">
                          <a:solidFill>
                            <a:schemeClr val="tx1"/>
                          </a:solidFill>
                          <a:effectLst/>
                        </a:rPr>
                        <a:t>404</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7">
                            <a:extLst>
                              <a:ext uri="{A12FA001-AC4F-418D-AE19-62706E023703}">
                                <ahyp:hlinkClr xmlns:ahyp="http://schemas.microsoft.com/office/drawing/2018/hyperlinkcolor" val="tx"/>
                              </a:ext>
                            </a:extLst>
                          </a:hlinkClick>
                        </a:rPr>
                        <a:t>https://mentor.ieee.org/802.15/dcn/22/15-22-0404-01-04ab-co-scheduling-ranging-and-sensing.ppt</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124046534"/>
                  </a:ext>
                </a:extLst>
              </a:tr>
              <a:tr h="149556">
                <a:tc>
                  <a:txBody>
                    <a:bodyPr/>
                    <a:lstStyle/>
                    <a:p>
                      <a:pPr algn="r" fontAlgn="b"/>
                      <a:r>
                        <a:rPr lang="en-US" sz="900" u="none" strike="noStrike">
                          <a:solidFill>
                            <a:schemeClr val="tx1"/>
                          </a:solidFill>
                          <a:effectLst/>
                        </a:rPr>
                        <a:t>381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8">
                            <a:extLst>
                              <a:ext uri="{A12FA001-AC4F-418D-AE19-62706E023703}">
                                <ahyp:hlinkClr xmlns:ahyp="http://schemas.microsoft.com/office/drawing/2018/hyperlinkcolor" val="tx"/>
                              </a:ext>
                            </a:extLst>
                          </a:hlinkClick>
                        </a:rPr>
                        <a:t>https://mentor.ieee.org/802.15/dcn/22/15-22-0381-00-04ab-nba-uwb-ranging-text-proposal-for-15-4ab-tfd.docx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220845367"/>
                  </a:ext>
                </a:extLst>
              </a:tr>
              <a:tr h="149556">
                <a:tc>
                  <a:txBody>
                    <a:bodyPr/>
                    <a:lstStyle/>
                    <a:p>
                      <a:pPr algn="r" fontAlgn="b"/>
                      <a:r>
                        <a:rPr lang="en-US" sz="900" u="none" strike="noStrike">
                          <a:solidFill>
                            <a:schemeClr val="tx1"/>
                          </a:solidFill>
                          <a:effectLst/>
                        </a:rPr>
                        <a:t>392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9">
                            <a:extLst>
                              <a:ext uri="{A12FA001-AC4F-418D-AE19-62706E023703}">
                                <ahyp:hlinkClr xmlns:ahyp="http://schemas.microsoft.com/office/drawing/2018/hyperlinkcolor" val="tx"/>
                              </a:ext>
                            </a:extLst>
                          </a:hlinkClick>
                        </a:rPr>
                        <a:t>https://mentor.ieee.org/802.15/dcn/22/15-22-0392-00-04ab-more-on-mixed-mms-for-ranging-integrity.pptx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361244825"/>
                  </a:ext>
                </a:extLst>
              </a:tr>
              <a:tr h="149556">
                <a:tc>
                  <a:txBody>
                    <a:bodyPr/>
                    <a:lstStyle/>
                    <a:p>
                      <a:pPr algn="r" fontAlgn="b"/>
                      <a:r>
                        <a:rPr lang="en-US" sz="900" u="none" strike="noStrike">
                          <a:solidFill>
                            <a:schemeClr val="tx1"/>
                          </a:solidFill>
                          <a:effectLst/>
                        </a:rPr>
                        <a:t>341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0">
                            <a:extLst>
                              <a:ext uri="{A12FA001-AC4F-418D-AE19-62706E023703}">
                                <ahyp:hlinkClr xmlns:ahyp="http://schemas.microsoft.com/office/drawing/2018/hyperlinkcolor" val="tx"/>
                              </a:ext>
                            </a:extLst>
                          </a:hlinkClick>
                        </a:rPr>
                        <a:t>https://mentor.ieee.org/802.15/dcn/22/15-22-0341-01-04ab-nba-uwb-technical-framework-proposal-2022-july.docx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585191151"/>
                  </a:ext>
                </a:extLst>
              </a:tr>
              <a:tr h="149556">
                <a:tc>
                  <a:txBody>
                    <a:bodyPr/>
                    <a:lstStyle/>
                    <a:p>
                      <a:pPr algn="r" fontAlgn="b"/>
                      <a:r>
                        <a:rPr lang="en-US" sz="900" u="none" strike="noStrike">
                          <a:solidFill>
                            <a:schemeClr val="tx1"/>
                          </a:solidFill>
                          <a:effectLst/>
                        </a:rPr>
                        <a:t>410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1">
                            <a:extLst>
                              <a:ext uri="{A12FA001-AC4F-418D-AE19-62706E023703}">
                                <ahyp:hlinkClr xmlns:ahyp="http://schemas.microsoft.com/office/drawing/2018/hyperlinkcolor" val="tx"/>
                              </a:ext>
                            </a:extLst>
                          </a:hlinkClick>
                        </a:rPr>
                        <a:t>https://mentor.ieee.org/802.15/dcn/22/15-22-0410-00-04ab-nba-mms-uwb-security-considerations.pptx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226013105"/>
                  </a:ext>
                </a:extLst>
              </a:tr>
              <a:tr h="149556">
                <a:tc>
                  <a:txBody>
                    <a:bodyPr/>
                    <a:lstStyle/>
                    <a:p>
                      <a:pPr algn="r" fontAlgn="b"/>
                      <a:r>
                        <a:rPr lang="en-US" sz="900" u="none" strike="noStrike">
                          <a:solidFill>
                            <a:schemeClr val="tx1"/>
                          </a:solidFill>
                          <a:effectLst/>
                        </a:rPr>
                        <a:t>422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2">
                            <a:extLst>
                              <a:ext uri="{A12FA001-AC4F-418D-AE19-62706E023703}">
                                <ahyp:hlinkClr xmlns:ahyp="http://schemas.microsoft.com/office/drawing/2018/hyperlinkcolor" val="tx"/>
                              </a:ext>
                            </a:extLst>
                          </a:hlinkClick>
                        </a:rPr>
                        <a:t>https://mentor.ieee.org/802.15/dcn/22/15-22-0422-00-04ab-uwb-sensing-scheduling.pptx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381241355"/>
                  </a:ext>
                </a:extLst>
              </a:tr>
              <a:tr h="149556">
                <a:tc>
                  <a:txBody>
                    <a:bodyPr/>
                    <a:lstStyle/>
                    <a:p>
                      <a:pPr algn="r" fontAlgn="b"/>
                      <a:r>
                        <a:rPr lang="en-US" sz="900" u="none" strike="noStrike">
                          <a:solidFill>
                            <a:schemeClr val="tx1"/>
                          </a:solidFill>
                          <a:effectLst/>
                        </a:rPr>
                        <a:t>418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3">
                            <a:extLst>
                              <a:ext uri="{A12FA001-AC4F-418D-AE19-62706E023703}">
                                <ahyp:hlinkClr xmlns:ahyp="http://schemas.microsoft.com/office/drawing/2018/hyperlinkcolor" val="tx"/>
                              </a:ext>
                            </a:extLst>
                          </a:hlinkClick>
                        </a:rPr>
                        <a:t>https://mentor.ieee.org/802.15/dcn/22/15-22-0418-00-04ab-sensing-pulse-shape-consideration-in-802-15-4ab.pptx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546889000"/>
                  </a:ext>
                </a:extLst>
              </a:tr>
              <a:tr h="149556">
                <a:tc>
                  <a:txBody>
                    <a:bodyPr/>
                    <a:lstStyle/>
                    <a:p>
                      <a:pPr algn="r" fontAlgn="b"/>
                      <a:r>
                        <a:rPr lang="en-US" sz="900" u="none" strike="noStrike">
                          <a:solidFill>
                            <a:schemeClr val="tx1"/>
                          </a:solidFill>
                          <a:effectLst/>
                        </a:rPr>
                        <a:t>420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dirty="0">
                          <a:solidFill>
                            <a:schemeClr val="tx1"/>
                          </a:solidFill>
                          <a:effectLst/>
                          <a:hlinkClick r:id="rId34">
                            <a:extLst>
                              <a:ext uri="{A12FA001-AC4F-418D-AE19-62706E023703}">
                                <ahyp:hlinkClr xmlns:ahyp="http://schemas.microsoft.com/office/drawing/2018/hyperlinkcolor" val="tx"/>
                              </a:ext>
                            </a:extLst>
                          </a:hlinkClick>
                        </a:rPr>
                        <a:t>https://mentor.ieee.org/802.15/dcn/22/15-22-0420-00-04ab-nb-considerations-for-nba-mms-uwb.pptx</a:t>
                      </a:r>
                      <a:endParaRPr lang="en-US" sz="900" b="0" i="0" u="sng" strike="noStrike" dirty="0">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214110009"/>
                  </a:ext>
                </a:extLst>
              </a:tr>
            </a:tbl>
          </a:graphicData>
        </a:graphic>
      </p:graphicFrame>
      <p:sp>
        <p:nvSpPr>
          <p:cNvPr id="5" name="Date Placeholder 3">
            <a:extLst>
              <a:ext uri="{FF2B5EF4-FFF2-40B4-BE49-F238E27FC236}">
                <a16:creationId xmlns:a16="http://schemas.microsoft.com/office/drawing/2014/main" id="{30288F42-5B69-3291-AD71-BF6221470B35}"/>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2A4F1823-DB48-0F8B-5325-AFA1C716BE0E}"/>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42</a:t>
            </a:fld>
            <a:endParaRPr lang="en-US" sz="1200" dirty="0"/>
          </a:p>
        </p:txBody>
      </p:sp>
      <p:sp>
        <p:nvSpPr>
          <p:cNvPr id="7" name="Footer Placeholder 4">
            <a:extLst>
              <a:ext uri="{FF2B5EF4-FFF2-40B4-BE49-F238E27FC236}">
                <a16:creationId xmlns:a16="http://schemas.microsoft.com/office/drawing/2014/main" id="{44358AB3-A37A-2AEA-DC65-42D9129B750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4225160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CA8F-7995-47FE-4ECF-E786A3DF418B}"/>
              </a:ext>
            </a:extLst>
          </p:cNvPr>
          <p:cNvSpPr>
            <a:spLocks noGrp="1"/>
          </p:cNvSpPr>
          <p:nvPr>
            <p:ph type="title"/>
          </p:nvPr>
        </p:nvSpPr>
        <p:spPr/>
        <p:txBody>
          <a:bodyPr/>
          <a:lstStyle/>
          <a:p>
            <a:r>
              <a:rPr lang="en-US" dirty="0"/>
              <a:t>In a nutshell</a:t>
            </a:r>
          </a:p>
        </p:txBody>
      </p:sp>
      <p:sp>
        <p:nvSpPr>
          <p:cNvPr id="6" name="Content Placeholder 5">
            <a:extLst>
              <a:ext uri="{FF2B5EF4-FFF2-40B4-BE49-F238E27FC236}">
                <a16:creationId xmlns:a16="http://schemas.microsoft.com/office/drawing/2014/main" id="{B9E62BA6-2D7C-AF2A-C4B8-D0AF05B20533}"/>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We got it done!</a:t>
            </a:r>
          </a:p>
          <a:p>
            <a:pPr marL="457200" indent="-457200">
              <a:buFont typeface="Arial" panose="020B0604020202020204" pitchFamily="34" charset="0"/>
              <a:buChar char="•"/>
            </a:pPr>
            <a:r>
              <a:rPr lang="en-US" dirty="0"/>
              <a:t>Generally positive for TG4ab</a:t>
            </a:r>
          </a:p>
          <a:p>
            <a:pPr marL="457200" indent="-457200">
              <a:buFont typeface="Arial" panose="020B0604020202020204" pitchFamily="34" charset="0"/>
              <a:buChar char="•"/>
            </a:pPr>
            <a:r>
              <a:rPr lang="en-US" dirty="0"/>
              <a:t>We had dedicated volunteer to run Webex and presentations (2 computers)</a:t>
            </a:r>
          </a:p>
          <a:p>
            <a:pPr marL="457200" indent="-457200">
              <a:buFont typeface="Arial" panose="020B0604020202020204" pitchFamily="34" charset="0"/>
              <a:buChar char="•"/>
            </a:pPr>
            <a:r>
              <a:rPr lang="en-US" dirty="0"/>
              <a:t>Asked people in the room NOT join the Webex (no audio loops)</a:t>
            </a:r>
          </a:p>
          <a:p>
            <a:pPr marL="457200" indent="-457200">
              <a:buFont typeface="Arial" panose="020B0604020202020204" pitchFamily="34" charset="0"/>
              <a:buChar char="•"/>
            </a:pPr>
            <a:r>
              <a:rPr lang="en-US" dirty="0"/>
              <a:t>Two-que multiplexed</a:t>
            </a:r>
          </a:p>
          <a:p>
            <a:pPr marL="457200" indent="-457200">
              <a:buFont typeface="Arial" panose="020B0604020202020204" pitchFamily="34" charset="0"/>
              <a:buChar char="•"/>
            </a:pPr>
            <a:r>
              <a:rPr lang="en-US" dirty="0"/>
              <a:t>Very few problems with remote speakers and Webex interface</a:t>
            </a:r>
          </a:p>
          <a:p>
            <a:pPr marL="457200" indent="-457200">
              <a:buFont typeface="Arial" panose="020B0604020202020204" pitchFamily="34" charset="0"/>
              <a:buChar char="•"/>
            </a:pPr>
            <a:r>
              <a:rPr lang="en-US" dirty="0"/>
              <a:t>Only a few disruptions – we learned and adapted!</a:t>
            </a:r>
          </a:p>
          <a:p>
            <a:pPr marL="457200" indent="-457200">
              <a:buFont typeface="Arial" panose="020B0604020202020204" pitchFamily="34" charset="0"/>
              <a:buChar char="•"/>
            </a:pPr>
            <a:r>
              <a:rPr lang="en-US" dirty="0"/>
              <a:t>Engagement in the room was stellar</a:t>
            </a:r>
          </a:p>
          <a:p>
            <a:pPr marL="457200" indent="-457200">
              <a:buFont typeface="Arial" panose="020B0604020202020204" pitchFamily="34" charset="0"/>
              <a:buChar char="•"/>
            </a:pPr>
            <a:r>
              <a:rPr lang="en-US" dirty="0"/>
              <a:t>Remote attendees were able to join discussion within meeting boundaries, not benefitting from the mingling</a:t>
            </a:r>
          </a:p>
          <a:p>
            <a:pPr marL="457200" indent="-457200">
              <a:buFont typeface="Arial" panose="020B0604020202020204" pitchFamily="34" charset="0"/>
              <a:buChar char="•"/>
            </a:pPr>
            <a:r>
              <a:rPr lang="en-US" dirty="0"/>
              <a:t>In person is better!</a:t>
            </a:r>
          </a:p>
          <a:p>
            <a:pPr marL="457200" indent="-457200">
              <a:buFont typeface="Arial" panose="020B0604020202020204" pitchFamily="34" charset="0"/>
              <a:buChar char="•"/>
            </a:pPr>
            <a:endParaRPr lang="en-US" dirty="0"/>
          </a:p>
        </p:txBody>
      </p:sp>
      <p:sp>
        <p:nvSpPr>
          <p:cNvPr id="7" name="Date Placeholder 3">
            <a:extLst>
              <a:ext uri="{FF2B5EF4-FFF2-40B4-BE49-F238E27FC236}">
                <a16:creationId xmlns:a16="http://schemas.microsoft.com/office/drawing/2014/main" id="{B5F33E0E-CFC6-61EE-02D0-2E5B818F2F1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B8634EEB-C3DC-61D9-86CC-8573D20B9EE3}"/>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43</a:t>
            </a:fld>
            <a:endParaRPr lang="en-US" sz="1200" dirty="0"/>
          </a:p>
        </p:txBody>
      </p:sp>
      <p:sp>
        <p:nvSpPr>
          <p:cNvPr id="9" name="Footer Placeholder 4">
            <a:extLst>
              <a:ext uri="{FF2B5EF4-FFF2-40B4-BE49-F238E27FC236}">
                <a16:creationId xmlns:a16="http://schemas.microsoft.com/office/drawing/2014/main" id="{C8017C56-A6EB-99E7-6190-DB2B35B38B20}"/>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07208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July 14</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3600" dirty="0">
                <a:ea typeface="ＭＳ Ｐゴシック" pitchFamily="50" charset="-128"/>
              </a:rPr>
            </a:b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8" name="Foliennummernplatzhalter 3">
            <a:extLst>
              <a:ext uri="{FF2B5EF4-FFF2-40B4-BE49-F238E27FC236}">
                <a16:creationId xmlns:a16="http://schemas.microsoft.com/office/drawing/2014/main" id="{88AE39B2-1CA6-7B5C-8F0F-86250B9029E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44</a:t>
            </a:fld>
            <a:endParaRPr lang="en-US" dirty="0"/>
          </a:p>
        </p:txBody>
      </p:sp>
      <p:sp>
        <p:nvSpPr>
          <p:cNvPr id="9" name="Date Placeholder 3">
            <a:extLst>
              <a:ext uri="{FF2B5EF4-FFF2-40B4-BE49-F238E27FC236}">
                <a16:creationId xmlns:a16="http://schemas.microsoft.com/office/drawing/2014/main" id="{13D1744C-F7A9-DBC9-8AB4-8F566633CC1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1" name="Footer Placeholder 4">
            <a:extLst>
              <a:ext uri="{FF2B5EF4-FFF2-40B4-BE49-F238E27FC236}">
                <a16:creationId xmlns:a16="http://schemas.microsoft.com/office/drawing/2014/main" id="{2B0E92D7-B046-CF1B-2C59-8AFDEC6AE992}"/>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923193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255638" y="1459582"/>
            <a:ext cx="8824450" cy="5206793"/>
          </a:xfrm>
        </p:spPr>
        <p:txBody>
          <a:bodyPr/>
          <a:lstStyle/>
          <a:p>
            <a:pPr marL="0" indent="0">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buNone/>
            </a:pPr>
            <a:r>
              <a:rPr lang="en-US" altLang="ja-JP" sz="2000" b="1" dirty="0"/>
              <a:t>Action:  </a:t>
            </a:r>
          </a:p>
          <a:p>
            <a:pPr>
              <a:lnSpc>
                <a:spcPts val="2200"/>
              </a:lnSpc>
              <a:buFont typeface="Arial" panose="020B0604020202020204" pitchFamily="34" charset="0"/>
              <a:buChar char="•"/>
            </a:pPr>
            <a:r>
              <a:rPr lang="en-US" altLang="ja-JP" sz="2000" dirty="0">
                <a:solidFill>
                  <a:srgbClr val="FF0000"/>
                </a:solidFill>
              </a:rPr>
              <a:t>Complete Channel Model Document(CMD) for revision</a:t>
            </a:r>
          </a:p>
          <a:p>
            <a:pPr>
              <a:lnSpc>
                <a:spcPts val="2200"/>
              </a:lnSpc>
              <a:buFont typeface="Arial" panose="020B0604020202020204" pitchFamily="34" charset="0"/>
              <a:buChar char="•"/>
            </a:pPr>
            <a:r>
              <a:rPr lang="en-US" altLang="ja-JP" sz="2000" dirty="0">
                <a:solidFill>
                  <a:srgbClr val="FF0000"/>
                </a:solidFill>
              </a:rPr>
              <a:t>Discussion on MAC for enhanced dependability</a:t>
            </a:r>
          </a:p>
          <a:p>
            <a:pPr>
              <a:lnSpc>
                <a:spcPts val="2200"/>
              </a:lnSpc>
              <a:buFont typeface="Arial" panose="020B0604020202020204" pitchFamily="34" charset="0"/>
              <a:buChar char="•"/>
            </a:pPr>
            <a:r>
              <a:rPr lang="en-US" altLang="ja-JP" sz="2000" dirty="0">
                <a:solidFill>
                  <a:srgbClr val="FF0000"/>
                </a:solidFill>
              </a:rPr>
              <a:t>Complete Technical Requirement Document(TRD)</a:t>
            </a:r>
          </a:p>
          <a:p>
            <a:pPr>
              <a:lnSpc>
                <a:spcPts val="2200"/>
              </a:lnSpc>
              <a:buFont typeface="Arial" panose="020B0604020202020204" pitchFamily="34" charset="0"/>
              <a:buChar char="•"/>
            </a:pPr>
            <a:r>
              <a:rPr lang="en-US" altLang="ja-JP" sz="2000" dirty="0">
                <a:solidFill>
                  <a:srgbClr val="FF0000"/>
                </a:solidFill>
              </a:rPr>
              <a:t>Feasibility and satisfaction in market of the TRD</a:t>
            </a:r>
          </a:p>
          <a:p>
            <a:pPr>
              <a:lnSpc>
                <a:spcPts val="2200"/>
              </a:lnSpc>
              <a:buFont typeface="Arial" panose="020B0604020202020204" pitchFamily="34" charset="0"/>
              <a:buChar char="•"/>
            </a:pPr>
            <a:r>
              <a:rPr lang="en-US" altLang="ja-JP" sz="2000" dirty="0">
                <a:solidFill>
                  <a:srgbClr val="FF0000"/>
                </a:solidFill>
              </a:rPr>
              <a:t>Feasibility of TSN of 802.1 in MAC and interference mitigation in PHY and MAC</a:t>
            </a:r>
          </a:p>
          <a:p>
            <a:pPr>
              <a:lnSpc>
                <a:spcPts val="2200"/>
              </a:lnSpc>
              <a:buFont typeface="Arial" panose="020B0604020202020204" pitchFamily="34" charset="0"/>
              <a:buChar char="•"/>
            </a:pPr>
            <a:r>
              <a:rPr lang="en-US" altLang="ja-JP" sz="2000" dirty="0">
                <a:solidFill>
                  <a:srgbClr val="FF0000"/>
                </a:solidFill>
              </a:rPr>
              <a:t>Joint Meeting with other groups for harmonization to resolve common problems</a:t>
            </a:r>
          </a:p>
          <a:p>
            <a:pPr>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buNone/>
            </a:pPr>
            <a:r>
              <a:rPr lang="en-US" altLang="ja-JP" sz="2000" dirty="0">
                <a:solidFill>
                  <a:srgbClr val="FF0000"/>
                </a:solidFill>
              </a:rPr>
              <a:t>     Complete all documents for call for proposals</a:t>
            </a:r>
          </a:p>
          <a:p>
            <a:pPr marL="0" indent="0">
              <a:buNone/>
            </a:pPr>
            <a:endParaRPr lang="en-US" altLang="ja-JP" sz="2000" dirty="0"/>
          </a:p>
          <a:p>
            <a:pPr marL="0" indent="0">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July 2022</a:t>
            </a:r>
            <a:endParaRPr lang="en-US" altLang="ja-JP" dirty="0"/>
          </a:p>
        </p:txBody>
      </p:sp>
      <p:sp>
        <p:nvSpPr>
          <p:cNvPr id="8" name="Foliennummernplatzhalter 3">
            <a:extLst>
              <a:ext uri="{FF2B5EF4-FFF2-40B4-BE49-F238E27FC236}">
                <a16:creationId xmlns:a16="http://schemas.microsoft.com/office/drawing/2014/main" id="{B025F3D1-EDD3-887A-202D-CBD3EB2964A0}"/>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45</a:t>
            </a:fld>
            <a:endParaRPr lang="en-US" dirty="0"/>
          </a:p>
        </p:txBody>
      </p:sp>
      <p:sp>
        <p:nvSpPr>
          <p:cNvPr id="10" name="Footer Placeholder 4">
            <a:extLst>
              <a:ext uri="{FF2B5EF4-FFF2-40B4-BE49-F238E27FC236}">
                <a16:creationId xmlns:a16="http://schemas.microsoft.com/office/drawing/2014/main" id="{612C11CA-454B-A54E-70EB-409C326DA2C0}"/>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277321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2D0EBA1-F3AC-F696-0C59-70326D8E76F9}"/>
              </a:ext>
            </a:extLst>
          </p:cNvPr>
          <p:cNvPicPr>
            <a:picLocks noChangeAspect="1"/>
          </p:cNvPicPr>
          <p:nvPr/>
        </p:nvPicPr>
        <p:blipFill>
          <a:blip r:embed="rId3"/>
          <a:stretch>
            <a:fillRect/>
          </a:stretch>
        </p:blipFill>
        <p:spPr>
          <a:xfrm>
            <a:off x="-1" y="2110266"/>
            <a:ext cx="9144000" cy="4253204"/>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1340706" y="1050595"/>
            <a:ext cx="68780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  AM1  8:00-10:00 EDT, July 12(TUE),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21:00-23:00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Joint Session TG6a,TG4ab,TG14:AM2 10:30-11:30 July 12(TUE) EDT,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23:30-24:30 JST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   AM1  8:30-10:00 EDT, July 13(WED),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21:30-23:00 JST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  AM1  9:00-11:00 EDT, July 14(THU),   </a:t>
            </a:r>
            <a:r>
              <a:rPr kumimoji="1" lang="en-US" altLang="ja-JP" sz="1200" b="1" i="0" u="none" strike="noStrike" kern="1200" cap="none" spc="0" normalizeH="0" baseline="0" noProof="0" dirty="0">
                <a:ln>
                  <a:noFill/>
                </a:ln>
                <a:solidFill>
                  <a:srgbClr val="FF00FF"/>
                </a:solidFill>
                <a:effectLst/>
                <a:highlight>
                  <a:srgbClr val="FFFF00"/>
                </a:highlight>
                <a:uLnTx/>
                <a:uFillTx/>
                <a:latin typeface="游ゴシック" panose="020F0502020204030204"/>
                <a:ea typeface="游ゴシック" panose="020B0400000000000000" pitchFamily="50" charset="-128"/>
                <a:cs typeface="+mn-cs"/>
              </a:rPr>
              <a:t>21:00-23:00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70353" y="670987"/>
            <a:ext cx="7803293"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10-18</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5101888" y="2831084"/>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2998057" y="3429001"/>
            <a:ext cx="1230073" cy="432786"/>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596741" y="4716653"/>
            <a:ext cx="1164764"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4228130" y="3418245"/>
            <a:ext cx="1157894" cy="22714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6302820" y="3004458"/>
            <a:ext cx="231146" cy="279835"/>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7456718" y="2831084"/>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5" name="Date Placeholder 3">
            <a:extLst>
              <a:ext uri="{FF2B5EF4-FFF2-40B4-BE49-F238E27FC236}">
                <a16:creationId xmlns:a16="http://schemas.microsoft.com/office/drawing/2014/main" id="{0628098A-AB54-C02F-433A-ECD09516FA6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6" name="Foliennummernplatzhalter 3">
            <a:extLst>
              <a:ext uri="{FF2B5EF4-FFF2-40B4-BE49-F238E27FC236}">
                <a16:creationId xmlns:a16="http://schemas.microsoft.com/office/drawing/2014/main" id="{4C7DF37F-F766-A95E-1920-8C78E9671A2A}"/>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46</a:t>
            </a:fld>
            <a:endParaRPr lang="en-US" sz="1200" dirty="0"/>
          </a:p>
        </p:txBody>
      </p:sp>
      <p:sp>
        <p:nvSpPr>
          <p:cNvPr id="17" name="Footer Placeholder 4">
            <a:extLst>
              <a:ext uri="{FF2B5EF4-FFF2-40B4-BE49-F238E27FC236}">
                <a16:creationId xmlns:a16="http://schemas.microsoft.com/office/drawing/2014/main" id="{2EEC8664-F9B1-F884-E891-3EDC752807B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2175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81E9D3F-75A5-E740-D662-6AB22AF49F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85798" y="568411"/>
            <a:ext cx="8044545" cy="343046"/>
          </a:xfrm>
        </p:spPr>
        <p:txBody>
          <a:bodyPr>
            <a:noAutofit/>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Plenary Session Schedule for 10-18</a:t>
            </a:r>
            <a:r>
              <a:rPr kumimoji="1" lang="en-US" altLang="ja-JP" sz="2400" b="1" i="0" u="none" strike="noStrike" kern="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th</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July 2022</a:t>
            </a:r>
            <a:endParaRPr kumimoji="1" lang="ja-JP" altLang="en-US" sz="2400" b="1" dirty="0">
              <a:latin typeface="ＭＳ Ｐゴシック" panose="020B0600070205080204" pitchFamily="50" charset="-128"/>
              <a:ea typeface="ＭＳ Ｐゴシック" panose="020B0600070205080204" pitchFamily="50" charset="-128"/>
            </a:endParaRPr>
          </a:p>
        </p:txBody>
      </p:sp>
      <p:graphicFrame>
        <p:nvGraphicFramePr>
          <p:cNvPr id="8" name="コンテンツ プレースホルダー 8">
            <a:extLst>
              <a:ext uri="{FF2B5EF4-FFF2-40B4-BE49-F238E27FC236}">
                <a16:creationId xmlns:a16="http://schemas.microsoft.com/office/drawing/2014/main" id="{FEF2E889-EDAD-445E-8EE3-7AC2F13064F9}"/>
              </a:ext>
            </a:extLst>
          </p:cNvPr>
          <p:cNvGraphicFramePr>
            <a:graphicFrameLocks/>
          </p:cNvGraphicFramePr>
          <p:nvPr/>
        </p:nvGraphicFramePr>
        <p:xfrm>
          <a:off x="239486" y="867913"/>
          <a:ext cx="8706796" cy="1661160"/>
        </p:xfrm>
        <a:graphic>
          <a:graphicData uri="http://schemas.openxmlformats.org/drawingml/2006/table">
            <a:tbl>
              <a:tblPr firstRow="1" bandRow="1">
                <a:tableStyleId>{93296810-A885-4BE3-A3E7-6D5BEEA58F35}</a:tableStyleId>
              </a:tblPr>
              <a:tblGrid>
                <a:gridCol w="2240970">
                  <a:extLst>
                    <a:ext uri="{9D8B030D-6E8A-4147-A177-3AD203B41FA5}">
                      <a16:colId xmlns:a16="http://schemas.microsoft.com/office/drawing/2014/main" val="20000"/>
                    </a:ext>
                  </a:extLst>
                </a:gridCol>
                <a:gridCol w="1636261">
                  <a:extLst>
                    <a:ext uri="{9D8B030D-6E8A-4147-A177-3AD203B41FA5}">
                      <a16:colId xmlns:a16="http://schemas.microsoft.com/office/drawing/2014/main" val="20001"/>
                    </a:ext>
                  </a:extLst>
                </a:gridCol>
                <a:gridCol w="1516891">
                  <a:extLst>
                    <a:ext uri="{9D8B030D-6E8A-4147-A177-3AD203B41FA5}">
                      <a16:colId xmlns:a16="http://schemas.microsoft.com/office/drawing/2014/main" val="20002"/>
                    </a:ext>
                  </a:extLst>
                </a:gridCol>
                <a:gridCol w="1960987">
                  <a:extLst>
                    <a:ext uri="{9D8B030D-6E8A-4147-A177-3AD203B41FA5}">
                      <a16:colId xmlns:a16="http://schemas.microsoft.com/office/drawing/2014/main" val="2295029801"/>
                    </a:ext>
                  </a:extLst>
                </a:gridCol>
                <a:gridCol w="1351687">
                  <a:extLst>
                    <a:ext uri="{9D8B030D-6E8A-4147-A177-3AD203B41FA5}">
                      <a16:colId xmlns:a16="http://schemas.microsoft.com/office/drawing/2014/main" val="20004"/>
                    </a:ext>
                  </a:extLst>
                </a:gridCol>
              </a:tblGrid>
              <a:tr h="397541">
                <a:tc>
                  <a:txBody>
                    <a:bodyPr/>
                    <a:lstStyle/>
                    <a:p>
                      <a:endParaRPr kumimoji="1" lang="ja-JP" altLang="en-US" dirty="0"/>
                    </a:p>
                  </a:txBody>
                  <a:tcPr>
                    <a:solidFill>
                      <a:srgbClr val="0070C0"/>
                    </a:solidFill>
                  </a:tcPr>
                </a:tc>
                <a:tc>
                  <a:txBody>
                    <a:bodyPr/>
                    <a:lstStyle/>
                    <a:p>
                      <a:pPr algn="ctr"/>
                      <a:r>
                        <a:rPr kumimoji="1" lang="en-US" altLang="ja-JP" sz="1100" dirty="0"/>
                        <a:t>July 11</a:t>
                      </a:r>
                      <a:r>
                        <a:rPr kumimoji="1" lang="en-US" altLang="ja-JP" sz="1100" baseline="30000" dirty="0"/>
                        <a:t>th</a:t>
                      </a:r>
                    </a:p>
                    <a:p>
                      <a:pPr algn="ctr"/>
                      <a:r>
                        <a:rPr kumimoji="1" lang="en-US" altLang="ja-JP" sz="1100" dirty="0"/>
                        <a:t>Monday</a:t>
                      </a:r>
                      <a:endParaRPr kumimoji="1" lang="ja-JP" altLang="en-US" sz="1100" dirty="0"/>
                    </a:p>
                  </a:txBody>
                  <a:tcPr anchor="ctr">
                    <a:solidFill>
                      <a:srgbClr val="0070C0"/>
                    </a:solidFill>
                  </a:tcPr>
                </a:tc>
                <a:tc>
                  <a:txBody>
                    <a:bodyPr/>
                    <a:lstStyle/>
                    <a:p>
                      <a:pPr algn="ctr"/>
                      <a:r>
                        <a:rPr kumimoji="1" lang="en-US" altLang="ja-JP" sz="1100" dirty="0"/>
                        <a:t>July 12</a:t>
                      </a:r>
                      <a:r>
                        <a:rPr kumimoji="1" lang="en-US" altLang="ja-JP" sz="1100" baseline="30000" dirty="0"/>
                        <a:t>th</a:t>
                      </a:r>
                      <a:endParaRPr kumimoji="1" lang="en-US" altLang="ja-JP" sz="1100" dirty="0"/>
                    </a:p>
                    <a:p>
                      <a:pPr algn="ctr"/>
                      <a:r>
                        <a:rPr kumimoji="1" lang="en-US" altLang="ja-JP" sz="1100" dirty="0"/>
                        <a:t>Tuesday</a:t>
                      </a:r>
                      <a:endParaRPr kumimoji="1" lang="ja-JP" altLang="en-US" sz="1100" dirty="0"/>
                    </a:p>
                  </a:txBody>
                  <a:tcPr anchor="ctr">
                    <a:solidFill>
                      <a:srgbClr val="0070C0"/>
                    </a:solidFill>
                  </a:tcPr>
                </a:tc>
                <a:tc>
                  <a:txBody>
                    <a:bodyPr/>
                    <a:lstStyle/>
                    <a:p>
                      <a:pPr algn="ctr"/>
                      <a:r>
                        <a:rPr kumimoji="1" lang="en-US" altLang="ja-JP" sz="1100" dirty="0"/>
                        <a:t>July 13</a:t>
                      </a:r>
                      <a:r>
                        <a:rPr kumimoji="1" lang="en-US" altLang="ja-JP" sz="1100" baseline="30000" dirty="0"/>
                        <a:t>th</a:t>
                      </a:r>
                      <a:endParaRPr kumimoji="1" lang="en-US" altLang="ja-JP" sz="1100" dirty="0"/>
                    </a:p>
                    <a:p>
                      <a:pPr algn="ctr"/>
                      <a:r>
                        <a:rPr kumimoji="1" lang="en-US" altLang="ja-JP" sz="1100" dirty="0"/>
                        <a:t>Wednesday</a:t>
                      </a:r>
                      <a:endParaRPr kumimoji="1" lang="ja-JP" altLang="en-US" sz="1100" dirty="0"/>
                    </a:p>
                  </a:txBody>
                  <a:tcPr anchor="ctr">
                    <a:solidFill>
                      <a:srgbClr val="0070C0"/>
                    </a:solidFill>
                  </a:tcPr>
                </a:tc>
                <a:tc>
                  <a:txBody>
                    <a:bodyPr/>
                    <a:lstStyle/>
                    <a:p>
                      <a:pPr algn="ctr"/>
                      <a:r>
                        <a:rPr kumimoji="1" lang="en-US" altLang="ja-JP" sz="1100" dirty="0"/>
                        <a:t>July 14</a:t>
                      </a:r>
                      <a:r>
                        <a:rPr kumimoji="1" lang="en-US" altLang="ja-JP" sz="1100" baseline="30000" dirty="0"/>
                        <a:t>th</a:t>
                      </a:r>
                      <a:endParaRPr kumimoji="1" lang="en-US" altLang="ja-JP" sz="1100" dirty="0"/>
                    </a:p>
                    <a:p>
                      <a:pPr algn="ctr"/>
                      <a:r>
                        <a:rPr kumimoji="1" lang="en-US" altLang="ja-JP" sz="1100" dirty="0"/>
                        <a:t>Thursday</a:t>
                      </a:r>
                      <a:endParaRPr kumimoji="1" lang="ja-JP" altLang="en-US" sz="1100" dirty="0"/>
                    </a:p>
                  </a:txBody>
                  <a:tcPr anchor="ctr">
                    <a:solidFill>
                      <a:srgbClr val="0070C0"/>
                    </a:solidFill>
                  </a:tcPr>
                </a:tc>
                <a:extLst>
                  <a:ext uri="{0D108BD9-81ED-4DB2-BD59-A6C34878D82A}">
                    <a16:rowId xmlns:a16="http://schemas.microsoft.com/office/drawing/2014/main" val="10000"/>
                  </a:ext>
                </a:extLst>
              </a:tr>
              <a:tr h="383343">
                <a:tc>
                  <a:txBody>
                    <a:bodyPr/>
                    <a:lstStyle/>
                    <a:p>
                      <a:pPr algn="ctr"/>
                      <a:r>
                        <a:rPr kumimoji="1" lang="en-US" altLang="ja-JP" sz="1000" b="1" dirty="0"/>
                        <a:t>EDT 8:00AM-10:00AM</a:t>
                      </a:r>
                    </a:p>
                    <a:p>
                      <a:pPr algn="ctr"/>
                      <a:r>
                        <a:rPr kumimoji="1" lang="en-US" altLang="ja-JP" sz="1000" b="1" dirty="0"/>
                        <a:t>JST: 9:00-11:00PM</a:t>
                      </a:r>
                      <a:endParaRPr kumimoji="1" lang="ja-JP" altLang="en-US" sz="1000" b="1" dirty="0"/>
                    </a:p>
                  </a:txBody>
                  <a:tcPr anchor="ctr">
                    <a:solidFill>
                      <a:schemeClr val="accent1">
                        <a:lumMod val="20000"/>
                        <a:lumOff val="80000"/>
                      </a:schemeClr>
                    </a:solidFill>
                  </a:tcPr>
                </a:tc>
                <a:tc>
                  <a:txBody>
                    <a:bodyPr/>
                    <a:lstStyle/>
                    <a:p>
                      <a:pPr algn="ctr"/>
                      <a:endParaRPr kumimoji="1" lang="en-US" altLang="ja-JP" sz="1050" b="1" dirty="0">
                        <a:solidFill>
                          <a:schemeClr val="tx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AM1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Session 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rPr>
                        <a:t>8:30-10:00</a:t>
                      </a:r>
                      <a:r>
                        <a:rPr kumimoji="1" lang="en-US" altLang="ja-JP" sz="1050" b="1" dirty="0">
                          <a:solidFill>
                            <a:srgbClr val="FF0000"/>
                          </a:solidFill>
                        </a:rPr>
                        <a:t>AM1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Session 2</a:t>
                      </a: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rgbClr val="FF0000"/>
                          </a:solidFill>
                        </a:rPr>
                        <a:t>AM1 TG15.6ma Session 3</a:t>
                      </a:r>
                    </a:p>
                  </a:txBody>
                  <a:tcPr anchor="ctr">
                    <a:solidFill>
                      <a:schemeClr val="accent1">
                        <a:lumMod val="20000"/>
                        <a:lumOff val="80000"/>
                      </a:schemeClr>
                    </a:solidFill>
                  </a:tcPr>
                </a:tc>
                <a:extLst>
                  <a:ext uri="{0D108BD9-81ED-4DB2-BD59-A6C34878D82A}">
                    <a16:rowId xmlns:a16="http://schemas.microsoft.com/office/drawing/2014/main" val="10001"/>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11:30AM-12:30AM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JST:+1day 0:30-1:30AM</a:t>
                      </a:r>
                      <a:endParaRPr kumimoji="1" lang="ja-JP" altLang="en-US" sz="1000" b="1" i="0" u="none" strike="noStrike" kern="1200" cap="none" spc="0" normalizeH="0" baseline="0" noProof="0" dirty="0">
                        <a:ln>
                          <a:noFill/>
                        </a:ln>
                        <a:solidFill>
                          <a:srgbClr val="000000"/>
                        </a:solidFill>
                        <a:effectLst/>
                        <a:uLnTx/>
                        <a:uFillTx/>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rPr>
                        <a:t>IEEE802.15 Opening Plenary</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AM2 Joint Session TG15.6a, 4ab, &amp;TG14</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86286474"/>
                  </a:ext>
                </a:extLst>
              </a:tr>
              <a:tr h="383343">
                <a:tc>
                  <a:txBody>
                    <a:bodyPr/>
                    <a:lstStyle/>
                    <a:p>
                      <a:pPr algn="ctr"/>
                      <a:r>
                        <a:rPr kumimoji="1" lang="en-US" altLang="ja-JP" sz="1000" b="1" dirty="0"/>
                        <a:t>EDT 4:30PM-15:30PM</a:t>
                      </a:r>
                    </a:p>
                    <a:p>
                      <a:pPr algn="ctr"/>
                      <a:r>
                        <a:rPr kumimoji="1" lang="en-US" altLang="ja-JP" sz="1000" b="1" dirty="0"/>
                        <a:t>JST:+1day 5:00-6:00AM</a:t>
                      </a:r>
                      <a:endParaRPr kumimoji="1" lang="ja-JP" altLang="en-US" sz="10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chemeClr val="tx1"/>
                          </a:solidFill>
                        </a:rPr>
                        <a:t>IEEE802.15 Closing Plenary</a:t>
                      </a: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3997949460"/>
                  </a:ext>
                </a:extLst>
              </a:tr>
            </a:tbl>
          </a:graphicData>
        </a:graphic>
      </p:graphicFrame>
      <p:sp>
        <p:nvSpPr>
          <p:cNvPr id="10" name="テキスト ボックス 9">
            <a:extLst>
              <a:ext uri="{FF2B5EF4-FFF2-40B4-BE49-F238E27FC236}">
                <a16:creationId xmlns:a16="http://schemas.microsoft.com/office/drawing/2014/main" id="{5273EFF9-103B-B17F-28B3-64AF22919207}"/>
              </a:ext>
            </a:extLst>
          </p:cNvPr>
          <p:cNvSpPr txBox="1"/>
          <p:nvPr/>
        </p:nvSpPr>
        <p:spPr>
          <a:xfrm>
            <a:off x="770695" y="2626726"/>
            <a:ext cx="7644378" cy="3754874"/>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 TG 15.6ma</a:t>
            </a: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Session1,2,3,    Tue AM1  (Virtual Room #4)</a:t>
            </a:r>
            <a:endParaRPr kumimoji="0" lang="ja-JP" altLang="ja-JP"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8:00 AM - 10:00 AM Tue. July 12</a:t>
            </a:r>
            <a:r>
              <a:rPr kumimoji="1"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r>
              <a:rPr kumimoji="1"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2022 (UTC-04:00) Eastern Time, </a:t>
            </a:r>
          </a:p>
          <a:p>
            <a:pPr marL="0" marR="0" lvl="0" indent="0" algn="l" defTabSz="4572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8:30 AM - 10:00 AM Tue. July 13</a:t>
            </a:r>
            <a:r>
              <a:rPr kumimoji="1"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2022 (UTC-04:00) Eastern Time, </a:t>
            </a:r>
            <a:endParaRPr kumimoji="0" lang="ja-JP" altLang="ja-JP"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9:00 PM -  11:00PM  Tue July 12</a:t>
            </a:r>
            <a:r>
              <a:rPr kumimoji="0"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r>
              <a:rPr kumimoji="0"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2022  (UTC+9:00) Japan &amp; Korean Time</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9:30 PM -  11:00PM  Tue July 13</a:t>
            </a:r>
            <a:r>
              <a:rPr kumimoji="0"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2022  (UTC+9:00) Japan &amp; Korean Time</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 action="ppaction://noaction"/>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 action="ppaction://noaction"/>
              </a:rPr>
              <a:t>https://ieeesa.webex.com/ieeesa/j.php?MTID=m7fadbeaa09b94a2eddcb2fa6535f638d</a:t>
            </a:r>
            <a:endPar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Meeting number: 2337 002 2352</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Password: 80215mtgrm4</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457200" rtl="0" eaLnBrk="1" fontAlgn="ctr" latinLnBrk="0" hangingPunct="1">
              <a:lnSpc>
                <a:spcPct val="100000"/>
              </a:lnSpc>
              <a:spcBef>
                <a:spcPts val="0"/>
              </a:spcBef>
              <a:spcAft>
                <a:spcPts val="0"/>
              </a:spcAft>
              <a:buClrTx/>
              <a:buSzTx/>
              <a:buFontTx/>
              <a:buAutoNum type="arabicPeriod" startAt="2"/>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Opening and Closing Plenary sessions</a:t>
            </a:r>
          </a:p>
          <a:p>
            <a:pPr marL="342900" marR="0" lvl="0" indent="-342900" algn="l" defTabSz="457200" rtl="0" eaLnBrk="1" fontAlgn="ctr" latinLnBrk="0" hangingPunct="1">
              <a:lnSpc>
                <a:spcPct val="100000"/>
              </a:lnSpc>
              <a:spcBef>
                <a:spcPts val="0"/>
              </a:spcBef>
              <a:spcAft>
                <a:spcPts val="0"/>
              </a:spcAft>
              <a:buClrTx/>
              <a:buSzTx/>
              <a:buFontTx/>
              <a:buAutoNum type="arabicPeriod" startAt="2"/>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Session TG15.6a, 4ab, &amp;TG14 (Virtual Room #1)</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EDT 11:30AM-12:30AM  July 12</a:t>
            </a:r>
            <a:r>
              <a:rPr kumimoji="0"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Wednesday</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JST:+1day 0:30-1:30AM  July 13</a:t>
            </a:r>
            <a:r>
              <a:rPr kumimoji="0"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Thursday</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3"/>
              </a:rPr>
              <a:t>https://ieeesa.webex.com/ieeesa/j.php?MTID=m6f062ff14eb2736e35dafaf57512b515</a:t>
            </a:r>
            <a:endPar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Meeting number: 2336 930 3122</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Password: 80215mtgrm1</a:t>
            </a:r>
          </a:p>
        </p:txBody>
      </p:sp>
      <p:sp>
        <p:nvSpPr>
          <p:cNvPr id="9" name="Foliennummernplatzhalter 3">
            <a:extLst>
              <a:ext uri="{FF2B5EF4-FFF2-40B4-BE49-F238E27FC236}">
                <a16:creationId xmlns:a16="http://schemas.microsoft.com/office/drawing/2014/main" id="{35CCB3A6-1E8F-F379-990D-C020C0177D28}"/>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47</a:t>
            </a:fld>
            <a:endParaRPr lang="en-US" dirty="0"/>
          </a:p>
        </p:txBody>
      </p:sp>
      <p:sp>
        <p:nvSpPr>
          <p:cNvPr id="11" name="Date Placeholder 3">
            <a:extLst>
              <a:ext uri="{FF2B5EF4-FFF2-40B4-BE49-F238E27FC236}">
                <a16:creationId xmlns:a16="http://schemas.microsoft.com/office/drawing/2014/main" id="{7776DEA4-A0D9-8AEB-FBFF-66C4A70503D4}"/>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2" name="Footer Placeholder 4">
            <a:extLst>
              <a:ext uri="{FF2B5EF4-FFF2-40B4-BE49-F238E27FC236}">
                <a16:creationId xmlns:a16="http://schemas.microsoft.com/office/drawing/2014/main" id="{E8F8AEEE-8CDE-6F74-919A-620A53EB85C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154604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12946" y="1047817"/>
            <a:ext cx="8928992" cy="5517434"/>
          </a:xfrm>
          <a:ln/>
        </p:spPr>
        <p:txBody>
          <a:bodyPr>
            <a:noAutofit/>
          </a:bodyPr>
          <a:lstStyle/>
          <a:p>
            <a:pPr>
              <a:lnSpc>
                <a:spcPts val="1200"/>
              </a:lnSpc>
            </a:pPr>
            <a:r>
              <a:rPr lang="en-US" altLang="ja-JP" sz="1300" dirty="0"/>
              <a:t>TG15.6a meeting call to order</a:t>
            </a:r>
          </a:p>
          <a:p>
            <a:pPr>
              <a:lnSpc>
                <a:spcPts val="1200"/>
              </a:lnSpc>
            </a:pPr>
            <a:r>
              <a:rPr lang="en-US" altLang="ja-JP" sz="1300" dirty="0"/>
              <a:t>Call for essential patents and policies &amp; procedures reminder </a:t>
            </a:r>
          </a:p>
          <a:p>
            <a:pPr>
              <a:lnSpc>
                <a:spcPts val="1200"/>
              </a:lnSpc>
            </a:pPr>
            <a:r>
              <a:rPr lang="en-US" altLang="ja-JP" sz="1300" dirty="0"/>
              <a:t>Approve last meeting minutes: TG 15.6a Meeting Minutes for May 2022                          doc.#15-22-0301-00-06a</a:t>
            </a:r>
          </a:p>
          <a:p>
            <a:pPr>
              <a:lnSpc>
                <a:spcPts val="1200"/>
              </a:lnSpc>
            </a:pPr>
            <a:r>
              <a:rPr lang="en-US" altLang="ja-JP" sz="1300" dirty="0"/>
              <a:t>Agenda of TG15.6ma  July Meeting                                                                                   doc.#15-22-0338-02-06ma   </a:t>
            </a:r>
          </a:p>
          <a:p>
            <a:pPr>
              <a:lnSpc>
                <a:spcPts val="1200"/>
              </a:lnSpc>
            </a:pPr>
            <a:r>
              <a:rPr lang="en-US" altLang="ja-JP" sz="1300" dirty="0"/>
              <a:t>Review</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000" b="0" i="0" dirty="0">
                <a:solidFill>
                  <a:srgbClr val="000000"/>
                </a:solidFill>
                <a:effectLst/>
                <a:latin typeface="Verdana" panose="020B0604030504040204" pitchFamily="34" charset="0"/>
              </a:rPr>
              <a:t>Overview of IG-DEP, SG6a, TG6a, and TG15.6ma for Revision of IEEE802.15.6-2012 Wireless BAN with Enhanced Dependability</a:t>
            </a:r>
            <a:r>
              <a:rPr lang="en-US" altLang="ja-JP" sz="1200" dirty="0">
                <a:solidFill>
                  <a:srgbClr val="000000"/>
                </a:solidFill>
                <a:latin typeface="Arial"/>
                <a:cs typeface="Times New Roman" pitchFamily="18" charset="0"/>
              </a:rPr>
              <a:t>                                                                                                                       doc.#15-22-0389-00-06ma</a:t>
            </a:r>
          </a:p>
          <a:p>
            <a:pPr marL="514350" marR="0" lvl="1" indent="0" algn="l" defTabSz="914400" rtl="0" eaLnBrk="1" fontAlgn="base" latinLnBrk="0" hangingPunct="1">
              <a:lnSpc>
                <a:spcPts val="1200"/>
              </a:lnSpc>
              <a:spcBef>
                <a:spcPts val="0"/>
              </a:spcBef>
              <a:spcAft>
                <a:spcPts val="0"/>
              </a:spcAft>
              <a:buClrTx/>
              <a:buSzTx/>
              <a:buNone/>
              <a:tabLst/>
              <a:defRPr/>
            </a:pPr>
            <a:r>
              <a:rPr lang="en-US" altLang="ja-JP" sz="1200" dirty="0">
                <a:solidFill>
                  <a:srgbClr val="000000"/>
                </a:solidFill>
                <a:latin typeface="Arial"/>
                <a:cs typeface="Times New Roman" pitchFamily="18" charset="0"/>
              </a:rPr>
              <a:t>2.   Revision PAR and CSD for IEEE802.15.6ma                           doc.#15-22-0168-02-06a    doc.#15-22-0167-03-06a</a:t>
            </a:r>
          </a:p>
          <a:p>
            <a:pPr marL="514350" marR="0" lvl="1" indent="0" algn="l" defTabSz="914400" rtl="0" eaLnBrk="1" fontAlgn="base" latinLnBrk="0" hangingPunct="1">
              <a:lnSpc>
                <a:spcPts val="1200"/>
              </a:lnSpc>
              <a:spcBef>
                <a:spcPts val="0"/>
              </a:spcBef>
              <a:spcAft>
                <a:spcPts val="0"/>
              </a:spcAft>
              <a:buClrTx/>
              <a:buSzTx/>
              <a:buNone/>
              <a:tabLst/>
              <a:defRPr/>
            </a:pPr>
            <a:r>
              <a:rPr lang="en-US" altLang="ja-JP" sz="1200" dirty="0">
                <a:solidFill>
                  <a:srgbClr val="000000"/>
                </a:solidFill>
                <a:latin typeface="Arial"/>
                <a:cs typeface="Times New Roman" pitchFamily="18" charset="0"/>
              </a:rPr>
              <a:t>3.   Summary of Channel and Environment Model                                                                     doc.#15-22-0091-03-06a </a:t>
            </a:r>
          </a:p>
          <a:p>
            <a:pPr marR="0" lvl="1" indent="-228600" algn="l" defTabSz="914400" rtl="0" eaLnBrk="1" fontAlgn="base" latinLnBrk="0" hangingPunct="1">
              <a:lnSpc>
                <a:spcPts val="12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Considerations for MAC protocol in IEEE 802.15.6 BAN with Enhanced Dependability        doc.#15-22-0186-01-06a  </a:t>
            </a:r>
          </a:p>
          <a:p>
            <a:pPr marR="0" lvl="1" indent="-228600" algn="l" defTabSz="914400" rtl="0" eaLnBrk="1" fontAlgn="base" latinLnBrk="0" hangingPunct="1">
              <a:lnSpc>
                <a:spcPts val="12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Interference modeling in the Technical Requirements Document                                         doc.#15-22-0052-00-06a</a:t>
            </a:r>
          </a:p>
          <a:p>
            <a:pPr marR="0" lvl="1" indent="-228600" algn="l" defTabSz="914400" rtl="0" eaLnBrk="1" fontAlgn="base" latinLnBrk="0" hangingPunct="1">
              <a:lnSpc>
                <a:spcPts val="12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Coordinator-to-coordinator communication for Body Area Networks                                     doc.#15-21-0582-02-06a               </a:t>
            </a:r>
          </a:p>
          <a:p>
            <a:pPr marL="171450" lvl="1" indent="-171450">
              <a:lnSpc>
                <a:spcPts val="12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Draft TG6ma Channel Model Document for Enhanced Dependability                                 doc.#15-22-0344-00-06ma </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proposal for supporting dependable BAN service classes                                          doc.#15-22-0354-01-06ma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Proposal on Interference Avoidance in Coexisting  Dependable BAN                         doc.#15-22-0355-01-06ma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Proposal for BAN with Enhanced Dependability                                                          doc.#15-22-0277-01-06ma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Hybrid ARQ Scheme Utilizing Decomposable Error Correcting Code for Dependable WBAN  .#15-22-0375-00-06ma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Introduction of ESTI Smart BAN and collaboration possibility between IEEE 802.15.6 and ESTI </a:t>
            </a:r>
            <a:r>
              <a:rPr lang="en-US" altLang="ja-JP" sz="1200" dirty="0" err="1">
                <a:solidFill>
                  <a:srgbClr val="000000"/>
                </a:solidFill>
                <a:latin typeface="Arial"/>
                <a:cs typeface="Times New Roman" pitchFamily="18" charset="0"/>
              </a:rPr>
              <a:t>SmartBAN</a:t>
            </a:r>
            <a:r>
              <a:rPr lang="en-US" altLang="ja-JP" sz="1200" dirty="0">
                <a:solidFill>
                  <a:srgbClr val="000000"/>
                </a:solidFill>
                <a:latin typeface="Arial"/>
                <a:cs typeface="Times New Roman" pitchFamily="18" charset="0"/>
              </a:rPr>
              <a:t>  415-00</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Propagation characteristics of UWB communication applications including medical implants     #15-22-0399-00-06ma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Statistical Pathloss Model for UWB Wireless Capsule Endoscopy                                       doc.#15-22-0401-01-06ma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Channel Model for Wearable and Implant BAN in use case of BMI and BCI                        doc.#15-22-0269-02-06a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Discussion of Numerical Human Body Voxel Model                                                             doc.#15-22-0403-00-06ma</a:t>
            </a:r>
          </a:p>
          <a:p>
            <a:pPr marL="800100" marR="0" lvl="1" indent="-285750" algn="l" defTabSz="914400" rtl="0" eaLnBrk="1" fontAlgn="base" latinLnBrk="0" hangingPunct="1">
              <a:lnSpc>
                <a:spcPts val="12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UWB Channel Models Document</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doc.#15-22-0344-00-06ma </a:t>
            </a: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a:lnSpc>
                <a:spcPts val="1200"/>
              </a:lnSpc>
            </a:pPr>
            <a:r>
              <a:rPr lang="en-US" altLang="ja-JP" sz="1300" dirty="0"/>
              <a:t>Discussion</a:t>
            </a:r>
          </a:p>
          <a:p>
            <a:pPr marL="0" indent="0">
              <a:lnSpc>
                <a:spcPts val="1200"/>
              </a:lnSpc>
              <a:buNone/>
            </a:pPr>
            <a:r>
              <a:rPr lang="en-US" altLang="ja-JP" sz="1300" dirty="0"/>
              <a:t>           1.   Common Channel Model for Harmonization with TG 15.6a, 4ab, 5.14, and ETSI Smart BAN</a:t>
            </a:r>
          </a:p>
          <a:p>
            <a:pPr marL="0" indent="0">
              <a:lnSpc>
                <a:spcPts val="1200"/>
              </a:lnSpc>
              <a:buNone/>
            </a:pPr>
            <a:r>
              <a:rPr lang="en-US" altLang="ja-JP" sz="1300" dirty="0"/>
              <a:t>          :2.   Complete Channel Model Document(CMD)</a:t>
            </a:r>
          </a:p>
          <a:p>
            <a:pPr marL="0" indent="0">
              <a:lnSpc>
                <a:spcPts val="1200"/>
              </a:lnSpc>
              <a:buNone/>
            </a:pPr>
            <a:r>
              <a:rPr lang="en-US" altLang="ja-JP" sz="1300" dirty="0"/>
              <a:t>           3.   Complete TRD of Enhanced Dependable BAN for Revision of IEEE802.15.6-2012</a:t>
            </a:r>
          </a:p>
          <a:p>
            <a:pPr marL="0" indent="0">
              <a:lnSpc>
                <a:spcPts val="1200"/>
              </a:lnSpc>
              <a:buNone/>
            </a:pPr>
            <a:r>
              <a:rPr lang="en-US" altLang="ja-JP" sz="1300" dirty="0"/>
              <a:t>           4.   Feasible Technologies for Satisfying the Technical Requirement</a:t>
            </a:r>
          </a:p>
          <a:p>
            <a:pPr marL="0" indent="0">
              <a:lnSpc>
                <a:spcPts val="1200"/>
              </a:lnSpc>
              <a:buNone/>
            </a:pPr>
            <a:r>
              <a:rPr lang="en-US" altLang="ja-JP" sz="1300" dirty="0"/>
              <a:t>           5.   Timeline for next July and September meetings and later                                        </a:t>
            </a:r>
            <a:r>
              <a:rPr lang="en-US" altLang="ja-JP" sz="1200" dirty="0"/>
              <a:t>doc.#15-22-0419-00-06ma</a:t>
            </a:r>
            <a:endParaRPr lang="en-US" altLang="ja-JP" sz="1300" dirty="0"/>
          </a:p>
          <a:p>
            <a:pPr marL="0" indent="0">
              <a:lnSpc>
                <a:spcPts val="1200"/>
              </a:lnSpc>
              <a:buNone/>
            </a:pPr>
            <a:r>
              <a:rPr lang="en-US" altLang="ja-JP" sz="1300" dirty="0"/>
              <a:t>                                                                      </a:t>
            </a:r>
          </a:p>
          <a:p>
            <a:pPr marL="0" indent="0">
              <a:lnSpc>
                <a:spcPts val="1200"/>
              </a:lnSpc>
              <a:buNone/>
            </a:pPr>
            <a:endParaRPr lang="en-US" altLang="ja-JP" sz="13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
        <p:nvSpPr>
          <p:cNvPr id="8" name="Foliennummernplatzhalter 3">
            <a:extLst>
              <a:ext uri="{FF2B5EF4-FFF2-40B4-BE49-F238E27FC236}">
                <a16:creationId xmlns:a16="http://schemas.microsoft.com/office/drawing/2014/main" id="{821C51E0-9D36-2487-D049-1DCBBF341ABF}"/>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48</a:t>
            </a:fld>
            <a:endParaRPr lang="en-US" dirty="0"/>
          </a:p>
        </p:txBody>
      </p:sp>
      <p:sp>
        <p:nvSpPr>
          <p:cNvPr id="9" name="Footer Placeholder 4">
            <a:extLst>
              <a:ext uri="{FF2B5EF4-FFF2-40B4-BE49-F238E27FC236}">
                <a16:creationId xmlns:a16="http://schemas.microsoft.com/office/drawing/2014/main" id="{974D7814-93B5-D277-ABF4-8378EFB8FBA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FF5E678-F515-8ABD-757D-F47EB0A45EA9}"/>
              </a:ext>
            </a:extLst>
          </p:cNvPr>
          <p:cNvSpPr>
            <a:spLocks noGrp="1"/>
          </p:cNvSpPr>
          <p:nvPr>
            <p:ph type="title"/>
          </p:nvPr>
        </p:nvSpPr>
        <p:spPr>
          <a:xfrm>
            <a:off x="685800" y="685800"/>
            <a:ext cx="7772400" cy="1600200"/>
          </a:xfrm>
        </p:spPr>
        <p:txBody>
          <a:bodyPr/>
          <a:lstStyle/>
          <a:p>
            <a:r>
              <a:rPr lang="en-US" altLang="ja-JP" sz="3600" b="1" dirty="0">
                <a:latin typeface="+mn-lt"/>
              </a:rPr>
              <a:t>TG15.6ma Timeline</a:t>
            </a:r>
            <a:br>
              <a:rPr lang="en-US" altLang="ja-JP" sz="3600" dirty="0">
                <a:latin typeface="+mn-lt"/>
              </a:rPr>
            </a:br>
            <a:endParaRPr lang="en-US" dirty="0"/>
          </a:p>
        </p:txBody>
      </p:sp>
      <p:pic>
        <p:nvPicPr>
          <p:cNvPr id="5" name="図 4">
            <a:extLst>
              <a:ext uri="{FF2B5EF4-FFF2-40B4-BE49-F238E27FC236}">
                <a16:creationId xmlns:a16="http://schemas.microsoft.com/office/drawing/2014/main" id="{BEB89E0C-BB36-53B1-15C9-1879CB1B088C}"/>
              </a:ext>
            </a:extLst>
          </p:cNvPr>
          <p:cNvPicPr>
            <a:picLocks noChangeAspect="1"/>
          </p:cNvPicPr>
          <p:nvPr/>
        </p:nvPicPr>
        <p:blipFill>
          <a:blip r:embed="rId2"/>
          <a:stretch>
            <a:fillRect/>
          </a:stretch>
        </p:blipFill>
        <p:spPr>
          <a:xfrm>
            <a:off x="372534" y="2349626"/>
            <a:ext cx="8635999" cy="3225547"/>
          </a:xfrm>
          <a:prstGeom prst="rect">
            <a:avLst/>
          </a:prstGeom>
          <a:noFill/>
        </p:spPr>
      </p:pic>
      <p:sp>
        <p:nvSpPr>
          <p:cNvPr id="7" name="TextBox 8">
            <a:extLst>
              <a:ext uri="{FF2B5EF4-FFF2-40B4-BE49-F238E27FC236}">
                <a16:creationId xmlns:a16="http://schemas.microsoft.com/office/drawing/2014/main" id="{F646BC58-A2D7-9F2F-D8E8-CDA4663174A3}"/>
              </a:ext>
            </a:extLst>
          </p:cNvPr>
          <p:cNvSpPr txBox="1"/>
          <p:nvPr/>
        </p:nvSpPr>
        <p:spPr>
          <a:xfrm>
            <a:off x="1013460" y="5765573"/>
            <a:ext cx="3005951" cy="400110"/>
          </a:xfrm>
          <a:prstGeom prst="rect">
            <a:avLst/>
          </a:prstGeom>
          <a:noFill/>
        </p:spPr>
        <p:txBody>
          <a:bodyPr wrap="none" rtlCol="0">
            <a:spAutoFit/>
          </a:bodyPr>
          <a:lstStyle/>
          <a:p>
            <a:r>
              <a:rPr lang="en-US" sz="2000" dirty="0">
                <a:solidFill>
                  <a:srgbClr val="FF0000"/>
                </a:solidFill>
                <a:latin typeface="+mn-lt"/>
              </a:rPr>
              <a:t>All dates indicate deadlines</a:t>
            </a:r>
          </a:p>
        </p:txBody>
      </p:sp>
      <p:sp>
        <p:nvSpPr>
          <p:cNvPr id="8" name="Foliennummernplatzhalter 3">
            <a:extLst>
              <a:ext uri="{FF2B5EF4-FFF2-40B4-BE49-F238E27FC236}">
                <a16:creationId xmlns:a16="http://schemas.microsoft.com/office/drawing/2014/main" id="{F7142243-E56F-0474-4345-EAF85347D522}"/>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49</a:t>
            </a:fld>
            <a:endParaRPr lang="en-US" dirty="0"/>
          </a:p>
        </p:txBody>
      </p:sp>
      <p:sp>
        <p:nvSpPr>
          <p:cNvPr id="11" name="Date Placeholder 3">
            <a:extLst>
              <a:ext uri="{FF2B5EF4-FFF2-40B4-BE49-F238E27FC236}">
                <a16:creationId xmlns:a16="http://schemas.microsoft.com/office/drawing/2014/main" id="{4257F445-6A27-4040-AAFE-2167B28446EF}"/>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2" name="Footer Placeholder 4">
            <a:extLst>
              <a:ext uri="{FF2B5EF4-FFF2-40B4-BE49-F238E27FC236}">
                <a16:creationId xmlns:a16="http://schemas.microsoft.com/office/drawing/2014/main" id="{4B798256-EE13-591E-DA9B-AD5B53E5E0A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66559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High Data Rate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09600" indent="-609600" fontAlgn="b">
              <a:lnSpc>
                <a:spcPct val="80000"/>
              </a:lnSpc>
              <a:spcAft>
                <a:spcPts val="0"/>
              </a:spcAft>
              <a:buFontTx/>
              <a:buNone/>
              <a:defRPr/>
            </a:pPr>
            <a:r>
              <a:rPr lang="en-US" sz="2000" kern="1200" dirty="0">
                <a:latin typeface="Arial Rounded MT Bold" pitchFamily="34" charset="0"/>
                <a:cs typeface="Arial" charset="0"/>
              </a:rPr>
              <a:t>TG 4/Cor1 – 802.15.4-2020 Corrigenda</a:t>
            </a:r>
          </a:p>
          <a:p>
            <a:pPr marL="644525" indent="-644525" fontAlgn="b">
              <a:lnSpc>
                <a:spcPct val="80000"/>
              </a:lnSpc>
              <a:spcAft>
                <a:spcPts val="0"/>
              </a:spcAft>
              <a:buFontTx/>
              <a:buNone/>
              <a:tabLst>
                <a:tab pos="446088" algn="l"/>
              </a:tabLst>
              <a:defRPr/>
            </a:pPr>
            <a:r>
              <a:rPr lang="en-US" sz="2000" kern="1200" dirty="0">
                <a:latin typeface="Arial Rounded MT Bold" pitchFamily="34" charset="0"/>
                <a:cs typeface="Arial" charset="0"/>
              </a:rPr>
              <a:t>	Objective: correction of errors, inconsistencies, and ambiguities </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12" name="Footer Placeholder 4">
            <a:extLst>
              <a:ext uri="{FF2B5EF4-FFF2-40B4-BE49-F238E27FC236}">
                <a16:creationId xmlns:a16="http://schemas.microsoft.com/office/drawing/2014/main" id="{94EE4F9D-0C95-4F47-B13C-378766097198}"/>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85568A54-BD17-77B8-9564-2B871EC9B202}"/>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1781686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DE9EAF6-D327-9DC7-5DC0-ABEB67B98519}"/>
              </a:ext>
            </a:extLst>
          </p:cNvPr>
          <p:cNvGraphicFramePr>
            <a:graphicFrameLocks noGrp="1"/>
          </p:cNvGraphicFramePr>
          <p:nvPr/>
        </p:nvGraphicFramePr>
        <p:xfrm>
          <a:off x="506465" y="1588522"/>
          <a:ext cx="8131070" cy="4239387"/>
        </p:xfrm>
        <a:graphic>
          <a:graphicData uri="http://schemas.openxmlformats.org/drawingml/2006/table">
            <a:tbl>
              <a:tblPr firstRow="1" firstCol="1" bandRow="1"/>
              <a:tblGrid>
                <a:gridCol w="2967563">
                  <a:extLst>
                    <a:ext uri="{9D8B030D-6E8A-4147-A177-3AD203B41FA5}">
                      <a16:colId xmlns:a16="http://schemas.microsoft.com/office/drawing/2014/main" val="689820415"/>
                    </a:ext>
                  </a:extLst>
                </a:gridCol>
                <a:gridCol w="1194424">
                  <a:extLst>
                    <a:ext uri="{9D8B030D-6E8A-4147-A177-3AD203B41FA5}">
                      <a16:colId xmlns:a16="http://schemas.microsoft.com/office/drawing/2014/main" val="541722100"/>
                    </a:ext>
                  </a:extLst>
                </a:gridCol>
                <a:gridCol w="3969083">
                  <a:extLst>
                    <a:ext uri="{9D8B030D-6E8A-4147-A177-3AD203B41FA5}">
                      <a16:colId xmlns:a16="http://schemas.microsoft.com/office/drawing/2014/main" val="2490042930"/>
                    </a:ext>
                  </a:extLst>
                </a:gridCol>
              </a:tblGrid>
              <a:tr h="254920">
                <a:tc>
                  <a:txBody>
                    <a:bodyPr/>
                    <a:lstStyle/>
                    <a:p>
                      <a:pPr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Topic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Deadline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Notes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541652"/>
                  </a:ext>
                </a:extLst>
              </a:tr>
              <a:tr h="532018">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Technical Requirements Document</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July 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Technical requirements baseline for evaluation of proposals.</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276191"/>
                  </a:ext>
                </a:extLst>
              </a:tr>
              <a:tr h="532018">
                <a:tc>
                  <a:txBody>
                    <a:bodyPr/>
                    <a:lstStyle/>
                    <a:p>
                      <a:pP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Channel Model Document (CMD). Call for Proposals.</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Sept. 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Finalize CMD. Announcement of call for proposals.</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559025"/>
                  </a:ext>
                </a:extLst>
              </a:tr>
              <a:tr h="532018">
                <a:tc>
                  <a:txBody>
                    <a:bodyPr/>
                    <a:lstStyle/>
                    <a:p>
                      <a:pP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Harmonization of Proposals</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January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Discussions to harmonize all proposals.</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803235"/>
                  </a:ext>
                </a:extLst>
              </a:tr>
              <a:tr h="532018">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Specification Framework Document</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January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Summary of approved proposals.</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83153"/>
                  </a:ext>
                </a:extLst>
              </a:tr>
              <a:tr h="254920">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st</a:t>
                      </a:r>
                      <a:r>
                        <a:rPr lang="en-US" sz="1600">
                          <a:effectLst/>
                          <a:latin typeface="Times New Roman" panose="02020603050405020304" pitchFamily="18" charset="0"/>
                          <a:ea typeface="Calibri" panose="020F0502020204030204" pitchFamily="34" charset="0"/>
                          <a:cs typeface="Times New Roman" panose="02020603050405020304" pitchFamily="18" charset="0"/>
                        </a:rPr>
                        <a:t> Draft Specification Document</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March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TG approval of 1</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st</a:t>
                      </a:r>
                      <a:r>
                        <a:rPr lang="en-US" sz="1600">
                          <a:effectLst/>
                          <a:latin typeface="Times New Roman" panose="02020603050405020304" pitchFamily="18" charset="0"/>
                          <a:ea typeface="Calibri" panose="020F0502020204030204" pitchFamily="34" charset="0"/>
                          <a:cs typeface="Times New Roman" panose="02020603050405020304" pitchFamily="18" charset="0"/>
                        </a:rPr>
                        <a:t> Draft Specification.</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519204"/>
                  </a:ext>
                </a:extLst>
              </a:tr>
              <a:tr h="254920">
                <a:tc>
                  <a:txBody>
                    <a:bodyPr/>
                    <a:lstStyle/>
                    <a:p>
                      <a:pP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802.15 WG Letter Ballot</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May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WG letter ballot submission.</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036791"/>
                  </a:ext>
                </a:extLst>
              </a:tr>
              <a:tr h="254920">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Comment, Resolution for LB</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Sept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Resolutions to letter ballot comments.</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23002"/>
                  </a:ext>
                </a:extLst>
              </a:tr>
              <a:tr h="532018">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IEEE SA Sponsor Ballot</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November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WG approval to Sponsor Ballot.</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874645"/>
                  </a:ext>
                </a:extLst>
              </a:tr>
              <a:tr h="254920">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Comment, Resolution for SB</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March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Resolutions to sponsor ballot comments.</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88858"/>
                  </a:ext>
                </a:extLst>
              </a:tr>
              <a:tr h="254920">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RevCom submission</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May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RevCom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submission.</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303640"/>
                  </a:ext>
                </a:extLst>
              </a:tr>
            </a:tbl>
          </a:graphicData>
        </a:graphic>
      </p:graphicFrame>
      <p:sp>
        <p:nvSpPr>
          <p:cNvPr id="8" name="TextBox 7">
            <a:extLst>
              <a:ext uri="{FF2B5EF4-FFF2-40B4-BE49-F238E27FC236}">
                <a16:creationId xmlns:a16="http://schemas.microsoft.com/office/drawing/2014/main" id="{39D2BB81-1670-9546-3EAC-FAB8CCCD6201}"/>
              </a:ext>
            </a:extLst>
          </p:cNvPr>
          <p:cNvSpPr txBox="1"/>
          <p:nvPr/>
        </p:nvSpPr>
        <p:spPr>
          <a:xfrm>
            <a:off x="2364935" y="842930"/>
            <a:ext cx="4490332" cy="523220"/>
          </a:xfrm>
          <a:prstGeom prst="rect">
            <a:avLst/>
          </a:prstGeom>
          <a:noFill/>
        </p:spPr>
        <p:txBody>
          <a:bodyPr wrap="none" rtlCol="0">
            <a:spAutoFit/>
          </a:bodyPr>
          <a:lstStyle/>
          <a:p>
            <a:r>
              <a:rPr lang="en-US" sz="2800" b="1" dirty="0">
                <a:latin typeface="+mn-lt"/>
              </a:rPr>
              <a:t>TG15.6ma Timeline Details.</a:t>
            </a:r>
          </a:p>
        </p:txBody>
      </p:sp>
      <p:sp>
        <p:nvSpPr>
          <p:cNvPr id="9" name="TextBox 8">
            <a:extLst>
              <a:ext uri="{FF2B5EF4-FFF2-40B4-BE49-F238E27FC236}">
                <a16:creationId xmlns:a16="http://schemas.microsoft.com/office/drawing/2014/main" id="{C92F2013-0BE3-2D37-2527-5FF42FCE904D}"/>
              </a:ext>
            </a:extLst>
          </p:cNvPr>
          <p:cNvSpPr txBox="1"/>
          <p:nvPr/>
        </p:nvSpPr>
        <p:spPr>
          <a:xfrm>
            <a:off x="304801" y="6050281"/>
            <a:ext cx="4025461" cy="369332"/>
          </a:xfrm>
          <a:prstGeom prst="rect">
            <a:avLst/>
          </a:prstGeom>
          <a:noFill/>
        </p:spPr>
        <p:txBody>
          <a:bodyPr wrap="none" rtlCol="0">
            <a:spAutoFit/>
          </a:bodyPr>
          <a:lstStyle/>
          <a:p>
            <a:r>
              <a:rPr lang="en-US" sz="1800" dirty="0">
                <a:latin typeface="+mn-lt"/>
              </a:rPr>
              <a:t>Note: the deadlines are subject to change.</a:t>
            </a:r>
          </a:p>
        </p:txBody>
      </p:sp>
      <p:sp>
        <p:nvSpPr>
          <p:cNvPr id="11" name="Foliennummernplatzhalter 3">
            <a:extLst>
              <a:ext uri="{FF2B5EF4-FFF2-40B4-BE49-F238E27FC236}">
                <a16:creationId xmlns:a16="http://schemas.microsoft.com/office/drawing/2014/main" id="{854DDF77-08E5-5C49-08E3-3E57CC8CDC7A}"/>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50</a:t>
            </a:fld>
            <a:endParaRPr lang="en-US" dirty="0"/>
          </a:p>
        </p:txBody>
      </p:sp>
      <p:sp>
        <p:nvSpPr>
          <p:cNvPr id="12" name="Date Placeholder 3">
            <a:extLst>
              <a:ext uri="{FF2B5EF4-FFF2-40B4-BE49-F238E27FC236}">
                <a16:creationId xmlns:a16="http://schemas.microsoft.com/office/drawing/2014/main" id="{BC98B33F-F3AC-43B6-76AF-4519C4D1343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3" name="Footer Placeholder 4">
            <a:extLst>
              <a:ext uri="{FF2B5EF4-FFF2-40B4-BE49-F238E27FC236}">
                <a16:creationId xmlns:a16="http://schemas.microsoft.com/office/drawing/2014/main" id="{C99F773C-0489-337F-B675-0FA56E78B615}"/>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99159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5185" y="1154433"/>
            <a:ext cx="8969829" cy="5101487"/>
          </a:xfrm>
        </p:spPr>
        <p:txBody>
          <a:bodyPr/>
          <a:lstStyle/>
          <a:p>
            <a:pPr marL="0" indent="0">
              <a:buNone/>
            </a:pPr>
            <a:r>
              <a:rPr lang="ja-JP" altLang="en-US" sz="1400" dirty="0"/>
              <a:t>・</a:t>
            </a:r>
            <a:r>
              <a:rPr lang="is-IS" altLang="ja-JP" sz="1400" dirty="0"/>
              <a:t>TG15.6ma opening report for  July 2022 meeting                                                          15-22-0336-01-06ma</a:t>
            </a:r>
          </a:p>
          <a:p>
            <a:pPr marL="0" indent="0">
              <a:buNone/>
            </a:pPr>
            <a:r>
              <a:rPr lang="ja-JP" altLang="en-US" sz="1400" dirty="0"/>
              <a:t>・</a:t>
            </a:r>
            <a:r>
              <a:rPr lang="is-IS" altLang="ja-JP" sz="1400" dirty="0"/>
              <a:t>TG15.6ma Agenda of July Meeting in 2022                                                                   15-22-0338-07-06ma</a:t>
            </a:r>
          </a:p>
          <a:p>
            <a:pPr marL="0" indent="0">
              <a:buNone/>
            </a:pPr>
            <a:r>
              <a:rPr kumimoji="1" lang="ja-JP" altLang="en-US" sz="1400" b="0" i="0" u="none" strike="noStrike" kern="0" cap="none" spc="0" normalizeH="0" baseline="0" noProof="0" dirty="0">
                <a:ln>
                  <a:noFill/>
                </a:ln>
                <a:solidFill>
                  <a:srgbClr val="000000"/>
                </a:solidFill>
                <a:effectLst/>
                <a:uLnTx/>
                <a:uFillTx/>
                <a:latin typeface="Verdana" panose="020B0604030504040204" pitchFamily="34" charset="0"/>
              </a:rPr>
              <a:t>・</a:t>
            </a:r>
            <a:r>
              <a:rPr kumimoji="1" lang="en-US" altLang="ja-JP" sz="1400" b="0" i="0" u="none" strike="noStrike" kern="0" cap="none" spc="0" normalizeH="0" baseline="0" noProof="0" dirty="0">
                <a:ln>
                  <a:noFill/>
                </a:ln>
                <a:solidFill>
                  <a:srgbClr val="000000"/>
                </a:solidFill>
                <a:effectLst/>
                <a:uLnTx/>
                <a:uFillTx/>
                <a:latin typeface="Verdana" panose="020B0604030504040204" pitchFamily="34" charset="0"/>
              </a:rPr>
              <a:t>Overview of IG-DEP, SG6a, TG6a, and TG15.6ma for Revision of IEEE802.15.6-2012 Wireless BAN with Enhanced Dependability</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15-22-0389-00-06ma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Draft TG6ma Channel Model Document for Enhanced Dependability                          15-22-0344-00-06ma </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MAC proposal for supporting dependable BAN service classes                                    15-22-0354-01-06ma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MAC Proposal on Interference Avoidance in Coexisting  Dependable BAN                  15-22-0355-01-06ma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MAC Proposal for BAN with Enhanced Dependability                                                   15-22-0277-01-06ma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Hybrid ARQ Scheme Utilizing Decomposable Error Correcting Code for Dependable WBAN  .15-22-0375-00-06ma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MAC Bridging for Time-Sensitive Networking of 802.15.6ma                                        15-22-0024-00-06a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Introduction of ESTI Smart BAN and collaboration possibility between IEEE 802.15.6 and ESTI </a:t>
            </a:r>
            <a:r>
              <a:rPr kumimoji="1" lang="en-US" altLang="ja-JP" sz="1400" b="0" i="0" u="none" strike="noStrike" kern="0" cap="none" spc="0" normalizeH="0" baseline="0" noProof="0" dirty="0" err="1">
                <a:ln>
                  <a:noFill/>
                </a:ln>
                <a:solidFill>
                  <a:srgbClr val="000000"/>
                </a:solidFill>
                <a:effectLst/>
                <a:uLnTx/>
                <a:uFillTx/>
                <a:latin typeface="Arial"/>
                <a:cs typeface="Times New Roman" pitchFamily="18" charset="0"/>
              </a:rPr>
              <a:t>SmartBAN</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buNone/>
            </a:pPr>
            <a:r>
              <a:rPr lang="en-US" altLang="ja-JP" sz="1400" dirty="0">
                <a:solidFill>
                  <a:srgbClr val="000000"/>
                </a:solidFill>
                <a:latin typeface="Arial"/>
                <a:cs typeface="Times New Roman" pitchFamily="18" charset="0"/>
              </a:rPr>
              <a:t>                                                                                                                                           15-22-0</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415-00-06ma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Propagation characteristics of UWB communication applications including medical implants   399-00-06ma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Statistical Pathloss Model for UWB Wireless Capsule Endoscopy                                15-22-0401-01-06ma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Channel Model for Wearable and Implant BAN in use case of BMI and BCI                15-22-0269-02-06a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Discussion of Numerical Human Body Voxel Model                                                     15-22-0403-00-06ma</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UWB Channel Models Document</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15-22-0344-00-06ma </a:t>
            </a:r>
          </a:p>
          <a:p>
            <a:pPr marL="0" indent="0">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TG15.6ma Timeline</a:t>
            </a: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15-22-0419-00-06ma</a:t>
            </a:r>
          </a:p>
          <a:p>
            <a:pPr marL="0" indent="0">
              <a:buNone/>
            </a:pPr>
            <a:r>
              <a:rPr lang="ja-JP" altLang="en-US" sz="1400" dirty="0"/>
              <a:t>・</a:t>
            </a:r>
            <a:r>
              <a:rPr lang="en-US" altLang="ja-JP" sz="1400" dirty="0"/>
              <a:t>TG15.6ma Meeting Minutes for July 2022                                                                    15-22-0417-00-06ma</a:t>
            </a:r>
          </a:p>
          <a:p>
            <a:pPr marL="0" indent="0">
              <a:buNone/>
            </a:pPr>
            <a:r>
              <a:rPr lang="ja-JP" altLang="en-US" sz="1400" dirty="0"/>
              <a:t>・</a:t>
            </a:r>
            <a:r>
              <a:rPr lang="en-US" altLang="ja-JP" sz="1400" dirty="0"/>
              <a:t>TG15.6ma Closing Report for July 2022                                                                       15-22-0416-00-06m</a:t>
            </a:r>
            <a:r>
              <a:rPr lang="fi-FI" altLang="ja-JP" sz="1200" dirty="0"/>
              <a:t>			           </a:t>
            </a:r>
            <a:endParaRPr kumimoji="1" lang="ja-JP" altLang="en-US" sz="1200" dirty="0"/>
          </a:p>
        </p:txBody>
      </p:sp>
      <p:sp>
        <p:nvSpPr>
          <p:cNvPr id="3" name="タイトル 2"/>
          <p:cNvSpPr>
            <a:spLocks noGrp="1"/>
          </p:cNvSpPr>
          <p:nvPr>
            <p:ph type="title"/>
          </p:nvPr>
        </p:nvSpPr>
        <p:spPr>
          <a:xfrm>
            <a:off x="611560" y="628668"/>
            <a:ext cx="7727370" cy="525765"/>
          </a:xfrm>
        </p:spPr>
        <p:txBody>
          <a:bodyPr/>
          <a:lstStyle/>
          <a:p>
            <a:r>
              <a:rPr lang="en-US" altLang="ja-JP" b="1" dirty="0">
                <a:latin typeface="+mn-lt"/>
              </a:rPr>
              <a:t>Contributions</a:t>
            </a:r>
            <a:endParaRPr kumimoji="1" lang="ja-JP" altLang="en-US" b="1" dirty="0">
              <a:latin typeface="+mn-lt"/>
            </a:endParaRPr>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a:xfrm>
            <a:off x="684483" y="394156"/>
            <a:ext cx="1600200" cy="215444"/>
          </a:xfrm>
        </p:spPr>
        <p:txBody>
          <a:bodyPr/>
          <a:lstStyle/>
          <a:p>
            <a:r>
              <a:rPr lang="en-US" altLang="ja-JP"/>
              <a:t>July 2022</a:t>
            </a:r>
            <a:endParaRPr lang="en-US" altLang="ja-JP" dirty="0"/>
          </a:p>
        </p:txBody>
      </p:sp>
      <p:sp>
        <p:nvSpPr>
          <p:cNvPr id="7" name="Foliennummernplatzhalter 3">
            <a:extLst>
              <a:ext uri="{FF2B5EF4-FFF2-40B4-BE49-F238E27FC236}">
                <a16:creationId xmlns:a16="http://schemas.microsoft.com/office/drawing/2014/main" id="{4DD131AD-4334-B900-514F-DD1648C0554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51</a:t>
            </a:fld>
            <a:endParaRPr lang="en-US" dirty="0"/>
          </a:p>
        </p:txBody>
      </p:sp>
      <p:sp>
        <p:nvSpPr>
          <p:cNvPr id="8" name="Footer Placeholder 4">
            <a:extLst>
              <a:ext uri="{FF2B5EF4-FFF2-40B4-BE49-F238E27FC236}">
                <a16:creationId xmlns:a16="http://schemas.microsoft.com/office/drawing/2014/main" id="{DEAD7DC2-B513-70F5-6A85-ABEBA3ADAD2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054266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
        <p:nvSpPr>
          <p:cNvPr id="6" name="Foliennummernplatzhalter 3">
            <a:extLst>
              <a:ext uri="{FF2B5EF4-FFF2-40B4-BE49-F238E27FC236}">
                <a16:creationId xmlns:a16="http://schemas.microsoft.com/office/drawing/2014/main" id="{DE348D9C-69F0-7C0A-4CB2-3B0B219DAC2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52</a:t>
            </a:fld>
            <a:endParaRPr lang="en-US" dirty="0"/>
          </a:p>
        </p:txBody>
      </p:sp>
      <p:sp>
        <p:nvSpPr>
          <p:cNvPr id="7" name="Footer Placeholder 4">
            <a:extLst>
              <a:ext uri="{FF2B5EF4-FFF2-40B4-BE49-F238E27FC236}">
                <a16:creationId xmlns:a16="http://schemas.microsoft.com/office/drawing/2014/main" id="{F4250A51-546E-2E19-7769-043564753CF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968419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IEEE 802.15.7a Higher Rate, Longer Range OCC TG</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July 13, 2022</a:t>
            </a:r>
            <a:endParaRPr lang="ja-JP" altLang="ja-JP" dirty="0"/>
          </a:p>
        </p:txBody>
      </p:sp>
      <p:sp>
        <p:nvSpPr>
          <p:cNvPr id="3" name="Foliennummernplatzhalter 3">
            <a:extLst>
              <a:ext uri="{FF2B5EF4-FFF2-40B4-BE49-F238E27FC236}">
                <a16:creationId xmlns:a16="http://schemas.microsoft.com/office/drawing/2014/main" id="{D70723DD-8F29-2B9E-41D4-2BD213790D5E}"/>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53</a:t>
            </a:fld>
            <a:endParaRPr lang="en-US" dirty="0"/>
          </a:p>
        </p:txBody>
      </p:sp>
      <p:sp>
        <p:nvSpPr>
          <p:cNvPr id="4" name="Date Placeholder 3">
            <a:extLst>
              <a:ext uri="{FF2B5EF4-FFF2-40B4-BE49-F238E27FC236}">
                <a16:creationId xmlns:a16="http://schemas.microsoft.com/office/drawing/2014/main" id="{D2E0D688-FCA8-E549-8CDE-8833DD033FC5}"/>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oter Placeholder 4">
            <a:extLst>
              <a:ext uri="{FF2B5EF4-FFF2-40B4-BE49-F238E27FC236}">
                <a16:creationId xmlns:a16="http://schemas.microsoft.com/office/drawing/2014/main" id="{402046E3-091A-18C5-B924-F61697E8645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507418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51520" y="1406136"/>
            <a:ext cx="864096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3 Slots (on Mon., Tue., and Wed.)</a:t>
            </a:r>
          </a:p>
          <a:p>
            <a:pPr algn="just"/>
            <a:r>
              <a:rPr lang="en-US" altLang="ja-JP" sz="2800" dirty="0">
                <a:latin typeface="Times New Roman" panose="02020603050405020304" pitchFamily="18" charset="0"/>
                <a:cs typeface="Times New Roman" panose="02020603050405020304" pitchFamily="18" charset="0"/>
              </a:rPr>
              <a:t>1</a:t>
            </a:r>
            <a:r>
              <a:rPr lang="en-US" altLang="ja-JP" sz="2800" baseline="30000" dirty="0">
                <a:latin typeface="Times New Roman" panose="02020603050405020304" pitchFamily="18" charset="0"/>
                <a:cs typeface="Times New Roman" panose="02020603050405020304" pitchFamily="18" charset="0"/>
              </a:rPr>
              <a:t>st</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Approval for May Meeting Minutes (325-00)</a:t>
            </a:r>
          </a:p>
          <a:p>
            <a:pPr lvl="1" algn="just"/>
            <a:r>
              <a:rPr lang="en-US" altLang="ja-JP" sz="2400" dirty="0">
                <a:latin typeface="Times New Roman" panose="02020603050405020304" pitchFamily="18" charset="0"/>
                <a:cs typeface="Times New Roman" panose="02020603050405020304" pitchFamily="18" charset="0"/>
              </a:rPr>
              <a:t>Approval Meeting Objectives and Agenda Approval (371-00)</a:t>
            </a:r>
          </a:p>
          <a:p>
            <a:pPr lvl="1" algn="just"/>
            <a:r>
              <a:rPr lang="en-US" altLang="ja-JP" sz="2400" dirty="0">
                <a:latin typeface="Times New Roman" panose="02020603050405020304" pitchFamily="18" charset="0"/>
                <a:cs typeface="Times New Roman" panose="02020603050405020304" pitchFamily="18" charset="0"/>
              </a:rPr>
              <a:t>Hear comments from 802.15 Technical Editor (James </a:t>
            </a:r>
            <a:r>
              <a:rPr lang="en-US" altLang="ja-JP" sz="2400" dirty="0" err="1">
                <a:latin typeface="Times New Roman" panose="02020603050405020304" pitchFamily="18" charset="0"/>
                <a:cs typeface="Times New Roman" panose="02020603050405020304" pitchFamily="18" charset="0"/>
              </a:rPr>
              <a:t>Gilb</a:t>
            </a:r>
            <a:r>
              <a:rPr lang="en-US" altLang="ja-JP" sz="2400" dirty="0">
                <a:latin typeface="Times New Roman" panose="02020603050405020304" pitchFamily="18" charset="0"/>
                <a:cs typeface="Times New Roman" panose="02020603050405020304" pitchFamily="18" charset="0"/>
              </a:rPr>
              <a:t>)</a:t>
            </a:r>
            <a:endParaRPr lang="en-US" altLang="ja-JP" sz="2000" dirty="0">
              <a:latin typeface="Times New Roman" panose="02020603050405020304" pitchFamily="18" charset="0"/>
              <a:cs typeface="Times New Roman" panose="02020603050405020304" pitchFamily="18" charset="0"/>
            </a:endParaRPr>
          </a:p>
          <a:p>
            <a:pPr lvl="2" algn="just"/>
            <a:endParaRPr lang="en-US" altLang="ja-JP" sz="2000" dirty="0">
              <a:solidFill>
                <a:srgbClr val="FF0000"/>
              </a:solidFill>
              <a:latin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354F76B4-95E5-364E-96E5-0D9E5C58C25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54</a:t>
            </a:fld>
            <a:endParaRPr lang="en-US" dirty="0"/>
          </a:p>
        </p:txBody>
      </p:sp>
      <p:sp>
        <p:nvSpPr>
          <p:cNvPr id="5" name="Date Placeholder 3">
            <a:extLst>
              <a:ext uri="{FF2B5EF4-FFF2-40B4-BE49-F238E27FC236}">
                <a16:creationId xmlns:a16="http://schemas.microsoft.com/office/drawing/2014/main" id="{42C78109-8359-55D2-7E87-0022F6EF3464}"/>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oter Placeholder 4">
            <a:extLst>
              <a:ext uri="{FF2B5EF4-FFF2-40B4-BE49-F238E27FC236}">
                <a16:creationId xmlns:a16="http://schemas.microsoft.com/office/drawing/2014/main" id="{6107D435-E68F-E289-6BB1-0B1B6D5EE05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558941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28600" y="1482336"/>
            <a:ext cx="8640960" cy="1946664"/>
          </a:xfrm>
          <a:ln/>
        </p:spPr>
        <p:txBody>
          <a:bodyPr>
            <a:normAutofit fontScale="85000" lnSpcReduction="20000"/>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Approval Meeting Objectives and Agenda Approval (371-00)</a:t>
            </a:r>
          </a:p>
          <a:p>
            <a:pPr lvl="1" algn="just"/>
            <a:r>
              <a:rPr lang="en-US" altLang="ja-JP" sz="2400" dirty="0">
                <a:latin typeface="Times New Roman" panose="02020603050405020304" pitchFamily="18" charset="0"/>
                <a:cs typeface="Times New Roman" panose="02020603050405020304" pitchFamily="18" charset="0"/>
              </a:rPr>
              <a:t>Response comments from 802.15 Technical Editor (James </a:t>
            </a:r>
            <a:r>
              <a:rPr lang="en-US" altLang="ja-JP" sz="2400" dirty="0" err="1">
                <a:latin typeface="Times New Roman" panose="02020603050405020304" pitchFamily="18" charset="0"/>
                <a:cs typeface="Times New Roman" panose="02020603050405020304" pitchFamily="18" charset="0"/>
              </a:rPr>
              <a:t>Gilb</a:t>
            </a:r>
            <a:r>
              <a:rPr lang="en-US" altLang="ja-JP" sz="2400" dirty="0">
                <a:latin typeface="Times New Roman" panose="02020603050405020304" pitchFamily="18" charset="0"/>
                <a:cs typeface="Times New Roman" panose="02020603050405020304" pitchFamily="18" charset="0"/>
              </a:rPr>
              <a:t>)</a:t>
            </a:r>
          </a:p>
          <a:p>
            <a:pPr lvl="1" algn="just"/>
            <a:r>
              <a:rPr lang="en-US" altLang="ja-JP" sz="2400" dirty="0">
                <a:latin typeface="Times New Roman" panose="02020603050405020304" pitchFamily="18" charset="0"/>
                <a:cs typeface="Times New Roman" panose="02020603050405020304" pitchFamily="18" charset="0"/>
              </a:rPr>
              <a:t>Update "Draft D2-Merged Document for IEEE 802.15.7a TG“ </a:t>
            </a:r>
            <a:r>
              <a:rPr lang="en-US" altLang="ko-KR" sz="2400" dirty="0">
                <a:latin typeface="Times New Roman" panose="02020603050405020304" pitchFamily="18" charset="0"/>
                <a:cs typeface="Times New Roman" panose="02020603050405020304" pitchFamily="18" charset="0"/>
              </a:rPr>
              <a:t>based</a:t>
            </a:r>
            <a:r>
              <a:rPr lang="ko-KR" altLang="en-US" sz="2400" dirty="0">
                <a:latin typeface="Times New Roman" panose="02020603050405020304" pitchFamily="18" charset="0"/>
                <a:cs typeface="Times New Roman" panose="02020603050405020304" pitchFamily="18" charset="0"/>
              </a:rPr>
              <a:t> </a:t>
            </a:r>
            <a:r>
              <a:rPr lang="en-US" altLang="ko-KR" sz="2400" dirty="0">
                <a:latin typeface="Times New Roman" panose="02020603050405020304" pitchFamily="18" charset="0"/>
                <a:cs typeface="Times New Roman" panose="02020603050405020304" pitchFamily="18" charset="0"/>
              </a:rPr>
              <a:t>on IEEE SA format</a:t>
            </a:r>
          </a:p>
          <a:p>
            <a:pPr lvl="1" algn="just"/>
            <a:r>
              <a:rPr lang="en-US" altLang="ja-JP" sz="2400" dirty="0">
                <a:latin typeface="Times New Roman" panose="02020603050405020304" pitchFamily="18" charset="0"/>
                <a:cs typeface="Times New Roman" panose="02020603050405020304" pitchFamily="18" charset="0"/>
              </a:rPr>
              <a:t>Adjourn</a:t>
            </a:r>
            <a:endParaRPr lang="en-US" altLang="ja-JP" sz="2000" dirty="0">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251520" y="3581400"/>
            <a:ext cx="8640960" cy="194666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ja-JP" sz="20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914400" lvl="2" indent="0" algn="just">
              <a:buFont typeface="Arial" pitchFamily="34" charset="0"/>
              <a:buNone/>
            </a:pPr>
            <a:endParaRPr lang="en-US" altLang="ja-JP" sz="2000" dirty="0">
              <a:latin typeface="Times New Roman" panose="02020603050405020304" pitchFamily="18" charset="0"/>
              <a:cs typeface="Times New Roman" panose="02020603050405020304" pitchFamily="18" charset="0"/>
            </a:endParaRPr>
          </a:p>
          <a:p>
            <a:pPr lvl="2" algn="just"/>
            <a:endParaRPr lang="en-US" altLang="ja-JP" sz="2000" dirty="0">
              <a:latin typeface="Times New Roman" panose="02020603050405020304" pitchFamily="18" charset="0"/>
              <a:cs typeface="Times New Roman" panose="02020603050405020304" pitchFamily="18" charset="0"/>
            </a:endParaRPr>
          </a:p>
        </p:txBody>
      </p:sp>
      <p:sp>
        <p:nvSpPr>
          <p:cNvPr id="6" name="Foliennummernplatzhalter 3">
            <a:extLst>
              <a:ext uri="{FF2B5EF4-FFF2-40B4-BE49-F238E27FC236}">
                <a16:creationId xmlns:a16="http://schemas.microsoft.com/office/drawing/2014/main" id="{3900790D-8A7A-C8FB-A718-F07EAA8C2393}"/>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55</a:t>
            </a:fld>
            <a:endParaRPr lang="en-US" dirty="0"/>
          </a:p>
        </p:txBody>
      </p:sp>
      <p:sp>
        <p:nvSpPr>
          <p:cNvPr id="8" name="Date Placeholder 3">
            <a:extLst>
              <a:ext uri="{FF2B5EF4-FFF2-40B4-BE49-F238E27FC236}">
                <a16:creationId xmlns:a16="http://schemas.microsoft.com/office/drawing/2014/main" id="{5CCB6693-E0FE-47EC-8508-82FD49408F5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9" name="Footer Placeholder 4">
            <a:extLst>
              <a:ext uri="{FF2B5EF4-FFF2-40B4-BE49-F238E27FC236}">
                <a16:creationId xmlns:a16="http://schemas.microsoft.com/office/drawing/2014/main" id="{7E2E006A-BC27-AB67-42F1-FA456809B03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683079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28600" y="1482336"/>
            <a:ext cx="8640960" cy="31658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Appointing officers</a:t>
            </a:r>
          </a:p>
          <a:p>
            <a:pPr lvl="1" algn="just"/>
            <a:r>
              <a:rPr lang="en-US" altLang="ja-JP" sz="2000" dirty="0">
                <a:latin typeface="Times New Roman" panose="02020603050405020304" pitchFamily="18" charset="0"/>
                <a:cs typeface="Times New Roman" panose="02020603050405020304" pitchFamily="18" charset="0"/>
              </a:rPr>
              <a:t>Chairman: </a:t>
            </a:r>
            <a:r>
              <a:rPr lang="en-US" altLang="ja-JP" sz="2000" dirty="0" err="1">
                <a:latin typeface="Times New Roman" panose="02020603050405020304" pitchFamily="18" charset="0"/>
                <a:cs typeface="Times New Roman" panose="02020603050405020304" pitchFamily="18" charset="0"/>
              </a:rPr>
              <a:t>Yeong</a:t>
            </a:r>
            <a:r>
              <a:rPr lang="en-US" altLang="ja-JP" sz="2000" dirty="0">
                <a:latin typeface="Times New Roman" panose="02020603050405020304" pitchFamily="18" charset="0"/>
                <a:cs typeface="Times New Roman" panose="02020603050405020304" pitchFamily="18" charset="0"/>
              </a:rPr>
              <a:t> Min Jang (</a:t>
            </a:r>
            <a:r>
              <a:rPr lang="en-US" altLang="ja-JP" sz="2000" dirty="0" err="1">
                <a:latin typeface="Times New Roman" panose="02020603050405020304" pitchFamily="18" charset="0"/>
                <a:cs typeface="Times New Roman" panose="02020603050405020304" pitchFamily="18" charset="0"/>
              </a:rPr>
              <a:t>Kookmin</a:t>
            </a:r>
            <a:r>
              <a:rPr lang="en-US" altLang="ja-JP" sz="2000" dirty="0">
                <a:latin typeface="Times New Roman" panose="02020603050405020304" pitchFamily="18" charset="0"/>
                <a:cs typeface="Times New Roman" panose="02020603050405020304" pitchFamily="18" charset="0"/>
              </a:rPr>
              <a:t> University)</a:t>
            </a:r>
          </a:p>
          <a:p>
            <a:pPr lvl="1" algn="just"/>
            <a:r>
              <a:rPr lang="en-US" altLang="ja-JP" sz="2000" dirty="0">
                <a:latin typeface="Times New Roman" panose="02020603050405020304" pitchFamily="18" charset="0"/>
                <a:cs typeface="Times New Roman" panose="02020603050405020304" pitchFamily="18" charset="0"/>
              </a:rPr>
              <a:t>Vice Chairman: </a:t>
            </a:r>
            <a:r>
              <a:rPr lang="en-US" altLang="ja-JP" sz="2000" dirty="0" err="1">
                <a:latin typeface="Times New Roman" panose="02020603050405020304" pitchFamily="18" charset="0"/>
                <a:cs typeface="Times New Roman" panose="02020603050405020304" pitchFamily="18" charset="0"/>
              </a:rPr>
              <a:t>Sangsung</a:t>
            </a:r>
            <a:r>
              <a:rPr lang="en-US" altLang="ja-JP" sz="2000" dirty="0">
                <a:latin typeface="Times New Roman" panose="02020603050405020304" pitchFamily="18" charset="0"/>
                <a:cs typeface="Times New Roman" panose="02020603050405020304" pitchFamily="18" charset="0"/>
              </a:rPr>
              <a:t> Choi, Sang-</a:t>
            </a:r>
            <a:r>
              <a:rPr lang="en-US" altLang="ja-JP" sz="2000" dirty="0" err="1">
                <a:latin typeface="Times New Roman" panose="02020603050405020304" pitchFamily="18" charset="0"/>
                <a:cs typeface="Times New Roman" panose="02020603050405020304" pitchFamily="18" charset="0"/>
              </a:rPr>
              <a:t>Kyu</a:t>
            </a:r>
            <a:r>
              <a:rPr lang="en-US" altLang="ja-JP" sz="2000" dirty="0">
                <a:latin typeface="Times New Roman" panose="02020603050405020304" pitchFamily="18" charset="0"/>
                <a:cs typeface="Times New Roman" panose="02020603050405020304" pitchFamily="18" charset="0"/>
              </a:rPr>
              <a:t> Lim</a:t>
            </a:r>
          </a:p>
          <a:p>
            <a:pPr lvl="1" algn="just"/>
            <a:r>
              <a:rPr lang="en-US" altLang="ja-JP" sz="2000" dirty="0">
                <a:latin typeface="Times New Roman" panose="02020603050405020304" pitchFamily="18" charset="0"/>
                <a:cs typeface="Times New Roman" panose="02020603050405020304" pitchFamily="18" charset="0"/>
              </a:rPr>
              <a:t>Technical Editor: </a:t>
            </a:r>
            <a:r>
              <a:rPr lang="en-US" altLang="ja-JP" sz="2000" dirty="0" err="1">
                <a:latin typeface="Times New Roman" panose="02020603050405020304" pitchFamily="18" charset="0"/>
                <a:cs typeface="Times New Roman" panose="02020603050405020304" pitchFamily="18" charset="0"/>
              </a:rPr>
              <a:t>Huy</a:t>
            </a:r>
            <a:r>
              <a:rPr lang="en-US" altLang="ja-JP" sz="2000" dirty="0">
                <a:latin typeface="Times New Roman" panose="02020603050405020304" pitchFamily="18" charset="0"/>
                <a:cs typeface="Times New Roman" panose="02020603050405020304" pitchFamily="18" charset="0"/>
              </a:rPr>
              <a:t> Nguyen, </a:t>
            </a:r>
            <a:r>
              <a:rPr lang="en-US" altLang="ja-JP" sz="2000" dirty="0" err="1">
                <a:latin typeface="Times New Roman" panose="02020603050405020304" pitchFamily="18" charset="0"/>
                <a:cs typeface="Times New Roman" panose="02020603050405020304" pitchFamily="18" charset="0"/>
              </a:rPr>
              <a:t>Vinayagam</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Mariappan</a:t>
            </a:r>
            <a:endParaRPr lang="en-US" altLang="ja-JP" sz="2000" dirty="0">
              <a:latin typeface="Times New Roman" panose="02020603050405020304" pitchFamily="18" charset="0"/>
              <a:cs typeface="Times New Roman" panose="02020603050405020304" pitchFamily="18" charset="0"/>
            </a:endParaRPr>
          </a:p>
          <a:p>
            <a:pPr lvl="1" algn="just"/>
            <a:r>
              <a:rPr lang="en-US" altLang="ja-JP" sz="2000" dirty="0">
                <a:latin typeface="Times New Roman" panose="02020603050405020304" pitchFamily="18" charset="0"/>
                <a:cs typeface="Times New Roman" panose="02020603050405020304" pitchFamily="18" charset="0"/>
              </a:rPr>
              <a:t>Secretaries: </a:t>
            </a:r>
            <a:r>
              <a:rPr lang="en-US" altLang="ja-JP" sz="2000" dirty="0" err="1">
                <a:latin typeface="Times New Roman" panose="02020603050405020304" pitchFamily="18" charset="0"/>
                <a:cs typeface="Times New Roman" panose="02020603050405020304" pitchFamily="18" charset="0"/>
              </a:rPr>
              <a:t>Vinayagam</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Mariappan</a:t>
            </a:r>
            <a:r>
              <a:rPr lang="en-US" altLang="ja-JP" sz="2000" dirty="0">
                <a:latin typeface="Times New Roman" panose="02020603050405020304" pitchFamily="18" charset="0"/>
                <a:cs typeface="Times New Roman" panose="02020603050405020304" pitchFamily="18" charset="0"/>
              </a:rPr>
              <a:t>, </a:t>
            </a:r>
            <a:r>
              <a:rPr lang="en-US" altLang="ja-JP" sz="2000" dirty="0">
                <a:solidFill>
                  <a:srgbClr val="FF0000"/>
                </a:solidFill>
                <a:latin typeface="Times New Roman" panose="02020603050405020304" pitchFamily="18" charset="0"/>
                <a:cs typeface="Times New Roman" panose="02020603050405020304" pitchFamily="18" charset="0"/>
              </a:rPr>
              <a:t>Md. </a:t>
            </a:r>
            <a:r>
              <a:rPr lang="en-US" altLang="ja-JP" sz="2000" dirty="0" err="1">
                <a:solidFill>
                  <a:srgbClr val="FF0000"/>
                </a:solidFill>
                <a:latin typeface="Times New Roman" panose="02020603050405020304" pitchFamily="18" charset="0"/>
                <a:cs typeface="Times New Roman" panose="02020603050405020304" pitchFamily="18" charset="0"/>
              </a:rPr>
              <a:t>Shahjalal</a:t>
            </a:r>
            <a:endParaRPr lang="en-US" altLang="ja-JP" sz="2000" dirty="0">
              <a:solidFill>
                <a:srgbClr val="FF0000"/>
              </a:solidFill>
              <a:latin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4072434A-3C11-1ABC-6054-CC9E38FC28D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56</a:t>
            </a:fld>
            <a:endParaRPr lang="en-US" dirty="0"/>
          </a:p>
        </p:txBody>
      </p:sp>
      <p:sp>
        <p:nvSpPr>
          <p:cNvPr id="5" name="Date Placeholder 3">
            <a:extLst>
              <a:ext uri="{FF2B5EF4-FFF2-40B4-BE49-F238E27FC236}">
                <a16:creationId xmlns:a16="http://schemas.microsoft.com/office/drawing/2014/main" id="{510663A8-7E3D-791C-D144-D7DB3FF36C4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oter Placeholder 4">
            <a:extLst>
              <a:ext uri="{FF2B5EF4-FFF2-40B4-BE49-F238E27FC236}">
                <a16:creationId xmlns:a16="http://schemas.microsoft.com/office/drawing/2014/main" id="{226F84EE-115A-35C4-E918-B3ABA21318B4}"/>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457601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altLang="ja-JP" sz="3200" dirty="0">
                <a:latin typeface="Times New Roman" panose="02020603050405020304" pitchFamily="18" charset="0"/>
                <a:cs typeface="Times New Roman" panose="02020603050405020304" pitchFamily="18" charset="0"/>
              </a:rPr>
              <a:t>Plan for July, August and Sept. Meeting before Sept. Interim Meeting</a:t>
            </a:r>
            <a:endParaRPr lang="en-US" sz="32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2057400"/>
            <a:ext cx="864096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Teleconference 4 times </a:t>
            </a:r>
          </a:p>
          <a:p>
            <a:pPr lvl="1" algn="just">
              <a:lnSpc>
                <a:spcPct val="80000"/>
              </a:lnSpc>
            </a:pPr>
            <a:r>
              <a:rPr lang="en-US" altLang="ja-JP" sz="2400" dirty="0">
                <a:latin typeface="Times New Roman" panose="02020603050405020304" pitchFamily="18" charset="0"/>
                <a:ea typeface="ＭＳ Ｐゴシック" pitchFamily="50" charset="-128"/>
                <a:cs typeface="Times New Roman" panose="02020603050405020304" pitchFamily="18" charset="0"/>
              </a:rPr>
              <a:t>8:00 am on July 26, August 9, August 23, and Sept. 6</a:t>
            </a:r>
          </a:p>
          <a:p>
            <a:pPr algn="just">
              <a:lnSpc>
                <a:spcPct val="80000"/>
              </a:lnSpc>
            </a:pPr>
            <a:endParaRPr lang="en-US" altLang="ja-JP" sz="2800" dirty="0">
              <a:latin typeface="Times New Roman" panose="02020603050405020304" pitchFamily="18" charset="0"/>
              <a:ea typeface="ＭＳ Ｐゴシック" pitchFamily="50" charset="-128"/>
              <a:cs typeface="Times New Roman" panose="02020603050405020304" pitchFamily="18" charset="0"/>
            </a:endParaRP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Reviewing the D2 document within TG members</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Unofficial WG circulation before Sept. meeting</a:t>
            </a:r>
          </a:p>
          <a:p>
            <a:pPr lvl="1" algn="just">
              <a:lnSpc>
                <a:spcPct val="80000"/>
              </a:lnSpc>
            </a:pPr>
            <a:r>
              <a:rPr lang="en-US" altLang="ko-KR" sz="2400" dirty="0">
                <a:latin typeface="Times New Roman" panose="02020603050405020304" pitchFamily="18" charset="0"/>
                <a:ea typeface="굴림" pitchFamily="34" charset="-127"/>
                <a:cs typeface="Times New Roman" panose="02020603050405020304" pitchFamily="18" charset="0"/>
              </a:rPr>
              <a:t>Comment resolution</a:t>
            </a:r>
          </a:p>
          <a:p>
            <a:pPr lvl="1" algn="just">
              <a:lnSpc>
                <a:spcPct val="80000"/>
              </a:lnSpc>
            </a:pPr>
            <a:r>
              <a:rPr lang="en-US" altLang="ko-KR" sz="2400" dirty="0">
                <a:latin typeface="Times New Roman" panose="02020603050405020304" pitchFamily="18" charset="0"/>
                <a:ea typeface="굴림" pitchFamily="34" charset="-127"/>
                <a:cs typeface="Times New Roman" panose="02020603050405020304" pitchFamily="18" charset="0"/>
              </a:rPr>
              <a:t>Recirculation D3 document</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Preparing D4 document for the first letter ballot(LB) in Sept. meeting</a:t>
            </a:r>
          </a:p>
        </p:txBody>
      </p:sp>
      <p:sp>
        <p:nvSpPr>
          <p:cNvPr id="4" name="Foliennummernplatzhalter 3">
            <a:extLst>
              <a:ext uri="{FF2B5EF4-FFF2-40B4-BE49-F238E27FC236}">
                <a16:creationId xmlns:a16="http://schemas.microsoft.com/office/drawing/2014/main" id="{FBD6DBC6-705F-47F6-B1DA-EAABFE355540}"/>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57</a:t>
            </a:fld>
            <a:endParaRPr lang="en-US" dirty="0"/>
          </a:p>
        </p:txBody>
      </p:sp>
      <p:sp>
        <p:nvSpPr>
          <p:cNvPr id="5" name="Date Placeholder 3">
            <a:extLst>
              <a:ext uri="{FF2B5EF4-FFF2-40B4-BE49-F238E27FC236}">
                <a16:creationId xmlns:a16="http://schemas.microsoft.com/office/drawing/2014/main" id="{81677A41-39ED-6C18-A172-034805D85C9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oter Placeholder 4">
            <a:extLst>
              <a:ext uri="{FF2B5EF4-FFF2-40B4-BE49-F238E27FC236}">
                <a16:creationId xmlns:a16="http://schemas.microsoft.com/office/drawing/2014/main" id="{7879DC8A-1D7C-F38A-BDF8-84D9ADBF973D}"/>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764671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Plan for September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2057400"/>
            <a:ext cx="864096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3 slots </a:t>
            </a:r>
          </a:p>
          <a:p>
            <a:pPr lvl="1" algn="just">
              <a:lnSpc>
                <a:spcPct val="80000"/>
              </a:lnSpc>
            </a:pPr>
            <a:r>
              <a:rPr lang="en-US" altLang="ja-JP" sz="2400" dirty="0">
                <a:latin typeface="Times New Roman" panose="02020603050405020304" pitchFamily="18" charset="0"/>
                <a:ea typeface="ＭＳ Ｐゴシック" pitchFamily="50" charset="-128"/>
                <a:cs typeface="Times New Roman" panose="02020603050405020304" pitchFamily="18" charset="0"/>
              </a:rPr>
              <a:t>PM2 on  Mon., Wed.</a:t>
            </a:r>
          </a:p>
          <a:p>
            <a:pPr lvl="1" algn="just">
              <a:lnSpc>
                <a:spcPct val="80000"/>
              </a:lnSpc>
            </a:pPr>
            <a:r>
              <a:rPr lang="en-US" altLang="ja-JP" sz="2400" dirty="0">
                <a:latin typeface="Times New Roman" panose="02020603050405020304" pitchFamily="18" charset="0"/>
                <a:ea typeface="ＭＳ Ｐゴシック" pitchFamily="50" charset="-128"/>
                <a:cs typeface="Times New Roman" panose="02020603050405020304" pitchFamily="18" charset="0"/>
              </a:rPr>
              <a:t>PM1 on Thurs.</a:t>
            </a:r>
          </a:p>
          <a:p>
            <a:pPr algn="just">
              <a:lnSpc>
                <a:spcPct val="80000"/>
              </a:lnSpc>
            </a:pPr>
            <a:endParaRPr lang="en-US" altLang="ja-JP" sz="2800" dirty="0">
              <a:latin typeface="Times New Roman" panose="02020603050405020304" pitchFamily="18" charset="0"/>
              <a:ea typeface="ＭＳ Ｐゴシック" pitchFamily="50" charset="-128"/>
              <a:cs typeface="Times New Roman" panose="02020603050405020304" pitchFamily="18" charset="0"/>
            </a:endParaRP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Finalizing the D4 document</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TG and WG motion for LB1</a:t>
            </a:r>
          </a:p>
          <a:p>
            <a:pPr marL="0" indent="0" algn="just">
              <a:buNone/>
            </a:pPr>
            <a:endParaRPr lang="en-US" altLang="ja-JP" sz="2000" dirty="0">
              <a:latin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D81A33AE-B9EB-3ED4-E4AF-4258C3293D62}"/>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58</a:t>
            </a:fld>
            <a:endParaRPr lang="en-US" dirty="0"/>
          </a:p>
        </p:txBody>
      </p:sp>
      <p:sp>
        <p:nvSpPr>
          <p:cNvPr id="5" name="Date Placeholder 3">
            <a:extLst>
              <a:ext uri="{FF2B5EF4-FFF2-40B4-BE49-F238E27FC236}">
                <a16:creationId xmlns:a16="http://schemas.microsoft.com/office/drawing/2014/main" id="{DD35577A-F0DB-0653-6714-D9DBD28FEBA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oter Placeholder 4">
            <a:extLst>
              <a:ext uri="{FF2B5EF4-FFF2-40B4-BE49-F238E27FC236}">
                <a16:creationId xmlns:a16="http://schemas.microsoft.com/office/drawing/2014/main" id="{FA879167-FDA3-9F64-44CD-492B34A4D30F}"/>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119272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33400" y="1735138"/>
            <a:ext cx="8077200" cy="1066800"/>
          </a:xfrm>
        </p:spPr>
        <p:txBody>
          <a:bodyPr/>
          <a:lstStyle/>
          <a:p>
            <a:r>
              <a:rPr lang="en-US" altLang="en-US" sz="3000" dirty="0"/>
              <a:t>IEEE 802.15 TG13 </a:t>
            </a:r>
            <a:br>
              <a:rPr lang="en-US" altLang="en-US" sz="3000" dirty="0"/>
            </a:br>
            <a:r>
              <a:rPr lang="en-US" altLang="en-US" sz="3000" dirty="0"/>
              <a:t>Multi-</a:t>
            </a:r>
            <a:r>
              <a:rPr lang="en-US" altLang="en-US" sz="3000" dirty="0" err="1"/>
              <a:t>Gbit</a:t>
            </a:r>
            <a:r>
              <a:rPr lang="en-US" altLang="en-US" sz="3000" dirty="0"/>
              <a:t>/s Optical Wireless Communication </a:t>
            </a:r>
            <a:br>
              <a:rPr lang="en-US" altLang="en-US" sz="3000" dirty="0"/>
            </a:br>
            <a:r>
              <a:rPr lang="en-US" altLang="en-US" sz="3000" dirty="0"/>
              <a:t>July 2022 Closing report</a:t>
            </a:r>
          </a:p>
        </p:txBody>
      </p:sp>
      <p:sp>
        <p:nvSpPr>
          <p:cNvPr id="15365" name="Rectangle 6"/>
          <p:cNvSpPr>
            <a:spLocks noGrp="1" noChangeArrowheads="1"/>
          </p:cNvSpPr>
          <p:nvPr>
            <p:ph type="body" idx="1"/>
          </p:nvPr>
        </p:nvSpPr>
        <p:spPr>
          <a:xfrm>
            <a:off x="685800" y="3259138"/>
            <a:ext cx="7772400" cy="381000"/>
          </a:xfrm>
        </p:spPr>
        <p:txBody>
          <a:bodyPr/>
          <a:lstStyle/>
          <a:p>
            <a:pPr algn="ctr">
              <a:buFontTx/>
              <a:buNone/>
            </a:pPr>
            <a:r>
              <a:rPr lang="en-US" altLang="en-US" sz="2000" dirty="0"/>
              <a:t>Date:</a:t>
            </a:r>
            <a:r>
              <a:rPr lang="en-US" altLang="en-US" sz="2000" b="0" dirty="0"/>
              <a:t> 2022-07-14</a:t>
            </a:r>
          </a:p>
        </p:txBody>
      </p:sp>
      <p:graphicFrame>
        <p:nvGraphicFramePr>
          <p:cNvPr id="15366" name="Object 11"/>
          <p:cNvGraphicFramePr>
            <a:graphicFrameLocks noChangeAspect="1"/>
          </p:cNvGraphicFramePr>
          <p:nvPr/>
        </p:nvGraphicFramePr>
        <p:xfrm>
          <a:off x="666750" y="4324350"/>
          <a:ext cx="9026525" cy="1162050"/>
        </p:xfrm>
        <a:graphic>
          <a:graphicData uri="http://schemas.openxmlformats.org/presentationml/2006/ole">
            <mc:AlternateContent xmlns:mc="http://schemas.openxmlformats.org/markup-compatibility/2006">
              <mc:Choice xmlns:v="urn:schemas-microsoft-com:vml" Requires="v">
                <p:oleObj name="Document" r:id="rId3" imgW="8239301" imgH="1079612" progId="Word.Document.8">
                  <p:embed/>
                </p:oleObj>
              </mc:Choice>
              <mc:Fallback>
                <p:oleObj name="Document" r:id="rId3" imgW="8239301" imgH="1079612" progId="Word.Document.8">
                  <p:embed/>
                  <p:pic>
                    <p:nvPicPr>
                      <p:cNvPr id="1536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4324350"/>
                        <a:ext cx="902652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7" name="Rectangle 12"/>
          <p:cNvSpPr>
            <a:spLocks noChangeArrowheads="1"/>
          </p:cNvSpPr>
          <p:nvPr/>
        </p:nvSpPr>
        <p:spPr bwMode="auto">
          <a:xfrm>
            <a:off x="685800" y="379253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sz="2000"/>
              <a:t> Author:</a:t>
            </a:r>
            <a:endParaRPr lang="en-US" altLang="en-US" sz="2000" b="0"/>
          </a:p>
        </p:txBody>
      </p:sp>
      <p:sp>
        <p:nvSpPr>
          <p:cNvPr id="9" name="Foliennummernplatzhalter 3">
            <a:extLst>
              <a:ext uri="{FF2B5EF4-FFF2-40B4-BE49-F238E27FC236}">
                <a16:creationId xmlns:a16="http://schemas.microsoft.com/office/drawing/2014/main" id="{2CECAD6C-5668-ABB9-D2CF-71626EA0D8E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59</a:t>
            </a:fld>
            <a:endParaRPr lang="en-US" dirty="0"/>
          </a:p>
        </p:txBody>
      </p:sp>
      <p:sp>
        <p:nvSpPr>
          <p:cNvPr id="10" name="Date Placeholder 3">
            <a:extLst>
              <a:ext uri="{FF2B5EF4-FFF2-40B4-BE49-F238E27FC236}">
                <a16:creationId xmlns:a16="http://schemas.microsoft.com/office/drawing/2014/main" id="{399057B2-DF01-A9A1-9B52-9918B6E6E494}"/>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1" name="Footer Placeholder 4">
            <a:extLst>
              <a:ext uri="{FF2B5EF4-FFF2-40B4-BE49-F238E27FC236}">
                <a16:creationId xmlns:a16="http://schemas.microsoft.com/office/drawing/2014/main" id="{EBCB3318-9032-3B52-974E-ACE148BC14D8}"/>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BAN </a:t>
            </a:r>
            <a:r>
              <a:rPr lang="en-US" sz="2000" dirty="0">
                <a:latin typeface="Arial Rounded MT Bold" pitchFamily="34" charset="0"/>
                <a:cs typeface="Arial" charset="0"/>
              </a:rPr>
              <a:t>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10 000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12" name="Footer Placeholder 4">
            <a:extLst>
              <a:ext uri="{FF2B5EF4-FFF2-40B4-BE49-F238E27FC236}">
                <a16:creationId xmlns:a16="http://schemas.microsoft.com/office/drawing/2014/main" id="{1942874F-51BC-4F1B-90C7-1B40D71DC98D}"/>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83642F94-8A56-A466-9A1E-07C6A4CC0D8E}"/>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398998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xfrm>
            <a:off x="4341813" y="6475413"/>
            <a:ext cx="53657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spcBef>
                <a:spcPct val="0"/>
              </a:spcBef>
              <a:buFontTx/>
              <a:buNone/>
              <a:defRPr/>
            </a:pPr>
            <a:r>
              <a:rPr lang="en-US" altLang="en-US"/>
              <a:t>Slide </a:t>
            </a:r>
            <a:fld id="{474469FC-C9DB-4CF7-B72B-A1003E4A38C5}" type="slidenum">
              <a:rPr lang="en-US" altLang="en-US" smtClean="0"/>
              <a:pPr>
                <a:spcBef>
                  <a:spcPct val="0"/>
                </a:spcBef>
                <a:buFontTx/>
                <a:buNone/>
                <a:defRPr/>
              </a:pPr>
              <a:t>60</a:t>
            </a:fld>
            <a:endParaRPr lang="en-US" altLang="en-US" sz="1200" b="0"/>
          </a:p>
        </p:txBody>
      </p:sp>
      <p:graphicFrame>
        <p:nvGraphicFramePr>
          <p:cNvPr id="8" name="Table 7"/>
          <p:cNvGraphicFramePr>
            <a:graphicFrameLocks noGrp="1"/>
          </p:cNvGraphicFramePr>
          <p:nvPr/>
        </p:nvGraphicFramePr>
        <p:xfrm>
          <a:off x="762000" y="1524000"/>
          <a:ext cx="7696200" cy="2152331"/>
        </p:xfrm>
        <a:graphic>
          <a:graphicData uri="http://schemas.openxmlformats.org/drawingml/2006/table">
            <a:tbl>
              <a:tblPr firstRow="1" bandRow="1">
                <a:tableStyleId>{21E4AEA4-8DFA-4A89-87EB-49C32662AFE0}</a:tableStyleId>
              </a:tblPr>
              <a:tblGrid>
                <a:gridCol w="31242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427">
                <a:tc>
                  <a:txBody>
                    <a:bodyPr/>
                    <a:lstStyle/>
                    <a:p>
                      <a:r>
                        <a:rPr lang="en-US" sz="1500" dirty="0"/>
                        <a:t>Position(s)</a:t>
                      </a:r>
                    </a:p>
                  </a:txBody>
                  <a:tcPr marT="45671" marB="45671"/>
                </a:tc>
                <a:tc>
                  <a:txBody>
                    <a:bodyPr/>
                    <a:lstStyle/>
                    <a:p>
                      <a:r>
                        <a:rPr lang="en-US" sz="1500" dirty="0"/>
                        <a:t>Officer(s)</a:t>
                      </a:r>
                    </a:p>
                  </a:txBody>
                  <a:tcPr marT="45671" marB="45671"/>
                </a:tc>
                <a:extLst>
                  <a:ext uri="{0D108BD9-81ED-4DB2-BD59-A6C34878D82A}">
                    <a16:rowId xmlns:a16="http://schemas.microsoft.com/office/drawing/2014/main" val="10000"/>
                  </a:ext>
                </a:extLst>
              </a:tr>
              <a:tr h="349638">
                <a:tc>
                  <a:txBody>
                    <a:bodyPr/>
                    <a:lstStyle/>
                    <a:p>
                      <a:r>
                        <a:rPr lang="en-US" sz="1500" dirty="0"/>
                        <a:t>Chair</a:t>
                      </a:r>
                    </a:p>
                  </a:txBody>
                  <a:tcPr marT="45671" marB="45671"/>
                </a:tc>
                <a:tc>
                  <a:txBody>
                    <a:bodyPr/>
                    <a:lstStyle/>
                    <a:p>
                      <a:r>
                        <a:rPr lang="en-US" sz="1500" b="0" dirty="0"/>
                        <a:t>Volker Jungnickel</a:t>
                      </a:r>
                    </a:p>
                  </a:txBody>
                  <a:tcPr marT="45671" marB="45671"/>
                </a:tc>
                <a:extLst>
                  <a:ext uri="{0D108BD9-81ED-4DB2-BD59-A6C34878D82A}">
                    <a16:rowId xmlns:a16="http://schemas.microsoft.com/office/drawing/2014/main" val="10001"/>
                  </a:ext>
                </a:extLst>
              </a:tr>
              <a:tr h="548542">
                <a:tc>
                  <a:txBody>
                    <a:bodyPr/>
                    <a:lstStyle/>
                    <a:p>
                      <a:r>
                        <a:rPr lang="en-US" sz="1500" b="0" dirty="0"/>
                        <a:t>Vice Chairs</a:t>
                      </a:r>
                    </a:p>
                  </a:txBody>
                  <a:tcPr marT="45671" marB="45671"/>
                </a:tc>
                <a:tc>
                  <a:txBody>
                    <a:bodyPr/>
                    <a:lstStyle/>
                    <a:p>
                      <a:r>
                        <a:rPr lang="en-US" sz="1500" b="0" dirty="0"/>
                        <a:t>Sang-Kyu Lim, </a:t>
                      </a:r>
                      <a:r>
                        <a:rPr lang="en-US" sz="1500" b="0" dirty="0" err="1"/>
                        <a:t>Tuncer</a:t>
                      </a:r>
                      <a:r>
                        <a:rPr lang="en-US" sz="1500" b="0" dirty="0"/>
                        <a:t> </a:t>
                      </a:r>
                      <a:r>
                        <a:rPr lang="en-US" sz="1500" b="0" dirty="0" err="1"/>
                        <a:t>Baykas</a:t>
                      </a:r>
                      <a:endParaRPr lang="en-US" sz="1500" b="0" dirty="0"/>
                    </a:p>
                  </a:txBody>
                  <a:tcPr marT="45671" marB="45671"/>
                </a:tc>
                <a:extLst>
                  <a:ext uri="{0D108BD9-81ED-4DB2-BD59-A6C34878D82A}">
                    <a16:rowId xmlns:a16="http://schemas.microsoft.com/office/drawing/2014/main" val="10002"/>
                  </a:ext>
                </a:extLst>
              </a:tr>
              <a:tr h="548542">
                <a:tc>
                  <a:txBody>
                    <a:bodyPr/>
                    <a:lstStyle/>
                    <a:p>
                      <a:r>
                        <a:rPr lang="en-US" sz="1500" dirty="0"/>
                        <a:t>Secretary</a:t>
                      </a:r>
                    </a:p>
                  </a:txBody>
                  <a:tcPr marT="45671" marB="456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Sang-Kyu Lim, </a:t>
                      </a:r>
                      <a:r>
                        <a:rPr lang="en-US" sz="1500" b="0" dirty="0" err="1"/>
                        <a:t>Tuncer</a:t>
                      </a:r>
                      <a:r>
                        <a:rPr lang="en-US" sz="1500" b="0" dirty="0"/>
                        <a:t> </a:t>
                      </a:r>
                      <a:r>
                        <a:rPr lang="en-US" sz="1500" b="0" dirty="0" err="1"/>
                        <a:t>Baykas</a:t>
                      </a:r>
                      <a:endParaRPr lang="en-US" sz="1500" b="0" dirty="0"/>
                    </a:p>
                  </a:txBody>
                  <a:tcPr marT="45671" marB="45671"/>
                </a:tc>
                <a:extLst>
                  <a:ext uri="{0D108BD9-81ED-4DB2-BD59-A6C34878D82A}">
                    <a16:rowId xmlns:a16="http://schemas.microsoft.com/office/drawing/2014/main" val="10003"/>
                  </a:ext>
                </a:extLst>
              </a:tr>
              <a:tr h="240251">
                <a:tc>
                  <a:txBody>
                    <a:bodyPr/>
                    <a:lstStyle/>
                    <a:p>
                      <a:r>
                        <a:rPr lang="en-US" sz="1500" dirty="0"/>
                        <a:t>TG</a:t>
                      </a:r>
                      <a:r>
                        <a:rPr lang="en-US" sz="1500" baseline="0" dirty="0"/>
                        <a:t> Technical </a:t>
                      </a:r>
                      <a:r>
                        <a:rPr lang="en-US" sz="1500" dirty="0"/>
                        <a:t>Editor</a:t>
                      </a:r>
                    </a:p>
                  </a:txBody>
                  <a:tcPr marT="45671" marB="45671"/>
                </a:tc>
                <a:tc>
                  <a:txBody>
                    <a:bodyPr/>
                    <a:lstStyle/>
                    <a:p>
                      <a:r>
                        <a:rPr lang="en-GB" sz="1600" dirty="0"/>
                        <a:t>Kai Lennert Bober</a:t>
                      </a:r>
                      <a:endParaRPr lang="en-US" sz="1500" dirty="0"/>
                    </a:p>
                  </a:txBody>
                  <a:tcPr marT="45671" marB="45671"/>
                </a:tc>
                <a:extLst>
                  <a:ext uri="{0D108BD9-81ED-4DB2-BD59-A6C34878D82A}">
                    <a16:rowId xmlns:a16="http://schemas.microsoft.com/office/drawing/2014/main" val="10004"/>
                  </a:ext>
                </a:extLst>
              </a:tr>
            </a:tbl>
          </a:graphicData>
        </a:graphic>
      </p:graphicFrame>
      <p:sp>
        <p:nvSpPr>
          <p:cNvPr id="2357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Logistics</a:t>
            </a:r>
          </a:p>
        </p:txBody>
      </p:sp>
      <p:sp>
        <p:nvSpPr>
          <p:cNvPr id="10" name="Rectangle 3"/>
          <p:cNvSpPr txBox="1">
            <a:spLocks noChangeArrowheads="1"/>
          </p:cNvSpPr>
          <p:nvPr/>
        </p:nvSpPr>
        <p:spPr bwMode="auto">
          <a:xfrm>
            <a:off x="685800" y="3810000"/>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FontTx/>
              <a:buNone/>
              <a:defRPr/>
            </a:pPr>
            <a:r>
              <a:rPr lang="de-DE" sz="1100" dirty="0" err="1"/>
              <a:t>From</a:t>
            </a:r>
            <a:r>
              <a:rPr lang="de-DE" sz="1100" dirty="0"/>
              <a:t> 802.15 </a:t>
            </a:r>
            <a:r>
              <a:rPr lang="de-DE" sz="1100" dirty="0" err="1"/>
              <a:t>Operations</a:t>
            </a:r>
            <a:r>
              <a:rPr lang="de-DE" sz="1100" dirty="0"/>
              <a:t>  Manual</a:t>
            </a:r>
            <a:endParaRPr lang="en-US" sz="1100" dirty="0"/>
          </a:p>
          <a:p>
            <a:pPr marL="0" indent="0">
              <a:buFontTx/>
              <a:buNone/>
              <a:defRPr/>
            </a:pPr>
            <a:r>
              <a:rPr lang="en-US" sz="1400" i="1" dirty="0"/>
              <a:t>Task Group Chair</a:t>
            </a:r>
          </a:p>
          <a:p>
            <a:pPr>
              <a:defRPr/>
            </a:pPr>
            <a:r>
              <a:rPr lang="en-US" sz="1100" dirty="0"/>
              <a:t>The TG Chair shall be appointed by the WG Chair and confirmed by a TG majority approval. The TG Chair is required to confirm that the function of secretary is performed for each TG meeting. </a:t>
            </a:r>
          </a:p>
          <a:p>
            <a:pPr marL="0" indent="0">
              <a:buFontTx/>
              <a:buNone/>
              <a:defRPr/>
            </a:pPr>
            <a:r>
              <a:rPr lang="en-US" sz="1200" i="1" dirty="0"/>
              <a:t>Task Group Vice-Chair</a:t>
            </a:r>
          </a:p>
          <a:p>
            <a:pPr>
              <a:defRPr/>
            </a:pPr>
            <a:r>
              <a:rPr lang="en-US" sz="1100" dirty="0"/>
              <a:t>TG Vice-Chair (an optional position) is appointed by the TG Chair and confirmed by a TG majority.</a:t>
            </a:r>
          </a:p>
          <a:p>
            <a:pPr marL="0" indent="0">
              <a:buFontTx/>
              <a:buNone/>
              <a:defRPr/>
            </a:pPr>
            <a:r>
              <a:rPr lang="en-US" sz="1200" i="1" dirty="0"/>
              <a:t>Task Group Secretary</a:t>
            </a:r>
          </a:p>
          <a:p>
            <a:pPr>
              <a:defRPr/>
            </a:pPr>
            <a:r>
              <a:rPr lang="en-US" sz="1100" dirty="0"/>
              <a:t>The TG Secretary shall be appointed by the TG Chair, who may also act as Secretary. TG meetings are not allowed to function without a secretary.  The minutes of meetings taken by the TG Secretary (or designee) are to be provided to the TG Chair in time to be available to the WG Chair for publication, i.e. within 30 days after the close of the session.</a:t>
            </a:r>
          </a:p>
          <a:p>
            <a:pPr marL="0" indent="0">
              <a:buFontTx/>
              <a:buNone/>
              <a:defRPr/>
            </a:pPr>
            <a:r>
              <a:rPr lang="en-US" sz="1200" i="1" dirty="0"/>
              <a:t>Task Group Technical Editor</a:t>
            </a:r>
          </a:p>
          <a:p>
            <a:pPr>
              <a:defRPr/>
            </a:pPr>
            <a:r>
              <a:rPr lang="en-US" sz="1100" dirty="0"/>
              <a:t>The TG Technical Editor shall be appointed by the TG Chair and confirmed by a TG majority approval.</a:t>
            </a:r>
          </a:p>
        </p:txBody>
      </p:sp>
      <p:sp>
        <p:nvSpPr>
          <p:cNvPr id="7" name="Date Placeholder 3">
            <a:extLst>
              <a:ext uri="{FF2B5EF4-FFF2-40B4-BE49-F238E27FC236}">
                <a16:creationId xmlns:a16="http://schemas.microsoft.com/office/drawing/2014/main" id="{63C904EB-943F-D220-B5AB-582B229C05E5}"/>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9" name="Footer Placeholder 4">
            <a:extLst>
              <a:ext uri="{FF2B5EF4-FFF2-40B4-BE49-F238E27FC236}">
                <a16:creationId xmlns:a16="http://schemas.microsoft.com/office/drawing/2014/main" id="{0DF558D9-2E77-B8BB-49D5-91BDF05E759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marL="342900" indent="-342900" algn="just">
              <a:buFont typeface="Arial" panose="020B0604020202020204" pitchFamily="34" charset="0"/>
              <a:buChar char="•"/>
              <a:defRPr/>
            </a:pPr>
            <a:r>
              <a:rPr lang="de-DE" sz="2000" dirty="0"/>
              <a:t>TG13 </a:t>
            </a:r>
            <a:r>
              <a:rPr lang="de-DE" sz="2000" dirty="0" err="1"/>
              <a:t>draft</a:t>
            </a:r>
            <a:r>
              <a:rPr lang="de-DE" sz="2000" dirty="0"/>
              <a:t> </a:t>
            </a:r>
            <a:r>
              <a:rPr lang="de-DE" sz="2000" dirty="0" err="1"/>
              <a:t>is</a:t>
            </a:r>
            <a:r>
              <a:rPr lang="de-DE" sz="2000" dirty="0"/>
              <a:t> in IEEE SA </a:t>
            </a:r>
            <a:r>
              <a:rPr lang="de-DE" sz="2000" dirty="0" err="1"/>
              <a:t>ballot</a:t>
            </a:r>
            <a:endParaRPr lang="de-DE" sz="2000" dirty="0"/>
          </a:p>
          <a:p>
            <a:pPr lvl="1" indent="-382588"/>
            <a:r>
              <a:rPr lang="en-US" sz="1800" dirty="0"/>
              <a:t>SA ballot: 95% approve, 82% return, 3 NO, 314 comments (9 G, 112 T, 193 E)</a:t>
            </a:r>
          </a:p>
          <a:p>
            <a:pPr marL="719138" lvl="1" indent="-342900" algn="just">
              <a:buFont typeface="Symbol" panose="05050102010706020507" pitchFamily="18" charset="2"/>
              <a:buChar char="-"/>
              <a:defRPr/>
            </a:pPr>
            <a:r>
              <a:rPr lang="de-DE" sz="1800" b="0" dirty="0"/>
              <a:t>1</a:t>
            </a:r>
            <a:r>
              <a:rPr lang="de-DE" sz="1800" b="0" baseline="30000" dirty="0"/>
              <a:t>st</a:t>
            </a:r>
            <a:r>
              <a:rPr lang="de-DE" sz="1800" b="0" dirty="0"/>
              <a:t> </a:t>
            </a:r>
            <a:r>
              <a:rPr lang="de-DE" sz="1800" b="0" dirty="0" err="1"/>
              <a:t>recirc</a:t>
            </a:r>
            <a:r>
              <a:rPr lang="de-DE" sz="1800" b="0" dirty="0"/>
              <a:t>: </a:t>
            </a:r>
            <a:r>
              <a:rPr lang="de-DE" sz="1800" dirty="0"/>
              <a:t>98% </a:t>
            </a:r>
            <a:r>
              <a:rPr lang="de-DE" sz="1800" dirty="0" err="1"/>
              <a:t>approve</a:t>
            </a:r>
            <a:r>
              <a:rPr lang="de-DE" sz="1800" dirty="0"/>
              <a:t>, 85% </a:t>
            </a:r>
            <a:r>
              <a:rPr lang="de-DE" sz="1800" dirty="0" err="1"/>
              <a:t>return</a:t>
            </a:r>
            <a:r>
              <a:rPr lang="de-DE" sz="1800" dirty="0"/>
              <a:t>, 1 NO, 158 </a:t>
            </a:r>
            <a:r>
              <a:rPr lang="de-DE" sz="1800" dirty="0" err="1"/>
              <a:t>comments</a:t>
            </a:r>
            <a:r>
              <a:rPr lang="de-DE" sz="1800" dirty="0"/>
              <a:t> (1 G, 96 T, 61 E)</a:t>
            </a:r>
          </a:p>
          <a:p>
            <a:pPr marL="719138" lvl="1" indent="-342900" algn="just">
              <a:buFont typeface="Symbol" panose="05050102010706020507" pitchFamily="18" charset="2"/>
              <a:buChar char="-"/>
              <a:defRPr/>
            </a:pPr>
            <a:r>
              <a:rPr lang="de-DE" sz="1800" dirty="0"/>
              <a:t>2</a:t>
            </a:r>
            <a:r>
              <a:rPr lang="de-DE" sz="1800" baseline="30000" dirty="0"/>
              <a:t>nd</a:t>
            </a:r>
            <a:r>
              <a:rPr lang="de-DE" sz="1800" dirty="0"/>
              <a:t> </a:t>
            </a:r>
            <a:r>
              <a:rPr lang="de-DE" sz="1800" dirty="0" err="1"/>
              <a:t>recirc</a:t>
            </a:r>
            <a:r>
              <a:rPr lang="de-DE" sz="1800" dirty="0"/>
              <a:t>: 97% </a:t>
            </a:r>
            <a:r>
              <a:rPr lang="de-DE" sz="1800" dirty="0" err="1"/>
              <a:t>approve</a:t>
            </a:r>
            <a:r>
              <a:rPr lang="de-DE" sz="1800" dirty="0"/>
              <a:t>, 84% </a:t>
            </a:r>
            <a:r>
              <a:rPr lang="de-DE" sz="1800" dirty="0" err="1"/>
              <a:t>return</a:t>
            </a:r>
            <a:r>
              <a:rPr lang="de-DE" sz="1800" dirty="0"/>
              <a:t>, 2 NO, 94 </a:t>
            </a:r>
            <a:r>
              <a:rPr lang="de-DE" sz="1800" dirty="0" err="1"/>
              <a:t>comments</a:t>
            </a:r>
            <a:r>
              <a:rPr lang="de-DE" sz="1800" dirty="0"/>
              <a:t> (45 T, 49 E)</a:t>
            </a:r>
          </a:p>
          <a:p>
            <a:pPr marL="342900" indent="-342900" algn="just">
              <a:buFont typeface="Arial" panose="020B0604020202020204" pitchFamily="34" charset="0"/>
              <a:buChar char="•"/>
              <a:defRPr/>
            </a:pPr>
            <a:r>
              <a:rPr lang="de-DE" sz="2000" dirty="0"/>
              <a:t>Agenda in </a:t>
            </a:r>
            <a:r>
              <a:rPr lang="de-DE" sz="2000" dirty="0" err="1"/>
              <a:t>doc</a:t>
            </a:r>
            <a:r>
              <a:rPr lang="de-DE" sz="2000" dirty="0"/>
              <a:t>. 15-22/0361r5</a:t>
            </a:r>
          </a:p>
          <a:p>
            <a:pPr marL="1119188" lvl="2" indent="-363538">
              <a:buFont typeface="Symbol" panose="05050102010706020507" pitchFamily="18" charset="2"/>
              <a:buChar char="-"/>
              <a:defRPr/>
            </a:pPr>
            <a:r>
              <a:rPr lang="de-DE" sz="1800" dirty="0"/>
              <a:t>Goal was </a:t>
            </a:r>
            <a:r>
              <a:rPr lang="de-DE" sz="1800" dirty="0" err="1"/>
              <a:t>finalization</a:t>
            </a:r>
            <a:r>
              <a:rPr lang="de-DE" sz="1800" dirty="0"/>
              <a:t> </a:t>
            </a:r>
            <a:r>
              <a:rPr lang="de-DE" sz="1800" dirty="0" err="1"/>
              <a:t>of</a:t>
            </a:r>
            <a:r>
              <a:rPr lang="de-DE" sz="1800" dirty="0"/>
              <a:t> D7.0</a:t>
            </a:r>
          </a:p>
          <a:p>
            <a:pPr marL="1119188" lvl="2" indent="-363538">
              <a:buFont typeface="Symbol" panose="05050102010706020507" pitchFamily="18" charset="2"/>
              <a:buChar char="-"/>
              <a:defRPr/>
            </a:pPr>
            <a:r>
              <a:rPr lang="de-DE" sz="1800" dirty="0"/>
              <a:t>Start </a:t>
            </a:r>
            <a:r>
              <a:rPr lang="de-DE" sz="1800" dirty="0" err="1"/>
              <a:t>recirculation</a:t>
            </a:r>
            <a:r>
              <a:rPr lang="de-DE" sz="1800" dirty="0"/>
              <a:t>, </a:t>
            </a:r>
            <a:r>
              <a:rPr lang="de-DE" sz="1800" dirty="0" err="1"/>
              <a:t>discuss</a:t>
            </a:r>
            <a:r>
              <a:rPr lang="de-DE" sz="1800" dirty="0"/>
              <a:t> </a:t>
            </a:r>
            <a:r>
              <a:rPr lang="de-DE" sz="1800" dirty="0" err="1"/>
              <a:t>finalization</a:t>
            </a:r>
            <a:r>
              <a:rPr lang="de-DE" sz="1800" dirty="0"/>
              <a:t> and </a:t>
            </a:r>
            <a:r>
              <a:rPr lang="de-DE" sz="1800" dirty="0" err="1"/>
              <a:t>publication</a:t>
            </a:r>
            <a:endParaRPr lang="de-DE" sz="1800" dirty="0"/>
          </a:p>
          <a:p>
            <a:pPr marL="1119188" lvl="2" indent="-363538">
              <a:buFont typeface="Symbol" panose="05050102010706020507" pitchFamily="18" charset="2"/>
              <a:buChar char="-"/>
              <a:defRPr/>
            </a:pPr>
            <a:r>
              <a:rPr lang="de-DE" sz="1800" dirty="0"/>
              <a:t>Joint </a:t>
            </a:r>
            <a:r>
              <a:rPr lang="de-DE" sz="1800" dirty="0" err="1"/>
              <a:t>session</a:t>
            </a:r>
            <a:r>
              <a:rPr lang="de-DE" sz="1800" dirty="0"/>
              <a:t> 802.15/802.1 TUE 11-12 </a:t>
            </a:r>
            <a:r>
              <a:rPr lang="de-DE" sz="1800" dirty="0" err="1"/>
              <a:t>prepare</a:t>
            </a:r>
            <a:r>
              <a:rPr lang="de-DE" sz="1800" dirty="0"/>
              <a:t>, TUE 18-19 </a:t>
            </a:r>
            <a:r>
              <a:rPr lang="de-DE" sz="1800" dirty="0" err="1"/>
              <a:t>joint</a:t>
            </a:r>
            <a:r>
              <a:rPr lang="de-DE" sz="1800" dirty="0"/>
              <a:t> </a:t>
            </a:r>
            <a:r>
              <a:rPr lang="de-DE" sz="1800" dirty="0" err="1"/>
              <a:t>meeting</a:t>
            </a:r>
            <a:endParaRPr lang="de-DE" sz="1800" dirty="0"/>
          </a:p>
          <a:p>
            <a:pPr marL="1119188" lvl="2" indent="-363538" algn="just">
              <a:buFont typeface="Symbol" panose="05050102010706020507" pitchFamily="18" charset="2"/>
              <a:buChar char="-"/>
              <a:defRPr/>
            </a:pPr>
            <a:r>
              <a:rPr lang="de-DE" sz="1800" dirty="0"/>
              <a:t>MON July-11 PM1 TG13</a:t>
            </a:r>
          </a:p>
          <a:p>
            <a:pPr marL="1119188" lvl="2" indent="-363538" algn="just">
              <a:buFont typeface="Symbol" panose="05050102010706020507" pitchFamily="18" charset="2"/>
              <a:buChar char="-"/>
              <a:defRPr/>
            </a:pPr>
            <a:r>
              <a:rPr lang="de-DE" sz="1800" dirty="0"/>
              <a:t>TUR July-12 PM1 TG13</a:t>
            </a:r>
          </a:p>
          <a:p>
            <a:pPr marL="1119188" lvl="2" indent="-363538" algn="just">
              <a:buFont typeface="Symbol" panose="05050102010706020507" pitchFamily="18" charset="2"/>
              <a:buChar char="-"/>
              <a:defRPr/>
            </a:pPr>
            <a:r>
              <a:rPr lang="de-DE" sz="1800" dirty="0"/>
              <a:t>WED July-13 PM1 TG13</a:t>
            </a:r>
          </a:p>
          <a:p>
            <a:pPr marL="1119188" lvl="2" indent="-363538" algn="just">
              <a:buFont typeface="Symbol" panose="05050102010706020507" pitchFamily="18" charset="2"/>
              <a:buChar char="-"/>
              <a:defRPr/>
            </a:pPr>
            <a:r>
              <a:rPr lang="de-DE" sz="1800" dirty="0"/>
              <a:t>THUR July-14 PM1 TG13</a:t>
            </a:r>
            <a:endParaRPr lang="de-DE" sz="1800" b="0" dirty="0"/>
          </a:p>
        </p:txBody>
      </p:sp>
      <p:sp>
        <p:nvSpPr>
          <p:cNvPr id="29698" name="Slide Number Placeholder 5"/>
          <p:cNvSpPr>
            <a:spLocks noGrp="1"/>
          </p:cNvSpPr>
          <p:nvPr>
            <p:ph type="sldNum" sz="quarter" idx="10"/>
          </p:nvPr>
        </p:nvSpPr>
        <p:spPr bwMode="auto">
          <a:xfrm>
            <a:off x="4341813" y="6475413"/>
            <a:ext cx="53657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spcBef>
                <a:spcPct val="0"/>
              </a:spcBef>
              <a:buFontTx/>
              <a:buNone/>
              <a:defRPr/>
            </a:pPr>
            <a:r>
              <a:rPr lang="en-US" altLang="en-US"/>
              <a:t>Slide </a:t>
            </a:r>
            <a:fld id="{474469FC-C9DB-4CF7-B72B-A1003E4A38C5}" type="slidenum">
              <a:rPr lang="en-US" altLang="en-US" smtClean="0"/>
              <a:pPr>
                <a:spcBef>
                  <a:spcPct val="0"/>
                </a:spcBef>
                <a:buFontTx/>
                <a:buNone/>
                <a:defRPr/>
              </a:pPr>
              <a:t>61</a:t>
            </a:fld>
            <a:endParaRPr lang="en-US" altLang="en-US" sz="1200" b="0"/>
          </a:p>
        </p:txBody>
      </p:sp>
      <p:sp>
        <p:nvSpPr>
          <p:cNvPr id="2969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draft status and plan for July</a:t>
            </a:r>
          </a:p>
        </p:txBody>
      </p:sp>
      <p:sp>
        <p:nvSpPr>
          <p:cNvPr id="6" name="Date Placeholder 3">
            <a:extLst>
              <a:ext uri="{FF2B5EF4-FFF2-40B4-BE49-F238E27FC236}">
                <a16:creationId xmlns:a16="http://schemas.microsoft.com/office/drawing/2014/main" id="{F993DE64-EDEF-794B-9822-7535B5522EAF}"/>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1C868AB4-1B7B-2FAE-AF5B-6F842DAC5429}"/>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156447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marL="357188" indent="-357188"/>
            <a:r>
              <a:rPr lang="de-DE" sz="2000" dirty="0" err="1"/>
              <a:t>Monday</a:t>
            </a:r>
            <a:r>
              <a:rPr lang="de-DE" sz="2000" dirty="0"/>
              <a:t> July-11 </a:t>
            </a:r>
            <a:r>
              <a:rPr lang="en-GB" sz="2000" dirty="0"/>
              <a:t>PM1 (13:30-15:30 EST, 19:30-21:30 CET)</a:t>
            </a:r>
            <a:endParaRPr lang="de-DE" sz="2000" dirty="0"/>
          </a:p>
          <a:p>
            <a:pPr marL="1028700" lvl="1"/>
            <a:r>
              <a:rPr lang="en-GB" sz="1800" dirty="0"/>
              <a:t>Reconfirm CRG, Announce teleconferences</a:t>
            </a:r>
          </a:p>
          <a:p>
            <a:pPr marL="1028700" lvl="1"/>
            <a:r>
              <a:rPr lang="en-GB" sz="1800" dirty="0"/>
              <a:t>Prepare joint meeting with 802.1</a:t>
            </a:r>
          </a:p>
          <a:p>
            <a:pPr marL="1028700" lvl="1"/>
            <a:r>
              <a:rPr lang="en-GB" sz="1800" dirty="0"/>
              <a:t>Status of SA ballot, Review draft</a:t>
            </a:r>
            <a:endParaRPr lang="de-DE" sz="1800" dirty="0"/>
          </a:p>
          <a:p>
            <a:pPr marL="1028700" lvl="1"/>
            <a:r>
              <a:rPr lang="en-GB" sz="1800" dirty="0"/>
              <a:t>Discuss final changes</a:t>
            </a:r>
          </a:p>
          <a:p>
            <a:pPr marL="357188" indent="-357188"/>
            <a:r>
              <a:rPr lang="de-DE" sz="2000" dirty="0" err="1"/>
              <a:t>Tuesday</a:t>
            </a:r>
            <a:r>
              <a:rPr lang="de-DE" sz="2000" dirty="0"/>
              <a:t> July-12 </a:t>
            </a:r>
            <a:r>
              <a:rPr lang="en-GB" sz="2000" dirty="0"/>
              <a:t>PM1 (13:30-15:30 EST, 19:30-21:30 CET)</a:t>
            </a:r>
            <a:endParaRPr lang="de-DE" sz="2000" dirty="0"/>
          </a:p>
          <a:p>
            <a:pPr marL="989013" lvl="1" indent="-269875"/>
            <a:r>
              <a:rPr lang="en-GB" sz="1800" dirty="0"/>
              <a:t>PAR extension, Discuss final changes </a:t>
            </a:r>
          </a:p>
          <a:p>
            <a:pPr marL="357188" indent="-357188"/>
            <a:r>
              <a:rPr lang="de-DE" sz="2000" dirty="0" err="1"/>
              <a:t>Wednesday</a:t>
            </a:r>
            <a:r>
              <a:rPr lang="de-DE" sz="2000" dirty="0"/>
              <a:t> July-13 </a:t>
            </a:r>
            <a:r>
              <a:rPr lang="en-GB" sz="2000" dirty="0"/>
              <a:t>PM1 (13:30-15:30 EST, 19:30-21:30 CET)</a:t>
            </a:r>
            <a:endParaRPr lang="de-DE" sz="2000" dirty="0"/>
          </a:p>
          <a:p>
            <a:pPr marL="1028700" lvl="1"/>
            <a:r>
              <a:rPr lang="en-GB" sz="1800" dirty="0"/>
              <a:t>Discuss final changes</a:t>
            </a:r>
          </a:p>
          <a:p>
            <a:pPr marL="357188" indent="-357188"/>
            <a:r>
              <a:rPr lang="de-DE" sz="2000" dirty="0" err="1"/>
              <a:t>Thursday</a:t>
            </a:r>
            <a:r>
              <a:rPr lang="de-DE" sz="2000" dirty="0"/>
              <a:t> July-14 </a:t>
            </a:r>
            <a:r>
              <a:rPr lang="en-GB" sz="2000" dirty="0"/>
              <a:t>PM1 (13:30-15:30 EST, 19:30-21:30 CET)</a:t>
            </a:r>
            <a:endParaRPr lang="de-DE" sz="2000" dirty="0"/>
          </a:p>
          <a:p>
            <a:pPr marL="989013" lvl="1" indent="-269875"/>
            <a:r>
              <a:rPr lang="en-GB" sz="1800" dirty="0"/>
              <a:t>Approve May meeting and teleconference minutes</a:t>
            </a:r>
          </a:p>
          <a:p>
            <a:pPr marL="989013" lvl="1" indent="-269875"/>
            <a:r>
              <a:rPr lang="en-GB" sz="1800" dirty="0"/>
              <a:t>Discuss final changes</a:t>
            </a:r>
          </a:p>
          <a:p>
            <a:pPr marL="989013" lvl="1" indent="-269875"/>
            <a:r>
              <a:rPr lang="en-GB" sz="1800" dirty="0"/>
              <a:t>Start recirculation</a:t>
            </a:r>
          </a:p>
          <a:p>
            <a:pPr marL="989013" lvl="1" indent="-269875"/>
            <a:r>
              <a:rPr lang="en-GB" sz="1800" dirty="0"/>
              <a:t>Discuss TG13 timeline</a:t>
            </a:r>
          </a:p>
          <a:p>
            <a:pPr marL="719138" lvl="1" indent="0">
              <a:buNone/>
            </a:pPr>
            <a:endParaRPr lang="en-GB" sz="1800" dirty="0"/>
          </a:p>
        </p:txBody>
      </p:sp>
      <p:sp>
        <p:nvSpPr>
          <p:cNvPr id="29698" name="Slide Number Placeholder 5"/>
          <p:cNvSpPr>
            <a:spLocks noGrp="1"/>
          </p:cNvSpPr>
          <p:nvPr>
            <p:ph type="sldNum" sz="quarter" idx="10"/>
          </p:nvPr>
        </p:nvSpPr>
        <p:spPr bwMode="auto">
          <a:xfrm>
            <a:off x="4341813" y="6475413"/>
            <a:ext cx="53657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spcBef>
                <a:spcPct val="0"/>
              </a:spcBef>
              <a:buFontTx/>
              <a:buNone/>
              <a:defRPr/>
            </a:pPr>
            <a:r>
              <a:rPr lang="en-US" altLang="en-US"/>
              <a:t>Slide </a:t>
            </a:r>
            <a:fld id="{474469FC-C9DB-4CF7-B72B-A1003E4A38C5}" type="slidenum">
              <a:rPr lang="en-US" altLang="en-US" smtClean="0"/>
              <a:pPr>
                <a:spcBef>
                  <a:spcPct val="0"/>
                </a:spcBef>
                <a:buFontTx/>
                <a:buNone/>
                <a:defRPr/>
              </a:pPr>
              <a:t>62</a:t>
            </a:fld>
            <a:endParaRPr lang="en-US" altLang="en-US" sz="1200" b="0"/>
          </a:p>
        </p:txBody>
      </p:sp>
      <p:sp>
        <p:nvSpPr>
          <p:cNvPr id="2969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meetings this week</a:t>
            </a:r>
          </a:p>
        </p:txBody>
      </p:sp>
      <p:sp>
        <p:nvSpPr>
          <p:cNvPr id="6" name="Date Placeholder 3">
            <a:extLst>
              <a:ext uri="{FF2B5EF4-FFF2-40B4-BE49-F238E27FC236}">
                <a16:creationId xmlns:a16="http://schemas.microsoft.com/office/drawing/2014/main" id="{D2621C1C-8495-EAFE-AA08-CFC17785B352}"/>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F2FC0581-F85E-17BD-CF06-7F187F1DC478}"/>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US" altLang="en-US"/>
              <a:t>Slide </a:t>
            </a:r>
            <a:fld id="{474469FC-C9DB-4CF7-B72B-A1003E4A38C5}" type="slidenum">
              <a:rPr lang="en-US" altLang="en-US" smtClean="0"/>
              <a:pPr>
                <a:defRPr/>
              </a:pPr>
              <a:t>63</a:t>
            </a:fld>
            <a:endParaRPr lang="en-US" altLang="en-US"/>
          </a:p>
        </p:txBody>
      </p:sp>
      <p:pic>
        <p:nvPicPr>
          <p:cNvPr id="6" name="Grafik 5"/>
          <p:cNvPicPr>
            <a:picLocks noChangeAspect="1"/>
          </p:cNvPicPr>
          <p:nvPr/>
        </p:nvPicPr>
        <p:blipFill>
          <a:blip r:embed="rId2"/>
          <a:stretch>
            <a:fillRect/>
          </a:stretch>
        </p:blipFill>
        <p:spPr>
          <a:xfrm>
            <a:off x="761999" y="838200"/>
            <a:ext cx="7315199" cy="5486400"/>
          </a:xfrm>
          <a:prstGeom prst="rect">
            <a:avLst/>
          </a:prstGeom>
        </p:spPr>
      </p:pic>
      <p:sp>
        <p:nvSpPr>
          <p:cNvPr id="7" name="Date Placeholder 3">
            <a:extLst>
              <a:ext uri="{FF2B5EF4-FFF2-40B4-BE49-F238E27FC236}">
                <a16:creationId xmlns:a16="http://schemas.microsoft.com/office/drawing/2014/main" id="{9311F5B0-D641-9A57-91E2-53080261D0BF}"/>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oter Placeholder 4">
            <a:extLst>
              <a:ext uri="{FF2B5EF4-FFF2-40B4-BE49-F238E27FC236}">
                <a16:creationId xmlns:a16="http://schemas.microsoft.com/office/drawing/2014/main" id="{A2677E2D-1DC6-F5D8-4C90-055A146B97EF}"/>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227950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WG Motion </a:t>
            </a:r>
            <a:r>
              <a:rPr lang="de-DE" dirty="0" err="1"/>
              <a:t>to</a:t>
            </a:r>
            <a:r>
              <a:rPr lang="de-DE" dirty="0"/>
              <a:t> </a:t>
            </a:r>
            <a:r>
              <a:rPr lang="de-DE" dirty="0" err="1"/>
              <a:t>reconfirm</a:t>
            </a:r>
            <a:r>
              <a:rPr lang="de-DE" dirty="0"/>
              <a:t> CRG</a:t>
            </a:r>
          </a:p>
        </p:txBody>
      </p:sp>
      <p:sp>
        <p:nvSpPr>
          <p:cNvPr id="3" name="Inhaltsplatzhalter 2"/>
          <p:cNvSpPr>
            <a:spLocks noGrp="1"/>
          </p:cNvSpPr>
          <p:nvPr>
            <p:ph idx="1"/>
          </p:nvPr>
        </p:nvSpPr>
        <p:spPr>
          <a:xfrm>
            <a:off x="381000" y="1981200"/>
            <a:ext cx="8534400" cy="2286000"/>
          </a:xfrm>
        </p:spPr>
        <p:txBody>
          <a:bodyPr/>
          <a:lstStyle/>
          <a:p>
            <a:pPr marL="0" lvl="0" indent="0">
              <a:buNone/>
            </a:pPr>
            <a:r>
              <a:rPr lang="en-US" sz="1800" b="0" i="1" dirty="0"/>
              <a:t>Move that 802.15 WG approves the formation of a Comment Resolution Group (CRG) for the Standards Association balloting of the P802.15.13_D7 with the following membership: Volker Jungnickel as Chair, </a:t>
            </a:r>
            <a:r>
              <a:rPr lang="en-US" sz="1800" b="0" i="1" dirty="0" err="1"/>
              <a:t>Tuncer</a:t>
            </a:r>
            <a:r>
              <a:rPr lang="en-US" sz="1800" b="0" i="1" dirty="0"/>
              <a:t> Baykas, Sang-Kyu Lim, Tero Kivinen. The 802.15.13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lvl="0"/>
            <a:endParaRPr lang="de-DE" sz="2000" dirty="0"/>
          </a:p>
          <a:p>
            <a:pPr marL="457200" lvl="1" indent="0">
              <a:buNone/>
            </a:pPr>
            <a:r>
              <a:rPr lang="en-US" sz="1800" b="1" dirty="0"/>
              <a:t>Moved:	Kai Lennert Bober	</a:t>
            </a:r>
          </a:p>
          <a:p>
            <a:pPr marL="457200" lvl="1" indent="0">
              <a:buNone/>
            </a:pPr>
            <a:r>
              <a:rPr lang="en-US" sz="1800" b="1" dirty="0"/>
              <a:t>Second:	</a:t>
            </a:r>
            <a:r>
              <a:rPr lang="en-US" sz="1800" b="1" dirty="0" err="1"/>
              <a:t>Tero</a:t>
            </a:r>
            <a:r>
              <a:rPr lang="en-US" sz="1800" b="1" dirty="0"/>
              <a:t> </a:t>
            </a:r>
            <a:r>
              <a:rPr lang="en-US" sz="1800" b="1" dirty="0" err="1"/>
              <a:t>Kivinen</a:t>
            </a:r>
            <a:endParaRPr lang="de-DE" sz="1800" b="1" dirty="0"/>
          </a:p>
          <a:p>
            <a:pPr marL="457200" lvl="1" indent="0">
              <a:buNone/>
            </a:pPr>
            <a:endParaRPr lang="en-US" sz="1800" dirty="0"/>
          </a:p>
          <a:p>
            <a:pPr marL="457200" lvl="1" indent="0">
              <a:buNone/>
            </a:pPr>
            <a:r>
              <a:rPr lang="en-US" sz="1800" dirty="0"/>
              <a:t>Result: Motion passed unanimously.</a:t>
            </a:r>
            <a:endParaRPr lang="de-DE" sz="1800" dirty="0">
              <a:effectLst/>
            </a:endParaRPr>
          </a:p>
        </p:txBody>
      </p:sp>
      <p:sp>
        <p:nvSpPr>
          <p:cNvPr id="4" name="Foliennummernplatzhalter 3"/>
          <p:cNvSpPr>
            <a:spLocks noGrp="1"/>
          </p:cNvSpPr>
          <p:nvPr>
            <p:ph type="sldNum" sz="quarter" idx="10"/>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US" altLang="en-US"/>
              <a:t>Slide </a:t>
            </a:r>
            <a:fld id="{474469FC-C9DB-4CF7-B72B-A1003E4A38C5}" type="slidenum">
              <a:rPr lang="en-US" altLang="en-US" smtClean="0"/>
              <a:pPr>
                <a:defRPr/>
              </a:pPr>
              <a:t>64</a:t>
            </a:fld>
            <a:endParaRPr lang="en-US" altLang="en-US"/>
          </a:p>
        </p:txBody>
      </p:sp>
      <p:sp>
        <p:nvSpPr>
          <p:cNvPr id="6" name="Date Placeholder 3">
            <a:extLst>
              <a:ext uri="{FF2B5EF4-FFF2-40B4-BE49-F238E27FC236}">
                <a16:creationId xmlns:a16="http://schemas.microsoft.com/office/drawing/2014/main" id="{5A6B4CAE-6393-8AFD-B744-C4A383A12E24}"/>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B48F64BB-3838-5373-06DB-C7BCA8F77C14}"/>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277082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 </a:t>
            </a:r>
            <a:r>
              <a:rPr lang="de-DE" dirty="0" err="1"/>
              <a:t>for</a:t>
            </a:r>
            <a:r>
              <a:rPr lang="de-DE" dirty="0"/>
              <a:t> CRG </a:t>
            </a:r>
            <a:r>
              <a:rPr lang="de-DE" dirty="0" err="1"/>
              <a:t>Telcos</a:t>
            </a:r>
            <a:endParaRPr lang="de-DE" dirty="0"/>
          </a:p>
        </p:txBody>
      </p:sp>
      <p:sp>
        <p:nvSpPr>
          <p:cNvPr id="3" name="Inhaltsplatzhalter 2"/>
          <p:cNvSpPr>
            <a:spLocks noGrp="1"/>
          </p:cNvSpPr>
          <p:nvPr>
            <p:ph idx="1"/>
          </p:nvPr>
        </p:nvSpPr>
        <p:spPr>
          <a:xfrm>
            <a:off x="381000" y="1981200"/>
            <a:ext cx="8534400" cy="2286000"/>
          </a:xfrm>
        </p:spPr>
        <p:txBody>
          <a:bodyPr/>
          <a:lstStyle/>
          <a:p>
            <a:pPr marL="400050"/>
            <a:r>
              <a:rPr lang="de-DE" sz="2400" dirty="0"/>
              <a:t>TG13 CRG Telco </a:t>
            </a:r>
            <a:r>
              <a:rPr lang="de-DE" sz="2400" dirty="0" err="1"/>
              <a:t>dates</a:t>
            </a:r>
            <a:endParaRPr lang="de-DE" sz="2400" dirty="0"/>
          </a:p>
          <a:p>
            <a:pPr marL="800100" lvl="1"/>
            <a:r>
              <a:rPr lang="de-DE" sz="2000" dirty="0"/>
              <a:t>21 </a:t>
            </a:r>
            <a:r>
              <a:rPr lang="de-DE" sz="2000" dirty="0" err="1"/>
              <a:t>July</a:t>
            </a:r>
            <a:r>
              <a:rPr lang="de-DE" sz="2000" dirty="0"/>
              <a:t> 2022, 17:00-18.30 CET (11:00-12:30 ET, 0:00-1:30 KT)</a:t>
            </a:r>
          </a:p>
          <a:p>
            <a:pPr marL="800100" lvl="1"/>
            <a:r>
              <a:rPr lang="de-DE" sz="2000" dirty="0"/>
              <a:t>25 </a:t>
            </a:r>
            <a:r>
              <a:rPr lang="de-DE" sz="2000" dirty="0" err="1"/>
              <a:t>July</a:t>
            </a:r>
            <a:r>
              <a:rPr lang="de-DE" sz="2000" dirty="0"/>
              <a:t> 2022, 11:00-12.30 CET (5:00-6:30 ET, 18:00-19:30 KT)</a:t>
            </a:r>
          </a:p>
          <a:p>
            <a:pPr marL="800100" lvl="1"/>
            <a:r>
              <a:rPr lang="de-DE" sz="2000" dirty="0"/>
              <a:t>  1 August 2022, 11:00-12.30 CET (5:00-6:30 ET, 18:00-19:30 KT)</a:t>
            </a:r>
          </a:p>
          <a:p>
            <a:pPr marL="800100" lvl="1"/>
            <a:r>
              <a:rPr lang="de-DE" sz="2000" dirty="0"/>
              <a:t>8 August 2022, 11:00-12.30 CET (5:00-6:30 ET, 18:00-19:30 KT)</a:t>
            </a:r>
          </a:p>
          <a:p>
            <a:pPr marL="800100" lvl="1"/>
            <a:r>
              <a:rPr lang="de-DE" sz="2000" dirty="0"/>
              <a:t>15 August 2022, 11:00-12.30 CET (5:00-6:30 ET, 18:00-19:30 KT)</a:t>
            </a:r>
          </a:p>
          <a:p>
            <a:pPr marL="800100" lvl="1"/>
            <a:r>
              <a:rPr lang="de-DE" sz="2000" dirty="0"/>
              <a:t>22 August 2022, 11:00-12.30 CET (5:00-6:30 ET, 18:00-19:30 KT)</a:t>
            </a:r>
          </a:p>
          <a:p>
            <a:pPr marL="800100" lvl="1"/>
            <a:r>
              <a:rPr lang="de-DE" sz="2000" dirty="0"/>
              <a:t>29 August 2022, 11:00-12.30 CET (5:00-6:30 ET, 18:00-19:30 KT)</a:t>
            </a:r>
          </a:p>
          <a:p>
            <a:pPr marL="800100" lvl="1"/>
            <a:r>
              <a:rPr lang="de-DE" sz="2000" dirty="0"/>
              <a:t>5 September 2022, 11:00-12.30 CET (5:00-6:30 ET, 18:00-19:30 KT)</a:t>
            </a:r>
          </a:p>
          <a:p>
            <a:pPr marL="800100" lvl="1"/>
            <a:r>
              <a:rPr lang="de-DE" sz="1800" dirty="0"/>
              <a:t> </a:t>
            </a:r>
            <a:r>
              <a:rPr lang="de-DE" sz="1800" dirty="0" err="1"/>
              <a:t>meetings</a:t>
            </a:r>
            <a:r>
              <a:rPr lang="de-DE" sz="1800" dirty="0"/>
              <a:t> </a:t>
            </a:r>
            <a:r>
              <a:rPr lang="de-DE" sz="1800" dirty="0" err="1"/>
              <a:t>to</a:t>
            </a:r>
            <a:r>
              <a:rPr lang="de-DE" sz="1800" dirty="0"/>
              <a:t> </a:t>
            </a:r>
            <a:r>
              <a:rPr lang="de-DE" sz="1800" dirty="0" err="1"/>
              <a:t>be</a:t>
            </a:r>
            <a:r>
              <a:rPr lang="de-DE" sz="1800" dirty="0"/>
              <a:t> </a:t>
            </a:r>
            <a:r>
              <a:rPr lang="de-DE" sz="1800" dirty="0" err="1"/>
              <a:t>cancelled</a:t>
            </a:r>
            <a:r>
              <a:rPr lang="de-DE" sz="1800" dirty="0"/>
              <a:t> </a:t>
            </a:r>
            <a:r>
              <a:rPr lang="de-DE" sz="1800" dirty="0" err="1"/>
              <a:t>if</a:t>
            </a:r>
            <a:r>
              <a:rPr lang="de-DE" sz="1800" dirty="0"/>
              <a:t> not </a:t>
            </a:r>
            <a:r>
              <a:rPr lang="de-DE" sz="1800" dirty="0" err="1"/>
              <a:t>needed</a:t>
            </a:r>
            <a:endParaRPr lang="de-DE" sz="2000" dirty="0"/>
          </a:p>
          <a:p>
            <a:pPr marL="800100" lvl="1"/>
            <a:endParaRPr lang="de-DE" b="0" dirty="0"/>
          </a:p>
        </p:txBody>
      </p:sp>
      <p:sp>
        <p:nvSpPr>
          <p:cNvPr id="4" name="Foliennummernplatzhalter 3"/>
          <p:cNvSpPr>
            <a:spLocks noGrp="1"/>
          </p:cNvSpPr>
          <p:nvPr>
            <p:ph type="sldNum" sz="quarter" idx="10"/>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US" altLang="en-US"/>
              <a:t>Slide </a:t>
            </a:r>
            <a:fld id="{474469FC-C9DB-4CF7-B72B-A1003E4A38C5}" type="slidenum">
              <a:rPr lang="en-US" altLang="en-US" smtClean="0"/>
              <a:pPr>
                <a:defRPr/>
              </a:pPr>
              <a:t>65</a:t>
            </a:fld>
            <a:endParaRPr lang="en-US" altLang="en-US"/>
          </a:p>
        </p:txBody>
      </p:sp>
      <p:sp>
        <p:nvSpPr>
          <p:cNvPr id="6" name="Date Placeholder 3">
            <a:extLst>
              <a:ext uri="{FF2B5EF4-FFF2-40B4-BE49-F238E27FC236}">
                <a16:creationId xmlns:a16="http://schemas.microsoft.com/office/drawing/2014/main" id="{8BAB598F-52F5-57FA-6553-8C8D438A1C7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A047A550-0EF1-CF86-479B-4C6BA7ED77E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72358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US" altLang="en-US"/>
              <a:t>Slide </a:t>
            </a:r>
            <a:fld id="{474469FC-C9DB-4CF7-B72B-A1003E4A38C5}" type="slidenum">
              <a:rPr lang="en-US" altLang="en-US" smtClean="0"/>
              <a:pPr>
                <a:defRPr/>
              </a:pPr>
              <a:t>66</a:t>
            </a:fld>
            <a:endParaRPr lang="en-US" altLang="en-US"/>
          </a:p>
        </p:txBody>
      </p:sp>
      <p:pic>
        <p:nvPicPr>
          <p:cNvPr id="6" name="Grafik 5"/>
          <p:cNvPicPr>
            <a:picLocks noChangeAspect="1"/>
          </p:cNvPicPr>
          <p:nvPr/>
        </p:nvPicPr>
        <p:blipFill>
          <a:blip r:embed="rId2"/>
          <a:stretch>
            <a:fillRect/>
          </a:stretch>
        </p:blipFill>
        <p:spPr>
          <a:xfrm>
            <a:off x="685800" y="703262"/>
            <a:ext cx="7696200" cy="5772151"/>
          </a:xfrm>
          <a:prstGeom prst="rect">
            <a:avLst/>
          </a:prstGeom>
        </p:spPr>
      </p:pic>
      <p:sp>
        <p:nvSpPr>
          <p:cNvPr id="7" name="Date Placeholder 3">
            <a:extLst>
              <a:ext uri="{FF2B5EF4-FFF2-40B4-BE49-F238E27FC236}">
                <a16:creationId xmlns:a16="http://schemas.microsoft.com/office/drawing/2014/main" id="{D9629EF1-A864-F907-291D-54A00683432B}"/>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oter Placeholder 4">
            <a:extLst>
              <a:ext uri="{FF2B5EF4-FFF2-40B4-BE49-F238E27FC236}">
                <a16:creationId xmlns:a16="http://schemas.microsoft.com/office/drawing/2014/main" id="{96AD141E-3C8C-EAF5-5DE3-A14BE33C7B3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470167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bwMode="auto">
          <a:xfrm>
            <a:off x="4341813" y="6475413"/>
            <a:ext cx="53657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spcBef>
                <a:spcPct val="0"/>
              </a:spcBef>
              <a:buFontTx/>
              <a:buNone/>
              <a:defRPr/>
            </a:pPr>
            <a:r>
              <a:rPr lang="en-US" altLang="en-US"/>
              <a:t>Slide </a:t>
            </a:r>
            <a:fld id="{474469FC-C9DB-4CF7-B72B-A1003E4A38C5}" type="slidenum">
              <a:rPr lang="en-US" altLang="en-US" smtClean="0"/>
              <a:pPr>
                <a:spcBef>
                  <a:spcPct val="0"/>
                </a:spcBef>
                <a:buFontTx/>
                <a:buNone/>
                <a:defRPr/>
              </a:pPr>
              <a:t>67</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 Motion</a:t>
            </a:r>
            <a:endParaRPr lang="en-US" altLang="en-US" dirty="0"/>
          </a:p>
        </p:txBody>
      </p:sp>
      <p:sp>
        <p:nvSpPr>
          <p:cNvPr id="66565" name="Rectangle 3"/>
          <p:cNvSpPr txBox="1">
            <a:spLocks noChangeArrowheads="1"/>
          </p:cNvSpPr>
          <p:nvPr/>
        </p:nvSpPr>
        <p:spPr bwMode="auto">
          <a:xfrm>
            <a:off x="685800" y="19050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None/>
            </a:pPr>
            <a:r>
              <a:rPr lang="en-US" dirty="0"/>
              <a:t>Motion:</a:t>
            </a:r>
            <a:endParaRPr lang="de-DE" dirty="0"/>
          </a:p>
          <a:p>
            <a:pPr>
              <a:buNone/>
            </a:pPr>
            <a:r>
              <a:rPr lang="en-US" sz="2000" b="0" dirty="0"/>
              <a:t>Move that the PAR Extension contained in documents [insert PAR Extension doc number], be approved by the IEEE 802.15 WG and that the EC be requested to forward the PAR Revision to </a:t>
            </a:r>
            <a:r>
              <a:rPr lang="en-US" sz="2000" b="0" dirty="0" err="1"/>
              <a:t>NesCom</a:t>
            </a:r>
            <a:r>
              <a:rPr lang="en-US" sz="2000" b="0" dirty="0"/>
              <a:t>. The 802.15 working group chair and technical editor are authorized to make additional modifications to the PAR as needed to reflect EC discussion at its closing meeting. (Note: no change to the CSD associated with this PAR)</a:t>
            </a:r>
            <a:endParaRPr lang="de-DE" sz="2000" b="0" dirty="0"/>
          </a:p>
          <a:p>
            <a:pPr>
              <a:buNone/>
            </a:pPr>
            <a:endParaRPr lang="en-US" dirty="0"/>
          </a:p>
          <a:p>
            <a:pPr>
              <a:buNone/>
            </a:pPr>
            <a:r>
              <a:rPr lang="en-US" dirty="0"/>
              <a:t>(M) Lennert Bober (S) </a:t>
            </a:r>
            <a:r>
              <a:rPr lang="en-US" dirty="0" err="1"/>
              <a:t>Tero</a:t>
            </a:r>
            <a:r>
              <a:rPr lang="en-US" dirty="0"/>
              <a:t> </a:t>
            </a:r>
            <a:r>
              <a:rPr lang="en-US" dirty="0" err="1"/>
              <a:t>Kivinen</a:t>
            </a:r>
            <a:endParaRPr lang="de-DE" dirty="0"/>
          </a:p>
          <a:p>
            <a:pPr algn="just">
              <a:buFontTx/>
              <a:buNone/>
            </a:pPr>
            <a:endParaRPr lang="en-GB" altLang="en-US" dirty="0">
              <a:sym typeface="Wingdings" panose="05000000000000000000" pitchFamily="2" charset="2"/>
            </a:endParaRPr>
          </a:p>
          <a:p>
            <a:pPr algn="just">
              <a:buFontTx/>
              <a:buNone/>
            </a:pPr>
            <a:r>
              <a:rPr lang="en-GB" altLang="en-US" dirty="0">
                <a:sym typeface="Wingdings" panose="05000000000000000000" pitchFamily="2" charset="2"/>
              </a:rPr>
              <a:t>Approved Y / N /A</a:t>
            </a:r>
          </a:p>
        </p:txBody>
      </p:sp>
      <p:sp>
        <p:nvSpPr>
          <p:cNvPr id="6" name="Date Placeholder 3">
            <a:extLst>
              <a:ext uri="{FF2B5EF4-FFF2-40B4-BE49-F238E27FC236}">
                <a16:creationId xmlns:a16="http://schemas.microsoft.com/office/drawing/2014/main" id="{E85F5A4A-458E-71BB-CBBF-6C2C2DEB191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7B65AD9B-2D00-6823-E615-9AC6D0A1B794}"/>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234061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bwMode="auto">
          <a:xfrm>
            <a:off x="4341813" y="6475413"/>
            <a:ext cx="53657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spcBef>
                <a:spcPct val="0"/>
              </a:spcBef>
              <a:buFontTx/>
              <a:buNone/>
              <a:defRPr/>
            </a:pPr>
            <a:r>
              <a:rPr lang="en-US" altLang="en-US"/>
              <a:t>Slide </a:t>
            </a:r>
            <a:fld id="{474469FC-C9DB-4CF7-B72B-A1003E4A38C5}" type="slidenum">
              <a:rPr lang="en-US" altLang="en-US" smtClean="0"/>
              <a:pPr>
                <a:spcBef>
                  <a:spcPct val="0"/>
                </a:spcBef>
                <a:buFontTx/>
                <a:buNone/>
                <a:defRPr/>
              </a:pPr>
              <a:t>68</a:t>
            </a:fld>
            <a:endParaRPr lang="en-US" altLang="en-US" sz="1200" b="0"/>
          </a:p>
        </p:txBody>
      </p:sp>
      <p:pic>
        <p:nvPicPr>
          <p:cNvPr id="2" name="Grafik 1"/>
          <p:cNvPicPr>
            <a:picLocks noChangeAspect="1"/>
          </p:cNvPicPr>
          <p:nvPr/>
        </p:nvPicPr>
        <p:blipFill>
          <a:blip r:embed="rId3"/>
          <a:stretch>
            <a:fillRect/>
          </a:stretch>
        </p:blipFill>
        <p:spPr>
          <a:xfrm>
            <a:off x="685800" y="685800"/>
            <a:ext cx="7620000" cy="5715001"/>
          </a:xfrm>
          <a:prstGeom prst="rect">
            <a:avLst/>
          </a:prstGeom>
        </p:spPr>
      </p:pic>
      <p:sp>
        <p:nvSpPr>
          <p:cNvPr id="5" name="Date Placeholder 3">
            <a:extLst>
              <a:ext uri="{FF2B5EF4-FFF2-40B4-BE49-F238E27FC236}">
                <a16:creationId xmlns:a16="http://schemas.microsoft.com/office/drawing/2014/main" id="{03673DD2-4B2C-A384-517F-CFE57FC5503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oter Placeholder 4">
            <a:extLst>
              <a:ext uri="{FF2B5EF4-FFF2-40B4-BE49-F238E27FC236}">
                <a16:creationId xmlns:a16="http://schemas.microsoft.com/office/drawing/2014/main" id="{915DD2AF-E069-7A63-22F3-2468FA854FEA}"/>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354279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0"/>
          </p:nvPr>
        </p:nvSpPr>
        <p:spPr bwMode="auto">
          <a:xfrm>
            <a:off x="4341813" y="6475413"/>
            <a:ext cx="53657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spcBef>
                <a:spcPct val="0"/>
              </a:spcBef>
              <a:buFontTx/>
              <a:buNone/>
              <a:defRPr/>
            </a:pPr>
            <a:r>
              <a:rPr lang="en-US" altLang="en-US"/>
              <a:t>Slide </a:t>
            </a:r>
            <a:fld id="{474469FC-C9DB-4CF7-B72B-A1003E4A38C5}" type="slidenum">
              <a:rPr lang="en-US" altLang="en-US" smtClean="0"/>
              <a:pPr>
                <a:spcBef>
                  <a:spcPct val="0"/>
                </a:spcBef>
                <a:buFontTx/>
                <a:buNone/>
                <a:defRPr/>
              </a:pPr>
              <a:t>69</a:t>
            </a:fld>
            <a:endParaRPr lang="en-US" altLang="en-US" sz="1200" b="0"/>
          </a:p>
        </p:txBody>
      </p:sp>
      <p:sp>
        <p:nvSpPr>
          <p:cNvPr id="66563" name="Rectangle 3"/>
          <p:cNvSpPr txBox="1">
            <a:spLocks noChangeArrowheads="1"/>
          </p:cNvSpPr>
          <p:nvPr/>
        </p:nvSpPr>
        <p:spPr bwMode="auto">
          <a:xfrm>
            <a:off x="685800" y="929268"/>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en-US" altLang="en-US" sz="3600" dirty="0"/>
              <a:t>WG Motion to start recirculation</a:t>
            </a:r>
            <a:endParaRPr lang="en-US" altLang="en-US" dirty="0"/>
          </a:p>
        </p:txBody>
      </p:sp>
      <p:sp>
        <p:nvSpPr>
          <p:cNvPr id="66565" name="Rectangle 3"/>
          <p:cNvSpPr txBox="1">
            <a:spLocks noChangeArrowheads="1"/>
          </p:cNvSpPr>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None/>
            </a:pPr>
            <a:r>
              <a:rPr lang="en-US" sz="2000" dirty="0"/>
              <a:t>Move to accept comment resolutions in doc. 15-22-0045/r18 including the additional comments, and</a:t>
            </a:r>
          </a:p>
          <a:p>
            <a:pPr>
              <a:buNone/>
            </a:pPr>
            <a:r>
              <a:rPr lang="en-US" sz="2000" dirty="0"/>
              <a:t>authorize the Technical Editor to include them in TG13 D7.0, and </a:t>
            </a:r>
          </a:p>
          <a:p>
            <a:pPr>
              <a:buNone/>
            </a:pPr>
            <a:r>
              <a:rPr lang="en-US" sz="2000" dirty="0"/>
              <a:t>start SA recirculation ballot of the document </a:t>
            </a:r>
            <a:r>
              <a:rPr lang="en-US" sz="2000" b="0" i="1" dirty="0"/>
              <a:t>P802.15.13_D7</a:t>
            </a:r>
            <a:r>
              <a:rPr lang="en-US" sz="2000" dirty="0"/>
              <a:t>.</a:t>
            </a:r>
          </a:p>
          <a:p>
            <a:pPr>
              <a:buNone/>
            </a:pPr>
            <a:r>
              <a:rPr lang="en-US" sz="2000" dirty="0"/>
              <a:t> </a:t>
            </a:r>
            <a:endParaRPr lang="de-DE" sz="2000" dirty="0"/>
          </a:p>
          <a:p>
            <a:pPr lvl="0">
              <a:buNone/>
            </a:pPr>
            <a:r>
              <a:rPr lang="en-US" sz="2000" dirty="0"/>
              <a:t>Moved by :	Kai Lennert Bober</a:t>
            </a:r>
            <a:endParaRPr lang="de-DE" sz="2000" dirty="0"/>
          </a:p>
          <a:p>
            <a:pPr lvl="0">
              <a:buNone/>
            </a:pPr>
            <a:r>
              <a:rPr lang="en-US" sz="2000" dirty="0"/>
              <a:t>Seconded by :	</a:t>
            </a:r>
            <a:r>
              <a:rPr lang="en-US" sz="2000" dirty="0" err="1"/>
              <a:t>Tero</a:t>
            </a:r>
            <a:r>
              <a:rPr lang="en-US" sz="2000" dirty="0"/>
              <a:t> </a:t>
            </a:r>
            <a:r>
              <a:rPr lang="en-US" sz="2000" dirty="0" err="1"/>
              <a:t>Kivinen</a:t>
            </a:r>
            <a:endParaRPr lang="de-DE" sz="2000" dirty="0"/>
          </a:p>
          <a:p>
            <a:pPr algn="just">
              <a:buFontTx/>
              <a:buNone/>
            </a:pPr>
            <a:endParaRPr lang="en-GB" altLang="en-US" sz="2000" dirty="0">
              <a:sym typeface="Wingdings" panose="05000000000000000000" pitchFamily="2" charset="2"/>
            </a:endParaRPr>
          </a:p>
          <a:p>
            <a:pPr algn="just">
              <a:buFontTx/>
              <a:buNone/>
            </a:pPr>
            <a:r>
              <a:rPr lang="en-GB" altLang="en-US" sz="2000" dirty="0">
                <a:sym typeface="Wingdings" panose="05000000000000000000" pitchFamily="2" charset="2"/>
              </a:rPr>
              <a:t>Approved by …</a:t>
            </a:r>
          </a:p>
          <a:p>
            <a:pPr algn="just">
              <a:buFontTx/>
              <a:buNone/>
            </a:pPr>
            <a:endParaRPr lang="en-GB" altLang="en-US" sz="2000" dirty="0">
              <a:sym typeface="Wingdings" panose="05000000000000000000" pitchFamily="2" charset="2"/>
            </a:endParaRPr>
          </a:p>
        </p:txBody>
      </p:sp>
      <p:sp>
        <p:nvSpPr>
          <p:cNvPr id="6" name="Date Placeholder 3">
            <a:extLst>
              <a:ext uri="{FF2B5EF4-FFF2-40B4-BE49-F238E27FC236}">
                <a16:creationId xmlns:a16="http://schemas.microsoft.com/office/drawing/2014/main" id="{99B32589-FF23-33E4-47DA-DE064254AEC7}"/>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31520B57-4D95-CF0A-094D-8C40ABC40BB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15139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at rates up to 10 Gb/s and ranges up to 200 m unrestricted line of site</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p>
          <a:p>
            <a:pPr marL="457200" indent="-457200" fontAlgn="b">
              <a:lnSpc>
                <a:spcPct val="80000"/>
              </a:lnSpc>
              <a:spcAft>
                <a:spcPts val="600"/>
              </a:spcAft>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12" name="Footer Placeholder 4">
            <a:extLst>
              <a:ext uri="{FF2B5EF4-FFF2-40B4-BE49-F238E27FC236}">
                <a16:creationId xmlns:a16="http://schemas.microsoft.com/office/drawing/2014/main" id="{459317C9-244A-4941-9541-27CCA839C6F6}"/>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FFF7343E-135A-055D-3784-7DBBACABAF4E}"/>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2520442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TG13 SA </a:t>
            </a:r>
            <a:r>
              <a:rPr lang="de-DE" dirty="0" err="1"/>
              <a:t>ballot</a:t>
            </a:r>
            <a:r>
              <a:rPr lang="de-DE" dirty="0"/>
              <a:t> </a:t>
            </a:r>
            <a:r>
              <a:rPr lang="de-DE" dirty="0" err="1"/>
              <a:t>status</a:t>
            </a:r>
            <a:endParaRPr lang="de-DE" dirty="0"/>
          </a:p>
        </p:txBody>
      </p:sp>
      <p:sp>
        <p:nvSpPr>
          <p:cNvPr id="3" name="Inhaltsplatzhalter 2"/>
          <p:cNvSpPr>
            <a:spLocks noGrp="1"/>
          </p:cNvSpPr>
          <p:nvPr>
            <p:ph idx="1"/>
          </p:nvPr>
        </p:nvSpPr>
        <p:spPr>
          <a:xfrm>
            <a:off x="381000" y="1600200"/>
            <a:ext cx="8534400" cy="2286000"/>
          </a:xfrm>
        </p:spPr>
        <p:txBody>
          <a:bodyPr/>
          <a:lstStyle/>
          <a:p>
            <a:r>
              <a:rPr lang="en-US" sz="2000" dirty="0"/>
              <a:t>Initial SA letter ballot</a:t>
            </a:r>
          </a:p>
          <a:p>
            <a:pPr lvl="1"/>
            <a:r>
              <a:rPr lang="en-US" sz="1800" dirty="0"/>
              <a:t>82% return rate, 95% approval rate </a:t>
            </a:r>
          </a:p>
          <a:p>
            <a:pPr lvl="1"/>
            <a:r>
              <a:rPr lang="en-US" sz="1800" b="0" dirty="0"/>
              <a:t>3 NO votes with 21 MBS comments</a:t>
            </a:r>
          </a:p>
          <a:p>
            <a:pPr lvl="1"/>
            <a:r>
              <a:rPr lang="en-US" sz="1800" b="0" dirty="0"/>
              <a:t>314 comments were </a:t>
            </a:r>
            <a:r>
              <a:rPr lang="en-US" sz="1800" dirty="0"/>
              <a:t>received (9 general, 112 technical, 193 editorial)</a:t>
            </a:r>
            <a:endParaRPr lang="en-US" sz="1800" b="0" dirty="0"/>
          </a:p>
          <a:p>
            <a:r>
              <a:rPr lang="en-US" sz="2000" dirty="0"/>
              <a:t>1</a:t>
            </a:r>
            <a:r>
              <a:rPr lang="en-US" sz="2000" baseline="30000" dirty="0"/>
              <a:t>st</a:t>
            </a:r>
            <a:r>
              <a:rPr lang="en-US" sz="2000" dirty="0"/>
              <a:t> Recirculation</a:t>
            </a:r>
          </a:p>
          <a:p>
            <a:pPr lvl="1"/>
            <a:r>
              <a:rPr lang="en-US" sz="1800" dirty="0"/>
              <a:t>83% return rate, 98% approval rate </a:t>
            </a:r>
          </a:p>
          <a:p>
            <a:pPr lvl="1"/>
            <a:r>
              <a:rPr lang="en-US" sz="1800" b="0" dirty="0"/>
              <a:t>1 NO vote with 10 MBS comments</a:t>
            </a:r>
          </a:p>
          <a:p>
            <a:pPr lvl="1"/>
            <a:r>
              <a:rPr lang="en-US" sz="1800" b="0" dirty="0"/>
              <a:t>158 comments were received (1 general, 96 technical, 61 editorial)</a:t>
            </a:r>
          </a:p>
          <a:p>
            <a:pPr marL="361950" indent="-361950"/>
            <a:r>
              <a:rPr lang="en-GB" sz="2000" dirty="0"/>
              <a:t>2</a:t>
            </a:r>
            <a:r>
              <a:rPr lang="en-GB" sz="2000" baseline="30000" dirty="0"/>
              <a:t>nd</a:t>
            </a:r>
            <a:r>
              <a:rPr lang="en-GB" sz="2000" dirty="0"/>
              <a:t> Recirculation</a:t>
            </a:r>
          </a:p>
          <a:p>
            <a:pPr lvl="1"/>
            <a:r>
              <a:rPr lang="en-US" sz="1800" dirty="0"/>
              <a:t>84% return rate, 97% approval rate </a:t>
            </a:r>
          </a:p>
          <a:p>
            <a:pPr lvl="1"/>
            <a:r>
              <a:rPr lang="en-US" sz="1800" dirty="0"/>
              <a:t>2 NO votes with 6 MBS comments</a:t>
            </a:r>
          </a:p>
          <a:p>
            <a:pPr lvl="1"/>
            <a:r>
              <a:rPr lang="en-US" sz="1800" dirty="0"/>
              <a:t>94 comments were received (0 general, 45 technical, 49 editorial)</a:t>
            </a:r>
          </a:p>
          <a:p>
            <a:pPr lvl="1"/>
            <a:r>
              <a:rPr lang="en-US" sz="1800" dirty="0"/>
              <a:t>93 comments were fully addressed</a:t>
            </a:r>
          </a:p>
          <a:p>
            <a:pPr marL="361950" indent="-361950"/>
            <a:r>
              <a:rPr lang="en-GB" sz="2000" dirty="0">
                <a:solidFill>
                  <a:srgbClr val="00B050"/>
                </a:solidFill>
              </a:rPr>
              <a:t>3</a:t>
            </a:r>
            <a:r>
              <a:rPr lang="en-GB" sz="2000" baseline="30000" dirty="0">
                <a:solidFill>
                  <a:srgbClr val="00B050"/>
                </a:solidFill>
              </a:rPr>
              <a:t>rd</a:t>
            </a:r>
            <a:r>
              <a:rPr lang="en-GB" sz="2000" dirty="0">
                <a:solidFill>
                  <a:srgbClr val="00B050"/>
                </a:solidFill>
              </a:rPr>
              <a:t> Recirculation will be started</a:t>
            </a:r>
            <a:endParaRPr lang="en-US" sz="1800" b="0" dirty="0">
              <a:solidFill>
                <a:srgbClr val="00B050"/>
              </a:solidFill>
            </a:endParaRPr>
          </a:p>
        </p:txBody>
      </p:sp>
      <p:sp>
        <p:nvSpPr>
          <p:cNvPr id="4" name="Foliennummernplatzhalter 3"/>
          <p:cNvSpPr>
            <a:spLocks noGrp="1"/>
          </p:cNvSpPr>
          <p:nvPr>
            <p:ph type="sldNum" sz="quarter" idx="10"/>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US" altLang="en-US"/>
              <a:t>Slide </a:t>
            </a:r>
            <a:fld id="{474469FC-C9DB-4CF7-B72B-A1003E4A38C5}" type="slidenum">
              <a:rPr lang="en-US" altLang="en-US" smtClean="0"/>
              <a:pPr>
                <a:defRPr/>
              </a:pPr>
              <a:t>70</a:t>
            </a:fld>
            <a:endParaRPr lang="en-US" altLang="en-US"/>
          </a:p>
        </p:txBody>
      </p:sp>
      <p:sp>
        <p:nvSpPr>
          <p:cNvPr id="6" name="Date Placeholder 3">
            <a:extLst>
              <a:ext uri="{FF2B5EF4-FFF2-40B4-BE49-F238E27FC236}">
                <a16:creationId xmlns:a16="http://schemas.microsoft.com/office/drawing/2014/main" id="{2C86B18F-88B6-C032-B327-0B26BAA036C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6BA9EB21-2964-8DAC-A7CD-7162EE617F34}"/>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691280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 </a:t>
            </a:r>
            <a:r>
              <a:rPr lang="de-DE" dirty="0" err="1"/>
              <a:t>for</a:t>
            </a:r>
            <a:r>
              <a:rPr lang="de-DE" dirty="0"/>
              <a:t> </a:t>
            </a:r>
            <a:r>
              <a:rPr lang="de-DE" dirty="0" err="1"/>
              <a:t>finalization</a:t>
            </a:r>
            <a:r>
              <a:rPr lang="de-DE" dirty="0"/>
              <a:t> </a:t>
            </a:r>
            <a:r>
              <a:rPr lang="de-DE" dirty="0" err="1"/>
              <a:t>of</a:t>
            </a:r>
            <a:r>
              <a:rPr lang="de-DE" dirty="0"/>
              <a:t> TG13 </a:t>
            </a:r>
            <a:r>
              <a:rPr lang="de-DE" dirty="0" err="1"/>
              <a:t>Spec</a:t>
            </a:r>
            <a:endParaRPr lang="de-DE" dirty="0"/>
          </a:p>
        </p:txBody>
      </p:sp>
      <p:sp>
        <p:nvSpPr>
          <p:cNvPr id="3" name="Inhaltsplatzhalter 2"/>
          <p:cNvSpPr>
            <a:spLocks noGrp="1"/>
          </p:cNvSpPr>
          <p:nvPr>
            <p:ph idx="1"/>
          </p:nvPr>
        </p:nvSpPr>
        <p:spPr>
          <a:xfrm>
            <a:off x="381000" y="1752600"/>
            <a:ext cx="8534400" cy="2286000"/>
          </a:xfrm>
        </p:spPr>
        <p:txBody>
          <a:bodyPr/>
          <a:lstStyle/>
          <a:p>
            <a:pPr marL="400050"/>
            <a:r>
              <a:rPr lang="de-DE" dirty="0"/>
              <a:t>D7.0 </a:t>
            </a:r>
            <a:r>
              <a:rPr lang="de-DE" dirty="0" err="1"/>
              <a:t>goes</a:t>
            </a:r>
            <a:r>
              <a:rPr lang="de-DE" dirty="0"/>
              <a:t> </a:t>
            </a:r>
            <a:r>
              <a:rPr lang="de-DE" dirty="0" err="1"/>
              <a:t>to</a:t>
            </a:r>
            <a:r>
              <a:rPr lang="de-DE" dirty="0"/>
              <a:t> 3</a:t>
            </a:r>
            <a:r>
              <a:rPr lang="de-DE" baseline="30000" dirty="0"/>
              <a:t>rd</a:t>
            </a:r>
            <a:r>
              <a:rPr lang="de-DE" dirty="0"/>
              <a:t> </a:t>
            </a:r>
            <a:r>
              <a:rPr lang="de-DE" dirty="0" err="1"/>
              <a:t>recirc</a:t>
            </a:r>
            <a:r>
              <a:rPr lang="de-DE" dirty="0"/>
              <a:t> out </a:t>
            </a:r>
            <a:r>
              <a:rPr lang="de-DE" dirty="0" err="1"/>
              <a:t>of</a:t>
            </a:r>
            <a:r>
              <a:rPr lang="de-DE" dirty="0"/>
              <a:t> </a:t>
            </a:r>
            <a:r>
              <a:rPr lang="de-DE" dirty="0" err="1"/>
              <a:t>July</a:t>
            </a:r>
            <a:endParaRPr lang="de-DE" dirty="0"/>
          </a:p>
          <a:p>
            <a:pPr marL="857250" lvl="1">
              <a:buFont typeface="Symbol" panose="05050102010706020507" pitchFamily="18" charset="2"/>
              <a:buChar char="-"/>
            </a:pPr>
            <a:r>
              <a:rPr lang="de-DE" sz="1800" dirty="0"/>
              <a:t>After </a:t>
            </a:r>
            <a:r>
              <a:rPr lang="de-DE" sz="1800" dirty="0" err="1"/>
              <a:t>July</a:t>
            </a:r>
            <a:r>
              <a:rPr lang="de-DE" sz="1800" dirty="0"/>
              <a:t>: </a:t>
            </a:r>
            <a:r>
              <a:rPr lang="de-DE" sz="1800" dirty="0" err="1"/>
              <a:t>prepare</a:t>
            </a:r>
            <a:r>
              <a:rPr lang="de-DE" sz="1800" dirty="0"/>
              <a:t> </a:t>
            </a:r>
            <a:r>
              <a:rPr lang="de-DE" sz="1800" dirty="0" err="1"/>
              <a:t>the</a:t>
            </a:r>
            <a:r>
              <a:rPr lang="de-DE" sz="1800" dirty="0"/>
              <a:t> </a:t>
            </a:r>
            <a:r>
              <a:rPr lang="de-DE" sz="1800" dirty="0" err="1"/>
              <a:t>draft</a:t>
            </a:r>
            <a:r>
              <a:rPr lang="de-DE" sz="1800" dirty="0"/>
              <a:t> D7.0 and </a:t>
            </a:r>
            <a:r>
              <a:rPr lang="de-DE" sz="1800" dirty="0" err="1"/>
              <a:t>start</a:t>
            </a:r>
            <a:r>
              <a:rPr lang="de-DE" sz="1800" dirty="0"/>
              <a:t> </a:t>
            </a:r>
            <a:r>
              <a:rPr lang="de-DE" sz="1800" dirty="0" err="1"/>
              <a:t>recirculation</a:t>
            </a:r>
            <a:endParaRPr lang="de-DE" sz="1800" dirty="0"/>
          </a:p>
          <a:p>
            <a:pPr marL="857250" lvl="1">
              <a:buFont typeface="Symbol" panose="05050102010706020507" pitchFamily="18" charset="2"/>
              <a:buChar char="-"/>
            </a:pPr>
            <a:r>
              <a:rPr lang="de-DE" sz="1800" dirty="0"/>
              <a:t>Hold </a:t>
            </a:r>
            <a:r>
              <a:rPr lang="de-DE" sz="1800" dirty="0" err="1"/>
              <a:t>first</a:t>
            </a:r>
            <a:r>
              <a:rPr lang="de-DE" sz="1800" dirty="0"/>
              <a:t> CRG </a:t>
            </a:r>
            <a:r>
              <a:rPr lang="de-DE" sz="1800" dirty="0" err="1"/>
              <a:t>meetings</a:t>
            </a:r>
            <a:endParaRPr lang="de-DE" sz="1800" dirty="0"/>
          </a:p>
          <a:p>
            <a:pPr marL="857250" lvl="1">
              <a:buFont typeface="Symbol" panose="05050102010706020507" pitchFamily="18" charset="2"/>
              <a:buChar char="-"/>
            </a:pPr>
            <a:r>
              <a:rPr lang="de-DE" sz="1800" dirty="0" err="1"/>
              <a:t>Resolve</a:t>
            </a:r>
            <a:r>
              <a:rPr lang="de-DE" sz="1800" dirty="0"/>
              <a:t> </a:t>
            </a:r>
            <a:r>
              <a:rPr lang="de-DE" sz="1800" dirty="0" err="1"/>
              <a:t>comments</a:t>
            </a:r>
            <a:r>
              <a:rPr lang="de-DE" sz="1800" dirty="0"/>
              <a:t> in September</a:t>
            </a:r>
          </a:p>
          <a:p>
            <a:pPr marL="857250" lvl="1">
              <a:buFont typeface="Symbol" panose="05050102010706020507" pitchFamily="18" charset="2"/>
              <a:buChar char="-"/>
            </a:pPr>
            <a:r>
              <a:rPr lang="de-DE" sz="1800" dirty="0"/>
              <a:t>Plan ist </a:t>
            </a:r>
            <a:r>
              <a:rPr lang="de-DE" sz="1800" dirty="0" err="1"/>
              <a:t>to</a:t>
            </a:r>
            <a:r>
              <a:rPr lang="de-DE" sz="1800" dirty="0"/>
              <a:t> </a:t>
            </a:r>
            <a:r>
              <a:rPr lang="de-DE" sz="1800" dirty="0" err="1"/>
              <a:t>submit</a:t>
            </a:r>
            <a:r>
              <a:rPr lang="de-DE" sz="1800" dirty="0"/>
              <a:t> </a:t>
            </a:r>
            <a:r>
              <a:rPr lang="de-DE" sz="1800" dirty="0" err="1"/>
              <a:t>to</a:t>
            </a:r>
            <a:r>
              <a:rPr lang="de-DE" sz="1800" dirty="0"/>
              <a:t> </a:t>
            </a:r>
            <a:r>
              <a:rPr lang="de-DE" sz="1800" dirty="0" err="1"/>
              <a:t>RevCom</a:t>
            </a:r>
            <a:r>
              <a:rPr lang="de-DE" sz="1800" dirty="0"/>
              <a:t> in November</a:t>
            </a:r>
          </a:p>
          <a:p>
            <a:pPr marL="857250" lvl="1">
              <a:buFont typeface="Symbol" panose="05050102010706020507" pitchFamily="18" charset="2"/>
              <a:buChar char="-"/>
            </a:pPr>
            <a:endParaRPr lang="de-DE" sz="1800" dirty="0"/>
          </a:p>
          <a:p>
            <a:pPr marL="457200">
              <a:buFont typeface="Arial" panose="020B0604020202020204" pitchFamily="34" charset="0"/>
              <a:buChar char="•"/>
            </a:pPr>
            <a:r>
              <a:rPr lang="de-DE" sz="2200" dirty="0" err="1"/>
              <a:t>Thanks</a:t>
            </a:r>
            <a:r>
              <a:rPr lang="de-DE" sz="2200" dirty="0"/>
              <a:t> </a:t>
            </a:r>
            <a:r>
              <a:rPr lang="de-DE" sz="2200" dirty="0" err="1"/>
              <a:t>to</a:t>
            </a:r>
            <a:r>
              <a:rPr lang="de-DE" sz="2200" dirty="0"/>
              <a:t> all TG13 </a:t>
            </a:r>
            <a:r>
              <a:rPr lang="de-DE" sz="2200" dirty="0" err="1"/>
              <a:t>members</a:t>
            </a:r>
            <a:r>
              <a:rPr lang="de-DE" sz="2200" dirty="0"/>
              <a:t> </a:t>
            </a:r>
            <a:r>
              <a:rPr lang="de-DE" sz="2200" dirty="0" err="1"/>
              <a:t>for</a:t>
            </a:r>
            <a:r>
              <a:rPr lang="de-DE" sz="2200" dirty="0"/>
              <a:t> </a:t>
            </a:r>
            <a:r>
              <a:rPr lang="de-DE" sz="2200" dirty="0" err="1"/>
              <a:t>the</a:t>
            </a:r>
            <a:r>
              <a:rPr lang="de-DE" sz="2200" dirty="0"/>
              <a:t> </a:t>
            </a:r>
            <a:r>
              <a:rPr lang="de-DE" sz="2200" dirty="0" err="1"/>
              <a:t>restless</a:t>
            </a:r>
            <a:r>
              <a:rPr lang="de-DE" sz="2200" dirty="0"/>
              <a:t> </a:t>
            </a:r>
            <a:r>
              <a:rPr lang="de-DE" sz="2200" dirty="0" err="1"/>
              <a:t>work</a:t>
            </a:r>
            <a:r>
              <a:rPr lang="de-DE" sz="2200" dirty="0"/>
              <a:t>! </a:t>
            </a:r>
          </a:p>
        </p:txBody>
      </p:sp>
      <p:sp>
        <p:nvSpPr>
          <p:cNvPr id="4" name="Foliennummernplatzhalter 3"/>
          <p:cNvSpPr>
            <a:spLocks noGrp="1"/>
          </p:cNvSpPr>
          <p:nvPr>
            <p:ph type="sldNum" sz="quarter" idx="10"/>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US" altLang="en-US"/>
              <a:t>Slide </a:t>
            </a:r>
            <a:fld id="{474469FC-C9DB-4CF7-B72B-A1003E4A38C5}" type="slidenum">
              <a:rPr lang="en-US" altLang="en-US" smtClean="0"/>
              <a:pPr>
                <a:defRPr/>
              </a:pPr>
              <a:t>71</a:t>
            </a:fld>
            <a:endParaRPr lang="en-US" altLang="en-US"/>
          </a:p>
        </p:txBody>
      </p:sp>
      <p:sp>
        <p:nvSpPr>
          <p:cNvPr id="6" name="Date Placeholder 3">
            <a:extLst>
              <a:ext uri="{FF2B5EF4-FFF2-40B4-BE49-F238E27FC236}">
                <a16:creationId xmlns:a16="http://schemas.microsoft.com/office/drawing/2014/main" id="{E6B3FCBA-FE7C-CD69-EBC7-329446AFD31B}"/>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oter Placeholder 4">
            <a:extLst>
              <a:ext uri="{FF2B5EF4-FFF2-40B4-BE49-F238E27FC236}">
                <a16:creationId xmlns:a16="http://schemas.microsoft.com/office/drawing/2014/main" id="{413054E6-37BB-B0E4-289E-B05D7B7478F9}"/>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141880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543050" y="1428751"/>
            <a:ext cx="6000750" cy="3902704"/>
          </a:xfrm>
          <a:prstGeom prst="rect">
            <a:avLst/>
          </a:prstGeom>
          <a:noFill/>
          <a:ln>
            <a:noFill/>
          </a:ln>
          <a:effectLst/>
        </p:spPr>
        <p:txBody>
          <a:bodyPr lIns="67500" tIns="35100" rIns="67500" bIns="351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15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1500" dirty="0">
              <a:latin typeface="Times New Roman" panose="02020603050405020304" pitchFamily="18" charset="0"/>
            </a:endParaRPr>
          </a:p>
          <a:p>
            <a:pPr eaLnBrk="1" hangingPunct="1">
              <a:spcBef>
                <a:spcPct val="0"/>
              </a:spcBef>
              <a:buClrTx/>
              <a:buFontTx/>
              <a:buNone/>
              <a:defRPr/>
            </a:pPr>
            <a:r>
              <a:rPr lang="en-US" altLang="en-US" sz="1200" b="1" dirty="0">
                <a:latin typeface="Times New Roman" panose="02020603050405020304" pitchFamily="18" charset="0"/>
              </a:rPr>
              <a:t>Submission Title: July 2022 Plenary TG14/TG15 Opening/Closing Report, Agenda and Meeting Slides</a:t>
            </a:r>
            <a:endParaRPr lang="en-US" altLang="en-US" sz="1200" dirty="0">
              <a:latin typeface="Times New Roman" panose="02020603050405020304" pitchFamily="18" charset="0"/>
            </a:endParaRPr>
          </a:p>
          <a:p>
            <a:pPr eaLnBrk="1" hangingPunct="1">
              <a:spcBef>
                <a:spcPct val="0"/>
              </a:spcBef>
              <a:buClrTx/>
              <a:buFontTx/>
              <a:buNone/>
              <a:defRPr/>
            </a:pPr>
            <a:r>
              <a:rPr lang="en-US" altLang="en-US" sz="1200" b="1" dirty="0">
                <a:latin typeface="Times New Roman" panose="02020603050405020304" pitchFamily="18" charset="0"/>
              </a:rPr>
              <a:t>Date Submitted: </a:t>
            </a:r>
            <a:r>
              <a:rPr lang="en-US" altLang="en-US" sz="1200" dirty="0">
                <a:latin typeface="Times New Roman" panose="02020603050405020304" pitchFamily="18" charset="0"/>
              </a:rPr>
              <a:t>July 12, 2022</a:t>
            </a:r>
          </a:p>
          <a:p>
            <a:pPr eaLnBrk="1" hangingPunct="1">
              <a:spcBef>
                <a:spcPct val="0"/>
              </a:spcBef>
              <a:buClrTx/>
              <a:buFontTx/>
              <a:buNone/>
              <a:defRPr/>
            </a:pPr>
            <a:r>
              <a:rPr lang="en-US" altLang="en-US" sz="1200" b="1" dirty="0">
                <a:latin typeface="Times New Roman" panose="02020603050405020304" pitchFamily="18" charset="0"/>
              </a:rPr>
              <a:t>Source:</a:t>
            </a:r>
            <a:r>
              <a:rPr lang="en-US" altLang="en-US" sz="1200" dirty="0">
                <a:latin typeface="Times New Roman" panose="02020603050405020304" pitchFamily="18" charset="0"/>
              </a:rPr>
              <a:t> 	Phil Beecher (Wi-SUN Alliance)</a:t>
            </a:r>
          </a:p>
          <a:p>
            <a:pPr eaLnBrk="1" hangingPunct="1">
              <a:spcBef>
                <a:spcPct val="0"/>
              </a:spcBef>
              <a:buClrTx/>
              <a:buFontTx/>
              <a:buNone/>
              <a:defRPr/>
            </a:pPr>
            <a:r>
              <a:rPr lang="en-US" altLang="en-US" sz="1200" b="1" dirty="0">
                <a:latin typeface="Times New Roman" panose="02020603050405020304" pitchFamily="18" charset="0"/>
              </a:rPr>
              <a:t>Contact: </a:t>
            </a:r>
            <a:endParaRPr lang="en-US" altLang="en-US" sz="1200" dirty="0">
              <a:latin typeface="Times New Roman" panose="02020603050405020304" pitchFamily="18" charset="0"/>
            </a:endParaRPr>
          </a:p>
          <a:p>
            <a:pPr eaLnBrk="1" hangingPunct="1">
              <a:spcBef>
                <a:spcPct val="0"/>
              </a:spcBef>
              <a:buClrTx/>
              <a:buFontTx/>
              <a:buNone/>
              <a:defRPr/>
            </a:pPr>
            <a:r>
              <a:rPr lang="en-US" altLang="en-US" sz="1200" b="1" dirty="0">
                <a:latin typeface="Times New Roman" panose="02020603050405020304" pitchFamily="18" charset="0"/>
              </a:rPr>
              <a:t>Voice:</a:t>
            </a:r>
            <a:r>
              <a:rPr lang="en-US" altLang="en-US" sz="1200" dirty="0">
                <a:latin typeface="Times New Roman" panose="02020603050405020304" pitchFamily="18" charset="0"/>
              </a:rPr>
              <a:t> 	+44 1273 422275,  </a:t>
            </a:r>
            <a:r>
              <a:rPr lang="en-US" altLang="en-US" sz="1200" b="1" dirty="0">
                <a:latin typeface="Times New Roman" panose="02020603050405020304" pitchFamily="18" charset="0"/>
              </a:rPr>
              <a:t>E-Mail</a:t>
            </a:r>
            <a:r>
              <a:rPr lang="en-US" altLang="en-US" sz="1200" dirty="0">
                <a:latin typeface="Times New Roman" panose="02020603050405020304" pitchFamily="18" charset="0"/>
              </a:rPr>
              <a:t>: </a:t>
            </a:r>
            <a:r>
              <a:rPr lang="en-US" altLang="en-US" sz="1200" dirty="0" err="1">
                <a:latin typeface="Times New Roman" panose="02020603050405020304" pitchFamily="18" charset="0"/>
              </a:rPr>
              <a:t>pbeecher</a:t>
            </a:r>
            <a:r>
              <a:rPr lang="en-US" altLang="en-US" sz="1200" dirty="0">
                <a:latin typeface="Times New Roman" panose="02020603050405020304" pitchFamily="18" charset="0"/>
              </a:rPr>
              <a:t> @ wi-sun.org	</a:t>
            </a:r>
          </a:p>
          <a:p>
            <a:pPr eaLnBrk="1" hangingPunct="1">
              <a:spcBef>
                <a:spcPct val="0"/>
              </a:spcBef>
              <a:buClrTx/>
              <a:defRPr/>
            </a:pPr>
            <a:r>
              <a:rPr lang="en-US" altLang="en-US" sz="1200" b="1" dirty="0">
                <a:latin typeface="Times New Roman" panose="02020603050405020304" pitchFamily="18" charset="0"/>
              </a:rPr>
              <a:t>Re:</a:t>
            </a:r>
            <a:r>
              <a:rPr lang="en-US" altLang="en-US" sz="1200" dirty="0">
                <a:latin typeface="Times New Roman" panose="02020603050405020304" pitchFamily="18" charset="0"/>
              </a:rPr>
              <a:t> 	</a:t>
            </a:r>
            <a:r>
              <a:rPr lang="en-US" altLang="en-US" sz="1200" b="1" dirty="0">
                <a:latin typeface="Times New Roman" panose="02020603050405020304" pitchFamily="18" charset="0"/>
              </a:rPr>
              <a:t>Task Group 14: NS-UWB 802.15 “Ad-hoc wireless”</a:t>
            </a:r>
          </a:p>
          <a:p>
            <a:pPr eaLnBrk="1" hangingPunct="1">
              <a:spcBef>
                <a:spcPct val="0"/>
              </a:spcBef>
              <a:buClrTx/>
              <a:buFontTx/>
              <a:buNone/>
              <a:defRPr/>
            </a:pPr>
            <a:r>
              <a:rPr lang="en-US" altLang="en-US" sz="1200" b="1" dirty="0">
                <a:latin typeface="Times New Roman" panose="02020603050405020304" pitchFamily="18" charset="0"/>
              </a:rPr>
              <a:t>	Task Group 15: NS-NB 802.15 “Ad-hoc wireless”</a:t>
            </a:r>
          </a:p>
          <a:p>
            <a:pPr eaLnBrk="1" hangingPunct="1">
              <a:spcBef>
                <a:spcPct val="0"/>
              </a:spcBef>
              <a:buClrTx/>
              <a:buFontTx/>
              <a:buNone/>
              <a:defRPr/>
            </a:pPr>
            <a:r>
              <a:rPr lang="en-US" altLang="en-US" sz="1200" b="1" dirty="0">
                <a:latin typeface="Times New Roman" panose="02020603050405020304" pitchFamily="18" charset="0"/>
              </a:rPr>
              <a:t>Abstract: </a:t>
            </a:r>
            <a:r>
              <a:rPr lang="en-US" altLang="en-US" sz="1200" dirty="0">
                <a:latin typeface="Times New Roman" panose="02020603050405020304" pitchFamily="18" charset="0"/>
              </a:rPr>
              <a:t>Opening Report, Agenda and Meeting Slides</a:t>
            </a:r>
          </a:p>
          <a:p>
            <a:pPr eaLnBrk="1" hangingPunct="1">
              <a:spcBef>
                <a:spcPct val="0"/>
              </a:spcBef>
              <a:buClrTx/>
              <a:buFontTx/>
              <a:buNone/>
              <a:defRPr/>
            </a:pPr>
            <a:r>
              <a:rPr lang="en-US" altLang="en-US" sz="1200" b="1" dirty="0">
                <a:latin typeface="Times New Roman" panose="02020603050405020304" pitchFamily="18" charset="0"/>
              </a:rPr>
              <a:t>Purpose: </a:t>
            </a:r>
            <a:r>
              <a:rPr lang="en-US" altLang="en-US" sz="1200" dirty="0">
                <a:latin typeface="Times New Roman" panose="02020603050405020304" pitchFamily="18" charset="0"/>
              </a:rPr>
              <a:t> Achieve the illusion of organization for this study group</a:t>
            </a:r>
          </a:p>
          <a:p>
            <a:pPr eaLnBrk="1" hangingPunct="1">
              <a:spcBef>
                <a:spcPct val="0"/>
              </a:spcBef>
              <a:buClrTx/>
              <a:buFontTx/>
              <a:buNone/>
              <a:defRPr/>
            </a:pPr>
            <a:r>
              <a:rPr lang="en-US" altLang="en-US" sz="1200" b="1" dirty="0">
                <a:latin typeface="Times New Roman" panose="02020603050405020304" pitchFamily="18" charset="0"/>
              </a:rPr>
              <a:t>Notice:</a:t>
            </a:r>
            <a:r>
              <a:rPr lang="en-US" altLang="en-US" sz="12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200" b="1" dirty="0">
                <a:latin typeface="Times New Roman" panose="02020603050405020304" pitchFamily="18" charset="0"/>
              </a:rPr>
              <a:t>Release:</a:t>
            </a:r>
            <a:r>
              <a:rPr lang="en-US" altLang="en-US" sz="1200" dirty="0">
                <a:latin typeface="Times New Roman" panose="02020603050405020304" pitchFamily="18" charset="0"/>
              </a:rPr>
              <a:t>	The contributor acknowledges and accepts that this contribution becomes the property of IEEE and may be made publicly available by P802.15.	</a:t>
            </a:r>
          </a:p>
        </p:txBody>
      </p:sp>
      <p:sp>
        <p:nvSpPr>
          <p:cNvPr id="4" name="Date Placeholder 3">
            <a:extLst>
              <a:ext uri="{FF2B5EF4-FFF2-40B4-BE49-F238E27FC236}">
                <a16:creationId xmlns:a16="http://schemas.microsoft.com/office/drawing/2014/main" id="{4F48D0CA-1EBA-A1B9-5305-5E96BC2ABCB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900390D3-42B3-1561-9887-811372EF6EEC}"/>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72</a:t>
            </a:fld>
            <a:endParaRPr lang="en-US" sz="1200" dirty="0"/>
          </a:p>
        </p:txBody>
      </p:sp>
      <p:sp>
        <p:nvSpPr>
          <p:cNvPr id="6" name="Footer Placeholder 4">
            <a:extLst>
              <a:ext uri="{FF2B5EF4-FFF2-40B4-BE49-F238E27FC236}">
                <a16:creationId xmlns:a16="http://schemas.microsoft.com/office/drawing/2014/main" id="{47D5E23E-CD34-E1F3-AFA8-ADF87F3C30A5}"/>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C45945F-1393-BE67-B6B7-74AD6847F0F7}"/>
              </a:ext>
            </a:extLst>
          </p:cNvPr>
          <p:cNvGraphicFramePr>
            <a:graphicFrameLocks noChangeAspect="1"/>
          </p:cNvGraphicFramePr>
          <p:nvPr>
            <p:extLst>
              <p:ext uri="{D42A27DB-BD31-4B8C-83A1-F6EECF244321}">
                <p14:modId xmlns:p14="http://schemas.microsoft.com/office/powerpoint/2010/main" val="2933024384"/>
              </p:ext>
            </p:extLst>
          </p:nvPr>
        </p:nvGraphicFramePr>
        <p:xfrm>
          <a:off x="1514921" y="2286000"/>
          <a:ext cx="6381501" cy="3878363"/>
        </p:xfrm>
        <a:graphic>
          <a:graphicData uri="http://schemas.openxmlformats.org/presentationml/2006/ole">
            <mc:AlternateContent xmlns:mc="http://schemas.openxmlformats.org/markup-compatibility/2006">
              <mc:Choice xmlns:v="urn:schemas-microsoft-com:vml" Requires="v">
                <p:oleObj name="Worksheet" r:id="rId2" imgW="12969126" imgH="7878969" progId="Excel.Sheet.12">
                  <p:embed/>
                </p:oleObj>
              </mc:Choice>
              <mc:Fallback>
                <p:oleObj name="Worksheet" r:id="rId2" imgW="12969126" imgH="7878969" progId="Excel.Sheet.12">
                  <p:embed/>
                  <p:pic>
                    <p:nvPicPr>
                      <p:cNvPr id="3" name="Object 2">
                        <a:extLst>
                          <a:ext uri="{FF2B5EF4-FFF2-40B4-BE49-F238E27FC236}">
                            <a16:creationId xmlns:a16="http://schemas.microsoft.com/office/drawing/2014/main" id="{EC45945F-1393-BE67-B6B7-74AD6847F0F7}"/>
                          </a:ext>
                        </a:extLst>
                      </p:cNvPr>
                      <p:cNvPicPr/>
                      <p:nvPr/>
                    </p:nvPicPr>
                    <p:blipFill>
                      <a:blip r:embed="rId3"/>
                      <a:stretch>
                        <a:fillRect/>
                      </a:stretch>
                    </p:blipFill>
                    <p:spPr>
                      <a:xfrm>
                        <a:off x="1514921" y="2286000"/>
                        <a:ext cx="6381501" cy="3878363"/>
                      </a:xfrm>
                      <a:prstGeom prst="rect">
                        <a:avLst/>
                      </a:prstGeom>
                    </p:spPr>
                  </p:pic>
                </p:oleObj>
              </mc:Fallback>
            </mc:AlternateContent>
          </a:graphicData>
        </a:graphic>
      </p:graphicFrame>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1579781" y="1082601"/>
            <a:ext cx="5823347" cy="485243"/>
          </a:xfrm>
        </p:spPr>
        <p:txBody>
          <a:bodyPr/>
          <a:lstStyle/>
          <a:p>
            <a:pPr marL="0" algn="ctr">
              <a:spcBef>
                <a:spcPts val="450"/>
              </a:spcBef>
              <a:spcAft>
                <a:spcPts val="0"/>
              </a:spcAft>
            </a:pPr>
            <a:r>
              <a:rPr lang="en-US" altLang="en-US" dirty="0"/>
              <a:t>TG14/15 Meeting Slots - July 10-15, 2022</a:t>
            </a:r>
            <a:endParaRPr lang="en-US" altLang="en-US" b="1" dirty="0"/>
          </a:p>
        </p:txBody>
      </p:sp>
      <p:pic>
        <p:nvPicPr>
          <p:cNvPr id="18" name="Picture 17" descr="Graphical user interface, application, Word&#10;&#10;Description automatically generated">
            <a:extLst>
              <a:ext uri="{FF2B5EF4-FFF2-40B4-BE49-F238E27FC236}">
                <a16:creationId xmlns:a16="http://schemas.microsoft.com/office/drawing/2014/main" id="{5E47A4A6-FB76-4816-83BD-C470F3822AE4}"/>
              </a:ext>
            </a:extLst>
          </p:cNvPr>
          <p:cNvPicPr>
            <a:picLocks noChangeAspect="1"/>
          </p:cNvPicPr>
          <p:nvPr/>
        </p:nvPicPr>
        <p:blipFill rotWithShape="1">
          <a:blip r:embed="rId4"/>
          <a:srcRect l="7881" t="23118" r="73249" b="71523"/>
          <a:stretch/>
        </p:blipFill>
        <p:spPr>
          <a:xfrm>
            <a:off x="1545903" y="4715075"/>
            <a:ext cx="2498291" cy="918102"/>
          </a:xfrm>
          <a:prstGeom prst="rect">
            <a:avLst/>
          </a:prstGeom>
        </p:spPr>
      </p:pic>
      <p:sp>
        <p:nvSpPr>
          <p:cNvPr id="13" name="Oval 12">
            <a:extLst>
              <a:ext uri="{FF2B5EF4-FFF2-40B4-BE49-F238E27FC236}">
                <a16:creationId xmlns:a16="http://schemas.microsoft.com/office/drawing/2014/main" id="{D8C0F020-7DC0-4132-AA59-2FC344F92A0E}"/>
              </a:ext>
            </a:extLst>
          </p:cNvPr>
          <p:cNvSpPr/>
          <p:nvPr/>
        </p:nvSpPr>
        <p:spPr bwMode="auto">
          <a:xfrm>
            <a:off x="3783670" y="3235396"/>
            <a:ext cx="1274384" cy="317198"/>
          </a:xfrm>
          <a:prstGeom prst="ellipse">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2400" dirty="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E0DCF925-8AC1-4EFE-BA70-33D8199B766D}"/>
              </a:ext>
            </a:extLst>
          </p:cNvPr>
          <p:cNvSpPr/>
          <p:nvPr/>
        </p:nvSpPr>
        <p:spPr bwMode="auto">
          <a:xfrm>
            <a:off x="3810496" y="3767461"/>
            <a:ext cx="467396" cy="317198"/>
          </a:xfrm>
          <a:prstGeom prst="ellipse">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2400" dirty="0">
              <a:latin typeface="Times New Roman" charset="0"/>
              <a:ea typeface="ＭＳ Ｐゴシック" charset="0"/>
              <a:cs typeface="ＭＳ Ｐゴシック" charset="0"/>
            </a:endParaRPr>
          </a:p>
        </p:txBody>
      </p:sp>
      <p:sp>
        <p:nvSpPr>
          <p:cNvPr id="8" name="Date Placeholder 3">
            <a:extLst>
              <a:ext uri="{FF2B5EF4-FFF2-40B4-BE49-F238E27FC236}">
                <a16:creationId xmlns:a16="http://schemas.microsoft.com/office/drawing/2014/main" id="{CD54C77F-2CE0-8539-5D6B-FE7784436A4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9" name="Foliennummernplatzhalter 3">
            <a:extLst>
              <a:ext uri="{FF2B5EF4-FFF2-40B4-BE49-F238E27FC236}">
                <a16:creationId xmlns:a16="http://schemas.microsoft.com/office/drawing/2014/main" id="{AF469734-08B7-0ED8-7B32-C3CE3F5F2E6E}"/>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73</a:t>
            </a:fld>
            <a:endParaRPr lang="en-US" sz="1200" dirty="0"/>
          </a:p>
        </p:txBody>
      </p:sp>
      <p:sp>
        <p:nvSpPr>
          <p:cNvPr id="10" name="Footer Placeholder 4">
            <a:extLst>
              <a:ext uri="{FF2B5EF4-FFF2-40B4-BE49-F238E27FC236}">
                <a16:creationId xmlns:a16="http://schemas.microsoft.com/office/drawing/2014/main" id="{DDC8991C-4CBB-B7B4-6A5B-04C3089AC919}"/>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582497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371601"/>
            <a:ext cx="7764463" cy="329207"/>
          </a:xfrm>
        </p:spPr>
        <p:txBody>
          <a:bodyPr/>
          <a:lstStyle/>
          <a:p>
            <a:r>
              <a:rPr lang="en-US" altLang="en-US" sz="2700" dirty="0"/>
              <a:t>Goals -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143508" y="1862826"/>
            <a:ext cx="8802978" cy="3910515"/>
          </a:xfrm>
        </p:spPr>
        <p:txBody>
          <a:bodyPr/>
          <a:lstStyle/>
          <a:p>
            <a:pPr marL="0" indent="0">
              <a:spcBef>
                <a:spcPts val="225"/>
              </a:spcBef>
              <a:spcAft>
                <a:spcPts val="450"/>
              </a:spcAft>
            </a:pPr>
            <a:r>
              <a:rPr lang="en-US" altLang="en-US" sz="1800" dirty="0">
                <a:latin typeface="Calibri" panose="020F0502020204030204" pitchFamily="34" charset="0"/>
                <a:cs typeface="Calibri" panose="020F0502020204030204" pitchFamily="34" charset="0"/>
              </a:rPr>
              <a:t>Tuesday </a:t>
            </a:r>
            <a:r>
              <a:rPr lang="en-US" altLang="en-US" sz="1800">
                <a:latin typeface="Calibri" panose="020F0502020204030204" pitchFamily="34" charset="0"/>
                <a:cs typeface="Calibri" panose="020F0502020204030204" pitchFamily="34" charset="0"/>
              </a:rPr>
              <a:t>July 12</a:t>
            </a:r>
            <a:endParaRPr lang="en-US" altLang="en-US" sz="1800" dirty="0">
              <a:latin typeface="Calibri" panose="020F0502020204030204" pitchFamily="34" charset="0"/>
              <a:cs typeface="Calibri" panose="020F0502020204030204" pitchFamily="34" charset="0"/>
            </a:endParaRP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Open, P&amp;P, TG14/15 Mtgs. this week</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Approve Agenda</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Approve March 2022 Minutes:</a:t>
            </a:r>
          </a:p>
          <a:p>
            <a:pPr marL="814388" lvl="2">
              <a:spcBef>
                <a:spcPts val="225"/>
              </a:spcBef>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TG14:  </a:t>
            </a:r>
            <a:r>
              <a:rPr lang="en-US" altLang="en-US" sz="1200" dirty="0">
                <a:latin typeface="Calibri" panose="020F0502020204030204" pitchFamily="34" charset="0"/>
                <a:cs typeface="Calibri" panose="020F0502020204030204" pitchFamily="34" charset="0"/>
                <a:hlinkClick r:id="rId2"/>
              </a:rPr>
              <a:t>https://mentor.ieee.org/802.15/dcn/22/15-22-0200-00-0014-2022-march-plenary-tg14-mtg-mins.docx</a:t>
            </a:r>
            <a:r>
              <a:rPr lang="en-US" altLang="en-US" sz="1200" dirty="0">
                <a:latin typeface="Calibri" panose="020F0502020204030204" pitchFamily="34" charset="0"/>
                <a:cs typeface="Calibri" panose="020F0502020204030204" pitchFamily="34" charset="0"/>
              </a:rPr>
              <a:t> </a:t>
            </a:r>
          </a:p>
          <a:p>
            <a:pPr marL="814388" lvl="2">
              <a:spcBef>
                <a:spcPts val="225"/>
              </a:spcBef>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TG15: </a:t>
            </a:r>
            <a:r>
              <a:rPr lang="en-GB" sz="12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https://mentor.ieee.org/802.15/dcn/22/15-22-0152-00-0015-tg15-march-minutes.docx</a:t>
            </a:r>
            <a:r>
              <a:rPr lang="en-GB" sz="12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514350" lvl="1">
              <a:spcBef>
                <a:spcPts val="225"/>
              </a:spcBef>
              <a:buFont typeface="Arial" panose="020B0604020202020204" pitchFamily="34" charset="0"/>
              <a:buChar char="•"/>
            </a:pPr>
            <a:r>
              <a:rPr lang="en-GB" altLang="en-US" sz="1500" u="sng" dirty="0">
                <a:latin typeface="Calibri" panose="020F0502020204030204" pitchFamily="34" charset="0"/>
                <a:cs typeface="Calibri" panose="020F0502020204030204" pitchFamily="34" charset="0"/>
              </a:rPr>
              <a:t>Approve May 2022 Minutes:</a:t>
            </a:r>
          </a:p>
          <a:p>
            <a:pPr marL="814388" lvl="2">
              <a:spcBef>
                <a:spcPts val="225"/>
              </a:spcBef>
              <a:buFont typeface="Arial" panose="020B0604020202020204" pitchFamily="34" charset="0"/>
              <a:buChar char="•"/>
            </a:pPr>
            <a:r>
              <a:rPr lang="en-GB" altLang="en-US" sz="1200" u="sng" dirty="0">
                <a:latin typeface="Calibri" panose="020F0502020204030204" pitchFamily="34" charset="0"/>
                <a:cs typeface="Calibri" panose="020F0502020204030204" pitchFamily="34" charset="0"/>
              </a:rPr>
              <a:t>TG14/TG15: </a:t>
            </a:r>
            <a:r>
              <a:rPr lang="en-GB" altLang="en-US" sz="1200" u="sng" dirty="0">
                <a:latin typeface="Calibri" panose="020F0502020204030204" pitchFamily="34" charset="0"/>
                <a:cs typeface="Calibri" panose="020F0502020204030204" pitchFamily="34" charset="0"/>
                <a:hlinkClick r:id="rId4"/>
              </a:rPr>
              <a:t>https://mentor.ieee.org/802.15/dcn/22/15-22-0395-00-0015-tg15-may-minutes.docx</a:t>
            </a:r>
            <a:r>
              <a:rPr lang="en-GB" altLang="en-US" sz="1200" u="sng" dirty="0">
                <a:latin typeface="Calibri" panose="020F0502020204030204" pitchFamily="34" charset="0"/>
                <a:cs typeface="Calibri" panose="020F0502020204030204" pitchFamily="34" charset="0"/>
              </a:rPr>
              <a:t> </a:t>
            </a:r>
            <a:endParaRPr lang="en-US" altLang="en-US" sz="1200" dirty="0">
              <a:latin typeface="Calibri" panose="020F0502020204030204" pitchFamily="34" charset="0"/>
              <a:cs typeface="Calibri" panose="020F0502020204030204" pitchFamily="34" charset="0"/>
            </a:endParaRP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Status Update (include call for officers)</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Any Presentations? </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Next Steps</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Any other Business </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Adjourn</a:t>
            </a:r>
          </a:p>
        </p:txBody>
      </p:sp>
      <p:sp>
        <p:nvSpPr>
          <p:cNvPr id="5" name="Date Placeholder 3">
            <a:extLst>
              <a:ext uri="{FF2B5EF4-FFF2-40B4-BE49-F238E27FC236}">
                <a16:creationId xmlns:a16="http://schemas.microsoft.com/office/drawing/2014/main" id="{03205F27-6B88-6711-7935-241B6E9689A6}"/>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110C3570-3F98-7386-7A52-5BA41E8AF62D}"/>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74</a:t>
            </a:fld>
            <a:endParaRPr lang="en-US" sz="1200" dirty="0"/>
          </a:p>
        </p:txBody>
      </p:sp>
      <p:sp>
        <p:nvSpPr>
          <p:cNvPr id="7" name="Footer Placeholder 4">
            <a:extLst>
              <a:ext uri="{FF2B5EF4-FFF2-40B4-BE49-F238E27FC236}">
                <a16:creationId xmlns:a16="http://schemas.microsoft.com/office/drawing/2014/main" id="{CBF81D82-5F6D-1E1B-1646-6BBCEDF618E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499050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371601"/>
            <a:ext cx="7764463" cy="329207"/>
          </a:xfrm>
        </p:spPr>
        <p:txBody>
          <a:bodyPr/>
          <a:lstStyle/>
          <a:p>
            <a:pPr marL="514350" lvl="1">
              <a:spcBef>
                <a:spcPts val="225"/>
              </a:spcBef>
            </a:pPr>
            <a:r>
              <a:rPr lang="en-US" altLang="en-US" sz="2700" dirty="0">
                <a:latin typeface="Calibri" panose="020F0502020204030204" pitchFamily="34" charset="0"/>
                <a:cs typeface="Calibri" panose="020F0502020204030204" pitchFamily="34" charset="0"/>
              </a:rPr>
              <a:t>Next Steps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143508" y="1862826"/>
            <a:ext cx="8802978" cy="3910515"/>
          </a:xfrm>
        </p:spPr>
        <p:txBody>
          <a:bodyPr/>
          <a:lstStyle/>
          <a:p>
            <a:pPr marL="514350" lvl="1">
              <a:spcBef>
                <a:spcPts val="450"/>
              </a:spcBef>
              <a:buFont typeface="Arial" panose="020B0604020202020204" pitchFamily="34" charset="0"/>
              <a:buChar char="•"/>
            </a:pPr>
            <a:r>
              <a:rPr lang="en-GB"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No contributions received for TG14 or TG15</a:t>
            </a:r>
          </a:p>
          <a:p>
            <a:pPr marL="514350" lvl="1">
              <a:spcBef>
                <a:spcPts val="450"/>
              </a:spcBef>
              <a:buFont typeface="Arial" panose="020B0604020202020204" pitchFamily="34" charset="0"/>
              <a:buChar char="•"/>
            </a:pPr>
            <a:r>
              <a:rPr lang="en-GB"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No volunteers for officer roles</a:t>
            </a:r>
          </a:p>
          <a:p>
            <a:pPr marL="514350" lvl="1">
              <a:spcBef>
                <a:spcPts val="450"/>
              </a:spcBef>
              <a:buFont typeface="Arial" panose="020B0604020202020204" pitchFamily="34" charset="0"/>
              <a:buChar char="•"/>
            </a:pPr>
            <a:r>
              <a:rPr lang="en-GB"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TG14 stakeholders are mostly engaged in TG4ab</a:t>
            </a:r>
          </a:p>
          <a:p>
            <a:pPr marL="514350" lvl="1">
              <a:spcBef>
                <a:spcPts val="450"/>
              </a:spcBef>
              <a:buFont typeface="Arial" panose="020B0604020202020204" pitchFamily="34" charset="0"/>
              <a:buChar char="•"/>
            </a:pPr>
            <a:r>
              <a:rPr lang="en-GB"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TG15 stakeholders are likely to become engaged in 802.15.4 Revision</a:t>
            </a:r>
          </a:p>
          <a:p>
            <a:pPr marL="300038" lvl="1" indent="0">
              <a:spcBef>
                <a:spcPts val="450"/>
              </a:spcBef>
            </a:pPr>
            <a:r>
              <a:rPr lang="en-GB"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Therefore:</a:t>
            </a:r>
          </a:p>
          <a:p>
            <a:pPr marL="514350" lvl="1">
              <a:spcBef>
                <a:spcPts val="450"/>
              </a:spcBef>
              <a:buFont typeface="Arial" panose="020B0604020202020204" pitchFamily="34" charset="0"/>
              <a:buChar char="•"/>
            </a:pPr>
            <a:r>
              <a:rPr lang="en-GB"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Propose deferring TG14 / TG15 activity pending:</a:t>
            </a:r>
          </a:p>
          <a:p>
            <a:pPr marL="814388" lvl="2">
              <a:buFont typeface="Arial" panose="020B0604020202020204" pitchFamily="34" charset="0"/>
              <a:buChar char="•"/>
            </a:pPr>
            <a:r>
              <a:rPr lang="en-GB" sz="1500" dirty="0">
                <a:solidFill>
                  <a:srgbClr val="222222"/>
                </a:solidFill>
                <a:latin typeface="Calibri" panose="020F0502020204030204" pitchFamily="34" charset="0"/>
                <a:ea typeface="Yu Gothic" panose="020B0400000000000000" pitchFamily="34" charset="-128"/>
                <a:cs typeface="Calibri" panose="020F0502020204030204" pitchFamily="34" charset="0"/>
              </a:rPr>
              <a:t>approval of 802.15.4 Revision PAR  (roll up) and initial work on revision started</a:t>
            </a:r>
          </a:p>
          <a:p>
            <a:pPr marL="514350" lvl="1">
              <a:spcBef>
                <a:spcPts val="450"/>
              </a:spcBef>
              <a:buFont typeface="Arial" panose="020B0604020202020204" pitchFamily="34" charset="0"/>
              <a:buChar char="•"/>
            </a:pPr>
            <a:endParaRPr lang="en-GB" altLang="en-US" sz="1800">
              <a:solidFill>
                <a:srgbClr val="222222"/>
              </a:solidFill>
              <a:latin typeface="Calibri" panose="020F0502020204030204" pitchFamily="34" charset="0"/>
              <a:ea typeface="Yu Gothic" panose="020B0400000000000000" pitchFamily="34" charset="-128"/>
              <a:cs typeface="Calibri" panose="020F0502020204030204" pitchFamily="34" charset="0"/>
            </a:endParaRPr>
          </a:p>
          <a:p>
            <a:pPr marL="514350" lvl="1">
              <a:spcBef>
                <a:spcPts val="450"/>
              </a:spcBef>
              <a:buFont typeface="Arial" panose="020B0604020202020204" pitchFamily="34" charset="0"/>
              <a:buChar char="•"/>
            </a:pPr>
            <a:r>
              <a:rPr lang="en-GB" altLang="en-US" sz="1800">
                <a:solidFill>
                  <a:srgbClr val="222222"/>
                </a:solidFill>
                <a:latin typeface="Calibri" panose="020F0502020204030204" pitchFamily="34" charset="0"/>
                <a:ea typeface="Yu Gothic" panose="020B0400000000000000" pitchFamily="34" charset="-128"/>
                <a:cs typeface="Calibri" panose="020F0502020204030204" pitchFamily="34" charset="0"/>
              </a:rPr>
              <a:t>Group agreed to hibernate </a:t>
            </a:r>
            <a:r>
              <a:rPr lang="en-GB" altLang="en-US" sz="1800" dirty="0">
                <a:solidFill>
                  <a:srgbClr val="222222"/>
                </a:solidFill>
                <a:latin typeface="Calibri" panose="020F0502020204030204" pitchFamily="34" charset="0"/>
                <a:ea typeface="Yu Gothic" panose="020B0400000000000000" pitchFamily="34" charset="-128"/>
                <a:cs typeface="Calibri" panose="020F0502020204030204" pitchFamily="34" charset="0"/>
              </a:rPr>
              <a:t>TG14 and TG15 and review status in November 2022</a:t>
            </a:r>
          </a:p>
          <a:p>
            <a:pPr marL="300038" lvl="1" indent="0" algn="ctr">
              <a:spcBef>
                <a:spcPts val="450"/>
              </a:spcBef>
            </a:pPr>
            <a:endParaRPr lang="en-GB" altLang="en-US" sz="1800" dirty="0">
              <a:solidFill>
                <a:srgbClr val="222222"/>
              </a:solidFill>
              <a:latin typeface="Calibri" panose="020F0502020204030204" pitchFamily="34" charset="0"/>
              <a:ea typeface="Yu Gothic" panose="020B0400000000000000" pitchFamily="34" charset="-128"/>
              <a:cs typeface="Calibri" panose="020F0502020204030204" pitchFamily="34" charset="0"/>
            </a:endParaRPr>
          </a:p>
          <a:p>
            <a:pPr marL="300038" lvl="1" indent="0" algn="ctr">
              <a:spcBef>
                <a:spcPts val="450"/>
              </a:spcBef>
            </a:pPr>
            <a:r>
              <a:rPr lang="en-GB" altLang="en-US" sz="1800" b="1" dirty="0">
                <a:solidFill>
                  <a:srgbClr val="222222"/>
                </a:solidFill>
                <a:latin typeface="Calibri" panose="020F0502020204030204" pitchFamily="34" charset="0"/>
                <a:ea typeface="Yu Gothic" panose="020B0400000000000000" pitchFamily="34" charset="-128"/>
                <a:cs typeface="Calibri" panose="020F0502020204030204" pitchFamily="34" charset="0"/>
              </a:rPr>
              <a:t>TG14 and TG15 will NOT meeting in Waikoloa</a:t>
            </a:r>
          </a:p>
        </p:txBody>
      </p:sp>
      <p:sp>
        <p:nvSpPr>
          <p:cNvPr id="5" name="Date Placeholder 3">
            <a:extLst>
              <a:ext uri="{FF2B5EF4-FFF2-40B4-BE49-F238E27FC236}">
                <a16:creationId xmlns:a16="http://schemas.microsoft.com/office/drawing/2014/main" id="{EA2CF712-37C7-C4B3-CF61-E4877EF603DF}"/>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8D6FB2BE-3082-00F4-9EF4-E0E23FE12D3E}"/>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75</a:t>
            </a:fld>
            <a:endParaRPr lang="en-US" sz="1200" dirty="0"/>
          </a:p>
        </p:txBody>
      </p:sp>
      <p:sp>
        <p:nvSpPr>
          <p:cNvPr id="7" name="Footer Placeholder 4">
            <a:extLst>
              <a:ext uri="{FF2B5EF4-FFF2-40B4-BE49-F238E27FC236}">
                <a16:creationId xmlns:a16="http://schemas.microsoft.com/office/drawing/2014/main" id="{ABB57A4F-CE0A-9F98-ACC1-43C28F960038}"/>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329988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37574" y="2834934"/>
            <a:ext cx="7764463" cy="329207"/>
          </a:xfrm>
        </p:spPr>
        <p:txBody>
          <a:bodyPr/>
          <a:lstStyle/>
          <a:p>
            <a:pPr marL="514350" lvl="1">
              <a:spcBef>
                <a:spcPts val="225"/>
              </a:spcBef>
            </a:pPr>
            <a:r>
              <a:rPr lang="en-US" altLang="en-US" sz="2700" dirty="0">
                <a:latin typeface="Calibri" panose="020F0502020204030204" pitchFamily="34" charset="0"/>
                <a:cs typeface="Calibri" panose="020F0502020204030204" pitchFamily="34" charset="0"/>
              </a:rPr>
              <a:t>Supporting Slides</a:t>
            </a:r>
          </a:p>
        </p:txBody>
      </p:sp>
      <p:sp>
        <p:nvSpPr>
          <p:cNvPr id="4" name="Date Placeholder 3">
            <a:extLst>
              <a:ext uri="{FF2B5EF4-FFF2-40B4-BE49-F238E27FC236}">
                <a16:creationId xmlns:a16="http://schemas.microsoft.com/office/drawing/2014/main" id="{AA433C9A-1F54-45EE-3CB6-EA1AC2FF23B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3931F983-8B00-E331-210F-FB6DAC59B3CB}"/>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76</a:t>
            </a:fld>
            <a:endParaRPr lang="en-US" sz="1200" dirty="0"/>
          </a:p>
        </p:txBody>
      </p:sp>
      <p:sp>
        <p:nvSpPr>
          <p:cNvPr id="6" name="Footer Placeholder 4">
            <a:extLst>
              <a:ext uri="{FF2B5EF4-FFF2-40B4-BE49-F238E27FC236}">
                <a16:creationId xmlns:a16="http://schemas.microsoft.com/office/drawing/2014/main" id="{4334C6D9-9097-7B9A-D6BB-B13F80D53478}"/>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770703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TG14 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1547664" y="2211587"/>
            <a:ext cx="6102678" cy="3274814"/>
          </a:xfrm>
        </p:spPr>
        <p:txBody>
          <a:bodyPr/>
          <a:lstStyle/>
          <a:p>
            <a:pPr marL="0" indent="0"/>
            <a:r>
              <a:rPr lang="en-US" altLang="en-US" sz="1800" dirty="0"/>
              <a:t>CSD </a:t>
            </a:r>
          </a:p>
          <a:p>
            <a:pPr marL="300038" lvl="1" indent="0"/>
            <a:r>
              <a:rPr lang="en-US" altLang="en-US" sz="1800" dirty="0"/>
              <a:t>15-21-0278-xx-0014-draft-csd-for-ns-uwb</a:t>
            </a:r>
          </a:p>
          <a:p>
            <a:pPr marL="600075" lvl="2" indent="0"/>
            <a:r>
              <a:rPr lang="en-US" altLang="en-US" sz="1350" dirty="0">
                <a:hlinkClick r:id="rId2"/>
              </a:rPr>
              <a:t>https://mentor.ieee.org/802.15/documents?is_dcn=278&amp;is_year=2021</a:t>
            </a:r>
          </a:p>
          <a:p>
            <a:pPr marL="0" indent="0">
              <a:spcBef>
                <a:spcPts val="1350"/>
              </a:spcBef>
            </a:pPr>
            <a:r>
              <a:rPr lang="en-US" altLang="en-US" sz="1800" dirty="0"/>
              <a:t>PAR</a:t>
            </a:r>
          </a:p>
          <a:p>
            <a:pPr marL="259556" indent="0"/>
            <a:r>
              <a:rPr lang="en-US" altLang="en-US" sz="1800" dirty="0"/>
              <a:t>15-21-0274-xx-0014-ns-uwb-par-working-draft</a:t>
            </a:r>
          </a:p>
          <a:p>
            <a:pPr marL="559594" lvl="1" indent="0"/>
            <a:r>
              <a:rPr lang="en-US" altLang="en-US" sz="1350" dirty="0">
                <a:hlinkClick r:id="rId3"/>
              </a:rPr>
              <a:t>https://mentor.ieee.org/802.15/documents?is_dcn=274&amp;is_year=2021</a:t>
            </a:r>
          </a:p>
          <a:p>
            <a:pPr marL="259556" indent="0"/>
            <a:endParaRPr lang="en-US" altLang="en-US" sz="1350" dirty="0"/>
          </a:p>
          <a:p>
            <a:pPr marL="259556" indent="0"/>
            <a:endParaRPr lang="en-US" altLang="en-US" dirty="0"/>
          </a:p>
          <a:p>
            <a:pPr marL="0" indent="0"/>
            <a:endParaRPr lang="en-US" altLang="en-US" dirty="0"/>
          </a:p>
          <a:p>
            <a:pPr marL="0" indent="0"/>
            <a:endParaRPr lang="en-US" altLang="en-US" dirty="0"/>
          </a:p>
        </p:txBody>
      </p:sp>
      <p:sp>
        <p:nvSpPr>
          <p:cNvPr id="5" name="Date Placeholder 3">
            <a:extLst>
              <a:ext uri="{FF2B5EF4-FFF2-40B4-BE49-F238E27FC236}">
                <a16:creationId xmlns:a16="http://schemas.microsoft.com/office/drawing/2014/main" id="{F8BAA90F-EBB7-EBEB-C7D7-106F8354B4E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E24B7CA8-10D7-DC78-2B93-4A4554E167D5}"/>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77</a:t>
            </a:fld>
            <a:endParaRPr lang="en-US" sz="1200" dirty="0"/>
          </a:p>
        </p:txBody>
      </p:sp>
      <p:sp>
        <p:nvSpPr>
          <p:cNvPr id="7" name="Footer Placeholder 4">
            <a:extLst>
              <a:ext uri="{FF2B5EF4-FFF2-40B4-BE49-F238E27FC236}">
                <a16:creationId xmlns:a16="http://schemas.microsoft.com/office/drawing/2014/main" id="{CEE69040-57D3-3C22-3F88-B70A022C5ED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235832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802.15 TG14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1547664" y="2211587"/>
            <a:ext cx="6102678" cy="3561755"/>
          </a:xfrm>
        </p:spPr>
        <p:txBody>
          <a:bodyPr/>
          <a:lstStyle/>
          <a:p>
            <a:pPr marL="0" indent="0"/>
            <a:r>
              <a:rPr lang="en-US" sz="1350" dirty="0">
                <a:latin typeface="Verdana" panose="020B0604030504040204" pitchFamily="34" charset="0"/>
              </a:rPr>
              <a:t>SCOPE</a:t>
            </a:r>
            <a:br>
              <a:rPr lang="en-US" sz="1350" dirty="0">
                <a:latin typeface="Verdana" panose="020B0604030504040204" pitchFamily="34" charset="0"/>
              </a:rPr>
            </a:br>
            <a:r>
              <a:rPr lang="en-US" sz="1200" dirty="0">
                <a:latin typeface="Verdana" panose="020B0604030504040204" pitchFamily="34" charset="0"/>
              </a:rPr>
              <a:t>This standard specifies the physical layer (PHY) and media access control sublayer (MAC) for impulse radio ultra wideband (UWB) wireless ad hoc connectivity with fixed, portable, and moving devices with limited energy consumption requirements, and supports real time precision ranging capability that is accurate to within a few centimeters. PHYs are defined for devices operating in a variety of regulatory domains.</a:t>
            </a:r>
          </a:p>
          <a:p>
            <a:pPr marL="0" indent="0">
              <a:spcBef>
                <a:spcPts val="0"/>
              </a:spcBef>
            </a:pPr>
            <a:endParaRPr lang="en-US" altLang="en-US" sz="1350" dirty="0">
              <a:latin typeface="Verdana" panose="020B0604030504040204" pitchFamily="34" charset="0"/>
            </a:endParaRPr>
          </a:p>
          <a:p>
            <a:pPr marL="0" indent="0"/>
            <a:r>
              <a:rPr lang="en-US" altLang="en-US" sz="1350" dirty="0">
                <a:latin typeface="Verdana" panose="020B0604030504040204" pitchFamily="34" charset="0"/>
              </a:rPr>
              <a:t>NEED</a:t>
            </a:r>
            <a:br>
              <a:rPr lang="en-US" altLang="en-US" sz="1350" dirty="0">
                <a:latin typeface="Verdana" panose="020B0604030504040204" pitchFamily="34" charset="0"/>
              </a:rPr>
            </a:br>
            <a:r>
              <a:rPr lang="en-US" altLang="en-US" sz="1200" dirty="0">
                <a:latin typeface="Verdana" panose="020B0604030504040204" pitchFamily="34" charset="0"/>
              </a:rPr>
              <a:t>… Recently it has become clear that the impulse radio ultra wideband functionality and features have become increasingly complex to support inside the framework of IEEE Std 802.15.4. The end-users (industry) will benefit by including (via. referencing) the impulse radio ultra wideband functionality into a simple focused specification, enabling improved multi-vendor interoperability and further technology adoption. Furthermore, the new standard (802.15.14) will improve the accessibility and comprehension of the standard and more easily enable further amendments and enhancements.</a:t>
            </a:r>
            <a:endParaRPr lang="en-US" altLang="en-US" sz="1200" dirty="0"/>
          </a:p>
          <a:p>
            <a:pPr marL="259556" indent="0"/>
            <a:endParaRPr lang="en-US" altLang="en-US" dirty="0"/>
          </a:p>
          <a:p>
            <a:pPr marL="0" indent="0"/>
            <a:endParaRPr lang="en-US" altLang="en-US" dirty="0"/>
          </a:p>
          <a:p>
            <a:pPr marL="0" indent="0"/>
            <a:endParaRPr lang="en-US" altLang="en-US" sz="2700" dirty="0"/>
          </a:p>
        </p:txBody>
      </p:sp>
      <p:sp>
        <p:nvSpPr>
          <p:cNvPr id="5" name="Date Placeholder 3">
            <a:extLst>
              <a:ext uri="{FF2B5EF4-FFF2-40B4-BE49-F238E27FC236}">
                <a16:creationId xmlns:a16="http://schemas.microsoft.com/office/drawing/2014/main" id="{CF89AFF6-C498-3D62-0832-B7016C70741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C9B8A3FC-772E-818C-3BE9-DE7302BE2E64}"/>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78</a:t>
            </a:fld>
            <a:endParaRPr lang="en-US" sz="1200" dirty="0"/>
          </a:p>
        </p:txBody>
      </p:sp>
      <p:sp>
        <p:nvSpPr>
          <p:cNvPr id="7" name="Footer Placeholder 4">
            <a:extLst>
              <a:ext uri="{FF2B5EF4-FFF2-40B4-BE49-F238E27FC236}">
                <a16:creationId xmlns:a16="http://schemas.microsoft.com/office/drawing/2014/main" id="{CFD1CC91-58D1-9540-D066-7272F0E2571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2685268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TG15 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1547664" y="2211587"/>
            <a:ext cx="6102678" cy="3274814"/>
          </a:xfrm>
        </p:spPr>
        <p:txBody>
          <a:bodyPr/>
          <a:lstStyle/>
          <a:p>
            <a:pPr marL="0" indent="0"/>
            <a:r>
              <a:rPr lang="en-US" altLang="en-US" sz="1800" dirty="0"/>
              <a:t>CSD </a:t>
            </a:r>
          </a:p>
          <a:p>
            <a:pPr marL="300038" lvl="1" indent="0"/>
            <a:r>
              <a:rPr lang="en-US" altLang="en-US" sz="1800" dirty="0">
                <a:hlinkClick r:id="rId2"/>
              </a:rPr>
              <a:t>https://mentor.ieee.org/802.15/dcn/21/15-21-0301-01-0015-sg15-draft-csd-for-ns-nb.docx</a:t>
            </a:r>
            <a:r>
              <a:rPr lang="en-US" altLang="en-US" sz="1800" dirty="0"/>
              <a:t> </a:t>
            </a:r>
            <a:endParaRPr lang="en-US" altLang="en-US" sz="1350" dirty="0">
              <a:hlinkClick r:id="rId3"/>
            </a:endParaRPr>
          </a:p>
          <a:p>
            <a:pPr marL="0" indent="0">
              <a:spcBef>
                <a:spcPts val="1350"/>
              </a:spcBef>
            </a:pPr>
            <a:r>
              <a:rPr lang="en-US" altLang="en-US" sz="1800" dirty="0"/>
              <a:t>Approved PAR</a:t>
            </a:r>
          </a:p>
          <a:p>
            <a:pPr marL="259556" indent="0"/>
            <a:r>
              <a:rPr lang="en-US" altLang="en-US" sz="1800" dirty="0">
                <a:hlinkClick r:id="rId4"/>
              </a:rPr>
              <a:t>https://development.standards.ieee.org/myproject-web/public/view.html#pardetail/9254</a:t>
            </a:r>
            <a:r>
              <a:rPr lang="en-US" altLang="en-US" sz="1800" dirty="0"/>
              <a:t> </a:t>
            </a:r>
            <a:endParaRPr lang="en-US" altLang="en-US" sz="1350" dirty="0"/>
          </a:p>
          <a:p>
            <a:pPr marL="259556" indent="0"/>
            <a:endParaRPr lang="en-US" altLang="en-US" dirty="0"/>
          </a:p>
          <a:p>
            <a:pPr marL="0" indent="0"/>
            <a:endParaRPr lang="en-US" altLang="en-US" dirty="0"/>
          </a:p>
          <a:p>
            <a:pPr marL="0" indent="0"/>
            <a:endParaRPr lang="en-US" altLang="en-US" dirty="0"/>
          </a:p>
        </p:txBody>
      </p:sp>
      <p:sp>
        <p:nvSpPr>
          <p:cNvPr id="5" name="Date Placeholder 3">
            <a:extLst>
              <a:ext uri="{FF2B5EF4-FFF2-40B4-BE49-F238E27FC236}">
                <a16:creationId xmlns:a16="http://schemas.microsoft.com/office/drawing/2014/main" id="{9200D917-CAFC-5F95-BB90-20D12248823E}"/>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93D39272-A61E-7F58-8B47-5D5369C9F992}"/>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79</a:t>
            </a:fld>
            <a:endParaRPr lang="en-US" sz="1200" dirty="0"/>
          </a:p>
        </p:txBody>
      </p:sp>
      <p:sp>
        <p:nvSpPr>
          <p:cNvPr id="7" name="Footer Placeholder 4">
            <a:extLst>
              <a:ext uri="{FF2B5EF4-FFF2-40B4-BE49-F238E27FC236}">
                <a16:creationId xmlns:a16="http://schemas.microsoft.com/office/drawing/2014/main" id="{614EDDD5-FBF6-6719-21CC-33100A8236F1}"/>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8852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specifies new PHY in licensed spectrum with channel bandwidths greater than or equal to 5 kHz and less than 100 kHz focusing on spectrum less than 2 GHz.</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12" name="Footer Placeholder 4">
            <a:extLst>
              <a:ext uri="{FF2B5EF4-FFF2-40B4-BE49-F238E27FC236}">
                <a16:creationId xmlns:a16="http://schemas.microsoft.com/office/drawing/2014/main" id="{960DF356-FE0E-4BE1-8443-7F1654D2D91F}"/>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36E8A934-295C-87CE-BD94-21AEA34F6B8E}"/>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28629843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802.15 TG15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845586" y="1862826"/>
            <a:ext cx="7680878" cy="3910516"/>
          </a:xfrm>
        </p:spPr>
        <p:txBody>
          <a:bodyPr/>
          <a:lstStyle/>
          <a:p>
            <a:pPr marL="259556" indent="0"/>
            <a:endParaRPr lang="en-GB" sz="1050" dirty="0">
              <a:solidFill>
                <a:srgbClr val="006993"/>
              </a:solidFill>
              <a:latin typeface="Open Sans" panose="020B0606030504020204" pitchFamily="34" charset="0"/>
            </a:endParaRPr>
          </a:p>
          <a:p>
            <a:pPr marL="259556" indent="0"/>
            <a:r>
              <a:rPr lang="en-GB" sz="1050" dirty="0">
                <a:solidFill>
                  <a:srgbClr val="006993"/>
                </a:solidFill>
                <a:latin typeface="Open Sans" panose="020B0606030504020204" pitchFamily="34" charset="0"/>
              </a:rPr>
              <a:t>5.2 </a:t>
            </a:r>
            <a:r>
              <a:rPr lang="en-GB" sz="1050" b="1" dirty="0">
                <a:solidFill>
                  <a:srgbClr val="333333"/>
                </a:solidFill>
                <a:latin typeface="Open Sans" panose="020B0606030504020204" pitchFamily="34" charset="0"/>
              </a:rPr>
              <a:t>Scope of proposed standard:</a:t>
            </a:r>
            <a:r>
              <a:rPr lang="en-GB" sz="1050" dirty="0">
                <a:solidFill>
                  <a:srgbClr val="333333"/>
                </a:solidFill>
                <a:latin typeface="Open Sans" panose="020B0606030504020204" pitchFamily="34" charset="0"/>
              </a:rPr>
              <a:t> This standard specifies the physical layer (PHY) and medium access control (MAC) sublayer for wireless ad hoc network connectivity with fixed, portable, and moving devices with very low energy consumption requirements. PHYs are defined for devices operating in a variety of regulatory domains.</a:t>
            </a:r>
          </a:p>
          <a:p>
            <a:pPr marL="259556" indent="0"/>
            <a:r>
              <a:rPr lang="en-GB" sz="1050" dirty="0">
                <a:solidFill>
                  <a:srgbClr val="006993"/>
                </a:solidFill>
                <a:latin typeface="Open Sans" panose="020B0606030504020204" pitchFamily="34" charset="0"/>
              </a:rPr>
              <a:t>5.4 </a:t>
            </a:r>
            <a:r>
              <a:rPr lang="en-GB" sz="1050" b="1" dirty="0">
                <a:solidFill>
                  <a:srgbClr val="333333"/>
                </a:solidFill>
                <a:latin typeface="Open Sans" panose="020B0606030504020204" pitchFamily="34" charset="0"/>
              </a:rPr>
              <a:t>Purpose: </a:t>
            </a:r>
            <a:r>
              <a:rPr lang="en-GB" sz="1050" dirty="0">
                <a:solidFill>
                  <a:srgbClr val="333333"/>
                </a:solidFill>
                <a:latin typeface="Open Sans" panose="020B0606030504020204" pitchFamily="34" charset="0"/>
              </a:rPr>
              <a:t>The standard provides for low complexity, low cost, low power consumption, low energy consumption wireless connectivity among inexpensive devices, with PHY and MAC sublayer using frequency shift keying (FSK), direct sequence spread spectrum (DSSS), and orthogonal frequency division multiplexing (OFDM) modulation, especially targeting the communications requirements of what is now commonly referred to as the Internet of Things.</a:t>
            </a:r>
          </a:p>
          <a:p>
            <a:pPr marL="259556" indent="0"/>
            <a:r>
              <a:rPr lang="en-GB" sz="1050" dirty="0">
                <a:solidFill>
                  <a:srgbClr val="006993"/>
                </a:solidFill>
                <a:latin typeface="Open Sans" panose="020B0606030504020204" pitchFamily="34" charset="0"/>
              </a:rPr>
              <a:t>5.5 </a:t>
            </a:r>
            <a:r>
              <a:rPr lang="en-GB" sz="1050" b="1" dirty="0">
                <a:solidFill>
                  <a:srgbClr val="333333"/>
                </a:solidFill>
                <a:latin typeface="Open Sans" panose="020B0606030504020204" pitchFamily="34" charset="0"/>
              </a:rPr>
              <a:t>Need for the Project:</a:t>
            </a:r>
            <a:r>
              <a:rPr lang="en-GB" sz="1050" dirty="0">
                <a:solidFill>
                  <a:srgbClr val="333333"/>
                </a:solidFill>
                <a:latin typeface="Open Sans" panose="020B0606030504020204" pitchFamily="34" charset="0"/>
              </a:rPr>
              <a:t> The 802.15.4-2020 standard, including the 802.15.4w-2020, 802.15.4y-2021, and 802.15.4z-2020 amendments, hereafter referred to collectively as 802.15.4-2020, is extensively implemented and has been adopted for an increasingly diverse range of applications commonly referred to as the Internet of Things.</a:t>
            </a:r>
            <a:br>
              <a:rPr lang="en-GB" sz="1050" dirty="0">
                <a:solidFill>
                  <a:srgbClr val="333333"/>
                </a:solidFill>
                <a:latin typeface="Open Sans" panose="020B0606030504020204" pitchFamily="34" charset="0"/>
              </a:rPr>
            </a:br>
            <a:br>
              <a:rPr lang="en-GB" sz="1050" dirty="0">
                <a:solidFill>
                  <a:srgbClr val="333333"/>
                </a:solidFill>
                <a:latin typeface="Open Sans" panose="020B0606030504020204" pitchFamily="34" charset="0"/>
              </a:rPr>
            </a:br>
            <a:r>
              <a:rPr lang="en-GB" sz="1050" dirty="0">
                <a:solidFill>
                  <a:srgbClr val="333333"/>
                </a:solidFill>
                <a:latin typeface="Open Sans" panose="020B0606030504020204" pitchFamily="34" charset="0"/>
              </a:rPr>
              <a:t>However, 802.15.4-2020 has become extremely difficult to understand, amend or enhance. Recently it has become clear that the wireless ad hoc network functionality and features have become increasingly complex to support inside the framework of 802.15.4-2020. The inclusion by reference of wireless ad hoc network functionality and features into a new standard (802.15.15) improves the accessibility and comprehension of the standard and more easily enables further amendments and enhancements.</a:t>
            </a:r>
          </a:p>
        </p:txBody>
      </p:sp>
      <p:sp>
        <p:nvSpPr>
          <p:cNvPr id="5" name="Date Placeholder 3">
            <a:extLst>
              <a:ext uri="{FF2B5EF4-FFF2-40B4-BE49-F238E27FC236}">
                <a16:creationId xmlns:a16="http://schemas.microsoft.com/office/drawing/2014/main" id="{D0117A22-5927-E545-039C-C1B5D7506F57}"/>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408C4625-08E7-B06C-2BB7-C2A073B104CE}"/>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80</a:t>
            </a:fld>
            <a:endParaRPr lang="en-US" sz="1200" dirty="0"/>
          </a:p>
        </p:txBody>
      </p:sp>
      <p:sp>
        <p:nvSpPr>
          <p:cNvPr id="7" name="Footer Placeholder 4">
            <a:extLst>
              <a:ext uri="{FF2B5EF4-FFF2-40B4-BE49-F238E27FC236}">
                <a16:creationId xmlns:a16="http://schemas.microsoft.com/office/drawing/2014/main" id="{D1065F0B-D09A-D85F-1168-6725F1911840}"/>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580839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285750" y="1314450"/>
            <a:ext cx="8572500" cy="501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500" b="1" u="sng" dirty="0">
                <a:solidFill>
                  <a:schemeClr val="tx2"/>
                </a:solidFill>
                <a:effectLst>
                  <a:outerShdw blurRad="38100" dist="38100" dir="2700000" algn="tl">
                    <a:srgbClr val="C0C0C0"/>
                  </a:outerShdw>
                </a:effectLst>
              </a:rPr>
              <a:t>Project: IEEE P802.15 Working Group for Wireless Specialty Networks (WSN)</a:t>
            </a:r>
            <a:endParaRPr lang="en-US" altLang="en-US" sz="2400" b="1" dirty="0">
              <a:solidFill>
                <a:schemeClr val="tx2"/>
              </a:solidFill>
            </a:endParaRPr>
          </a:p>
          <a:p>
            <a:endParaRPr lang="en-US" altLang="en-US" sz="2400" dirty="0">
              <a:solidFill>
                <a:schemeClr val="tx2"/>
              </a:solidFill>
            </a:endParaRPr>
          </a:p>
          <a:p>
            <a:endParaRPr lang="en-US" altLang="en-US" sz="2400" b="1" dirty="0">
              <a:solidFill>
                <a:schemeClr val="tx2"/>
              </a:solidFill>
            </a:endParaRPr>
          </a:p>
          <a:p>
            <a:r>
              <a:rPr lang="en-US" altLang="en-US" sz="1600" b="1" dirty="0">
                <a:solidFill>
                  <a:schemeClr val="tx2"/>
                </a:solidFill>
              </a:rPr>
              <a:t>Submission Title:</a:t>
            </a:r>
            <a:r>
              <a:rPr lang="en-US" altLang="en-US" sz="1600" dirty="0">
                <a:solidFill>
                  <a:schemeClr val="tx2"/>
                </a:solidFill>
              </a:rPr>
              <a:t> Licensed Narrowband Amendment TG16t </a:t>
            </a:r>
            <a:r>
              <a:rPr lang="en-US" sz="1600" dirty="0"/>
              <a:t>July Plenary Closing Report</a:t>
            </a:r>
            <a:br>
              <a:rPr lang="en-US" altLang="en-US" sz="1600" dirty="0">
                <a:solidFill>
                  <a:schemeClr val="tx2"/>
                </a:solidFill>
              </a:rPr>
            </a:br>
            <a:r>
              <a:rPr lang="en-US" altLang="en-US" sz="1600" dirty="0">
                <a:solidFill>
                  <a:schemeClr val="tx2"/>
                </a:solidFill>
              </a:rPr>
              <a:t>				</a:t>
            </a:r>
          </a:p>
          <a:p>
            <a:endParaRPr lang="en-US" altLang="en-US" sz="1600" dirty="0">
              <a:solidFill>
                <a:schemeClr val="tx2"/>
              </a:solidFill>
            </a:endParaRPr>
          </a:p>
          <a:p>
            <a:r>
              <a:rPr lang="en-US" altLang="en-US" sz="1600" b="1" dirty="0">
                <a:solidFill>
                  <a:schemeClr val="tx2"/>
                </a:solidFill>
              </a:rPr>
              <a:t>Date Submitted: </a:t>
            </a:r>
            <a:r>
              <a:rPr lang="en-US" altLang="en-US" sz="1600" dirty="0">
                <a:solidFill>
                  <a:schemeClr val="tx2"/>
                </a:solidFill>
              </a:rPr>
              <a:t>2022-07-14</a:t>
            </a:r>
          </a:p>
          <a:p>
            <a:endParaRPr lang="en-US" altLang="en-US" sz="1600" dirty="0">
              <a:solidFill>
                <a:schemeClr val="tx2"/>
              </a:solidFill>
            </a:endParaRPr>
          </a:p>
          <a:p>
            <a:r>
              <a:rPr lang="en-US" altLang="en-US" sz="1600" b="1" dirty="0">
                <a:solidFill>
                  <a:schemeClr val="tx2"/>
                </a:solidFill>
              </a:rPr>
              <a:t>Source:</a:t>
            </a:r>
            <a:r>
              <a:rPr lang="en-US" altLang="en-US" sz="1600" dirty="0">
                <a:solidFill>
                  <a:schemeClr val="tx2"/>
                </a:solidFill>
              </a:rPr>
              <a:t> Tim Godfrey, EPRI</a:t>
            </a:r>
          </a:p>
          <a:p>
            <a:endParaRPr lang="en-US" altLang="en-US" sz="1600" dirty="0">
              <a:solidFill>
                <a:schemeClr val="tx2"/>
              </a:solidFill>
            </a:endParaRPr>
          </a:p>
          <a:p>
            <a:pPr>
              <a:spcBef>
                <a:spcPts val="450"/>
              </a:spcBef>
              <a:spcAft>
                <a:spcPts val="450"/>
              </a:spcAft>
            </a:pPr>
            <a:r>
              <a:rPr lang="en-US" altLang="en-US" sz="1600" b="1" dirty="0">
                <a:solidFill>
                  <a:schemeClr val="tx2"/>
                </a:solidFill>
              </a:rPr>
              <a:t>Abstract:</a:t>
            </a:r>
            <a:r>
              <a:rPr lang="en-US" altLang="en-US" sz="1600" dirty="0">
                <a:solidFill>
                  <a:schemeClr val="tx2"/>
                </a:solidFill>
              </a:rPr>
              <a:t>	Meeting Agenda and Presentation</a:t>
            </a:r>
          </a:p>
          <a:p>
            <a:pPr>
              <a:spcBef>
                <a:spcPts val="450"/>
              </a:spcBef>
              <a:spcAft>
                <a:spcPts val="450"/>
              </a:spcAft>
            </a:pPr>
            <a:r>
              <a:rPr lang="en-US" altLang="en-US" sz="1600" b="1" dirty="0">
                <a:solidFill>
                  <a:schemeClr val="tx2"/>
                </a:solidFill>
              </a:rPr>
              <a:t>Purpose:</a:t>
            </a:r>
            <a:r>
              <a:rPr lang="en-US" altLang="en-US" sz="1600" dirty="0">
                <a:solidFill>
                  <a:schemeClr val="tx2"/>
                </a:solidFill>
              </a:rPr>
              <a:t>	Chair’s presentation for task group meeting</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Date Placeholder 3">
            <a:extLst>
              <a:ext uri="{FF2B5EF4-FFF2-40B4-BE49-F238E27FC236}">
                <a16:creationId xmlns:a16="http://schemas.microsoft.com/office/drawing/2014/main" id="{FFCCAE54-014C-3065-B572-C6CE8C2EEF57}"/>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D93A2401-C432-83CC-6EBB-BD5246F48064}"/>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81</a:t>
            </a:fld>
            <a:endParaRPr lang="en-US" sz="1200" dirty="0"/>
          </a:p>
        </p:txBody>
      </p:sp>
      <p:sp>
        <p:nvSpPr>
          <p:cNvPr id="9" name="Footer Placeholder 4">
            <a:extLst>
              <a:ext uri="{FF2B5EF4-FFF2-40B4-BE49-F238E27FC236}">
                <a16:creationId xmlns:a16="http://schemas.microsoft.com/office/drawing/2014/main" id="{0B4CE7BE-F3C2-A1B8-F008-04032E7A3B25}"/>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July Plenary</a:t>
            </a:r>
          </a:p>
        </p:txBody>
      </p:sp>
      <p:sp>
        <p:nvSpPr>
          <p:cNvPr id="3" name="TextBox 2">
            <a:extLst>
              <a:ext uri="{FF2B5EF4-FFF2-40B4-BE49-F238E27FC236}">
                <a16:creationId xmlns:a16="http://schemas.microsoft.com/office/drawing/2014/main" id="{0252F920-83CC-4841-9148-14DBA318FD33}"/>
              </a:ext>
            </a:extLst>
          </p:cNvPr>
          <p:cNvSpPr txBox="1"/>
          <p:nvPr/>
        </p:nvSpPr>
        <p:spPr>
          <a:xfrm>
            <a:off x="123406" y="1771650"/>
            <a:ext cx="1215782" cy="461665"/>
          </a:xfrm>
          <a:prstGeom prst="rect">
            <a:avLst/>
          </a:prstGeom>
          <a:noFill/>
        </p:spPr>
        <p:txBody>
          <a:bodyPr wrap="none" rtlCol="0">
            <a:spAutoFit/>
          </a:bodyPr>
          <a:lstStyle/>
          <a:p>
            <a:r>
              <a:rPr lang="en-US" sz="2400" dirty="0"/>
              <a:t>Tuesday</a:t>
            </a:r>
          </a:p>
        </p:txBody>
      </p:sp>
      <p:graphicFrame>
        <p:nvGraphicFramePr>
          <p:cNvPr id="4" name="Table 3">
            <a:extLst>
              <a:ext uri="{FF2B5EF4-FFF2-40B4-BE49-F238E27FC236}">
                <a16:creationId xmlns:a16="http://schemas.microsoft.com/office/drawing/2014/main" id="{4A307F7F-67EF-45D5-A31C-80D41A0A95E0}"/>
              </a:ext>
            </a:extLst>
          </p:cNvPr>
          <p:cNvGraphicFramePr>
            <a:graphicFrameLocks noGrp="1"/>
          </p:cNvGraphicFramePr>
          <p:nvPr/>
        </p:nvGraphicFramePr>
        <p:xfrm>
          <a:off x="457201" y="2228850"/>
          <a:ext cx="6743702" cy="708660"/>
        </p:xfrm>
        <a:graphic>
          <a:graphicData uri="http://schemas.openxmlformats.org/drawingml/2006/table">
            <a:tbl>
              <a:tblPr/>
              <a:tblGrid>
                <a:gridCol w="963386">
                  <a:extLst>
                    <a:ext uri="{9D8B030D-6E8A-4147-A177-3AD203B41FA5}">
                      <a16:colId xmlns:a16="http://schemas.microsoft.com/office/drawing/2014/main" val="15879198"/>
                    </a:ext>
                  </a:extLst>
                </a:gridCol>
                <a:gridCol w="963386">
                  <a:extLst>
                    <a:ext uri="{9D8B030D-6E8A-4147-A177-3AD203B41FA5}">
                      <a16:colId xmlns:a16="http://schemas.microsoft.com/office/drawing/2014/main" val="3753995729"/>
                    </a:ext>
                  </a:extLst>
                </a:gridCol>
                <a:gridCol w="963386">
                  <a:extLst>
                    <a:ext uri="{9D8B030D-6E8A-4147-A177-3AD203B41FA5}">
                      <a16:colId xmlns:a16="http://schemas.microsoft.com/office/drawing/2014/main" val="750979872"/>
                    </a:ext>
                  </a:extLst>
                </a:gridCol>
                <a:gridCol w="963386">
                  <a:extLst>
                    <a:ext uri="{9D8B030D-6E8A-4147-A177-3AD203B41FA5}">
                      <a16:colId xmlns:a16="http://schemas.microsoft.com/office/drawing/2014/main" val="747898013"/>
                    </a:ext>
                  </a:extLst>
                </a:gridCol>
                <a:gridCol w="963386">
                  <a:extLst>
                    <a:ext uri="{9D8B030D-6E8A-4147-A177-3AD203B41FA5}">
                      <a16:colId xmlns:a16="http://schemas.microsoft.com/office/drawing/2014/main" val="2037215030"/>
                    </a:ext>
                  </a:extLst>
                </a:gridCol>
                <a:gridCol w="963386">
                  <a:extLst>
                    <a:ext uri="{9D8B030D-6E8A-4147-A177-3AD203B41FA5}">
                      <a16:colId xmlns:a16="http://schemas.microsoft.com/office/drawing/2014/main" val="4112626937"/>
                    </a:ext>
                  </a:extLst>
                </a:gridCol>
                <a:gridCol w="963386">
                  <a:extLst>
                    <a:ext uri="{9D8B030D-6E8A-4147-A177-3AD203B41FA5}">
                      <a16:colId xmlns:a16="http://schemas.microsoft.com/office/drawing/2014/main" val="2627763282"/>
                    </a:ext>
                  </a:extLst>
                </a:gridCol>
              </a:tblGrid>
              <a:tr h="685800">
                <a:tc>
                  <a:txBody>
                    <a:bodyPr/>
                    <a:lstStyle/>
                    <a:p>
                      <a:r>
                        <a:rPr lang="en-US" sz="1400"/>
                        <a:t>11-Jul-2022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382</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TX Filtering Specs</a:t>
                      </a:r>
                    </a:p>
                  </a:txBody>
                  <a:tcPr marL="68580" marR="68580" marT="34290" marB="34290" anchor="ctr">
                    <a:lnL>
                      <a:noFill/>
                    </a:lnL>
                    <a:lnR>
                      <a:noFill/>
                    </a:lnR>
                    <a:lnT>
                      <a:noFill/>
                    </a:lnT>
                    <a:lnB>
                      <a:noFill/>
                    </a:lnB>
                  </a:tcPr>
                </a:tc>
                <a:tc>
                  <a:txBody>
                    <a:bodyPr/>
                    <a:lstStyle/>
                    <a:p>
                      <a:r>
                        <a:rPr lang="en-US" sz="1400" dirty="0"/>
                        <a:t>Menashe Shahar (</a:t>
                      </a:r>
                      <a:r>
                        <a:rPr lang="en-US" sz="1400" dirty="0" err="1"/>
                        <a:t>Ondas</a:t>
                      </a:r>
                      <a:r>
                        <a:rPr lang="en-US" sz="1400" dirty="0"/>
                        <a:t>)</a:t>
                      </a:r>
                    </a:p>
                  </a:txBody>
                  <a:tcPr marL="68580" marR="68580" marT="34290" marB="34290" anchor="ctr">
                    <a:lnL>
                      <a:noFill/>
                    </a:lnL>
                    <a:lnR>
                      <a:noFill/>
                    </a:lnR>
                    <a:lnT>
                      <a:noFill/>
                    </a:lnT>
                    <a:lnB>
                      <a:noFill/>
                    </a:lnB>
                  </a:tcPr>
                </a:tc>
                <a:extLst>
                  <a:ext uri="{0D108BD9-81ED-4DB2-BD59-A6C34878D82A}">
                    <a16:rowId xmlns:a16="http://schemas.microsoft.com/office/drawing/2014/main" val="218039237"/>
                  </a:ext>
                </a:extLst>
              </a:tr>
            </a:tbl>
          </a:graphicData>
        </a:graphic>
      </p:graphicFrame>
      <p:graphicFrame>
        <p:nvGraphicFramePr>
          <p:cNvPr id="6" name="Table 5">
            <a:extLst>
              <a:ext uri="{FF2B5EF4-FFF2-40B4-BE49-F238E27FC236}">
                <a16:creationId xmlns:a16="http://schemas.microsoft.com/office/drawing/2014/main" id="{F995A99A-5481-4BA9-83D9-76BCF831DF19}"/>
              </a:ext>
            </a:extLst>
          </p:cNvPr>
          <p:cNvGraphicFramePr>
            <a:graphicFrameLocks noGrp="1"/>
          </p:cNvGraphicFramePr>
          <p:nvPr/>
        </p:nvGraphicFramePr>
        <p:xfrm>
          <a:off x="342900" y="3371850"/>
          <a:ext cx="7886704" cy="922020"/>
        </p:xfrm>
        <a:graphic>
          <a:graphicData uri="http://schemas.openxmlformats.org/drawingml/2006/table">
            <a:tbl>
              <a:tblPr/>
              <a:tblGrid>
                <a:gridCol w="985838">
                  <a:extLst>
                    <a:ext uri="{9D8B030D-6E8A-4147-A177-3AD203B41FA5}">
                      <a16:colId xmlns:a16="http://schemas.microsoft.com/office/drawing/2014/main" val="148347322"/>
                    </a:ext>
                  </a:extLst>
                </a:gridCol>
                <a:gridCol w="985838">
                  <a:extLst>
                    <a:ext uri="{9D8B030D-6E8A-4147-A177-3AD203B41FA5}">
                      <a16:colId xmlns:a16="http://schemas.microsoft.com/office/drawing/2014/main" val="1218838761"/>
                    </a:ext>
                  </a:extLst>
                </a:gridCol>
                <a:gridCol w="985838">
                  <a:extLst>
                    <a:ext uri="{9D8B030D-6E8A-4147-A177-3AD203B41FA5}">
                      <a16:colId xmlns:a16="http://schemas.microsoft.com/office/drawing/2014/main" val="238838014"/>
                    </a:ext>
                  </a:extLst>
                </a:gridCol>
                <a:gridCol w="985838">
                  <a:extLst>
                    <a:ext uri="{9D8B030D-6E8A-4147-A177-3AD203B41FA5}">
                      <a16:colId xmlns:a16="http://schemas.microsoft.com/office/drawing/2014/main" val="3090753019"/>
                    </a:ext>
                  </a:extLst>
                </a:gridCol>
                <a:gridCol w="985838">
                  <a:extLst>
                    <a:ext uri="{9D8B030D-6E8A-4147-A177-3AD203B41FA5}">
                      <a16:colId xmlns:a16="http://schemas.microsoft.com/office/drawing/2014/main" val="1826467897"/>
                    </a:ext>
                  </a:extLst>
                </a:gridCol>
                <a:gridCol w="985838">
                  <a:extLst>
                    <a:ext uri="{9D8B030D-6E8A-4147-A177-3AD203B41FA5}">
                      <a16:colId xmlns:a16="http://schemas.microsoft.com/office/drawing/2014/main" val="755532972"/>
                    </a:ext>
                  </a:extLst>
                </a:gridCol>
                <a:gridCol w="985838">
                  <a:extLst>
                    <a:ext uri="{9D8B030D-6E8A-4147-A177-3AD203B41FA5}">
                      <a16:colId xmlns:a16="http://schemas.microsoft.com/office/drawing/2014/main" val="4150231283"/>
                    </a:ext>
                  </a:extLst>
                </a:gridCol>
                <a:gridCol w="985838">
                  <a:extLst>
                    <a:ext uri="{9D8B030D-6E8A-4147-A177-3AD203B41FA5}">
                      <a16:colId xmlns:a16="http://schemas.microsoft.com/office/drawing/2014/main" val="1693152584"/>
                    </a:ext>
                  </a:extLst>
                </a:gridCol>
              </a:tblGrid>
              <a:tr h="891540">
                <a:tc>
                  <a:txBody>
                    <a:bodyPr/>
                    <a:lstStyle/>
                    <a:p>
                      <a:r>
                        <a:rPr lang="en-US" sz="1400" dirty="0"/>
                        <a:t>12-Jul-2022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397</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PHY Layer Description</a:t>
                      </a:r>
                    </a:p>
                  </a:txBody>
                  <a:tcPr marL="68580" marR="68580" marT="34290" marB="34290" anchor="ctr">
                    <a:lnL>
                      <a:noFill/>
                    </a:lnL>
                    <a:lnR>
                      <a:noFill/>
                    </a:lnR>
                    <a:lnT>
                      <a:noFill/>
                    </a:lnT>
                    <a:lnB>
                      <a:noFill/>
                    </a:lnB>
                  </a:tcPr>
                </a:tc>
                <a:tc>
                  <a:txBody>
                    <a:bodyPr/>
                    <a:lstStyle/>
                    <a:p>
                      <a:r>
                        <a:rPr lang="en-US" sz="1400"/>
                        <a:t>Menashe Shahar (Ondas)</a:t>
                      </a:r>
                    </a:p>
                  </a:txBody>
                  <a:tcPr marL="68580" marR="68580" marT="34290" marB="34290" anchor="ctr">
                    <a:lnL>
                      <a:noFill/>
                    </a:lnL>
                    <a:lnR>
                      <a:noFill/>
                    </a:lnR>
                    <a:lnT>
                      <a:noFill/>
                    </a:lnT>
                    <a:lnB>
                      <a:noFill/>
                    </a:lnB>
                  </a:tcPr>
                </a:tc>
                <a:tc>
                  <a:txBody>
                    <a:bodyPr/>
                    <a:lstStyle/>
                    <a:p>
                      <a:r>
                        <a:rPr lang="en-US" sz="1400" dirty="0"/>
                        <a:t>12-Jul-2022 15:27:26 ET</a:t>
                      </a:r>
                    </a:p>
                  </a:txBody>
                  <a:tcPr marL="68580" marR="68580" marT="34290" marB="34290" anchor="ctr">
                    <a:lnL>
                      <a:noFill/>
                    </a:lnL>
                    <a:lnR>
                      <a:noFill/>
                    </a:lnR>
                    <a:lnT>
                      <a:noFill/>
                    </a:lnT>
                    <a:lnB>
                      <a:noFill/>
                    </a:lnB>
                  </a:tcPr>
                </a:tc>
                <a:extLst>
                  <a:ext uri="{0D108BD9-81ED-4DB2-BD59-A6C34878D82A}">
                    <a16:rowId xmlns:a16="http://schemas.microsoft.com/office/drawing/2014/main" val="353060719"/>
                  </a:ext>
                </a:extLst>
              </a:tr>
            </a:tbl>
          </a:graphicData>
        </a:graphic>
      </p:graphicFrame>
      <p:graphicFrame>
        <p:nvGraphicFramePr>
          <p:cNvPr id="7" name="Table 6">
            <a:extLst>
              <a:ext uri="{FF2B5EF4-FFF2-40B4-BE49-F238E27FC236}">
                <a16:creationId xmlns:a16="http://schemas.microsoft.com/office/drawing/2014/main" id="{36268A5C-568F-49D2-97F0-FCB8056971DA}"/>
              </a:ext>
            </a:extLst>
          </p:cNvPr>
          <p:cNvGraphicFramePr>
            <a:graphicFrameLocks noGrp="1"/>
          </p:cNvGraphicFramePr>
          <p:nvPr/>
        </p:nvGraphicFramePr>
        <p:xfrm>
          <a:off x="262891" y="4147751"/>
          <a:ext cx="6995156" cy="1562100"/>
        </p:xfrm>
        <a:graphic>
          <a:graphicData uri="http://schemas.openxmlformats.org/drawingml/2006/table">
            <a:tbl>
              <a:tblPr/>
              <a:tblGrid>
                <a:gridCol w="999308">
                  <a:extLst>
                    <a:ext uri="{9D8B030D-6E8A-4147-A177-3AD203B41FA5}">
                      <a16:colId xmlns:a16="http://schemas.microsoft.com/office/drawing/2014/main" val="2305239704"/>
                    </a:ext>
                  </a:extLst>
                </a:gridCol>
                <a:gridCol w="999308">
                  <a:extLst>
                    <a:ext uri="{9D8B030D-6E8A-4147-A177-3AD203B41FA5}">
                      <a16:colId xmlns:a16="http://schemas.microsoft.com/office/drawing/2014/main" val="3415911984"/>
                    </a:ext>
                  </a:extLst>
                </a:gridCol>
                <a:gridCol w="999308">
                  <a:extLst>
                    <a:ext uri="{9D8B030D-6E8A-4147-A177-3AD203B41FA5}">
                      <a16:colId xmlns:a16="http://schemas.microsoft.com/office/drawing/2014/main" val="1862527628"/>
                    </a:ext>
                  </a:extLst>
                </a:gridCol>
                <a:gridCol w="999308">
                  <a:extLst>
                    <a:ext uri="{9D8B030D-6E8A-4147-A177-3AD203B41FA5}">
                      <a16:colId xmlns:a16="http://schemas.microsoft.com/office/drawing/2014/main" val="80764803"/>
                    </a:ext>
                  </a:extLst>
                </a:gridCol>
                <a:gridCol w="999308">
                  <a:extLst>
                    <a:ext uri="{9D8B030D-6E8A-4147-A177-3AD203B41FA5}">
                      <a16:colId xmlns:a16="http://schemas.microsoft.com/office/drawing/2014/main" val="3061973675"/>
                    </a:ext>
                  </a:extLst>
                </a:gridCol>
                <a:gridCol w="999308">
                  <a:extLst>
                    <a:ext uri="{9D8B030D-6E8A-4147-A177-3AD203B41FA5}">
                      <a16:colId xmlns:a16="http://schemas.microsoft.com/office/drawing/2014/main" val="2320978475"/>
                    </a:ext>
                  </a:extLst>
                </a:gridCol>
                <a:gridCol w="999308">
                  <a:extLst>
                    <a:ext uri="{9D8B030D-6E8A-4147-A177-3AD203B41FA5}">
                      <a16:colId xmlns:a16="http://schemas.microsoft.com/office/drawing/2014/main" val="3014985653"/>
                    </a:ext>
                  </a:extLst>
                </a:gridCol>
              </a:tblGrid>
              <a:tr h="1097280">
                <a:tc>
                  <a:txBody>
                    <a:bodyPr/>
                    <a:lstStyle/>
                    <a:p>
                      <a:r>
                        <a:rPr lang="en-US" sz="1400" dirty="0"/>
                        <a:t>13-Jul-2022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411</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dirty="0"/>
                        <a:t>ieee802.16t Preamble and Ranging Sequences</a:t>
                      </a:r>
                    </a:p>
                  </a:txBody>
                  <a:tcPr marL="68580" marR="68580" marT="34290" marB="34290" anchor="ctr">
                    <a:lnL>
                      <a:noFill/>
                    </a:lnL>
                    <a:lnR>
                      <a:noFill/>
                    </a:lnR>
                    <a:lnT>
                      <a:noFill/>
                    </a:lnT>
                    <a:lnB>
                      <a:noFill/>
                    </a:lnB>
                  </a:tcPr>
                </a:tc>
                <a:tc>
                  <a:txBody>
                    <a:bodyPr/>
                    <a:lstStyle/>
                    <a:p>
                      <a:r>
                        <a:rPr lang="en-US" sz="1400" dirty="0" err="1"/>
                        <a:t>Ondas</a:t>
                      </a: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2744504840"/>
                  </a:ext>
                </a:extLst>
              </a:tr>
            </a:tbl>
          </a:graphicData>
        </a:graphic>
      </p:graphicFrame>
      <p:sp>
        <p:nvSpPr>
          <p:cNvPr id="8" name="TextBox 7">
            <a:extLst>
              <a:ext uri="{FF2B5EF4-FFF2-40B4-BE49-F238E27FC236}">
                <a16:creationId xmlns:a16="http://schemas.microsoft.com/office/drawing/2014/main" id="{0E05529F-8DEA-48AC-896E-322E00215C76}"/>
              </a:ext>
            </a:extLst>
          </p:cNvPr>
          <p:cNvSpPr txBox="1"/>
          <p:nvPr/>
        </p:nvSpPr>
        <p:spPr>
          <a:xfrm>
            <a:off x="628650" y="3919151"/>
            <a:ext cx="3542958" cy="461665"/>
          </a:xfrm>
          <a:prstGeom prst="rect">
            <a:avLst/>
          </a:prstGeom>
          <a:noFill/>
        </p:spPr>
        <p:txBody>
          <a:bodyPr wrap="none" rtlCol="0">
            <a:spAutoFit/>
          </a:bodyPr>
          <a:lstStyle/>
          <a:p>
            <a:r>
              <a:rPr lang="en-US" sz="2400" dirty="0"/>
              <a:t>Update to 802.15-22-210r0</a:t>
            </a:r>
          </a:p>
        </p:txBody>
      </p:sp>
      <p:sp>
        <p:nvSpPr>
          <p:cNvPr id="9" name="TextBox 8">
            <a:extLst>
              <a:ext uri="{FF2B5EF4-FFF2-40B4-BE49-F238E27FC236}">
                <a16:creationId xmlns:a16="http://schemas.microsoft.com/office/drawing/2014/main" id="{27B4D75E-2C47-4D33-BF59-48D49543F9B2}"/>
              </a:ext>
            </a:extLst>
          </p:cNvPr>
          <p:cNvSpPr txBox="1"/>
          <p:nvPr/>
        </p:nvSpPr>
        <p:spPr>
          <a:xfrm>
            <a:off x="192455" y="3186291"/>
            <a:ext cx="1594732" cy="461665"/>
          </a:xfrm>
          <a:prstGeom prst="rect">
            <a:avLst/>
          </a:prstGeom>
          <a:noFill/>
        </p:spPr>
        <p:txBody>
          <a:bodyPr wrap="none" rtlCol="0">
            <a:spAutoFit/>
          </a:bodyPr>
          <a:lstStyle/>
          <a:p>
            <a:r>
              <a:rPr lang="en-US" sz="2400" dirty="0"/>
              <a:t>Wednesday</a:t>
            </a:r>
          </a:p>
        </p:txBody>
      </p:sp>
      <p:sp>
        <p:nvSpPr>
          <p:cNvPr id="10" name="Date Placeholder 3">
            <a:extLst>
              <a:ext uri="{FF2B5EF4-FFF2-40B4-BE49-F238E27FC236}">
                <a16:creationId xmlns:a16="http://schemas.microsoft.com/office/drawing/2014/main" id="{36609177-A25F-A369-8123-10C6F6A0DF00}"/>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1" name="Foliennummernplatzhalter 3">
            <a:extLst>
              <a:ext uri="{FF2B5EF4-FFF2-40B4-BE49-F238E27FC236}">
                <a16:creationId xmlns:a16="http://schemas.microsoft.com/office/drawing/2014/main" id="{FF2D616C-E5A3-5F70-A8D2-29AEF25474A8}"/>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82</a:t>
            </a:fld>
            <a:endParaRPr lang="en-US" sz="1200" dirty="0"/>
          </a:p>
        </p:txBody>
      </p:sp>
      <p:sp>
        <p:nvSpPr>
          <p:cNvPr id="12" name="Footer Placeholder 4">
            <a:extLst>
              <a:ext uri="{FF2B5EF4-FFF2-40B4-BE49-F238E27FC236}">
                <a16:creationId xmlns:a16="http://schemas.microsoft.com/office/drawing/2014/main" id="{0BAF3EF5-F92F-23DB-8B0C-4993D0E694CA}"/>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12311829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88D1-4932-4F02-9275-723E4B0B6314}"/>
              </a:ext>
            </a:extLst>
          </p:cNvPr>
          <p:cNvSpPr>
            <a:spLocks noGrp="1"/>
          </p:cNvSpPr>
          <p:nvPr>
            <p:ph type="title"/>
          </p:nvPr>
        </p:nvSpPr>
        <p:spPr/>
        <p:txBody>
          <a:bodyPr/>
          <a:lstStyle/>
          <a:p>
            <a:r>
              <a:rPr lang="en-US" dirty="0"/>
              <a:t>Goals for next session</a:t>
            </a:r>
          </a:p>
        </p:txBody>
      </p:sp>
      <p:sp>
        <p:nvSpPr>
          <p:cNvPr id="3" name="Content Placeholder 2">
            <a:extLst>
              <a:ext uri="{FF2B5EF4-FFF2-40B4-BE49-F238E27FC236}">
                <a16:creationId xmlns:a16="http://schemas.microsoft.com/office/drawing/2014/main" id="{7665839B-84D1-4F88-8244-D66CB69DAD42}"/>
              </a:ext>
            </a:extLst>
          </p:cNvPr>
          <p:cNvSpPr>
            <a:spLocks noGrp="1"/>
          </p:cNvSpPr>
          <p:nvPr>
            <p:ph idx="1"/>
          </p:nvPr>
        </p:nvSpPr>
        <p:spPr/>
        <p:txBody>
          <a:bodyPr>
            <a:normAutofit fontScale="92500" lnSpcReduction="20000"/>
          </a:bodyPr>
          <a:lstStyle/>
          <a:p>
            <a:r>
              <a:rPr lang="en-US" dirty="0"/>
              <a:t>Channel model proposals (appropriate to use cases) to review</a:t>
            </a:r>
          </a:p>
          <a:p>
            <a:r>
              <a:rPr lang="en-US" dirty="0"/>
              <a:t>Review Effect on multipath performance considering the reduction in CP for filtering</a:t>
            </a:r>
          </a:p>
          <a:p>
            <a:r>
              <a:rPr lang="en-US" dirty="0"/>
              <a:t>How to resolve PAPR impact from multiple preambles on different subchannels.  </a:t>
            </a:r>
          </a:p>
          <a:p>
            <a:r>
              <a:rPr lang="en-US" dirty="0"/>
              <a:t>Update PHY spec with specific “good” Gold sequences</a:t>
            </a:r>
          </a:p>
          <a:p>
            <a:r>
              <a:rPr lang="en-US" dirty="0"/>
              <a:t>Add MAC Layer content</a:t>
            </a:r>
          </a:p>
        </p:txBody>
      </p:sp>
      <p:sp>
        <p:nvSpPr>
          <p:cNvPr id="7" name="Date Placeholder 3">
            <a:extLst>
              <a:ext uri="{FF2B5EF4-FFF2-40B4-BE49-F238E27FC236}">
                <a16:creationId xmlns:a16="http://schemas.microsoft.com/office/drawing/2014/main" id="{6CF62138-CC7C-8CF1-A1CE-57DFBA07BFA6}"/>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8" name="Foliennummernplatzhalter 3">
            <a:extLst>
              <a:ext uri="{FF2B5EF4-FFF2-40B4-BE49-F238E27FC236}">
                <a16:creationId xmlns:a16="http://schemas.microsoft.com/office/drawing/2014/main" id="{07365FCF-83DD-8A17-2239-F7A26EDCC26D}"/>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83</a:t>
            </a:fld>
            <a:endParaRPr lang="en-US" sz="1200" dirty="0"/>
          </a:p>
        </p:txBody>
      </p:sp>
      <p:sp>
        <p:nvSpPr>
          <p:cNvPr id="9" name="Footer Placeholder 4">
            <a:extLst>
              <a:ext uri="{FF2B5EF4-FFF2-40B4-BE49-F238E27FC236}">
                <a16:creationId xmlns:a16="http://schemas.microsoft.com/office/drawing/2014/main" id="{5C7A9CBF-3443-D497-78DC-ECF21C3BC50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5939033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extLst>
              <p:ext uri="{D42A27DB-BD31-4B8C-83A1-F6EECF244321}">
                <p14:modId xmlns:p14="http://schemas.microsoft.com/office/powerpoint/2010/main" val="3591816383"/>
              </p:ext>
            </p:extLst>
          </p:nvPr>
        </p:nvGraphicFramePr>
        <p:xfrm>
          <a:off x="914400" y="1524438"/>
          <a:ext cx="7239000" cy="3539236"/>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384751907"/>
                    </a:ext>
                  </a:extLst>
                </a:gridCol>
                <a:gridCol w="24384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192">
                <a:tc>
                  <a:txBody>
                    <a:bodyPr/>
                    <a:lstStyle/>
                    <a:p>
                      <a:r>
                        <a:rPr lang="en-US" sz="1800" dirty="0"/>
                        <a:t>Informal TG review of draft</a:t>
                      </a:r>
                    </a:p>
                  </a:txBody>
                  <a:tcPr marL="68580" marR="68580" marT="34290" marB="34290"/>
                </a:tc>
                <a:tc>
                  <a:txBody>
                    <a:bodyPr/>
                    <a:lstStyle/>
                    <a:p>
                      <a:r>
                        <a:rPr lang="en-US" sz="1800" dirty="0"/>
                        <a:t>Sept 2022 &gt; Jan 23</a:t>
                      </a:r>
                    </a:p>
                  </a:txBody>
                  <a:tcPr marL="68580" marR="68580" marT="34290" marB="34290"/>
                </a:tc>
                <a:extLst>
                  <a:ext uri="{0D108BD9-81ED-4DB2-BD59-A6C34878D82A}">
                    <a16:rowId xmlns:a16="http://schemas.microsoft.com/office/drawing/2014/main" val="1866948594"/>
                  </a:ext>
                </a:extLst>
              </a:tr>
              <a:tr h="393192">
                <a:tc>
                  <a:txBody>
                    <a:bodyPr/>
                    <a:lstStyle/>
                    <a:p>
                      <a:r>
                        <a:rPr lang="en-US" sz="1800" dirty="0"/>
                        <a:t>Working Group Letter Ballot</a:t>
                      </a:r>
                    </a:p>
                  </a:txBody>
                  <a:tcPr marL="68580" marR="68580" marT="34290" marB="34290"/>
                </a:tc>
                <a:tc>
                  <a:txBody>
                    <a:bodyPr/>
                    <a:lstStyle/>
                    <a:p>
                      <a:r>
                        <a:rPr lang="en-US" sz="1800" dirty="0"/>
                        <a:t>Jan  2023 &gt; May 23</a:t>
                      </a:r>
                    </a:p>
                  </a:txBody>
                  <a:tcPr marL="68580" marR="68580" marT="34290" marB="34290"/>
                </a:tc>
                <a:extLst>
                  <a:ext uri="{0D108BD9-81ED-4DB2-BD59-A6C34878D82A}">
                    <a16:rowId xmlns:a16="http://schemas.microsoft.com/office/drawing/2014/main" val="634721270"/>
                  </a:ext>
                </a:extLst>
              </a:tr>
              <a:tr h="393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May 2023 &gt; Sep 23</a:t>
                      </a:r>
                    </a:p>
                  </a:txBody>
                  <a:tcPr marL="68580" marR="68580" marT="34290" marB="34290"/>
                </a:tc>
                <a:extLst>
                  <a:ext uri="{0D108BD9-81ED-4DB2-BD59-A6C34878D82A}">
                    <a16:rowId xmlns:a16="http://schemas.microsoft.com/office/drawing/2014/main" val="1970946961"/>
                  </a:ext>
                </a:extLst>
              </a:tr>
              <a:tr h="393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July 2023 &gt; Nov 23</a:t>
                      </a:r>
                    </a:p>
                  </a:txBody>
                  <a:tcPr marL="68580" marR="68580" marT="34290" marB="34290"/>
                </a:tc>
                <a:extLst>
                  <a:ext uri="{0D108BD9-81ED-4DB2-BD59-A6C34878D82A}">
                    <a16:rowId xmlns:a16="http://schemas.microsoft.com/office/drawing/2014/main" val="1018105641"/>
                  </a:ext>
                </a:extLst>
              </a:tr>
              <a:tr h="393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Nov 2023 &gt; Mar 24</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6858000" y="5105401"/>
            <a:ext cx="2133600" cy="990599"/>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t>PAR Expiration Date:</a:t>
            </a:r>
            <a:br>
              <a:rPr lang="fr-FR" sz="1050" b="1" dirty="0"/>
            </a:br>
            <a:r>
              <a:rPr lang="fr-FR" sz="1050" b="1" dirty="0"/>
              <a:t>    </a:t>
            </a:r>
            <a:r>
              <a:rPr lang="fr-FR" sz="1050" dirty="0"/>
              <a:t>31 </a:t>
            </a:r>
            <a:r>
              <a:rPr lang="fr-FR" sz="1050" dirty="0" err="1"/>
              <a:t>Dec</a:t>
            </a:r>
            <a:r>
              <a:rPr lang="fr-FR" sz="1050" dirty="0"/>
              <a:t> 2024</a:t>
            </a:r>
            <a:endParaRPr lang="en-US" sz="1050" dirty="0"/>
          </a:p>
          <a:p>
            <a:r>
              <a:rPr lang="en-US" sz="1050" dirty="0"/>
              <a:t>Request PAR Extension by:</a:t>
            </a:r>
            <a:br>
              <a:rPr lang="en-US" sz="1050" dirty="0"/>
            </a:br>
            <a:r>
              <a:rPr lang="en-US" sz="1050" dirty="0"/>
              <a:t>    July 2024</a:t>
            </a:r>
          </a:p>
        </p:txBody>
      </p:sp>
      <p:sp>
        <p:nvSpPr>
          <p:cNvPr id="3" name="Arrow: Right 2">
            <a:extLst>
              <a:ext uri="{FF2B5EF4-FFF2-40B4-BE49-F238E27FC236}">
                <a16:creationId xmlns:a16="http://schemas.microsoft.com/office/drawing/2014/main" id="{40D38A25-D564-4828-863A-D3B332BDEDFD}"/>
              </a:ext>
            </a:extLst>
          </p:cNvPr>
          <p:cNvSpPr/>
          <p:nvPr/>
        </p:nvSpPr>
        <p:spPr>
          <a:xfrm>
            <a:off x="62802" y="2900438"/>
            <a:ext cx="733806" cy="363474"/>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Date Placeholder 3">
            <a:extLst>
              <a:ext uri="{FF2B5EF4-FFF2-40B4-BE49-F238E27FC236}">
                <a16:creationId xmlns:a16="http://schemas.microsoft.com/office/drawing/2014/main" id="{C4B293D2-2F5D-E9B1-A80A-E32E48033EA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1" name="Foliennummernplatzhalter 3">
            <a:extLst>
              <a:ext uri="{FF2B5EF4-FFF2-40B4-BE49-F238E27FC236}">
                <a16:creationId xmlns:a16="http://schemas.microsoft.com/office/drawing/2014/main" id="{C5967497-2508-55CB-AD2D-78C0063EEC50}"/>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84</a:t>
            </a:fld>
            <a:endParaRPr lang="en-US" sz="1200" dirty="0"/>
          </a:p>
        </p:txBody>
      </p:sp>
      <p:sp>
        <p:nvSpPr>
          <p:cNvPr id="12" name="Footer Placeholder 4">
            <a:extLst>
              <a:ext uri="{FF2B5EF4-FFF2-40B4-BE49-F238E27FC236}">
                <a16:creationId xmlns:a16="http://schemas.microsoft.com/office/drawing/2014/main" id="{9F3A4BEE-8036-D38C-26F5-376A66DF9BD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D60146-0E57-44B1-B333-07EB425BF3CB}"/>
              </a:ext>
            </a:extLst>
          </p:cNvPr>
          <p:cNvSpPr>
            <a:spLocks noGrp="1"/>
          </p:cNvSpPr>
          <p:nvPr>
            <p:ph type="title"/>
          </p:nvPr>
        </p:nvSpPr>
        <p:spPr/>
        <p:txBody>
          <a:bodyPr/>
          <a:lstStyle/>
          <a:p>
            <a:r>
              <a:rPr lang="en-US" dirty="0"/>
              <a:t>Output</a:t>
            </a:r>
          </a:p>
        </p:txBody>
      </p:sp>
      <p:sp>
        <p:nvSpPr>
          <p:cNvPr id="9" name="Content Placeholder 8">
            <a:extLst>
              <a:ext uri="{FF2B5EF4-FFF2-40B4-BE49-F238E27FC236}">
                <a16:creationId xmlns:a16="http://schemas.microsoft.com/office/drawing/2014/main" id="{797719C7-1423-480F-B173-B0369E2AE66C}"/>
              </a:ext>
            </a:extLst>
          </p:cNvPr>
          <p:cNvSpPr>
            <a:spLocks noGrp="1"/>
          </p:cNvSpPr>
          <p:nvPr>
            <p:ph idx="1"/>
          </p:nvPr>
        </p:nvSpPr>
        <p:spPr/>
        <p:txBody>
          <a:bodyPr>
            <a:normAutofit/>
          </a:bodyPr>
          <a:lstStyle/>
          <a:p>
            <a:r>
              <a:rPr lang="en-US" dirty="0"/>
              <a:t>Meeting Presentation</a:t>
            </a:r>
          </a:p>
          <a:p>
            <a:pPr lvl="1"/>
            <a:r>
              <a:rPr lang="en-US" dirty="0"/>
              <a:t>802.15-22-0377r3</a:t>
            </a:r>
          </a:p>
          <a:p>
            <a:pPr lvl="1"/>
            <a:endParaRPr lang="en-US" dirty="0"/>
          </a:p>
          <a:p>
            <a:r>
              <a:rPr lang="en-US" dirty="0"/>
              <a:t>Minutes  (thank you Daoud Serang)</a:t>
            </a:r>
          </a:p>
          <a:p>
            <a:pPr lvl="1"/>
            <a:r>
              <a:rPr lang="en-US" dirty="0"/>
              <a:t>802.15-22-0398r0</a:t>
            </a:r>
          </a:p>
          <a:p>
            <a:pPr lvl="1"/>
            <a:endParaRPr lang="en-US" dirty="0"/>
          </a:p>
          <a:p>
            <a:endParaRPr lang="en-US" dirty="0"/>
          </a:p>
        </p:txBody>
      </p:sp>
      <p:sp>
        <p:nvSpPr>
          <p:cNvPr id="7" name="Date Placeholder 3">
            <a:extLst>
              <a:ext uri="{FF2B5EF4-FFF2-40B4-BE49-F238E27FC236}">
                <a16:creationId xmlns:a16="http://schemas.microsoft.com/office/drawing/2014/main" id="{9BBFA871-432A-B782-8910-96547992EBAD}"/>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10" name="Foliennummernplatzhalter 3">
            <a:extLst>
              <a:ext uri="{FF2B5EF4-FFF2-40B4-BE49-F238E27FC236}">
                <a16:creationId xmlns:a16="http://schemas.microsoft.com/office/drawing/2014/main" id="{98FF2E28-7E62-9B69-2692-2040B6F8170E}"/>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85</a:t>
            </a:fld>
            <a:endParaRPr lang="en-US" sz="1200" dirty="0"/>
          </a:p>
        </p:txBody>
      </p:sp>
      <p:sp>
        <p:nvSpPr>
          <p:cNvPr id="11" name="Footer Placeholder 4">
            <a:extLst>
              <a:ext uri="{FF2B5EF4-FFF2-40B4-BE49-F238E27FC236}">
                <a16:creationId xmlns:a16="http://schemas.microsoft.com/office/drawing/2014/main" id="{EE6478FA-2CF9-0123-139F-5EA7FCD335AC}"/>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extLst>
      <p:ext uri="{BB962C8B-B14F-4D97-AF65-F5344CB8AC3E}">
        <p14:creationId xmlns:p14="http://schemas.microsoft.com/office/powerpoint/2010/main" val="35334977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152280" y="609480"/>
            <a:ext cx="8980200" cy="46148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n-IE" sz="1800" b="1" u="sng" strike="noStrike" spc="-1">
                <a:solidFill>
                  <a:srgbClr val="000000"/>
                </a:solidFill>
                <a:uFill>
                  <a:solidFill>
                    <a:srgbClr val="FFFFFF"/>
                  </a:solidFill>
                </a:uFill>
                <a:latin typeface="Times New Roman"/>
                <a:ea typeface="DejaVu Sans"/>
              </a:rPr>
              <a:t>Project: IEEE P802.15 Working Group for Wireless Personal Area Networks (WPANs)</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IE" sz="1600" b="1" strike="noStrike" spc="-1">
                <a:solidFill>
                  <a:srgbClr val="000000"/>
                </a:solidFill>
                <a:latin typeface="Times New Roman"/>
                <a:ea typeface="DejaVu Sans"/>
              </a:rPr>
              <a:t>Submission Title:</a:t>
            </a:r>
            <a:r>
              <a:rPr lang="en-IE" sz="1600" b="0" strike="noStrike" spc="-1">
                <a:solidFill>
                  <a:srgbClr val="000000"/>
                </a:solidFill>
                <a:latin typeface="Times New Roman"/>
                <a:ea typeface="DejaVu Sans"/>
              </a:rPr>
              <a:t> SC IETF July Slides	</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Date Submitted: 10</a:t>
            </a:r>
            <a:r>
              <a:rPr lang="en-IE" sz="1600" b="1" strike="noStrike" spc="-1" baseline="33000">
                <a:solidFill>
                  <a:srgbClr val="000000"/>
                </a:solidFill>
                <a:latin typeface="Times New Roman"/>
                <a:ea typeface="DejaVu Sans"/>
              </a:rPr>
              <a:t>th</a:t>
            </a:r>
            <a:r>
              <a:rPr lang="en-IE" sz="1600" b="1" strike="noStrike" spc="-1">
                <a:solidFill>
                  <a:srgbClr val="000000"/>
                </a:solidFill>
                <a:latin typeface="Times New Roman"/>
                <a:ea typeface="DejaVu Sans"/>
              </a:rPr>
              <a:t> July, 2022</a:t>
            </a:r>
            <a:r>
              <a:rPr lang="en-IE" sz="1600" b="0" strike="noStrike" spc="-1">
                <a:solidFill>
                  <a:srgbClr val="000000"/>
                </a:solidFill>
                <a:latin typeface="Times New Roman"/>
                <a:ea typeface="DejaVu Sans"/>
              </a:rPr>
              <a:t>	</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Source:</a:t>
            </a:r>
            <a:r>
              <a:rPr lang="en-IE" sz="1600" b="0" strike="noStrike" spc="-1">
                <a:solidFill>
                  <a:srgbClr val="000000"/>
                </a:solidFill>
                <a:latin typeface="Times New Roman"/>
                <a:ea typeface="DejaVu Sans"/>
              </a:rPr>
              <a:t> Tero Kivinen		Company -</a:t>
            </a:r>
            <a:endParaRPr lang="en-US" sz="1600" b="0" strike="noStrike" spc="-1">
              <a:latin typeface="Arial"/>
            </a:endParaRPr>
          </a:p>
          <a:p>
            <a:pPr>
              <a:lnSpc>
                <a:spcPct val="100000"/>
              </a:lnSpc>
            </a:pPr>
            <a:r>
              <a:rPr lang="en-IE" sz="1600" b="0" strike="noStrike" spc="-1">
                <a:solidFill>
                  <a:srgbClr val="000000"/>
                </a:solidFill>
                <a:latin typeface="Times New Roman"/>
                <a:ea typeface="DejaVu Sans"/>
              </a:rPr>
              <a:t>E-Mail: kivinen@iki.fi	</a:t>
            </a:r>
            <a:endParaRPr lang="en-US" sz="1600" b="0" strike="noStrike" spc="-1">
              <a:latin typeface="Arial"/>
            </a:endParaRPr>
          </a:p>
          <a:p>
            <a:pPr>
              <a:lnSpc>
                <a:spcPct val="100000"/>
              </a:lnSpc>
              <a:spcBef>
                <a:spcPts val="598"/>
              </a:spcBef>
              <a:spcAft>
                <a:spcPts val="598"/>
              </a:spcAft>
            </a:pPr>
            <a:r>
              <a:rPr lang="en-IE" sz="1600" b="1" strike="noStrike" spc="-1">
                <a:solidFill>
                  <a:srgbClr val="000000"/>
                </a:solidFill>
                <a:latin typeface="Times New Roman"/>
                <a:ea typeface="DejaVu Sans"/>
              </a:rPr>
              <a:t>Re:</a:t>
            </a:r>
            <a:r>
              <a:rPr lang="en-IE" sz="1600" b="0" strike="noStrike" spc="-1">
                <a:solidFill>
                  <a:srgbClr val="000000"/>
                </a:solidFill>
                <a:latin typeface="Times New Roman"/>
                <a:ea typeface="DejaVu Sans"/>
              </a:rPr>
              <a:t> SC IETF July Slides</a:t>
            </a:r>
            <a:endParaRPr lang="en-US" sz="1600" b="0" strike="noStrike" spc="-1">
              <a:latin typeface="Arial"/>
            </a:endParaRPr>
          </a:p>
          <a:p>
            <a:pPr>
              <a:lnSpc>
                <a:spcPct val="100000"/>
              </a:lnSpc>
              <a:spcBef>
                <a:spcPts val="598"/>
              </a:spcBef>
              <a:spcAft>
                <a:spcPts val="598"/>
              </a:spcAft>
            </a:pPr>
            <a:r>
              <a:rPr lang="en-IE" sz="1600" b="1" strike="noStrike" spc="-1">
                <a:solidFill>
                  <a:srgbClr val="000000"/>
                </a:solidFill>
                <a:latin typeface="Times New Roman"/>
                <a:ea typeface="DejaVu Sans"/>
              </a:rPr>
              <a:t>Abstract:</a:t>
            </a:r>
            <a:r>
              <a:rPr lang="en-IE" sz="1600" b="0" strike="noStrike" spc="-1">
                <a:solidFill>
                  <a:srgbClr val="000000"/>
                </a:solidFill>
                <a:latin typeface="Times New Roman"/>
                <a:ea typeface="DejaVu Sans"/>
              </a:rPr>
              <a:t>	</a:t>
            </a:r>
            <a:endParaRPr lang="en-US" sz="1600" b="0" strike="noStrike" spc="-1">
              <a:latin typeface="Arial"/>
            </a:endParaRPr>
          </a:p>
          <a:p>
            <a:pPr>
              <a:lnSpc>
                <a:spcPct val="100000"/>
              </a:lnSpc>
              <a:spcBef>
                <a:spcPts val="598"/>
              </a:spcBef>
              <a:spcAft>
                <a:spcPts val="598"/>
              </a:spcAft>
            </a:pPr>
            <a:r>
              <a:rPr lang="en-IE" sz="1600" b="0" strike="noStrike" spc="-1">
                <a:solidFill>
                  <a:srgbClr val="000000"/>
                </a:solidFill>
                <a:latin typeface="Times New Roman"/>
                <a:ea typeface="DejaVu Sans"/>
              </a:rPr>
              <a:t>Opening Report and slides for SC IETF July Meeting.</a:t>
            </a:r>
            <a:endParaRPr lang="en-US" sz="1600" b="0" strike="noStrike" spc="-1">
              <a:latin typeface="Arial"/>
            </a:endParaRPr>
          </a:p>
          <a:p>
            <a:pPr>
              <a:lnSpc>
                <a:spcPct val="100000"/>
              </a:lnSpc>
              <a:spcBef>
                <a:spcPts val="598"/>
              </a:spcBef>
              <a:spcAft>
                <a:spcPts val="598"/>
              </a:spcAft>
            </a:pPr>
            <a:r>
              <a:rPr lang="en-IE" sz="1600" b="1" strike="noStrike" spc="-1">
                <a:solidFill>
                  <a:srgbClr val="000000"/>
                </a:solidFill>
                <a:latin typeface="Times New Roman"/>
                <a:ea typeface="DejaVu Sans"/>
              </a:rPr>
              <a:t>Purpose:</a:t>
            </a:r>
            <a:r>
              <a:rPr lang="en-IE" sz="1600" b="0" strike="noStrike" spc="-1">
                <a:solidFill>
                  <a:srgbClr val="000000"/>
                </a:solidFill>
                <a:latin typeface="Times New Roman"/>
                <a:ea typeface="DejaVu Sans"/>
              </a:rPr>
              <a:t>	Provide information which kind of changes are needed to the standard.</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Notice:</a:t>
            </a:r>
            <a:r>
              <a:rPr lang="en-IE" sz="1600" b="0" strike="noStrike" spc="-1">
                <a:solidFill>
                  <a:srgbClr val="000000"/>
                </a:solidFill>
                <a:latin typeface="Times New Roman"/>
                <a:ea typeface="DejaVu San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sz="1600" b="0" strike="noStrike" spc="-1">
              <a:latin typeface="Arial"/>
            </a:endParaRPr>
          </a:p>
          <a:p>
            <a:pPr>
              <a:lnSpc>
                <a:spcPct val="100000"/>
              </a:lnSpc>
            </a:pPr>
            <a:r>
              <a:rPr lang="en-IE" sz="1600" b="1" strike="noStrike" spc="-1">
                <a:solidFill>
                  <a:srgbClr val="000000"/>
                </a:solidFill>
                <a:latin typeface="Times New Roman"/>
                <a:ea typeface="DejaVu Sans"/>
              </a:rPr>
              <a:t>Release:</a:t>
            </a:r>
            <a:r>
              <a:rPr lang="en-IE" sz="1600" b="0" strike="noStrike" spc="-1">
                <a:solidFill>
                  <a:srgbClr val="000000"/>
                </a:solidFill>
                <a:latin typeface="Times New Roman"/>
                <a:ea typeface="DejaVu Sans"/>
              </a:rPr>
              <a:t>	The contributor acknowledges and accepts that this contribution becomes the property of IEEE and may be made publicly available by P802.15.	</a:t>
            </a:r>
            <a:endParaRPr lang="en-US" sz="1600" b="0" strike="noStrike" spc="-1">
              <a:latin typeface="Arial"/>
            </a:endParaRPr>
          </a:p>
        </p:txBody>
      </p:sp>
      <p:sp>
        <p:nvSpPr>
          <p:cNvPr id="4" name="Date Placeholder 3">
            <a:extLst>
              <a:ext uri="{FF2B5EF4-FFF2-40B4-BE49-F238E27FC236}">
                <a16:creationId xmlns:a16="http://schemas.microsoft.com/office/drawing/2014/main" id="{475037E7-37E9-FBCE-EEEF-64FCF654D4C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5" name="Foliennummernplatzhalter 3">
            <a:extLst>
              <a:ext uri="{FF2B5EF4-FFF2-40B4-BE49-F238E27FC236}">
                <a16:creationId xmlns:a16="http://schemas.microsoft.com/office/drawing/2014/main" id="{77560931-E66F-B459-E2C6-41B2565CC1B3}"/>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86</a:t>
            </a:fld>
            <a:endParaRPr lang="en-US" sz="1200" dirty="0"/>
          </a:p>
        </p:txBody>
      </p:sp>
      <p:sp>
        <p:nvSpPr>
          <p:cNvPr id="6" name="Footer Placeholder 4">
            <a:extLst>
              <a:ext uri="{FF2B5EF4-FFF2-40B4-BE49-F238E27FC236}">
                <a16:creationId xmlns:a16="http://schemas.microsoft.com/office/drawing/2014/main" id="{8AB15EF6-D36E-410B-81B9-A074B84DDA2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64" name="CustomShape 2"/>
          <p:cNvSpPr/>
          <p:nvPr/>
        </p:nvSpPr>
        <p:spPr>
          <a:xfrm>
            <a:off x="438120" y="602280"/>
            <a:ext cx="82195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Agenda for July</a:t>
            </a:r>
            <a:endParaRPr lang="en-US" sz="4400" b="0" strike="noStrike" spc="-1">
              <a:latin typeface="Arial"/>
            </a:endParaRPr>
          </a:p>
        </p:txBody>
      </p:sp>
      <p:sp>
        <p:nvSpPr>
          <p:cNvPr id="165"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sp>
      <p:sp>
        <p:nvSpPr>
          <p:cNvPr id="166" name="CustomShape 4"/>
          <p:cNvSpPr/>
          <p:nvPr/>
        </p:nvSpPr>
        <p:spPr>
          <a:xfrm>
            <a:off x="457200" y="1604520"/>
            <a:ext cx="8218080" cy="39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216000"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Discuss what will happen in IETF 114 Philadelphia (July 23 – 29, 2022)</a:t>
            </a:r>
            <a:endParaRPr lang="en-US" sz="3200" b="0" strike="noStrike" spc="-1">
              <a:latin typeface="Arial"/>
            </a:endParaRPr>
          </a:p>
        </p:txBody>
      </p:sp>
      <p:sp>
        <p:nvSpPr>
          <p:cNvPr id="6" name="Date Placeholder 3">
            <a:extLst>
              <a:ext uri="{FF2B5EF4-FFF2-40B4-BE49-F238E27FC236}">
                <a16:creationId xmlns:a16="http://schemas.microsoft.com/office/drawing/2014/main" id="{277C748E-5E94-8427-FB53-7204A4CF1A5C}"/>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1851557F-3640-7E72-3A49-CE8D889723E4}"/>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87</a:t>
            </a:fld>
            <a:endParaRPr lang="en-US" sz="1200" dirty="0"/>
          </a:p>
        </p:txBody>
      </p:sp>
      <p:sp>
        <p:nvSpPr>
          <p:cNvPr id="8" name="Footer Placeholder 4">
            <a:extLst>
              <a:ext uri="{FF2B5EF4-FFF2-40B4-BE49-F238E27FC236}">
                <a16:creationId xmlns:a16="http://schemas.microsoft.com/office/drawing/2014/main" id="{54047891-3E9C-CDA0-3F90-9B4B9FA5F7E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68" name="CustomShape 2"/>
          <p:cNvSpPr/>
          <p:nvPr/>
        </p:nvSpPr>
        <p:spPr>
          <a:xfrm>
            <a:off x="438120" y="602280"/>
            <a:ext cx="82195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IETF 114</a:t>
            </a:r>
            <a:endParaRPr lang="en-US" sz="4400" b="0" strike="noStrike" spc="-1">
              <a:latin typeface="Arial"/>
            </a:endParaRPr>
          </a:p>
        </p:txBody>
      </p:sp>
      <p:sp>
        <p:nvSpPr>
          <p:cNvPr id="169"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sp>
      <p:sp>
        <p:nvSpPr>
          <p:cNvPr id="170" name="CustomShape 4"/>
          <p:cNvSpPr/>
          <p:nvPr/>
        </p:nvSpPr>
        <p:spPr>
          <a:xfrm>
            <a:off x="457200" y="1604520"/>
            <a:ext cx="8218080" cy="39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216000" indent="-215280">
              <a:lnSpc>
                <a:spcPct val="100000"/>
              </a:lnSpc>
              <a:buClr>
                <a:srgbClr val="000000"/>
              </a:buClr>
              <a:buSzPct val="45000"/>
              <a:buFont typeface="Wingdings" charset="2"/>
              <a:buChar char=""/>
            </a:pPr>
            <a:r>
              <a:rPr lang="en-IE" sz="3200" b="0" strike="noStrike" spc="-1" dirty="0">
                <a:solidFill>
                  <a:srgbClr val="000000"/>
                </a:solidFill>
                <a:latin typeface="Arial"/>
                <a:ea typeface="DejaVu Sans"/>
              </a:rPr>
              <a:t>IETF 114 will be held between:</a:t>
            </a:r>
            <a:br>
              <a:rPr lang="en-IE" sz="3200" b="0" strike="noStrike" spc="-1" dirty="0">
                <a:solidFill>
                  <a:srgbClr val="000000"/>
                </a:solidFill>
                <a:latin typeface="Arial"/>
                <a:ea typeface="DejaVu Sans"/>
              </a:rPr>
            </a:br>
            <a:r>
              <a:rPr lang="en-IE" sz="3200" b="0" strike="noStrike" spc="-1" dirty="0">
                <a:solidFill>
                  <a:srgbClr val="000000"/>
                </a:solidFill>
                <a:latin typeface="Arial"/>
                <a:ea typeface="DejaVu Sans"/>
              </a:rPr>
              <a:t>Mon. 23</a:t>
            </a:r>
            <a:r>
              <a:rPr lang="en-IE" sz="3200" b="0" strike="noStrike" spc="-1" baseline="30000" dirty="0">
                <a:solidFill>
                  <a:srgbClr val="000000"/>
                </a:solidFill>
                <a:latin typeface="Arial"/>
                <a:ea typeface="DejaVu Sans"/>
              </a:rPr>
              <a:t>rd</a:t>
            </a:r>
            <a:r>
              <a:rPr lang="en-IE" sz="3200" b="0" strike="noStrike" spc="-1" dirty="0">
                <a:solidFill>
                  <a:srgbClr val="000000"/>
                </a:solidFill>
                <a:latin typeface="Arial"/>
                <a:ea typeface="DejaVu Sans"/>
              </a:rPr>
              <a:t> of July and Fri. 29</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July</a:t>
            </a:r>
            <a:endParaRPr lang="en-US" sz="3200" b="0" strike="noStrike" spc="-1" dirty="0">
              <a:latin typeface="Arial"/>
            </a:endParaRPr>
          </a:p>
          <a:p>
            <a:pPr marL="216000" indent="-215280">
              <a:lnSpc>
                <a:spcPct val="100000"/>
              </a:lnSpc>
              <a:buClr>
                <a:srgbClr val="000000"/>
              </a:buClr>
              <a:buSzPct val="45000"/>
              <a:buFont typeface="Wingdings" charset="2"/>
              <a:buChar char=""/>
            </a:pPr>
            <a:r>
              <a:rPr lang="en-IE" sz="3200" b="0" strike="noStrike" spc="-1" dirty="0">
                <a:solidFill>
                  <a:srgbClr val="000000"/>
                </a:solidFill>
                <a:latin typeface="Arial"/>
                <a:ea typeface="DejaVu Sans"/>
              </a:rPr>
              <a:t>This hybrid meeting will be held in: Philadelphia</a:t>
            </a:r>
            <a:endParaRPr lang="en-US" sz="3200" b="0" strike="noStrike" spc="-1" dirty="0">
              <a:latin typeface="Arial"/>
            </a:endParaRPr>
          </a:p>
          <a:p>
            <a:pPr marL="216000" indent="-215280">
              <a:lnSpc>
                <a:spcPct val="100000"/>
              </a:lnSpc>
              <a:buClr>
                <a:srgbClr val="000000"/>
              </a:buClr>
              <a:buSzPct val="45000"/>
              <a:buFont typeface="Wingdings" charset="2"/>
              <a:buChar char=""/>
            </a:pPr>
            <a:r>
              <a:rPr lang="en-IE" sz="3200" b="0" strike="noStrike" spc="-1" dirty="0">
                <a:solidFill>
                  <a:srgbClr val="000000"/>
                </a:solidFill>
                <a:latin typeface="Arial"/>
                <a:ea typeface="DejaVu Sans"/>
              </a:rPr>
              <a:t>Registration is open:</a:t>
            </a:r>
            <a:endParaRPr lang="en-US" sz="3200" b="0" strike="noStrike" spc="-1" dirty="0">
              <a:latin typeface="Arial"/>
            </a:endParaRPr>
          </a:p>
          <a:p>
            <a:pPr marL="432000" lvl="1" indent="-215280">
              <a:lnSpc>
                <a:spcPct val="100000"/>
              </a:lnSpc>
              <a:buClr>
                <a:srgbClr val="000000"/>
              </a:buClr>
              <a:buSzPct val="45000"/>
              <a:buFont typeface="Wingdings" charset="2"/>
              <a:buChar char=""/>
            </a:pPr>
            <a:r>
              <a:rPr lang="en-IE" sz="3200" b="0" u="sng" strike="noStrike" spc="-1" dirty="0">
                <a:solidFill>
                  <a:srgbClr val="0000FF"/>
                </a:solidFill>
                <a:uFillTx/>
                <a:latin typeface="Arial"/>
                <a:ea typeface="DejaVu Sans"/>
                <a:hlinkClick r:id="rId2"/>
              </a:rPr>
              <a:t>https://registration.ietf.org/</a:t>
            </a:r>
            <a:endParaRPr lang="en-US" sz="3200" b="0" strike="noStrike" spc="-1" dirty="0">
              <a:latin typeface="Arial"/>
            </a:endParaRPr>
          </a:p>
          <a:p>
            <a:pPr>
              <a:lnSpc>
                <a:spcPct val="100000"/>
              </a:lnSpc>
            </a:pPr>
            <a:endParaRPr lang="en-US" sz="3200" b="0" strike="noStrike" spc="-1" dirty="0">
              <a:latin typeface="Arial"/>
            </a:endParaRPr>
          </a:p>
        </p:txBody>
      </p:sp>
      <p:sp>
        <p:nvSpPr>
          <p:cNvPr id="6" name="Date Placeholder 3">
            <a:extLst>
              <a:ext uri="{FF2B5EF4-FFF2-40B4-BE49-F238E27FC236}">
                <a16:creationId xmlns:a16="http://schemas.microsoft.com/office/drawing/2014/main" id="{DE1F1988-D593-AFD0-48E6-2CD90092C520}"/>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7" name="Foliennummernplatzhalter 3">
            <a:extLst>
              <a:ext uri="{FF2B5EF4-FFF2-40B4-BE49-F238E27FC236}">
                <a16:creationId xmlns:a16="http://schemas.microsoft.com/office/drawing/2014/main" id="{1460CF51-DCE4-4759-167C-B9C44AE84A7B}"/>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88</a:t>
            </a:fld>
            <a:endParaRPr lang="en-US" sz="1200" dirty="0"/>
          </a:p>
        </p:txBody>
      </p:sp>
      <p:sp>
        <p:nvSpPr>
          <p:cNvPr id="8" name="Footer Placeholder 4">
            <a:extLst>
              <a:ext uri="{FF2B5EF4-FFF2-40B4-BE49-F238E27FC236}">
                <a16:creationId xmlns:a16="http://schemas.microsoft.com/office/drawing/2014/main" id="{F5436A43-311D-364B-B66F-99F0B19C380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72" name="CustomShape 2"/>
          <p:cNvSpPr/>
          <p:nvPr/>
        </p:nvSpPr>
        <p:spPr>
          <a:xfrm>
            <a:off x="438120" y="602280"/>
            <a:ext cx="82195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Working groups to cover</a:t>
            </a:r>
            <a:endParaRPr lang="en-US" sz="4400" b="0" strike="noStrike" spc="-1">
              <a:latin typeface="Arial"/>
            </a:endParaRPr>
          </a:p>
        </p:txBody>
      </p:sp>
      <p:sp>
        <p:nvSpPr>
          <p:cNvPr id="173"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8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Raw - Reliable and Available Wireless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6lo - IPv6 over Networks of Resource-constrained Nodes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Suit - Software Updates for Internet of Things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Lpwan - IPv6 over Low Power Wide-Area Networks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Lake - Lightweight Authenticated Key Exchange</a:t>
            </a:r>
            <a:endParaRPr lang="en-US" sz="3200" b="0" strike="noStrike" spc="-1">
              <a:latin typeface="Arial"/>
            </a:endParaRPr>
          </a:p>
        </p:txBody>
      </p:sp>
      <p:sp>
        <p:nvSpPr>
          <p:cNvPr id="5" name="Date Placeholder 3">
            <a:extLst>
              <a:ext uri="{FF2B5EF4-FFF2-40B4-BE49-F238E27FC236}">
                <a16:creationId xmlns:a16="http://schemas.microsoft.com/office/drawing/2014/main" id="{EDE971D5-7A30-81A8-6531-74BA31B2EF7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F2BAF7D3-EFF0-F34D-16D0-25CA334EC0B2}"/>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89</a:t>
            </a:fld>
            <a:endParaRPr lang="en-US" sz="1200" dirty="0"/>
          </a:p>
        </p:txBody>
      </p:sp>
      <p:sp>
        <p:nvSpPr>
          <p:cNvPr id="7" name="Footer Placeholder 4">
            <a:extLst>
              <a:ext uri="{FF2B5EF4-FFF2-40B4-BE49-F238E27FC236}">
                <a16:creationId xmlns:a16="http://schemas.microsoft.com/office/drawing/2014/main" id="{5CBFADCC-6B56-A97D-12C7-EC7560617B6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follow and provide input to the regulatory framework for THz Communications in close cooperation IEEE 802.18 TAG, trigger the start of projects to amend existing and develop new standards for THz Communications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13" name="Footer Placeholder 4">
            <a:extLst>
              <a:ext uri="{FF2B5EF4-FFF2-40B4-BE49-F238E27FC236}">
                <a16:creationId xmlns:a16="http://schemas.microsoft.com/office/drawing/2014/main" id="{BDB90E2B-0856-42BA-8702-C07CE0A3CC45}"/>
              </a:ext>
            </a:extLst>
          </p:cNvPr>
          <p:cNvSpPr>
            <a:spLocks noGrp="1"/>
          </p:cNvSpPr>
          <p:nvPr>
            <p:ph type="ftr" sz="quarter" idx="11"/>
          </p:nvPr>
        </p:nvSpPr>
        <p:spPr>
          <a:xfrm>
            <a:off x="5486400" y="6475413"/>
            <a:ext cx="3124200" cy="184666"/>
          </a:xfrm>
        </p:spPr>
        <p:txBody>
          <a:bodyPr/>
          <a:lstStyle/>
          <a:p>
            <a:pPr>
              <a:defRPr/>
            </a:pPr>
            <a:r>
              <a:rPr lang="en-US" dirty="0"/>
              <a:t>Clint Powell, Meta Platforms</a:t>
            </a:r>
          </a:p>
        </p:txBody>
      </p:sp>
      <p:sp>
        <p:nvSpPr>
          <p:cNvPr id="9" name="Date Placeholder 3">
            <a:extLst>
              <a:ext uri="{FF2B5EF4-FFF2-40B4-BE49-F238E27FC236}">
                <a16:creationId xmlns:a16="http://schemas.microsoft.com/office/drawing/2014/main" id="{03D0F1E3-D442-7540-BE5A-8EF57F525942}"/>
              </a:ext>
            </a:extLst>
          </p:cNvPr>
          <p:cNvSpPr>
            <a:spLocks noGrp="1"/>
          </p:cNvSpPr>
          <p:nvPr>
            <p:ph type="dt" sz="half" idx="10"/>
          </p:nvPr>
        </p:nvSpPr>
        <p:spPr>
          <a:xfrm>
            <a:off x="685800" y="378281"/>
            <a:ext cx="1600200" cy="215444"/>
          </a:xfrm>
        </p:spPr>
        <p:txBody>
          <a:bodyPr/>
          <a:lstStyle/>
          <a:p>
            <a:pPr>
              <a:defRPr/>
            </a:pPr>
            <a:r>
              <a:rPr lang="en-US" dirty="0"/>
              <a:t>July 2022</a:t>
            </a:r>
          </a:p>
        </p:txBody>
      </p:sp>
    </p:spTree>
    <p:extLst>
      <p:ext uri="{BB962C8B-B14F-4D97-AF65-F5344CB8AC3E}">
        <p14:creationId xmlns:p14="http://schemas.microsoft.com/office/powerpoint/2010/main" val="19034004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75" name="CustomShape 2"/>
          <p:cNvSpPr/>
          <p:nvPr/>
        </p:nvSpPr>
        <p:spPr>
          <a:xfrm>
            <a:off x="438120" y="692280"/>
            <a:ext cx="8219520" cy="487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Raw - reliable and Available Wireless</a:t>
            </a:r>
            <a:endParaRPr lang="en-US" sz="3200" b="0" strike="noStrike" spc="-1">
              <a:latin typeface="Arial"/>
            </a:endParaRPr>
          </a:p>
        </p:txBody>
      </p:sp>
      <p:sp>
        <p:nvSpPr>
          <p:cNvPr id="176"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marL="432000" indent="-31608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Will meet in IETF 114</a:t>
            </a:r>
            <a:endParaRPr lang="en-US" sz="36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hlinkClick r:id="rId2"/>
              </a:rPr>
              <a:t>Agenda</a:t>
            </a:r>
            <a:endParaRPr lang="en-US" sz="3600" b="0" strike="noStrike" spc="-1">
              <a:latin typeface="Arial"/>
            </a:endParaRPr>
          </a:p>
          <a:p>
            <a:pPr marL="432000" lvl="1" indent="-21276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L-Band Digital Aeronautical Communications System (publication requested)</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Air-to-Ground and Air-to-Air plane communications</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FF"/>
                </a:solidFill>
                <a:latin typeface="Arial"/>
                <a:ea typeface="DejaVu Sans"/>
                <a:hlinkClick r:id="rId3"/>
              </a:rPr>
              <a:t>draft-ietf-raw-ldacs</a:t>
            </a:r>
            <a:endParaRPr lang="en-US" sz="3600" b="0" strike="noStrike" spc="-1">
              <a:latin typeface="Arial"/>
            </a:endParaRPr>
          </a:p>
          <a:p>
            <a:pPr marL="432000" lvl="1" indent="-21276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Raw Technologies</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Wi-Fi 6, IEEE Std 802.15.4 TSCH, 3GPP 5G, LDACS</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FF"/>
                </a:solidFill>
                <a:latin typeface="Arial"/>
                <a:ea typeface="DejaVu Sans"/>
                <a:hlinkClick r:id="rId4"/>
              </a:rPr>
              <a:t>draft-ietf-raw-technologies</a:t>
            </a:r>
            <a:r>
              <a:rPr lang="en-IE" sz="3600" b="0" strike="noStrike" spc="-1">
                <a:solidFill>
                  <a:srgbClr val="0000FF"/>
                </a:solidFill>
                <a:latin typeface="Arial"/>
                <a:ea typeface="DejaVu Sans"/>
              </a:rPr>
              <a:t> </a:t>
            </a:r>
            <a:r>
              <a:rPr lang="en-IE" sz="3600" b="0" strike="noStrike" spc="-1">
                <a:solidFill>
                  <a:srgbClr val="000000"/>
                </a:solidFill>
                <a:latin typeface="Arial"/>
                <a:ea typeface="DejaVu Sans"/>
              </a:rPr>
              <a:t>(waiting for write-upl), </a:t>
            </a:r>
            <a:r>
              <a:rPr lang="en-IE" sz="3600" b="0" strike="noStrike" spc="-1">
                <a:solidFill>
                  <a:srgbClr val="0000FF"/>
                </a:solidFill>
                <a:latin typeface="Arial"/>
                <a:ea typeface="DejaVu Sans"/>
                <a:hlinkClick r:id="rId5"/>
              </a:rPr>
              <a:t>draft-ietf-raw-architecture/</a:t>
            </a:r>
            <a:endParaRPr lang="en-US" sz="3600" b="0" strike="noStrike" spc="-1">
              <a:latin typeface="Arial"/>
            </a:endParaRPr>
          </a:p>
          <a:p>
            <a:pPr marL="432000" lvl="1" indent="-21168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Use Cases (publication requested)</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Aeronautical Communications, Amusement Parks, Wireless for Industrial Applications, Pro Audio and Video, Wireless gaming, UAV platooning and control, Edge Robotics control, Emergencies: Instrumented emergency vehicle</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FF"/>
                </a:solidFill>
                <a:latin typeface="Arial"/>
                <a:ea typeface="DejaVu Sans"/>
                <a:hlinkClick r:id="rId6"/>
              </a:rPr>
              <a:t>draft-ietf-raw-use-cases</a:t>
            </a:r>
            <a:endParaRPr lang="en-US" sz="3600" b="0" strike="noStrike" spc="-1">
              <a:latin typeface="Arial"/>
            </a:endParaRPr>
          </a:p>
          <a:p>
            <a:pPr marL="648000" lvl="2" indent="-21348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Operations, Adminstration and Maintenance features for RAW</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00"/>
                </a:solidFill>
                <a:latin typeface="Arial"/>
                <a:ea typeface="DejaVu Sans"/>
              </a:rPr>
              <a:t>New draft listing the requirements of the operation, adminstration and maintenance features recommended to construct a predictable communications infrastructure on top of a collection of wireless segments.</a:t>
            </a:r>
            <a:endParaRPr lang="en-US" sz="3600" b="0" strike="noStrike" spc="-1">
              <a:latin typeface="Arial"/>
            </a:endParaRPr>
          </a:p>
          <a:p>
            <a:pPr marL="864000" lvl="3" indent="-212760">
              <a:lnSpc>
                <a:spcPct val="100000"/>
              </a:lnSpc>
              <a:spcBef>
                <a:spcPts val="1417"/>
              </a:spcBef>
              <a:buClr>
                <a:srgbClr val="000000"/>
              </a:buClr>
              <a:buSzPct val="45000"/>
              <a:buFont typeface="Wingdings" charset="2"/>
              <a:buChar char=""/>
            </a:pPr>
            <a:r>
              <a:rPr lang="en-IE" sz="3600" b="0" strike="noStrike" spc="-1">
                <a:solidFill>
                  <a:srgbClr val="0000FF"/>
                </a:solidFill>
                <a:latin typeface="Arial"/>
                <a:ea typeface="DejaVu Sans"/>
                <a:hlinkClick r:id="rId7"/>
              </a:rPr>
              <a:t>draft-ietf-raw-oam-support</a:t>
            </a:r>
            <a:endParaRPr lang="en-US" sz="3600" b="0" strike="noStrike" spc="-1">
              <a:latin typeface="Arial"/>
            </a:endParaRPr>
          </a:p>
        </p:txBody>
      </p:sp>
      <p:sp>
        <p:nvSpPr>
          <p:cNvPr id="5" name="Date Placeholder 3">
            <a:extLst>
              <a:ext uri="{FF2B5EF4-FFF2-40B4-BE49-F238E27FC236}">
                <a16:creationId xmlns:a16="http://schemas.microsoft.com/office/drawing/2014/main" id="{B24E0A00-041D-BFBF-DB76-5E570BD4F04D}"/>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F00D2A4C-A740-F35A-6739-74DC7AF67344}"/>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90</a:t>
            </a:fld>
            <a:endParaRPr lang="en-US" sz="1200" dirty="0"/>
          </a:p>
        </p:txBody>
      </p:sp>
      <p:sp>
        <p:nvSpPr>
          <p:cNvPr id="7" name="Footer Placeholder 4">
            <a:extLst>
              <a:ext uri="{FF2B5EF4-FFF2-40B4-BE49-F238E27FC236}">
                <a16:creationId xmlns:a16="http://schemas.microsoft.com/office/drawing/2014/main" id="{1C8EDAB8-B2F8-5352-3EA8-0AAFB49A91F6}"/>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78" name="CustomShape 2"/>
          <p:cNvSpPr/>
          <p:nvPr/>
        </p:nvSpPr>
        <p:spPr>
          <a:xfrm>
            <a:off x="438120" y="557280"/>
            <a:ext cx="821952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6lo - IPv6 over Networks of Resource-constrained Nodes</a:t>
            </a:r>
            <a:endParaRPr lang="en-US" sz="3200" b="0" strike="noStrike" spc="-1">
              <a:latin typeface="Arial"/>
            </a:endParaRPr>
          </a:p>
        </p:txBody>
      </p:sp>
      <p:sp>
        <p:nvSpPr>
          <p:cNvPr id="179"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114</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hlinkClick r:id="rId2"/>
              </a:rPr>
              <a:t>Agenda</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Most of stuff submitted for publication.</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Updated SCHC-compressed packets over IEEE 802.15.4 networks document:</a:t>
            </a:r>
            <a:endParaRPr lang="en-US" sz="3200" b="0" strike="noStrike" spc="-1">
              <a:latin typeface="Arial"/>
            </a:endParaRPr>
          </a:p>
          <a:p>
            <a:pPr marL="648000" lvl="2" indent="-21420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3"/>
              </a:rPr>
              <a:t>draft-gomez-6lo-schc-15dot4/</a:t>
            </a:r>
            <a:endParaRPr lang="en-US" sz="3200" b="0" strike="noStrike" spc="-1">
              <a:latin typeface="Arial"/>
            </a:endParaRPr>
          </a:p>
        </p:txBody>
      </p:sp>
      <p:sp>
        <p:nvSpPr>
          <p:cNvPr id="5" name="Date Placeholder 3">
            <a:extLst>
              <a:ext uri="{FF2B5EF4-FFF2-40B4-BE49-F238E27FC236}">
                <a16:creationId xmlns:a16="http://schemas.microsoft.com/office/drawing/2014/main" id="{D31E93CC-76B1-4484-084A-099C9C215602}"/>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0EEA701E-7C5C-4550-FCD3-32203330D559}"/>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91</a:t>
            </a:fld>
            <a:endParaRPr lang="en-US" sz="1200" dirty="0"/>
          </a:p>
        </p:txBody>
      </p:sp>
      <p:sp>
        <p:nvSpPr>
          <p:cNvPr id="7" name="Footer Placeholder 4">
            <a:extLst>
              <a:ext uri="{FF2B5EF4-FFF2-40B4-BE49-F238E27FC236}">
                <a16:creationId xmlns:a16="http://schemas.microsoft.com/office/drawing/2014/main" id="{BCAB8E98-A0E0-46E0-C568-F0EEE4FB9427}"/>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81" name="CustomShape 2"/>
          <p:cNvSpPr/>
          <p:nvPr/>
        </p:nvSpPr>
        <p:spPr>
          <a:xfrm>
            <a:off x="438120" y="693000"/>
            <a:ext cx="8219520" cy="486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Suit - Software Updates for Internet of Things</a:t>
            </a:r>
            <a:endParaRPr lang="en-US" sz="3200" b="0" strike="noStrike" spc="-1">
              <a:latin typeface="Arial"/>
            </a:endParaRPr>
          </a:p>
        </p:txBody>
      </p:sp>
      <p:sp>
        <p:nvSpPr>
          <p:cNvPr id="182"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114</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No agenda submitted yet.</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Updated the firmware encryption draft.</a:t>
            </a:r>
            <a:endParaRPr lang="en-US" sz="3200" b="0" strike="noStrike" spc="-1">
              <a:latin typeface="Arial"/>
            </a:endParaRPr>
          </a:p>
        </p:txBody>
      </p:sp>
      <p:sp>
        <p:nvSpPr>
          <p:cNvPr id="5" name="Date Placeholder 3">
            <a:extLst>
              <a:ext uri="{FF2B5EF4-FFF2-40B4-BE49-F238E27FC236}">
                <a16:creationId xmlns:a16="http://schemas.microsoft.com/office/drawing/2014/main" id="{0DADA123-6608-F43F-68E6-C62D10DBB23B}"/>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99C97B3D-AF19-0EB7-F49F-EDE392C1E5C4}"/>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92</a:t>
            </a:fld>
            <a:endParaRPr lang="en-US" sz="1200" dirty="0"/>
          </a:p>
        </p:txBody>
      </p:sp>
      <p:sp>
        <p:nvSpPr>
          <p:cNvPr id="7" name="Footer Placeholder 4">
            <a:extLst>
              <a:ext uri="{FF2B5EF4-FFF2-40B4-BE49-F238E27FC236}">
                <a16:creationId xmlns:a16="http://schemas.microsoft.com/office/drawing/2014/main" id="{420DA6BF-EA3B-EC2E-00A8-C153F64FD114}"/>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84" name="CustomShape 2"/>
          <p:cNvSpPr/>
          <p:nvPr/>
        </p:nvSpPr>
        <p:spPr>
          <a:xfrm>
            <a:off x="438120" y="558000"/>
            <a:ext cx="821952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Lpwan - IPv6 over Low Power Wide-Area Networks</a:t>
            </a:r>
            <a:endParaRPr lang="en-US" sz="3200" b="0" strike="noStrike" spc="-1">
              <a:latin typeface="Arial"/>
            </a:endParaRPr>
          </a:p>
        </p:txBody>
      </p:sp>
      <p:sp>
        <p:nvSpPr>
          <p:cNvPr id="185"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Will meet in IETF 114</a:t>
            </a:r>
            <a:endParaRPr lang="en-US" sz="28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hlinkClick r:id="rId2"/>
              </a:rPr>
              <a:t>Agenda</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Do have lots of interim meetings.</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New updated on architecture draft, and schc compound ack.</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ScHC over NBIoT is in WG Last call.</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New Work on SCHC IP number (not in charter)</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Recharting</a:t>
            </a:r>
            <a:endParaRPr lang="en-US" sz="2800" b="0" strike="noStrike" spc="-1">
              <a:latin typeface="Arial"/>
            </a:endParaRPr>
          </a:p>
        </p:txBody>
      </p:sp>
      <p:sp>
        <p:nvSpPr>
          <p:cNvPr id="5" name="Date Placeholder 3">
            <a:extLst>
              <a:ext uri="{FF2B5EF4-FFF2-40B4-BE49-F238E27FC236}">
                <a16:creationId xmlns:a16="http://schemas.microsoft.com/office/drawing/2014/main" id="{DBC55F4C-3A27-9D3A-E58C-EA5DFD90BF2A}"/>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8240392F-E885-66F1-359C-9201E940A231}"/>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93</a:t>
            </a:fld>
            <a:endParaRPr lang="en-US" sz="1200" dirty="0"/>
          </a:p>
        </p:txBody>
      </p:sp>
      <p:sp>
        <p:nvSpPr>
          <p:cNvPr id="7" name="Footer Placeholder 4">
            <a:extLst>
              <a:ext uri="{FF2B5EF4-FFF2-40B4-BE49-F238E27FC236}">
                <a16:creationId xmlns:a16="http://schemas.microsoft.com/office/drawing/2014/main" id="{67E1CC7C-559D-74E2-6564-2107D6BC2F41}"/>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87" name="CustomShape 2"/>
          <p:cNvSpPr/>
          <p:nvPr/>
        </p:nvSpPr>
        <p:spPr>
          <a:xfrm>
            <a:off x="438120" y="558000"/>
            <a:ext cx="821952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Lake - Lightweight Authenticated Key Exchange</a:t>
            </a:r>
            <a:endParaRPr lang="en-US" sz="3200" b="0" strike="noStrike" spc="-1">
              <a:latin typeface="Arial"/>
            </a:endParaRPr>
          </a:p>
        </p:txBody>
      </p:sp>
      <p:sp>
        <p:nvSpPr>
          <p:cNvPr id="188"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0000" lnSpcReduction="20000"/>
          </a:bodyPr>
          <a:lstStyle/>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Will meet in IETF 114</a:t>
            </a:r>
            <a:endParaRPr lang="en-US" sz="28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hlinkClick r:id="rId2"/>
              </a:rPr>
              <a:t>Agenda</a:t>
            </a:r>
            <a:endParaRPr lang="en-US" sz="2800" b="0" strike="noStrike" spc="-1">
              <a:latin typeface="Arial"/>
            </a:endParaRPr>
          </a:p>
          <a:p>
            <a:pPr marL="432000" lvl="1" indent="-2152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Working on the Ephemeral Diffie-Hellman over COSE (EDHOC)</a:t>
            </a:r>
            <a:endParaRPr lang="en-US" sz="2800" b="0" strike="noStrike" spc="-1">
              <a:latin typeface="Arial"/>
            </a:endParaRPr>
          </a:p>
          <a:p>
            <a:pPr marL="648000" lvl="2" indent="-212760">
              <a:lnSpc>
                <a:spcPct val="100000"/>
              </a:lnSpc>
              <a:spcBef>
                <a:spcPts val="1417"/>
              </a:spcBef>
              <a:buClr>
                <a:srgbClr val="000000"/>
              </a:buClr>
              <a:buSzPct val="45000"/>
              <a:buFont typeface="Wingdings" charset="2"/>
              <a:buChar char=""/>
            </a:pPr>
            <a:r>
              <a:rPr lang="en-IE" sz="2800" b="0" u="sng" strike="noStrike" spc="-1">
                <a:solidFill>
                  <a:srgbClr val="0000FF"/>
                </a:solidFill>
                <a:uFillTx/>
                <a:latin typeface="Arial"/>
                <a:ea typeface="DejaVu Sans"/>
                <a:hlinkClick r:id="rId3"/>
              </a:rPr>
              <a:t>draft-ietf-lake-edhoc</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EDHOC/OSCORE is something that is interesting for </a:t>
            </a:r>
            <a:r>
              <a:rPr lang="en-IE" sz="2800" b="0" u="sng" strike="noStrike" spc="-1">
                <a:solidFill>
                  <a:srgbClr val="0000FF"/>
                </a:solidFill>
                <a:uFillTx/>
                <a:latin typeface="Arial"/>
                <a:ea typeface="DejaVu Sans"/>
                <a:hlinkClick r:id="rId4"/>
              </a:rPr>
              <a:t>draft-ietf-6tisch-minimal-security</a:t>
            </a:r>
            <a:r>
              <a:rPr lang="en-IE" sz="2800" b="0" strike="noStrike" spc="-1">
                <a:solidFill>
                  <a:srgbClr val="000000"/>
                </a:solidFill>
                <a:latin typeface="Arial"/>
                <a:ea typeface="DejaVu Sans"/>
              </a:rPr>
              <a:t> </a:t>
            </a:r>
            <a:endParaRPr lang="en-US" sz="28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Continuing the analysis of the base protocol.</a:t>
            </a:r>
            <a:endParaRPr lang="en-US" sz="2800" b="0" strike="noStrike" spc="-1">
              <a:latin typeface="Arial"/>
            </a:endParaRPr>
          </a:p>
          <a:p>
            <a:pPr marL="648000" lvl="2" indent="-21276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Computational analysis of EDHOC Sig-Sig</a:t>
            </a:r>
            <a:endParaRPr lang="en-US" sz="2800" b="0" strike="noStrike" spc="-1">
              <a:latin typeface="Arial"/>
            </a:endParaRPr>
          </a:p>
          <a:p>
            <a:pPr marL="648000" lvl="2" indent="-212760">
              <a:lnSpc>
                <a:spcPct val="100000"/>
              </a:lnSpc>
              <a:spcBef>
                <a:spcPts val="1417"/>
              </a:spcBef>
              <a:buClr>
                <a:srgbClr val="000000"/>
              </a:buClr>
              <a:buSzPct val="45000"/>
              <a:buFont typeface="Wingdings" charset="2"/>
              <a:buChar char=""/>
            </a:pPr>
            <a:r>
              <a:rPr lang="en-IE" sz="2800" b="0" strike="noStrike" spc="-1">
                <a:solidFill>
                  <a:srgbClr val="000000"/>
                </a:solidFill>
                <a:latin typeface="Arial"/>
                <a:ea typeface="DejaVu Sans"/>
              </a:rPr>
              <a:t>Computational analysis of EDHOC Stat-Stat</a:t>
            </a:r>
            <a:endParaRPr lang="en-US" sz="2800" b="0" strike="noStrike" spc="-1">
              <a:latin typeface="Arial"/>
            </a:endParaRPr>
          </a:p>
          <a:p>
            <a:pPr>
              <a:lnSpc>
                <a:spcPct val="100000"/>
              </a:lnSpc>
              <a:spcBef>
                <a:spcPts val="1417"/>
              </a:spcBef>
            </a:pPr>
            <a:endParaRPr lang="en-US" sz="2800" b="0" strike="noStrike" spc="-1">
              <a:latin typeface="Arial"/>
            </a:endParaRPr>
          </a:p>
        </p:txBody>
      </p:sp>
      <p:sp>
        <p:nvSpPr>
          <p:cNvPr id="5" name="Date Placeholder 3">
            <a:extLst>
              <a:ext uri="{FF2B5EF4-FFF2-40B4-BE49-F238E27FC236}">
                <a16:creationId xmlns:a16="http://schemas.microsoft.com/office/drawing/2014/main" id="{6E633C7D-BB6E-0681-547D-33EE47E09217}"/>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2B40E4CD-207F-BFA2-5DE9-9D61B381DE2A}"/>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94</a:t>
            </a:fld>
            <a:endParaRPr lang="en-US" sz="1200" dirty="0"/>
          </a:p>
        </p:txBody>
      </p:sp>
      <p:sp>
        <p:nvSpPr>
          <p:cNvPr id="7" name="Footer Placeholder 4">
            <a:extLst>
              <a:ext uri="{FF2B5EF4-FFF2-40B4-BE49-F238E27FC236}">
                <a16:creationId xmlns:a16="http://schemas.microsoft.com/office/drawing/2014/main" id="{F45E3CBC-6D92-E821-ED6C-DBA22F3F3EB0}"/>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90" name="CustomShape 2"/>
          <p:cNvSpPr/>
          <p:nvPr/>
        </p:nvSpPr>
        <p:spPr>
          <a:xfrm>
            <a:off x="438120" y="602280"/>
            <a:ext cx="821952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BoFs in IETF 114</a:t>
            </a:r>
            <a:endParaRPr lang="en-US" sz="4400" b="0" strike="noStrike" spc="-1">
              <a:latin typeface="Arial"/>
            </a:endParaRPr>
          </a:p>
        </p:txBody>
      </p:sp>
      <p:sp>
        <p:nvSpPr>
          <p:cNvPr id="191"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535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List of requested BoFs can be found from </a:t>
            </a:r>
            <a:r>
              <a:rPr lang="en-IE" sz="3200" b="0" u="sng" strike="noStrike" spc="-1">
                <a:solidFill>
                  <a:srgbClr val="0000FF"/>
                </a:solidFill>
                <a:uFillTx/>
                <a:latin typeface="Arial"/>
                <a:ea typeface="DejaVu Sans"/>
                <a:hlinkClick r:id="rId2"/>
              </a:rPr>
              <a:t>https://datatracker.ietf.org/doc/bof-requests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List of approved BoFs can be found from </a:t>
            </a:r>
            <a:r>
              <a:rPr lang="en-IE" sz="3200" b="0" u="sng" strike="noStrike" spc="-1">
                <a:solidFill>
                  <a:srgbClr val="0000FF"/>
                </a:solidFill>
                <a:uFillTx/>
                <a:latin typeface="Arial"/>
                <a:ea typeface="DejaVu Sans"/>
                <a:hlinkClick r:id="rId3"/>
              </a:rPr>
              <a:t>https://datatracker.ietf.org/wg/bofs/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Lots of BoFs this time (7)</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Moq – Media Over Quick</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Scitt – Supply Chain Integrity, Transparency, and Trust</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Msr6 – Multicast Source Routing over Ipv6</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Satp – Secure Asset Transfer Protocol</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Tigress – Transfer diGital cREdentialS Securely</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Snac – Stub Network Auto Configuration for Ipv6</a:t>
            </a:r>
            <a:endParaRPr lang="en-US" sz="3200" b="0" strike="noStrike" spc="-1">
              <a:latin typeface="Arial"/>
            </a:endParaRPr>
          </a:p>
          <a:p>
            <a:pPr marL="432000" lvl="1"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Jwp – JSON Web Proofs</a:t>
            </a:r>
            <a:endParaRPr lang="en-US" sz="3200" b="0" strike="noStrike" spc="-1">
              <a:latin typeface="Arial"/>
            </a:endParaRPr>
          </a:p>
        </p:txBody>
      </p:sp>
      <p:sp>
        <p:nvSpPr>
          <p:cNvPr id="5" name="Date Placeholder 3">
            <a:extLst>
              <a:ext uri="{FF2B5EF4-FFF2-40B4-BE49-F238E27FC236}">
                <a16:creationId xmlns:a16="http://schemas.microsoft.com/office/drawing/2014/main" id="{230897DB-236B-0512-A6C6-71667116DB3D}"/>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BAE57E91-F621-3A39-683D-3947AFA237F1}"/>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95</a:t>
            </a:fld>
            <a:endParaRPr lang="en-US" sz="1200" dirty="0"/>
          </a:p>
        </p:txBody>
      </p:sp>
      <p:sp>
        <p:nvSpPr>
          <p:cNvPr id="7" name="Footer Placeholder 4">
            <a:extLst>
              <a:ext uri="{FF2B5EF4-FFF2-40B4-BE49-F238E27FC236}">
                <a16:creationId xmlns:a16="http://schemas.microsoft.com/office/drawing/2014/main" id="{9A495F95-058D-EAB9-EA3A-C37872C9A6E3}"/>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93" name="CustomShape 2"/>
          <p:cNvSpPr/>
          <p:nvPr/>
        </p:nvSpPr>
        <p:spPr>
          <a:xfrm>
            <a:off x="416520" y="799920"/>
            <a:ext cx="8219520" cy="425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Moq – Media Over QUIC</a:t>
            </a:r>
            <a:endParaRPr lang="en-US" sz="2800" b="0" strike="noStrike" spc="-1">
              <a:latin typeface="Arial"/>
            </a:endParaRPr>
          </a:p>
        </p:txBody>
      </p:sp>
      <p:sp>
        <p:nvSpPr>
          <p:cNvPr id="194"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There are video/media related use-cases that do not appear to be well met by existing protocols.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2</a:t>
            </a:r>
            <a:r>
              <a:rPr lang="en-IE" sz="3200" b="0" strike="noStrike" spc="-1" baseline="14000000">
                <a:solidFill>
                  <a:srgbClr val="000000"/>
                </a:solidFill>
                <a:latin typeface="Arial"/>
                <a:ea typeface="DejaVu Sans"/>
              </a:rPr>
              <a:t>nd</a:t>
            </a:r>
            <a:r>
              <a:rPr lang="en-IE" sz="3200" b="0" strike="noStrike" spc="-1">
                <a:solidFill>
                  <a:srgbClr val="000000"/>
                </a:solidFill>
                <a:latin typeface="Arial"/>
                <a:ea typeface="DejaVu Sans"/>
              </a:rPr>
              <a:t> BOF</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Working group forming</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Charter discussion</a:t>
            </a:r>
            <a:endParaRPr lang="en-US" sz="3200" b="0" strike="noStrike" spc="-1">
              <a:latin typeface="Arial"/>
            </a:endParaRPr>
          </a:p>
        </p:txBody>
      </p:sp>
      <p:sp>
        <p:nvSpPr>
          <p:cNvPr id="5" name="Date Placeholder 3">
            <a:extLst>
              <a:ext uri="{FF2B5EF4-FFF2-40B4-BE49-F238E27FC236}">
                <a16:creationId xmlns:a16="http://schemas.microsoft.com/office/drawing/2014/main" id="{BAF721C5-CA51-98B3-6A88-E0436C1D2BE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AC120127-B7DC-61ED-A65C-F58C4D8AE696}"/>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96</a:t>
            </a:fld>
            <a:endParaRPr lang="en-US" sz="1200" dirty="0"/>
          </a:p>
        </p:txBody>
      </p:sp>
      <p:sp>
        <p:nvSpPr>
          <p:cNvPr id="7" name="Footer Placeholder 4">
            <a:extLst>
              <a:ext uri="{FF2B5EF4-FFF2-40B4-BE49-F238E27FC236}">
                <a16:creationId xmlns:a16="http://schemas.microsoft.com/office/drawing/2014/main" id="{DD6B31BB-342C-7398-F1B5-6AA7F037FE40}"/>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96" name="CustomShape 2"/>
          <p:cNvSpPr/>
          <p:nvPr/>
        </p:nvSpPr>
        <p:spPr>
          <a:xfrm>
            <a:off x="416520" y="586800"/>
            <a:ext cx="8219520" cy="852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SCITT – Supply Chain Integrity, Transparency, and Trust</a:t>
            </a:r>
            <a:endParaRPr lang="en-US" sz="2800" b="0" strike="noStrike" spc="-1">
              <a:latin typeface="Arial"/>
            </a:endParaRPr>
          </a:p>
        </p:txBody>
      </p:sp>
      <p:sp>
        <p:nvSpPr>
          <p:cNvPr id="197"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25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Concerns about the security of supply chains, including those for physical goods, services, and digital products, have been around for a long time. This work aims to improve supply chain security by making the actions of entities in that supply chain transparent and thereby accountable. Statements made about supply chain elements, such as software and hardware components, must be identifiable, authentic, verifiable, and non-repudiable (enabling third-party verifiability, auditability, and long-term accountability).</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IoT-applicable, crypto-agile, and identity-agile.</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intent is to create a globally uniform/interoperable (counter-)signing format for "Statements made about supply chain elements", to enable offline/air-gap validation, and to reduce emerging issues with respect to claim-lifetime &amp; identity-lifetime.</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I assume this will be working group forming.</a:t>
            </a:r>
            <a:endParaRPr lang="en-US" sz="3200" b="0" strike="noStrike" spc="-1">
              <a:latin typeface="Arial"/>
            </a:endParaRPr>
          </a:p>
        </p:txBody>
      </p:sp>
      <p:sp>
        <p:nvSpPr>
          <p:cNvPr id="5" name="Date Placeholder 3">
            <a:extLst>
              <a:ext uri="{FF2B5EF4-FFF2-40B4-BE49-F238E27FC236}">
                <a16:creationId xmlns:a16="http://schemas.microsoft.com/office/drawing/2014/main" id="{04990AD0-64B1-BD41-9B09-27F7660D7FB9}"/>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ABC2B05D-30BA-9BFA-7F33-3E2C472B702C}"/>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97</a:t>
            </a:fld>
            <a:endParaRPr lang="en-US" sz="1200" dirty="0"/>
          </a:p>
        </p:txBody>
      </p:sp>
      <p:sp>
        <p:nvSpPr>
          <p:cNvPr id="7" name="Footer Placeholder 4">
            <a:extLst>
              <a:ext uri="{FF2B5EF4-FFF2-40B4-BE49-F238E27FC236}">
                <a16:creationId xmlns:a16="http://schemas.microsoft.com/office/drawing/2014/main" id="{31C55746-8D74-BA9B-66DE-C044C14A24FB}"/>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199" name="CustomShape 2"/>
          <p:cNvSpPr/>
          <p:nvPr/>
        </p:nvSpPr>
        <p:spPr>
          <a:xfrm>
            <a:off x="416520" y="799200"/>
            <a:ext cx="8219520" cy="426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MSR6 – Multicast Source Routing over IPv6</a:t>
            </a:r>
            <a:endParaRPr lang="en-US" sz="2800" b="0" strike="noStrike" spc="-1">
              <a:latin typeface="Arial"/>
            </a:endParaRPr>
          </a:p>
        </p:txBody>
      </p:sp>
      <p:sp>
        <p:nvSpPr>
          <p:cNvPr id="200"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475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MSR6 focuses on source routing multicast based on native IPv6 (IPv6 and IPv6 extension headers), including Best Effort and Traffic Engineering solutions, to decouple multicast forwarding from per-flow state at intermediate nodes.</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Scenarios:</a:t>
            </a:r>
            <a:endParaRPr lang="en-US" sz="3200" b="0" strike="noStrike" spc="-1">
              <a:latin typeface="Arial"/>
            </a:endParaRPr>
          </a:p>
          <a:p>
            <a:pPr marL="648000" lvl="2"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1.Large network scale: in large data center deployments, for example, 10k swtiches, 100k links</a:t>
            </a:r>
            <a:endParaRPr lang="en-US" sz="3200" b="0" strike="noStrike" spc="-1">
              <a:latin typeface="Arial"/>
            </a:endParaRPr>
          </a:p>
          <a:p>
            <a:pPr marL="648000" lvl="2"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2.Numerous multicast service: PIM and SR P2MP defined in PIM WG request maintaining per flow status in the intermediate nodes. When the multicast service is numerous, the number of replication status could overload the capability of the intermediate nodes.</a:t>
            </a:r>
            <a:endParaRPr lang="en-US" sz="3200" b="0" strike="noStrike" spc="-1">
              <a:latin typeface="Arial"/>
            </a:endParaRPr>
          </a:p>
          <a:p>
            <a:pPr marL="648000" lvl="2" indent="-2156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3.Functionalities based on IPv6 Extension Header: for example, security is one of the fundamental requirement in SD-WAN network. IPSec Header(ESP &amp; AH) is supposed to be reused for multicast security.</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WG Forming BOF</a:t>
            </a:r>
            <a:endParaRPr lang="en-US" sz="3200" b="0" strike="noStrike" spc="-1">
              <a:latin typeface="Arial"/>
            </a:endParaRPr>
          </a:p>
        </p:txBody>
      </p:sp>
      <p:sp>
        <p:nvSpPr>
          <p:cNvPr id="5" name="Date Placeholder 3">
            <a:extLst>
              <a:ext uri="{FF2B5EF4-FFF2-40B4-BE49-F238E27FC236}">
                <a16:creationId xmlns:a16="http://schemas.microsoft.com/office/drawing/2014/main" id="{B24EDDC6-D79D-E676-F584-FF978813FFC1}"/>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2628A3EB-156D-551B-2AE9-4B4372AA943A}"/>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98</a:t>
            </a:fld>
            <a:endParaRPr lang="en-US" sz="1200" dirty="0"/>
          </a:p>
        </p:txBody>
      </p:sp>
      <p:sp>
        <p:nvSpPr>
          <p:cNvPr id="7" name="Footer Placeholder 4">
            <a:extLst>
              <a:ext uri="{FF2B5EF4-FFF2-40B4-BE49-F238E27FC236}">
                <a16:creationId xmlns:a16="http://schemas.microsoft.com/office/drawing/2014/main" id="{16FCF07D-B0E7-495D-C46D-76BA26D7E40E}"/>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685800" y="685440"/>
            <a:ext cx="7760880" cy="1055520"/>
          </a:xfrm>
          <a:prstGeom prst="rect">
            <a:avLst/>
          </a:prstGeom>
          <a:noFill/>
          <a:ln w="0">
            <a:noFill/>
          </a:ln>
        </p:spPr>
        <p:style>
          <a:lnRef idx="0">
            <a:scrgbClr r="0" g="0" b="0"/>
          </a:lnRef>
          <a:fillRef idx="0">
            <a:scrgbClr r="0" g="0" b="0"/>
          </a:fillRef>
          <a:effectRef idx="0">
            <a:scrgbClr r="0" g="0" b="0"/>
          </a:effectRef>
          <a:fontRef idx="minor"/>
        </p:style>
      </p:sp>
      <p:sp>
        <p:nvSpPr>
          <p:cNvPr id="202" name="CustomShape 2"/>
          <p:cNvSpPr/>
          <p:nvPr/>
        </p:nvSpPr>
        <p:spPr>
          <a:xfrm>
            <a:off x="416520" y="799200"/>
            <a:ext cx="8219520" cy="426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SAT – Secure Asset Transfer Protocol</a:t>
            </a:r>
            <a:endParaRPr lang="en-US" sz="2800" b="0" strike="noStrike" spc="-1">
              <a:latin typeface="Arial"/>
            </a:endParaRPr>
          </a:p>
        </p:txBody>
      </p:sp>
      <p:sp>
        <p:nvSpPr>
          <p:cNvPr id="203" name="CustomShape 3"/>
          <p:cNvSpPr/>
          <p:nvPr/>
        </p:nvSpPr>
        <p:spPr>
          <a:xfrm>
            <a:off x="457200" y="1604520"/>
            <a:ext cx="8219520" cy="396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5500" lnSpcReduction="20000"/>
          </a:bodyPr>
          <a:lstStyle/>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goal of Secure Asset Transfer (SAT) is to develop a standard protocol which operates between two gateways for the purpose of transferring digital assets between networks or systems. </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Aside from non-repudiation, the goal of the SAT protocol is to ensure that the properties of atomicity, consistency, isolation and durability (ACID) of a transfer of a digital asset are satisfied.</a:t>
            </a:r>
            <a:endParaRPr lang="en-US" sz="3200" b="0" strike="noStrike" spc="-1">
              <a:latin typeface="Arial"/>
            </a:endParaRPr>
          </a:p>
          <a:p>
            <a:pPr marL="432000" indent="-3160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WG Forming BOF</a:t>
            </a:r>
            <a:endParaRPr lang="en-US" sz="3200" b="0" strike="noStrike" spc="-1">
              <a:latin typeface="Arial"/>
            </a:endParaRPr>
          </a:p>
        </p:txBody>
      </p:sp>
      <p:sp>
        <p:nvSpPr>
          <p:cNvPr id="5" name="Date Placeholder 3">
            <a:extLst>
              <a:ext uri="{FF2B5EF4-FFF2-40B4-BE49-F238E27FC236}">
                <a16:creationId xmlns:a16="http://schemas.microsoft.com/office/drawing/2014/main" id="{9168F9E1-7DDA-1539-427F-F257A1D268C3}"/>
              </a:ext>
            </a:extLst>
          </p:cNvPr>
          <p:cNvSpPr txBox="1">
            <a:spLocks/>
          </p:cNvSpPr>
          <p:nvPr/>
        </p:nvSpPr>
        <p:spPr bwMode="auto">
          <a:xfrm>
            <a:off x="685800" y="389122"/>
            <a:ext cx="7325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400" b="1" dirty="0"/>
              <a:t>July 2022</a:t>
            </a:r>
          </a:p>
        </p:txBody>
      </p:sp>
      <p:sp>
        <p:nvSpPr>
          <p:cNvPr id="6" name="Foliennummernplatzhalter 3">
            <a:extLst>
              <a:ext uri="{FF2B5EF4-FFF2-40B4-BE49-F238E27FC236}">
                <a16:creationId xmlns:a16="http://schemas.microsoft.com/office/drawing/2014/main" id="{51F208CA-B056-D36A-9399-1F65D6DCC011}"/>
              </a:ext>
            </a:extLst>
          </p:cNvPr>
          <p:cNvSpPr txBox="1">
            <a:spLocks/>
          </p:cNvSpPr>
          <p:nvPr/>
        </p:nvSpPr>
        <p:spPr>
          <a:xfrm>
            <a:off x="4154992" y="6425172"/>
            <a:ext cx="914400" cy="23018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99</a:t>
            </a:fld>
            <a:endParaRPr lang="en-US" sz="1200" dirty="0"/>
          </a:p>
        </p:txBody>
      </p:sp>
      <p:sp>
        <p:nvSpPr>
          <p:cNvPr id="7" name="Footer Placeholder 4">
            <a:extLst>
              <a:ext uri="{FF2B5EF4-FFF2-40B4-BE49-F238E27FC236}">
                <a16:creationId xmlns:a16="http://schemas.microsoft.com/office/drawing/2014/main" id="{AD7CD2E0-1282-10D7-EB04-847E81D53F7F}"/>
              </a:ext>
            </a:extLst>
          </p:cNvPr>
          <p:cNvSpPr txBox="1">
            <a:spLocks/>
          </p:cNvSpPr>
          <p:nvPr/>
        </p:nvSpPr>
        <p:spPr>
          <a:xfrm>
            <a:off x="5576832" y="6425172"/>
            <a:ext cx="3124200"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defRPr/>
            </a:pPr>
            <a:r>
              <a:rPr lang="en-US" sz="1200" dirty="0"/>
              <a:t>Clint Powell, Meta Platforms</a:t>
            </a: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45958</TotalTime>
  <Words>11279</Words>
  <Application>Microsoft Office PowerPoint</Application>
  <PresentationFormat>On-screen Show (4:3)</PresentationFormat>
  <Paragraphs>1839</Paragraphs>
  <Slides>120</Slides>
  <Notes>21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120</vt:i4>
      </vt:variant>
    </vt:vector>
  </HeadingPairs>
  <TitlesOfParts>
    <vt:vector size="135" baseType="lpstr">
      <vt:lpstr>ＭＳ ゴシック</vt:lpstr>
      <vt:lpstr>ＭＳ Ｐゴシック</vt:lpstr>
      <vt:lpstr>游ゴシック</vt:lpstr>
      <vt:lpstr>Arial</vt:lpstr>
      <vt:lpstr>Arial Rounded MT Bold</vt:lpstr>
      <vt:lpstr>Calibri</vt:lpstr>
      <vt:lpstr>Open Sans</vt:lpstr>
      <vt:lpstr>Symbol</vt:lpstr>
      <vt:lpstr>Times New Roman</vt:lpstr>
      <vt:lpstr>Verdana</vt:lpstr>
      <vt:lpstr>Wingdings</vt:lpstr>
      <vt:lpstr>IEEE-802_15</vt:lpstr>
      <vt:lpstr>Document</vt:lpstr>
      <vt:lpstr>Worksheet</vt:lpstr>
      <vt:lpstr>Microsoft Excel Worksheet</vt:lpstr>
      <vt:lpstr> 138th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TG3ma July 2022  Closing Report</vt:lpstr>
      <vt:lpstr>Meetings/Contributions</vt:lpstr>
      <vt:lpstr>Review of Time Line for TG3ma</vt:lpstr>
      <vt:lpstr>Next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Mixed Mode Plenary  July 2022</vt:lpstr>
      <vt:lpstr>Task Group Organization </vt:lpstr>
      <vt:lpstr>July Agenda</vt:lpstr>
      <vt:lpstr>Session Objectives</vt:lpstr>
      <vt:lpstr>Project Schedule (working baseline)</vt:lpstr>
      <vt:lpstr>Schedule Major Milestones</vt:lpstr>
      <vt:lpstr>Next Steps</vt:lpstr>
      <vt:lpstr>Interim TCs</vt:lpstr>
      <vt:lpstr>31 Technical Contributions</vt:lpstr>
      <vt:lpstr>Technical Presentations This Week</vt:lpstr>
      <vt:lpstr>Technical Presentations This Week</vt:lpstr>
      <vt:lpstr>In a nutshell</vt:lpstr>
      <vt:lpstr>IEEE 802.15 TG6ma  (Revision of IEEE802.15.6-2012)   Closing Report  In Personal and Virtual Hybrid Plenary Session July 14th, 2022  Ryuji Kohno Yokohama National University(YNU), YRP International Alliance Institute(YRP-IAI) </vt:lpstr>
      <vt:lpstr>Objectives of TG 6ma – Enhanced Dependability Body Area Network (ED-BAN)</vt:lpstr>
      <vt:lpstr>TG15.6ma Plenary Session Schedule for 10-18th, July 2022</vt:lpstr>
      <vt:lpstr>TG15.6ma  Plenary Session Schedule for 10-18th July 2022</vt:lpstr>
      <vt:lpstr>Agenda items for the week</vt:lpstr>
      <vt:lpstr>TG15.6ma Timeline </vt:lpstr>
      <vt:lpstr>PowerPoint Presentation</vt:lpstr>
      <vt:lpstr>Contributions</vt:lpstr>
      <vt:lpstr>Contacts and Conference call</vt:lpstr>
      <vt:lpstr>PowerPoint Presentation</vt:lpstr>
      <vt:lpstr>Accomplishment for the meeting</vt:lpstr>
      <vt:lpstr>Accomplishment for the meeting</vt:lpstr>
      <vt:lpstr>Accomplishment for the meeting</vt:lpstr>
      <vt:lpstr>Plan for July, August and Sept. Meeting before Sept. Interim Meeting</vt:lpstr>
      <vt:lpstr>Plan for September Meeting</vt:lpstr>
      <vt:lpstr>IEEE 802.15 TG13  Multi-Gbit/s Optical Wireless Communication  July 2022 Closing report</vt:lpstr>
      <vt:lpstr>PowerPoint Presentation</vt:lpstr>
      <vt:lpstr>PowerPoint Presentation</vt:lpstr>
      <vt:lpstr>PowerPoint Presentation</vt:lpstr>
      <vt:lpstr>PowerPoint Presentation</vt:lpstr>
      <vt:lpstr>WG Motion to reconfirm CRG</vt:lpstr>
      <vt:lpstr>Plan for CRG Telcos</vt:lpstr>
      <vt:lpstr>PowerPoint Presentation</vt:lpstr>
      <vt:lpstr>PowerPoint Presentation</vt:lpstr>
      <vt:lpstr>PowerPoint Presentation</vt:lpstr>
      <vt:lpstr>PowerPoint Presentation</vt:lpstr>
      <vt:lpstr>TG13 SA ballot status</vt:lpstr>
      <vt:lpstr>Plan for finalization of TG13 Spec</vt:lpstr>
      <vt:lpstr>PowerPoint Presentation</vt:lpstr>
      <vt:lpstr>PowerPoint Presentation</vt:lpstr>
      <vt:lpstr>Goals - Agenda</vt:lpstr>
      <vt:lpstr>Next Steps</vt:lpstr>
      <vt:lpstr>Supporting Slides</vt:lpstr>
      <vt:lpstr>TG14 CSD and PAR</vt:lpstr>
      <vt:lpstr>802.15 TG14 PAR</vt:lpstr>
      <vt:lpstr>TG15 CSD and PAR</vt:lpstr>
      <vt:lpstr>802.15 TG15 PAR</vt:lpstr>
      <vt:lpstr>PowerPoint Presentation</vt:lpstr>
      <vt:lpstr>Contributions for July Plenary</vt:lpstr>
      <vt:lpstr>Goals for next session</vt:lpstr>
      <vt:lpstr>Project Timeline</vt:lpstr>
      <vt:lpstr>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802.15.Agenda</vt:lpstr>
      <vt:lpstr>SC Meeting Objectives – Agenda</vt:lpstr>
      <vt:lpstr>PAR Review SCM</vt:lpstr>
      <vt:lpstr>9 - 802.15.4 - Standard for Low-Rate Wireless Networks, Revision PAR </vt:lpstr>
      <vt:lpstr>PowerPoint Presentation</vt:lpstr>
      <vt:lpstr>PowerPoint Presentation</vt:lpstr>
      <vt:lpstr>PowerPoint Presentation</vt:lpstr>
      <vt:lpstr>SC Meeting Achievements</vt:lpstr>
      <vt:lpstr>SC THz July 2022 Closing Report</vt:lpstr>
      <vt:lpstr>Meetings/Contributions</vt:lpstr>
      <vt:lpstr>Next Meetings</vt:lpstr>
      <vt:lpstr>PowerPoint Presentation</vt:lpstr>
      <vt:lpstr>Registration for 802 LMSC Plenaries and 802 Wireless Interims</vt:lpstr>
      <vt:lpstr>PowerPoint Presentation</vt:lpstr>
      <vt:lpstr>The usual question</vt:lpstr>
      <vt:lpstr>Reminders and Announcements</vt:lpstr>
      <vt:lpstr> 138th Session of meetings of the IEEE 802.15 Working Group for Wireless Specialty Networks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961</cp:revision>
  <cp:lastPrinted>2000-07-07T01:25:49Z</cp:lastPrinted>
  <dcterms:created xsi:type="dcterms:W3CDTF">1999-06-22T06:24:01Z</dcterms:created>
  <dcterms:modified xsi:type="dcterms:W3CDTF">2022-07-23T04:09:52Z</dcterms:modified>
  <cp:category/>
</cp:coreProperties>
</file>