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424" r:id="rId3"/>
    <p:sldId id="862" r:id="rId4"/>
    <p:sldId id="754" r:id="rId5"/>
    <p:sldId id="873" r:id="rId6"/>
    <p:sldId id="872" r:id="rId7"/>
    <p:sldId id="857" r:id="rId8"/>
    <p:sldId id="874" r:id="rId9"/>
    <p:sldId id="869" r:id="rId10"/>
    <p:sldId id="870" r:id="rId11"/>
    <p:sldId id="871" r:id="rId12"/>
    <p:sldId id="856" r:id="rId13"/>
    <p:sldId id="866"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20" autoAdjust="0"/>
    <p:restoredTop sz="95409" autoAdjust="0"/>
  </p:normalViewPr>
  <p:slideViewPr>
    <p:cSldViewPr>
      <p:cViewPr varScale="1">
        <p:scale>
          <a:sx n="71" d="100"/>
          <a:sy n="71" d="100"/>
        </p:scale>
        <p:origin x="751" y="3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3</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4</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123286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17510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02540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534322" y="306388"/>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de-DE" sz="1800" b="1" i="0" kern="1200" dirty="0" smtClean="0">
                <a:solidFill>
                  <a:schemeClr val="tx1"/>
                </a:solidFill>
                <a:effectLst/>
                <a:latin typeface="Times New Roman" panose="02020603050405020304" pitchFamily="18" charset="0"/>
                <a:ea typeface="MS PGothic" panose="020B0600070205080204" pitchFamily="34" charset="-128"/>
                <a:cs typeface="+mn-cs"/>
              </a:rPr>
              <a:t>15-22-0427-01-0013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2022 </a:t>
            </a:r>
            <a:r>
              <a:rPr lang="en-US" altLang="en-US" sz="3000" dirty="0" smtClean="0"/>
              <a:t>Closing report</a:t>
            </a:r>
            <a:endParaRPr lang="en-US" altLang="en-US" sz="3000" dirty="0" smtClean="0"/>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2022-07-14</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228"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dirty="0"/>
              <a:t> Author:</a:t>
            </a:r>
            <a:endParaRPr lang="en-US" altLang="en-US" sz="2000" b="0" dirty="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pic>
        <p:nvPicPr>
          <p:cNvPr id="2" name="Grafik 1"/>
          <p:cNvPicPr>
            <a:picLocks noChangeAspect="1"/>
          </p:cNvPicPr>
          <p:nvPr/>
        </p:nvPicPr>
        <p:blipFill>
          <a:blip r:embed="rId3"/>
          <a:stretch>
            <a:fillRect/>
          </a:stretch>
        </p:blipFill>
        <p:spPr>
          <a:xfrm>
            <a:off x="685800" y="685800"/>
            <a:ext cx="7620000" cy="5715001"/>
          </a:xfrm>
          <a:prstGeom prst="rect">
            <a:avLst/>
          </a:prstGeom>
        </p:spPr>
      </p:pic>
    </p:spTree>
    <p:extLst>
      <p:ext uri="{BB962C8B-B14F-4D97-AF65-F5344CB8AC3E}">
        <p14:creationId xmlns:p14="http://schemas.microsoft.com/office/powerpoint/2010/main" val="1354279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Motion to start recirculation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GB" sz="2000" dirty="0"/>
              <a:t>TG13 Conditional approval for SA Recirculation</a:t>
            </a:r>
            <a:endParaRPr lang="de-DE" sz="2000" dirty="0"/>
          </a:p>
          <a:p>
            <a:pPr>
              <a:buNone/>
            </a:pPr>
            <a:r>
              <a:rPr lang="en-GB" sz="2000" dirty="0"/>
              <a:t>Motion: Move that 802.15 WG start a Standards Association Recirculation Ballot of document P802.15.13-D7 (as edited in accordance with the instructions in document 15-22-0045-18) pending the completion and inclusion of the edits in the draft.</a:t>
            </a:r>
            <a:endParaRPr lang="de-DE" sz="2000" dirty="0"/>
          </a:p>
          <a:p>
            <a:pPr>
              <a:buNone/>
            </a:pPr>
            <a:endParaRPr lang="en-GB" sz="2000" dirty="0" smtClean="0"/>
          </a:p>
          <a:p>
            <a:pPr>
              <a:buNone/>
            </a:pPr>
            <a:r>
              <a:rPr lang="en-GB" sz="2000" dirty="0" smtClean="0"/>
              <a:t>(</a:t>
            </a:r>
            <a:r>
              <a:rPr lang="en-GB" sz="2000" dirty="0"/>
              <a:t>M) Lennert Bober</a:t>
            </a:r>
            <a:endParaRPr lang="de-DE" sz="2000" dirty="0"/>
          </a:p>
          <a:p>
            <a:pPr>
              <a:buNone/>
            </a:pPr>
            <a:r>
              <a:rPr lang="en-GB" sz="2000" dirty="0"/>
              <a:t>(S) Phil Beecher</a:t>
            </a:r>
            <a:endParaRPr lang="de-DE" sz="2000" dirty="0"/>
          </a:p>
          <a:p>
            <a:pPr algn="just">
              <a:buFontTx/>
              <a:buNone/>
            </a:pPr>
            <a:endParaRPr lang="en-GB" altLang="en-US" sz="1800" dirty="0" smtClean="0">
              <a:sym typeface="Wingdings" panose="05000000000000000000" pitchFamily="2" charset="2"/>
            </a:endParaRPr>
          </a:p>
          <a:p>
            <a:pPr algn="just">
              <a:buFontTx/>
              <a:buNone/>
            </a:pPr>
            <a:r>
              <a:rPr lang="en-GB" altLang="en-US" sz="1800" dirty="0" smtClean="0">
                <a:sym typeface="Wingdings" panose="05000000000000000000" pitchFamily="2" charset="2"/>
              </a:rPr>
              <a:t>Y / N / A = 46 / 0 / 5</a:t>
            </a:r>
            <a:endParaRPr lang="en-GB" altLang="en-US" sz="1800" dirty="0">
              <a:sym typeface="Wingdings" panose="05000000000000000000" pitchFamily="2" charset="2"/>
            </a:endParaRPr>
          </a:p>
          <a:p>
            <a:pPr algn="just">
              <a:buFontTx/>
              <a:buNone/>
            </a:pPr>
            <a:endParaRPr lang="en-GB" altLang="en-US" sz="1800" dirty="0">
              <a:sym typeface="Wingdings" panose="05000000000000000000" pitchFamily="2" charset="2"/>
            </a:endParaRPr>
          </a:p>
        </p:txBody>
      </p:sp>
    </p:spTree>
    <p:extLst>
      <p:ext uri="{BB962C8B-B14F-4D97-AF65-F5344CB8AC3E}">
        <p14:creationId xmlns:p14="http://schemas.microsoft.com/office/powerpoint/2010/main" val="21513973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sz="2000" dirty="0" smtClean="0"/>
              <a:t>Initial SA letter ballot</a:t>
            </a:r>
          </a:p>
          <a:p>
            <a:pPr lvl="1"/>
            <a:r>
              <a:rPr lang="en-US" sz="1800" dirty="0" smtClean="0"/>
              <a:t>82% </a:t>
            </a:r>
            <a:r>
              <a:rPr lang="en-US" sz="1800" dirty="0"/>
              <a:t>return rate, </a:t>
            </a:r>
            <a:r>
              <a:rPr lang="en-US" sz="1800" dirty="0" smtClean="0"/>
              <a:t>95% </a:t>
            </a:r>
            <a:r>
              <a:rPr lang="en-US" sz="1800" dirty="0"/>
              <a:t>approval rate </a:t>
            </a:r>
          </a:p>
          <a:p>
            <a:pPr lvl="1"/>
            <a:r>
              <a:rPr lang="en-US" sz="1800" b="0" dirty="0" smtClean="0"/>
              <a:t>3 NO votes with 21 MBS comments</a:t>
            </a:r>
          </a:p>
          <a:p>
            <a:pPr lvl="1"/>
            <a:r>
              <a:rPr lang="en-US" sz="1800" b="0" dirty="0" smtClean="0"/>
              <a:t>314 comments were </a:t>
            </a:r>
            <a:r>
              <a:rPr lang="en-US" sz="1800" dirty="0"/>
              <a:t>received (9 </a:t>
            </a:r>
            <a:r>
              <a:rPr lang="en-US" sz="1800" dirty="0" smtClean="0"/>
              <a:t>general, 112 </a:t>
            </a:r>
            <a:r>
              <a:rPr lang="en-US" sz="1800" dirty="0"/>
              <a:t>technical, 193 </a:t>
            </a:r>
            <a:r>
              <a:rPr lang="en-US" sz="1800" dirty="0" smtClean="0"/>
              <a:t>editorial)</a:t>
            </a:r>
            <a:endParaRPr lang="en-US" sz="1800" b="0" dirty="0" smtClean="0"/>
          </a:p>
          <a:p>
            <a:r>
              <a:rPr lang="en-US" sz="2000" dirty="0" smtClean="0"/>
              <a:t>1</a:t>
            </a:r>
            <a:r>
              <a:rPr lang="en-US" sz="2000" baseline="30000" dirty="0" smtClean="0"/>
              <a:t>st</a:t>
            </a:r>
            <a:r>
              <a:rPr lang="en-US" sz="2000" dirty="0" smtClean="0"/>
              <a:t> Recirculation</a:t>
            </a:r>
          </a:p>
          <a:p>
            <a:pPr lvl="1"/>
            <a:r>
              <a:rPr lang="en-US" sz="1800" dirty="0" smtClean="0"/>
              <a:t>83% </a:t>
            </a:r>
            <a:r>
              <a:rPr lang="en-US" sz="1800" dirty="0"/>
              <a:t>return rate, </a:t>
            </a:r>
            <a:r>
              <a:rPr lang="en-US" sz="1800" dirty="0" smtClean="0"/>
              <a:t>98% </a:t>
            </a:r>
            <a:r>
              <a:rPr lang="en-US" sz="1800" dirty="0"/>
              <a:t>approval rate </a:t>
            </a:r>
          </a:p>
          <a:p>
            <a:pPr lvl="1"/>
            <a:r>
              <a:rPr lang="en-US" sz="1800" b="0" dirty="0" smtClean="0"/>
              <a:t>1 NO vote with 10 MBS comments</a:t>
            </a:r>
          </a:p>
          <a:p>
            <a:pPr lvl="1"/>
            <a:r>
              <a:rPr lang="en-US" sz="1800" b="0" dirty="0" smtClean="0"/>
              <a:t>158 comments were received (1 general, 96 technical, 61 editorial)</a:t>
            </a:r>
          </a:p>
          <a:p>
            <a:pPr marL="361950" indent="-361950"/>
            <a:r>
              <a:rPr lang="en-GB" sz="2000" dirty="0" smtClean="0"/>
              <a:t>2</a:t>
            </a:r>
            <a:r>
              <a:rPr lang="en-GB" sz="2000" baseline="30000" dirty="0" smtClean="0"/>
              <a:t>nd</a:t>
            </a:r>
            <a:r>
              <a:rPr lang="en-GB" sz="2000" dirty="0" smtClean="0"/>
              <a:t> Recirculation</a:t>
            </a:r>
            <a:endParaRPr lang="en-GB" sz="2000" dirty="0"/>
          </a:p>
          <a:p>
            <a:pPr lvl="1"/>
            <a:r>
              <a:rPr lang="en-US" sz="1800" dirty="0" smtClean="0"/>
              <a:t>84</a:t>
            </a:r>
            <a:r>
              <a:rPr lang="en-US" sz="1800" dirty="0"/>
              <a:t>% return </a:t>
            </a:r>
            <a:r>
              <a:rPr lang="en-US" sz="1800" dirty="0" smtClean="0"/>
              <a:t>rate, </a:t>
            </a:r>
            <a:r>
              <a:rPr lang="en-US" sz="1800" dirty="0"/>
              <a:t>97% approval </a:t>
            </a:r>
            <a:r>
              <a:rPr lang="en-US" sz="1800" dirty="0" smtClean="0"/>
              <a:t>rate </a:t>
            </a:r>
            <a:endParaRPr lang="en-US" sz="1800" dirty="0"/>
          </a:p>
          <a:p>
            <a:pPr lvl="1"/>
            <a:r>
              <a:rPr lang="en-US" sz="1800" dirty="0" smtClean="0"/>
              <a:t>2 </a:t>
            </a:r>
            <a:r>
              <a:rPr lang="en-US" sz="1800" dirty="0"/>
              <a:t>NO votes with </a:t>
            </a:r>
            <a:r>
              <a:rPr lang="en-US" sz="1800" dirty="0" smtClean="0"/>
              <a:t>6 MBS comments</a:t>
            </a:r>
          </a:p>
          <a:p>
            <a:pPr lvl="1"/>
            <a:r>
              <a:rPr lang="en-US" sz="1800" dirty="0"/>
              <a:t>94 comments were received (0 general, 45 technical, 49 editorial)</a:t>
            </a:r>
          </a:p>
          <a:p>
            <a:pPr lvl="1"/>
            <a:r>
              <a:rPr lang="en-US" sz="1800" dirty="0" smtClean="0"/>
              <a:t>93 comments were </a:t>
            </a:r>
            <a:r>
              <a:rPr lang="en-US" sz="1800" dirty="0" smtClean="0"/>
              <a:t>fully addressed</a:t>
            </a:r>
          </a:p>
          <a:p>
            <a:pPr marL="361950" indent="-361950"/>
            <a:r>
              <a:rPr lang="en-GB" sz="2000" dirty="0" smtClean="0">
                <a:solidFill>
                  <a:srgbClr val="00B050"/>
                </a:solidFill>
              </a:rPr>
              <a:t>3</a:t>
            </a:r>
            <a:r>
              <a:rPr lang="en-GB" sz="2000" baseline="30000" dirty="0" smtClean="0">
                <a:solidFill>
                  <a:srgbClr val="00B050"/>
                </a:solidFill>
              </a:rPr>
              <a:t>rd</a:t>
            </a:r>
            <a:r>
              <a:rPr lang="en-GB" sz="2000" dirty="0" smtClean="0">
                <a:solidFill>
                  <a:srgbClr val="00B050"/>
                </a:solidFill>
              </a:rPr>
              <a:t> Recirculation will be started</a:t>
            </a:r>
            <a:endParaRPr lang="en-US" sz="1800" b="0" dirty="0" smtClean="0">
              <a:solidFill>
                <a:srgbClr val="00B050"/>
              </a:solidFill>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752600"/>
            <a:ext cx="8534400" cy="2286000"/>
          </a:xfrm>
        </p:spPr>
        <p:txBody>
          <a:bodyPr/>
          <a:lstStyle/>
          <a:p>
            <a:pPr marL="400050"/>
            <a:r>
              <a:rPr lang="de-DE" dirty="0" smtClean="0"/>
              <a:t>D7.0 </a:t>
            </a:r>
            <a:r>
              <a:rPr lang="de-DE" dirty="0" err="1" smtClean="0"/>
              <a:t>goes</a:t>
            </a:r>
            <a:r>
              <a:rPr lang="de-DE" dirty="0" smtClean="0"/>
              <a:t> </a:t>
            </a:r>
            <a:r>
              <a:rPr lang="de-DE" dirty="0" err="1" smtClean="0"/>
              <a:t>to</a:t>
            </a:r>
            <a:r>
              <a:rPr lang="de-DE" dirty="0" smtClean="0"/>
              <a:t> 3</a:t>
            </a:r>
            <a:r>
              <a:rPr lang="de-DE" baseline="30000" dirty="0" smtClean="0"/>
              <a:t>rd</a:t>
            </a:r>
            <a:r>
              <a:rPr lang="de-DE" dirty="0" smtClean="0"/>
              <a:t> </a:t>
            </a:r>
            <a:r>
              <a:rPr lang="de-DE" dirty="0" err="1" smtClean="0"/>
              <a:t>recirc</a:t>
            </a:r>
            <a:r>
              <a:rPr lang="de-DE" dirty="0" smtClean="0"/>
              <a:t> out </a:t>
            </a:r>
            <a:r>
              <a:rPr lang="de-DE" dirty="0" err="1" smtClean="0"/>
              <a:t>of</a:t>
            </a:r>
            <a:r>
              <a:rPr lang="de-DE" dirty="0" smtClean="0"/>
              <a:t> </a:t>
            </a:r>
            <a:r>
              <a:rPr lang="de-DE" dirty="0" err="1" smtClean="0"/>
              <a:t>July</a:t>
            </a:r>
            <a:endParaRPr lang="de-DE" dirty="0"/>
          </a:p>
          <a:p>
            <a:pPr marL="857250" lvl="1">
              <a:buFont typeface="Symbol" panose="05050102010706020507" pitchFamily="18" charset="2"/>
              <a:buChar char="-"/>
            </a:pPr>
            <a:r>
              <a:rPr lang="de-DE" sz="1800" dirty="0" smtClean="0"/>
              <a:t>After </a:t>
            </a:r>
            <a:r>
              <a:rPr lang="de-DE" sz="1800" dirty="0" err="1" smtClean="0"/>
              <a:t>July</a:t>
            </a:r>
            <a:r>
              <a:rPr lang="de-DE" sz="1800" dirty="0" smtClean="0"/>
              <a:t>: </a:t>
            </a:r>
            <a:r>
              <a:rPr lang="de-DE" sz="1800" dirty="0" err="1" smtClean="0"/>
              <a:t>prepare</a:t>
            </a:r>
            <a:r>
              <a:rPr lang="de-DE" sz="1800" dirty="0" smtClean="0"/>
              <a:t> </a:t>
            </a:r>
            <a:r>
              <a:rPr lang="de-DE" sz="1800" dirty="0" err="1" smtClean="0"/>
              <a:t>the</a:t>
            </a:r>
            <a:r>
              <a:rPr lang="de-DE" sz="1800" dirty="0" smtClean="0"/>
              <a:t> </a:t>
            </a:r>
            <a:r>
              <a:rPr lang="de-DE" sz="1800" dirty="0" err="1" smtClean="0"/>
              <a:t>draft</a:t>
            </a:r>
            <a:r>
              <a:rPr lang="de-DE" sz="1800" dirty="0" smtClean="0"/>
              <a:t> D7.0 and </a:t>
            </a:r>
            <a:r>
              <a:rPr lang="de-DE" sz="1800" dirty="0" err="1" smtClean="0"/>
              <a:t>start</a:t>
            </a:r>
            <a:r>
              <a:rPr lang="de-DE" sz="1800" dirty="0" smtClean="0"/>
              <a:t> </a:t>
            </a:r>
            <a:r>
              <a:rPr lang="de-DE" sz="1800" dirty="0" err="1" smtClean="0"/>
              <a:t>recirculation</a:t>
            </a:r>
            <a:endParaRPr lang="de-DE" sz="1800" dirty="0" smtClean="0"/>
          </a:p>
          <a:p>
            <a:pPr marL="857250" lvl="1">
              <a:buFont typeface="Symbol" panose="05050102010706020507" pitchFamily="18" charset="2"/>
              <a:buChar char="-"/>
            </a:pPr>
            <a:r>
              <a:rPr lang="de-DE" sz="1800" dirty="0" smtClean="0"/>
              <a:t>Hold </a:t>
            </a:r>
            <a:r>
              <a:rPr lang="de-DE" sz="1800" dirty="0" err="1" smtClean="0"/>
              <a:t>first</a:t>
            </a:r>
            <a:r>
              <a:rPr lang="de-DE" sz="1800" dirty="0" smtClean="0"/>
              <a:t> </a:t>
            </a:r>
            <a:r>
              <a:rPr lang="de-DE" sz="1800" dirty="0" smtClean="0"/>
              <a:t>CRG </a:t>
            </a:r>
            <a:r>
              <a:rPr lang="de-DE" sz="1800" dirty="0" err="1" smtClean="0"/>
              <a:t>meetings</a:t>
            </a:r>
            <a:endParaRPr lang="de-DE" sz="1800" dirty="0" smtClean="0"/>
          </a:p>
          <a:p>
            <a:pPr marL="857250" lvl="1">
              <a:buFont typeface="Symbol" panose="05050102010706020507" pitchFamily="18" charset="2"/>
              <a:buChar char="-"/>
            </a:pPr>
            <a:r>
              <a:rPr lang="de-DE" sz="1800" dirty="0" err="1" smtClean="0"/>
              <a:t>Resolve</a:t>
            </a:r>
            <a:r>
              <a:rPr lang="de-DE" sz="1800" dirty="0" smtClean="0"/>
              <a:t> </a:t>
            </a:r>
            <a:r>
              <a:rPr lang="de-DE" sz="1800" dirty="0" err="1" smtClean="0"/>
              <a:t>comments</a:t>
            </a:r>
            <a:r>
              <a:rPr lang="de-DE" sz="1800" dirty="0" smtClean="0"/>
              <a:t> in September</a:t>
            </a:r>
            <a:endParaRPr lang="de-DE" sz="1800" dirty="0" smtClean="0"/>
          </a:p>
          <a:p>
            <a:pPr marL="857250" lvl="1">
              <a:buFont typeface="Symbol" panose="05050102010706020507" pitchFamily="18" charset="2"/>
              <a:buChar char="-"/>
            </a:pPr>
            <a:r>
              <a:rPr lang="de-DE" sz="1800" dirty="0" smtClean="0"/>
              <a:t>Plan ist </a:t>
            </a:r>
            <a:r>
              <a:rPr lang="de-DE" sz="1800" dirty="0" err="1" smtClean="0"/>
              <a:t>to</a:t>
            </a:r>
            <a:r>
              <a:rPr lang="de-DE" sz="1800" dirty="0" smtClean="0"/>
              <a:t> </a:t>
            </a:r>
            <a:r>
              <a:rPr lang="de-DE" sz="1800" dirty="0" err="1" smtClean="0"/>
              <a:t>submit</a:t>
            </a:r>
            <a:r>
              <a:rPr lang="de-DE" sz="1800" dirty="0" smtClean="0"/>
              <a:t> </a:t>
            </a:r>
            <a:r>
              <a:rPr lang="de-DE" sz="1800" dirty="0" err="1"/>
              <a:t>to</a:t>
            </a:r>
            <a:r>
              <a:rPr lang="de-DE" sz="1800" dirty="0"/>
              <a:t> </a:t>
            </a:r>
            <a:r>
              <a:rPr lang="de-DE" sz="1800" dirty="0" err="1"/>
              <a:t>RevCom</a:t>
            </a:r>
            <a:r>
              <a:rPr lang="de-DE" sz="1800" dirty="0"/>
              <a:t> </a:t>
            </a:r>
            <a:r>
              <a:rPr lang="de-DE" sz="1800" dirty="0" smtClean="0"/>
              <a:t>in </a:t>
            </a:r>
            <a:r>
              <a:rPr lang="de-DE" sz="1800" dirty="0" smtClean="0"/>
              <a:t>November</a:t>
            </a:r>
          </a:p>
          <a:p>
            <a:pPr marL="857250" lvl="1">
              <a:buFont typeface="Symbol" panose="05050102010706020507" pitchFamily="18" charset="2"/>
              <a:buChar char="-"/>
            </a:pPr>
            <a:endParaRPr lang="de-DE" sz="1800" dirty="0"/>
          </a:p>
          <a:p>
            <a:pPr marL="457200">
              <a:buFont typeface="Arial" panose="020B0604020202020204" pitchFamily="34" charset="0"/>
              <a:buChar char="•"/>
            </a:pPr>
            <a:r>
              <a:rPr lang="de-DE" sz="2200" dirty="0" err="1" smtClean="0"/>
              <a:t>Thanks</a:t>
            </a:r>
            <a:r>
              <a:rPr lang="de-DE" sz="2200" dirty="0" smtClean="0"/>
              <a:t> </a:t>
            </a:r>
            <a:r>
              <a:rPr lang="de-DE" sz="2200" dirty="0" err="1" smtClean="0"/>
              <a:t>to</a:t>
            </a:r>
            <a:r>
              <a:rPr lang="de-DE" sz="2200" dirty="0" smtClean="0"/>
              <a:t> all TG13 </a:t>
            </a:r>
            <a:r>
              <a:rPr lang="de-DE" sz="2200" dirty="0" err="1" smtClean="0"/>
              <a:t>members</a:t>
            </a:r>
            <a:r>
              <a:rPr lang="de-DE" sz="2200" dirty="0" smtClean="0"/>
              <a:t> </a:t>
            </a:r>
            <a:r>
              <a:rPr lang="de-DE" sz="2200" dirty="0" err="1" smtClean="0"/>
              <a:t>for</a:t>
            </a:r>
            <a:r>
              <a:rPr lang="de-DE" sz="2200" dirty="0" smtClean="0"/>
              <a:t> </a:t>
            </a:r>
            <a:r>
              <a:rPr lang="de-DE" sz="2200" dirty="0" err="1" smtClean="0"/>
              <a:t>the</a:t>
            </a:r>
            <a:r>
              <a:rPr lang="de-DE" sz="2200" dirty="0" smtClean="0"/>
              <a:t> </a:t>
            </a:r>
            <a:r>
              <a:rPr lang="de-DE" sz="2200" dirty="0" err="1" smtClean="0"/>
              <a:t>restless</a:t>
            </a:r>
            <a:r>
              <a:rPr lang="de-DE" sz="2200" dirty="0" smtClean="0"/>
              <a:t> </a:t>
            </a:r>
            <a:r>
              <a:rPr lang="de-DE" sz="2200" dirty="0" err="1" smtClean="0"/>
              <a:t>work</a:t>
            </a:r>
            <a:r>
              <a:rPr lang="de-DE" sz="2200" dirty="0" smtClean="0"/>
              <a:t>! </a:t>
            </a:r>
            <a:endParaRPr lang="de-DE" sz="220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41880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a:t>
            </a:r>
            <a:r>
              <a:rPr lang="en-US" altLang="en-US" dirty="0" smtClean="0"/>
              <a:t>Closing Report for </a:t>
            </a:r>
            <a:r>
              <a:rPr lang="en-US" altLang="en-US" dirty="0"/>
              <a:t>the </a:t>
            </a:r>
            <a:r>
              <a:rPr lang="en-US" altLang="en-US" dirty="0" smtClean="0"/>
              <a:t>July 2022 hybrid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TG13 </a:t>
            </a:r>
            <a:r>
              <a:rPr lang="de-DE" sz="2000" dirty="0" err="1" smtClean="0"/>
              <a:t>draft</a:t>
            </a:r>
            <a:r>
              <a:rPr lang="de-DE" sz="2000" dirty="0" smtClean="0"/>
              <a:t> </a:t>
            </a:r>
            <a:r>
              <a:rPr lang="de-DE" sz="2000" dirty="0" err="1" smtClean="0"/>
              <a:t>is</a:t>
            </a:r>
            <a:r>
              <a:rPr lang="de-DE" sz="2000" dirty="0" smtClean="0"/>
              <a:t> in IEEE SA </a:t>
            </a:r>
            <a:r>
              <a:rPr lang="de-DE" sz="2000" dirty="0" err="1" smtClean="0"/>
              <a:t>ballot</a:t>
            </a:r>
            <a:endParaRPr lang="de-DE" sz="2000" dirty="0" smtClean="0"/>
          </a:p>
          <a:p>
            <a:pPr lvl="1" indent="-382588"/>
            <a:r>
              <a:rPr lang="en-US" sz="1800" dirty="0" smtClean="0"/>
              <a:t>SA ballot: 95% approve, 82</a:t>
            </a:r>
            <a:r>
              <a:rPr lang="en-US" sz="1800" dirty="0"/>
              <a:t>% </a:t>
            </a:r>
            <a:r>
              <a:rPr lang="en-US" sz="1800" dirty="0" smtClean="0"/>
              <a:t>return, 3 NO, 314 </a:t>
            </a:r>
            <a:r>
              <a:rPr lang="en-US" sz="1800" dirty="0"/>
              <a:t>comments </a:t>
            </a:r>
            <a:r>
              <a:rPr lang="en-US" sz="1800" dirty="0" smtClean="0"/>
              <a:t>(</a:t>
            </a:r>
            <a:r>
              <a:rPr lang="en-US" sz="1800" dirty="0"/>
              <a:t>9 </a:t>
            </a:r>
            <a:r>
              <a:rPr lang="en-US" sz="1800" dirty="0" smtClean="0"/>
              <a:t>G, 112 T, 193 E)</a:t>
            </a:r>
            <a:endParaRPr lang="en-US" sz="1800" dirty="0"/>
          </a:p>
          <a:p>
            <a:pPr marL="719138" lvl="1" indent="-342900" algn="just">
              <a:buFont typeface="Symbol" panose="05050102010706020507" pitchFamily="18" charset="2"/>
              <a:buChar char="-"/>
              <a:defRPr/>
            </a:pPr>
            <a:r>
              <a:rPr lang="de-DE" sz="1800" b="0" dirty="0" smtClean="0"/>
              <a:t>1</a:t>
            </a:r>
            <a:r>
              <a:rPr lang="de-DE" sz="1800" b="0" baseline="30000" dirty="0" smtClean="0"/>
              <a:t>st</a:t>
            </a:r>
            <a:r>
              <a:rPr lang="de-DE" sz="1800" b="0" dirty="0" smtClean="0"/>
              <a:t> </a:t>
            </a:r>
            <a:r>
              <a:rPr lang="de-DE" sz="1800" b="0" dirty="0" err="1" smtClean="0"/>
              <a:t>recirc</a:t>
            </a:r>
            <a:r>
              <a:rPr lang="de-DE" sz="1800" b="0" dirty="0" smtClean="0"/>
              <a:t>: </a:t>
            </a:r>
            <a:r>
              <a:rPr lang="de-DE" sz="1800" dirty="0" smtClean="0"/>
              <a:t>98</a:t>
            </a:r>
            <a:r>
              <a:rPr lang="de-DE" sz="1800" dirty="0"/>
              <a:t>% </a:t>
            </a:r>
            <a:r>
              <a:rPr lang="de-DE" sz="1800" dirty="0" err="1" smtClean="0"/>
              <a:t>approve</a:t>
            </a:r>
            <a:r>
              <a:rPr lang="de-DE" sz="1800" dirty="0" smtClean="0"/>
              <a:t>, </a:t>
            </a:r>
            <a:r>
              <a:rPr lang="de-DE" sz="1800" dirty="0"/>
              <a:t>85% </a:t>
            </a:r>
            <a:r>
              <a:rPr lang="de-DE" sz="1800" dirty="0" err="1" smtClean="0"/>
              <a:t>return</a:t>
            </a:r>
            <a:r>
              <a:rPr lang="de-DE" sz="1800" dirty="0" smtClean="0"/>
              <a:t>, 1 NO, 158 </a:t>
            </a:r>
            <a:r>
              <a:rPr lang="de-DE" sz="1800" dirty="0" err="1" smtClean="0"/>
              <a:t>comments</a:t>
            </a:r>
            <a:r>
              <a:rPr lang="de-DE" sz="1800" dirty="0" smtClean="0"/>
              <a:t> (1 G, 96 T, 61 E)</a:t>
            </a:r>
          </a:p>
          <a:p>
            <a:pPr marL="719138" lvl="1" indent="-342900" algn="just">
              <a:buFont typeface="Symbol" panose="05050102010706020507" pitchFamily="18" charset="2"/>
              <a:buChar char="-"/>
              <a:defRPr/>
            </a:pPr>
            <a:r>
              <a:rPr lang="de-DE" sz="1800" dirty="0" smtClean="0"/>
              <a:t>2</a:t>
            </a:r>
            <a:r>
              <a:rPr lang="de-DE" sz="1800" baseline="30000" dirty="0" smtClean="0"/>
              <a:t>nd</a:t>
            </a:r>
            <a:r>
              <a:rPr lang="de-DE" sz="1800" dirty="0" smtClean="0"/>
              <a:t> </a:t>
            </a:r>
            <a:r>
              <a:rPr lang="de-DE" sz="1800" dirty="0" err="1"/>
              <a:t>recirc</a:t>
            </a:r>
            <a:r>
              <a:rPr lang="de-DE" sz="1800" dirty="0" smtClean="0"/>
              <a:t>: 97% </a:t>
            </a:r>
            <a:r>
              <a:rPr lang="de-DE" sz="1800" dirty="0" err="1" smtClean="0"/>
              <a:t>approve</a:t>
            </a:r>
            <a:r>
              <a:rPr lang="de-DE" sz="1800" dirty="0" smtClean="0"/>
              <a:t>, 84% </a:t>
            </a:r>
            <a:r>
              <a:rPr lang="de-DE" sz="1800" dirty="0" err="1" smtClean="0"/>
              <a:t>return</a:t>
            </a:r>
            <a:r>
              <a:rPr lang="de-DE" sz="1800" dirty="0" smtClean="0"/>
              <a:t>, 2 NO, 94 </a:t>
            </a:r>
            <a:r>
              <a:rPr lang="de-DE" sz="1800" dirty="0" err="1" smtClean="0"/>
              <a:t>comments</a:t>
            </a:r>
            <a:r>
              <a:rPr lang="de-DE" sz="1800" dirty="0" smtClean="0"/>
              <a:t> (45 T, 49 E)</a:t>
            </a:r>
          </a:p>
          <a:p>
            <a:pPr marL="342900" indent="-342900" algn="just">
              <a:buFont typeface="Arial" panose="020B0604020202020204" pitchFamily="34" charset="0"/>
              <a:buChar char="•"/>
              <a:defRPr/>
            </a:pPr>
            <a:r>
              <a:rPr lang="de-DE" sz="2000" dirty="0" smtClean="0"/>
              <a:t>Agenda </a:t>
            </a:r>
            <a:r>
              <a:rPr lang="de-DE" sz="2000" dirty="0" smtClean="0"/>
              <a:t>in </a:t>
            </a:r>
            <a:r>
              <a:rPr lang="de-DE" sz="2000" dirty="0" err="1" smtClean="0"/>
              <a:t>doc</a:t>
            </a:r>
            <a:r>
              <a:rPr lang="de-DE" sz="2000" dirty="0" smtClean="0"/>
              <a:t>. </a:t>
            </a:r>
            <a:r>
              <a:rPr lang="de-DE" sz="2000" dirty="0" smtClean="0"/>
              <a:t>15-22/0361r5</a:t>
            </a:r>
            <a:endParaRPr lang="de-DE" sz="2000" dirty="0" smtClean="0"/>
          </a:p>
          <a:p>
            <a:pPr marL="1119188" lvl="2" indent="-363538">
              <a:buFont typeface="Symbol" panose="05050102010706020507" pitchFamily="18" charset="2"/>
              <a:buChar char="-"/>
              <a:defRPr/>
            </a:pPr>
            <a:r>
              <a:rPr lang="de-DE" sz="1800" dirty="0" smtClean="0"/>
              <a:t>Goal was </a:t>
            </a:r>
            <a:r>
              <a:rPr lang="de-DE" sz="1800" dirty="0" err="1" smtClean="0"/>
              <a:t>finalization</a:t>
            </a:r>
            <a:r>
              <a:rPr lang="de-DE" sz="1800" dirty="0" smtClean="0"/>
              <a:t> </a:t>
            </a:r>
            <a:r>
              <a:rPr lang="de-DE" sz="1800" dirty="0" err="1" smtClean="0"/>
              <a:t>of</a:t>
            </a:r>
            <a:r>
              <a:rPr lang="de-DE" sz="1800" dirty="0" smtClean="0"/>
              <a:t> D7.0</a:t>
            </a:r>
          </a:p>
          <a:p>
            <a:pPr marL="1119188" lvl="2" indent="-363538">
              <a:buFont typeface="Symbol" panose="05050102010706020507" pitchFamily="18" charset="2"/>
              <a:buChar char="-"/>
              <a:defRPr/>
            </a:pPr>
            <a:r>
              <a:rPr lang="de-DE" sz="1800" dirty="0" smtClean="0"/>
              <a:t>Start </a:t>
            </a:r>
            <a:r>
              <a:rPr lang="de-DE" sz="1800" dirty="0" err="1" smtClean="0"/>
              <a:t>recirculation</a:t>
            </a:r>
            <a:r>
              <a:rPr lang="de-DE" sz="1800" dirty="0" smtClean="0"/>
              <a:t>, </a:t>
            </a:r>
            <a:r>
              <a:rPr lang="de-DE" sz="1800" dirty="0" err="1" smtClean="0"/>
              <a:t>discuss</a:t>
            </a:r>
            <a:r>
              <a:rPr lang="de-DE" sz="1800" dirty="0" smtClean="0"/>
              <a:t> </a:t>
            </a:r>
            <a:r>
              <a:rPr lang="de-DE" sz="1800" dirty="0" err="1" smtClean="0"/>
              <a:t>finalization</a:t>
            </a:r>
            <a:r>
              <a:rPr lang="de-DE" sz="1800" dirty="0" smtClean="0"/>
              <a:t> and </a:t>
            </a:r>
            <a:r>
              <a:rPr lang="de-DE" sz="1800" dirty="0" err="1" smtClean="0"/>
              <a:t>publication</a:t>
            </a:r>
            <a:endParaRPr lang="de-DE" sz="1800" dirty="0" smtClean="0"/>
          </a:p>
          <a:p>
            <a:pPr marL="1119188" lvl="2" indent="-363538">
              <a:buFont typeface="Symbol" panose="05050102010706020507" pitchFamily="18" charset="2"/>
              <a:buChar char="-"/>
              <a:defRPr/>
            </a:pPr>
            <a:r>
              <a:rPr lang="de-DE" sz="1800" dirty="0" smtClean="0"/>
              <a:t>Joint </a:t>
            </a:r>
            <a:r>
              <a:rPr lang="de-DE" sz="1800" dirty="0" err="1"/>
              <a:t>session</a:t>
            </a:r>
            <a:r>
              <a:rPr lang="de-DE" sz="1800" dirty="0"/>
              <a:t> </a:t>
            </a:r>
            <a:r>
              <a:rPr lang="de-DE" sz="1800" dirty="0" smtClean="0"/>
              <a:t>802.15/802.1 TUE 11-12 </a:t>
            </a:r>
            <a:r>
              <a:rPr lang="de-DE" sz="1800" dirty="0" err="1" smtClean="0"/>
              <a:t>prepare</a:t>
            </a:r>
            <a:r>
              <a:rPr lang="de-DE" sz="1800" dirty="0" smtClean="0"/>
              <a:t>, TUE 18-19 </a:t>
            </a:r>
            <a:r>
              <a:rPr lang="de-DE" sz="1800" dirty="0" err="1" smtClean="0"/>
              <a:t>joint</a:t>
            </a:r>
            <a:r>
              <a:rPr lang="de-DE" sz="1800" dirty="0" smtClean="0"/>
              <a:t> </a:t>
            </a:r>
            <a:r>
              <a:rPr lang="de-DE" sz="1800" dirty="0" err="1" smtClean="0"/>
              <a:t>meeting</a:t>
            </a:r>
            <a:endParaRPr lang="de-DE" sz="1800" dirty="0"/>
          </a:p>
          <a:p>
            <a:pPr marL="1119188" lvl="2" indent="-363538" algn="just">
              <a:buFont typeface="Symbol" panose="05050102010706020507" pitchFamily="18" charset="2"/>
              <a:buChar char="-"/>
              <a:defRPr/>
            </a:pPr>
            <a:r>
              <a:rPr lang="de-DE" sz="1800" dirty="0" smtClean="0"/>
              <a:t>MON July-11 PM1 TG13</a:t>
            </a:r>
          </a:p>
          <a:p>
            <a:pPr marL="1119188" lvl="2" indent="-363538" algn="just">
              <a:buFont typeface="Symbol" panose="05050102010706020507" pitchFamily="18" charset="2"/>
              <a:buChar char="-"/>
              <a:defRPr/>
            </a:pPr>
            <a:r>
              <a:rPr lang="de-DE" sz="1800" dirty="0" smtClean="0"/>
              <a:t>TUR July-12 PM1 TG13</a:t>
            </a:r>
            <a:endParaRPr lang="de-DE" sz="1800" dirty="0"/>
          </a:p>
          <a:p>
            <a:pPr marL="1119188" lvl="2" indent="-363538" algn="just">
              <a:buFont typeface="Symbol" panose="05050102010706020507" pitchFamily="18" charset="2"/>
              <a:buChar char="-"/>
              <a:defRPr/>
            </a:pPr>
            <a:r>
              <a:rPr lang="de-DE" sz="1800" dirty="0" smtClean="0"/>
              <a:t>WED July-13 PM1 TG13</a:t>
            </a:r>
          </a:p>
          <a:p>
            <a:pPr marL="1119188" lvl="2" indent="-363538" algn="just">
              <a:buFont typeface="Symbol" panose="05050102010706020507" pitchFamily="18" charset="2"/>
              <a:buChar char="-"/>
              <a:defRPr/>
            </a:pPr>
            <a:r>
              <a:rPr lang="de-DE" sz="1800" dirty="0" smtClean="0"/>
              <a:t>THUR July-14 PM1 TG13</a:t>
            </a:r>
            <a:endParaRPr lang="de-DE" sz="1800" b="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3</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draft status and plan for July</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de-DE" sz="2000" dirty="0" err="1" smtClean="0"/>
              <a:t>Monday</a:t>
            </a:r>
            <a:r>
              <a:rPr lang="de-DE" sz="2000" dirty="0" smtClean="0"/>
              <a:t> July-11 </a:t>
            </a:r>
            <a:r>
              <a:rPr lang="en-GB" sz="2000" dirty="0" smtClean="0"/>
              <a:t>PM1 (13:30-15:30 </a:t>
            </a:r>
            <a:r>
              <a:rPr lang="en-GB" sz="2000" dirty="0"/>
              <a:t>EST, </a:t>
            </a:r>
            <a:r>
              <a:rPr lang="en-GB" sz="2000" dirty="0" smtClean="0"/>
              <a:t>19:30-21:30 </a:t>
            </a:r>
            <a:r>
              <a:rPr lang="en-GB" sz="2000" dirty="0"/>
              <a:t>CET)</a:t>
            </a:r>
            <a:endParaRPr lang="de-DE" sz="2000" dirty="0"/>
          </a:p>
          <a:p>
            <a:pPr marL="1028700" lvl="1"/>
            <a:r>
              <a:rPr lang="en-GB" sz="1800" dirty="0"/>
              <a:t>Reconfirm </a:t>
            </a:r>
            <a:r>
              <a:rPr lang="en-GB" sz="1800" dirty="0" smtClean="0"/>
              <a:t>CRG, Announce teleconferences</a:t>
            </a:r>
          </a:p>
          <a:p>
            <a:pPr marL="1028700" lvl="1"/>
            <a:r>
              <a:rPr lang="en-GB" sz="1800" dirty="0" smtClean="0"/>
              <a:t>Prepare </a:t>
            </a:r>
            <a:r>
              <a:rPr lang="en-GB" sz="1800" dirty="0" smtClean="0"/>
              <a:t>joint meeting with 802.1</a:t>
            </a:r>
          </a:p>
          <a:p>
            <a:pPr marL="1028700" lvl="1"/>
            <a:r>
              <a:rPr lang="en-GB" sz="1800" dirty="0" smtClean="0"/>
              <a:t>Status </a:t>
            </a:r>
            <a:r>
              <a:rPr lang="en-GB" sz="1800" dirty="0"/>
              <a:t>of SA </a:t>
            </a:r>
            <a:r>
              <a:rPr lang="en-GB" sz="1800" dirty="0" smtClean="0"/>
              <a:t>ballot, Review draft</a:t>
            </a:r>
            <a:endParaRPr lang="de-DE" sz="1800" dirty="0"/>
          </a:p>
          <a:p>
            <a:pPr marL="1028700" lvl="1"/>
            <a:r>
              <a:rPr lang="en-GB" sz="1800" dirty="0" smtClean="0"/>
              <a:t>Discuss final changes</a:t>
            </a:r>
            <a:endParaRPr lang="en-GB" sz="1800" dirty="0"/>
          </a:p>
          <a:p>
            <a:pPr marL="357188" indent="-357188"/>
            <a:r>
              <a:rPr lang="de-DE" sz="2000" dirty="0" err="1" smtClean="0"/>
              <a:t>Tuesday</a:t>
            </a:r>
            <a:r>
              <a:rPr lang="de-DE" sz="2000" dirty="0" smtClean="0"/>
              <a:t> July-12 </a:t>
            </a:r>
            <a:r>
              <a:rPr lang="en-GB" sz="2000" dirty="0"/>
              <a:t>PM1 (13:30-15:30 EST, 19:30-21:30 CET)</a:t>
            </a:r>
            <a:endParaRPr lang="de-DE" sz="2000" dirty="0"/>
          </a:p>
          <a:p>
            <a:pPr marL="989013" lvl="1" indent="-269875"/>
            <a:r>
              <a:rPr lang="en-GB" sz="1800" dirty="0" smtClean="0"/>
              <a:t>PAR extension, Discuss final changes </a:t>
            </a:r>
          </a:p>
          <a:p>
            <a:pPr marL="357188" indent="-357188"/>
            <a:r>
              <a:rPr lang="de-DE" sz="2000" dirty="0" err="1" smtClean="0"/>
              <a:t>Wednesday</a:t>
            </a:r>
            <a:r>
              <a:rPr lang="de-DE" sz="2000" dirty="0" smtClean="0"/>
              <a:t> July-13 </a:t>
            </a:r>
            <a:r>
              <a:rPr lang="en-GB" sz="2000" dirty="0"/>
              <a:t>PM1 (13:30-15:30 EST, 19:30-21:30 CET</a:t>
            </a:r>
            <a:r>
              <a:rPr lang="en-GB" sz="2000" dirty="0" smtClean="0"/>
              <a:t>)</a:t>
            </a:r>
            <a:endParaRPr lang="de-DE" sz="2000" dirty="0"/>
          </a:p>
          <a:p>
            <a:pPr marL="1028700" lvl="1"/>
            <a:r>
              <a:rPr lang="en-GB" sz="1800" dirty="0" smtClean="0"/>
              <a:t>Discuss final </a:t>
            </a:r>
            <a:r>
              <a:rPr lang="en-GB" sz="1800" dirty="0" smtClean="0"/>
              <a:t>changes</a:t>
            </a:r>
          </a:p>
          <a:p>
            <a:pPr marL="357188" indent="-357188"/>
            <a:r>
              <a:rPr lang="de-DE" sz="2000" dirty="0" err="1" smtClean="0"/>
              <a:t>Thursday</a:t>
            </a:r>
            <a:r>
              <a:rPr lang="de-DE" sz="2000" dirty="0" smtClean="0"/>
              <a:t> </a:t>
            </a:r>
            <a:r>
              <a:rPr lang="de-DE" sz="2000" dirty="0" smtClean="0"/>
              <a:t>July-14 </a:t>
            </a:r>
            <a:r>
              <a:rPr lang="en-GB" sz="2000" dirty="0"/>
              <a:t>PM1 (13:30-15:30 EST, 19:30-21:30 CET)</a:t>
            </a:r>
            <a:endParaRPr lang="de-DE" sz="2000" dirty="0"/>
          </a:p>
          <a:p>
            <a:pPr marL="989013" lvl="1" indent="-269875"/>
            <a:r>
              <a:rPr lang="en-GB" sz="1800" dirty="0"/>
              <a:t>Approve May meeting and teleconference minutes</a:t>
            </a:r>
          </a:p>
          <a:p>
            <a:pPr marL="989013" lvl="1" indent="-269875"/>
            <a:r>
              <a:rPr lang="en-GB" sz="1800" dirty="0" smtClean="0"/>
              <a:t>Discuss </a:t>
            </a:r>
            <a:r>
              <a:rPr lang="en-GB" sz="1800" dirty="0" smtClean="0"/>
              <a:t>final changes</a:t>
            </a:r>
          </a:p>
          <a:p>
            <a:pPr marL="989013" lvl="1" indent="-269875"/>
            <a:r>
              <a:rPr lang="en-GB" sz="1800" dirty="0" smtClean="0"/>
              <a:t>Start recirculation</a:t>
            </a:r>
            <a:endParaRPr lang="en-GB" sz="1800" dirty="0"/>
          </a:p>
          <a:p>
            <a:pPr marL="989013" lvl="1" indent="-269875"/>
            <a:r>
              <a:rPr lang="en-GB" sz="1800" dirty="0" smtClean="0"/>
              <a:t>Discuss TG13 timeline</a:t>
            </a:r>
            <a:endParaRPr lang="en-GB" sz="1800" dirty="0"/>
          </a:p>
          <a:p>
            <a:pPr marL="719138" lvl="1" indent="0">
              <a:buNone/>
            </a:pPr>
            <a:endParaRPr lang="en-GB"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4</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meetings this </a:t>
            </a:r>
            <a:r>
              <a:rPr lang="en-US" altLang="en-US" sz="3200" dirty="0">
                <a:solidFill>
                  <a:schemeClr val="tx2"/>
                </a:solidFill>
              </a:rPr>
              <a:t>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pic>
        <p:nvPicPr>
          <p:cNvPr id="6" name="Grafik 5"/>
          <p:cNvPicPr>
            <a:picLocks noChangeAspect="1"/>
          </p:cNvPicPr>
          <p:nvPr/>
        </p:nvPicPr>
        <p:blipFill>
          <a:blip r:embed="rId2"/>
          <a:stretch>
            <a:fillRect/>
          </a:stretch>
        </p:blipFill>
        <p:spPr>
          <a:xfrm>
            <a:off x="761999" y="838200"/>
            <a:ext cx="7315199" cy="5486400"/>
          </a:xfrm>
          <a:prstGeom prst="rect">
            <a:avLst/>
          </a:prstGeom>
        </p:spPr>
      </p:pic>
    </p:spTree>
    <p:extLst>
      <p:ext uri="{BB962C8B-B14F-4D97-AF65-F5344CB8AC3E}">
        <p14:creationId xmlns:p14="http://schemas.microsoft.com/office/powerpoint/2010/main" val="2227950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a:t>
            </a:r>
            <a:r>
              <a:rPr lang="en-US" sz="1800" b="0" i="1" dirty="0" smtClean="0"/>
              <a:t>that </a:t>
            </a:r>
            <a:r>
              <a:rPr lang="en-US" sz="1800" b="0" i="1" dirty="0"/>
              <a:t>802.15 WG approves the formation of a Comment Resolution Group (CRG) for the Standards Association balloting of the </a:t>
            </a:r>
            <a:r>
              <a:rPr lang="en-US" sz="1800" b="0" i="1" dirty="0" smtClean="0"/>
              <a:t>P802.15.13_D7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r>
              <a:rPr lang="en-US" sz="1800" b="1" dirty="0" smtClean="0"/>
              <a:t>Lennert Bober</a:t>
            </a:r>
            <a:r>
              <a:rPr lang="en-US" sz="1800" b="1" dirty="0" smtClean="0"/>
              <a:t>	</a:t>
            </a:r>
          </a:p>
          <a:p>
            <a:pPr marL="457200" lvl="1" indent="0">
              <a:buNone/>
            </a:pPr>
            <a:r>
              <a:rPr lang="en-US" sz="1800" b="1" dirty="0" smtClean="0"/>
              <a:t>Second:	</a:t>
            </a:r>
            <a:r>
              <a:rPr lang="en-US" sz="1800" b="1" dirty="0" err="1" smtClean="0"/>
              <a:t>Tero</a:t>
            </a:r>
            <a:r>
              <a:rPr lang="en-US" sz="1800" b="1" dirty="0" smtClean="0"/>
              <a:t> </a:t>
            </a:r>
            <a:r>
              <a:rPr lang="en-US" sz="1800" b="1" dirty="0" err="1" smtClean="0"/>
              <a:t>Kivinen</a:t>
            </a:r>
            <a:endParaRPr lang="de-DE" sz="1800" b="1" dirty="0" smtClean="0"/>
          </a:p>
          <a:p>
            <a:pPr marL="457200" lvl="1" indent="0">
              <a:buNone/>
            </a:pPr>
            <a:endParaRPr lang="en-US" sz="1800" dirty="0" smtClean="0"/>
          </a:p>
          <a:p>
            <a:pPr marL="457200" lvl="1" indent="0">
              <a:buNone/>
            </a:pPr>
            <a:r>
              <a:rPr lang="en-US" sz="1800" dirty="0" smtClean="0"/>
              <a:t>Y / N / A = 44 / 0 / 5</a:t>
            </a:r>
            <a:endParaRPr lang="en-US" sz="180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277082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21 </a:t>
            </a:r>
            <a:r>
              <a:rPr lang="de-DE" dirty="0" err="1" smtClean="0"/>
              <a:t>July</a:t>
            </a:r>
            <a:r>
              <a:rPr lang="de-DE" dirty="0" smtClean="0"/>
              <a:t> 2022, 17:00-18.30 CET (11:00-12:30 ET, 0:00-1:30 KT)</a:t>
            </a:r>
          </a:p>
          <a:p>
            <a:pPr marL="800100" lvl="1"/>
            <a:r>
              <a:rPr lang="de-DE" dirty="0" smtClean="0"/>
              <a:t>25 </a:t>
            </a:r>
            <a:r>
              <a:rPr lang="de-DE" dirty="0" err="1" smtClean="0"/>
              <a:t>July</a:t>
            </a:r>
            <a:r>
              <a:rPr lang="de-DE" dirty="0" smtClean="0"/>
              <a:t> 2022, 11:00-12.30 CET (5:00-6:30 ET, 18:00-19:30 KT)</a:t>
            </a:r>
          </a:p>
          <a:p>
            <a:pPr marL="800100" lvl="1"/>
            <a:r>
              <a:rPr lang="de-DE" dirty="0" smtClean="0"/>
              <a:t>  1 August 2022, 11:00-12.30 CET (5:00-6:30 ET, 18:00-19:30 KT)</a:t>
            </a:r>
          </a:p>
          <a:p>
            <a:pPr marL="800100" lvl="1"/>
            <a:r>
              <a:rPr lang="de-DE" dirty="0" smtClean="0"/>
              <a:t>8 August 2022, 11:00-12.30 CET (5:00-6:30 ET, 18:00-19:30 KT)</a:t>
            </a:r>
          </a:p>
          <a:p>
            <a:pPr marL="800100" lvl="1"/>
            <a:r>
              <a:rPr lang="de-DE" dirty="0" smtClean="0"/>
              <a:t>15 August 2022</a:t>
            </a:r>
            <a:r>
              <a:rPr lang="de-DE" dirty="0"/>
              <a:t>, 11:00-12.30 CET (5:00-6:30 ET, 18:00-19:30 KT</a:t>
            </a:r>
            <a:r>
              <a:rPr lang="de-DE" dirty="0" smtClean="0"/>
              <a:t>)</a:t>
            </a:r>
          </a:p>
          <a:p>
            <a:pPr marL="800100" lvl="1"/>
            <a:r>
              <a:rPr lang="de-DE" dirty="0" smtClean="0"/>
              <a:t>22 August </a:t>
            </a:r>
            <a:r>
              <a:rPr lang="de-DE" dirty="0"/>
              <a:t>2022, 11:00-12.30 CET (5:00-6:30 ET, 18:00-19:30 KT</a:t>
            </a:r>
            <a:r>
              <a:rPr lang="de-DE" dirty="0" smtClean="0"/>
              <a:t>)</a:t>
            </a:r>
          </a:p>
          <a:p>
            <a:pPr marL="800100" lvl="1"/>
            <a:r>
              <a:rPr lang="de-DE" dirty="0" smtClean="0"/>
              <a:t>29 August </a:t>
            </a:r>
            <a:r>
              <a:rPr lang="de-DE" dirty="0"/>
              <a:t>2022, 11:00-12.30 CET (5:00-6:30 ET, 18:00-19:30 KT</a:t>
            </a:r>
            <a:r>
              <a:rPr lang="de-DE" dirty="0" smtClean="0"/>
              <a:t>)</a:t>
            </a:r>
          </a:p>
          <a:p>
            <a:pPr marL="800100" lvl="1"/>
            <a:r>
              <a:rPr lang="de-DE" dirty="0" smtClean="0"/>
              <a:t>5 September </a:t>
            </a:r>
            <a:r>
              <a:rPr lang="de-DE" dirty="0"/>
              <a:t>2022, 11:00-12.30 CET (5:00-6:30 ET, 18:00-19:30 KT</a:t>
            </a:r>
            <a:r>
              <a:rPr lang="de-DE" dirty="0" smtClean="0"/>
              <a:t>)</a:t>
            </a:r>
            <a:endParaRPr lang="de-DE" dirty="0"/>
          </a:p>
          <a:p>
            <a:pPr marL="800100" lvl="1"/>
            <a:r>
              <a:rPr lang="de-DE" sz="2400" dirty="0" smtClean="0"/>
              <a:t> </a:t>
            </a:r>
            <a:r>
              <a:rPr lang="de-DE" sz="2400" dirty="0" err="1" smtClean="0"/>
              <a:t>meetings</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pic>
        <p:nvPicPr>
          <p:cNvPr id="6" name="Grafik 5"/>
          <p:cNvPicPr>
            <a:picLocks noChangeAspect="1"/>
          </p:cNvPicPr>
          <p:nvPr/>
        </p:nvPicPr>
        <p:blipFill>
          <a:blip r:embed="rId2"/>
          <a:stretch>
            <a:fillRect/>
          </a:stretch>
        </p:blipFill>
        <p:spPr>
          <a:xfrm>
            <a:off x="685800" y="703262"/>
            <a:ext cx="7696200" cy="5772151"/>
          </a:xfrm>
          <a:prstGeom prst="rect">
            <a:avLst/>
          </a:prstGeom>
        </p:spPr>
      </p:pic>
    </p:spTree>
    <p:extLst>
      <p:ext uri="{BB962C8B-B14F-4D97-AF65-F5344CB8AC3E}">
        <p14:creationId xmlns:p14="http://schemas.microsoft.com/office/powerpoint/2010/main" val="470167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dirty="0"/>
              <a:t>Motion:</a:t>
            </a:r>
            <a:endParaRPr lang="de-DE" dirty="0"/>
          </a:p>
          <a:p>
            <a:pPr>
              <a:buNone/>
            </a:pPr>
            <a:r>
              <a:rPr lang="en-US" sz="2000" b="0" dirty="0" smtClean="0"/>
              <a:t>Move </a:t>
            </a:r>
            <a:r>
              <a:rPr lang="en-US" sz="2000" b="0" dirty="0"/>
              <a:t>that the PAR Extension contained in documents </a:t>
            </a:r>
            <a:r>
              <a:rPr lang="de-DE" sz="1800" b="0" dirty="0"/>
              <a:t>15-22-0406-00-0000-802-15-13-draft-par-extension.pdf</a:t>
            </a:r>
            <a:r>
              <a:rPr lang="en-US" sz="2000" b="0" dirty="0" smtClean="0"/>
              <a:t>, </a:t>
            </a:r>
            <a:r>
              <a:rPr lang="en-US" sz="2000" b="0" dirty="0"/>
              <a:t>be approved by the IEEE 802.15 WG and that the EC be requested to forward the PAR Revision to </a:t>
            </a:r>
            <a:r>
              <a:rPr lang="en-US" sz="2000" b="0" dirty="0" err="1"/>
              <a:t>NesCom</a:t>
            </a:r>
            <a:r>
              <a:rPr lang="en-US" sz="2000" b="0" dirty="0"/>
              <a:t>. The 802.15 working group chair and technical editor are authorized to make additional modifications to the PAR as needed to reflect EC discussion at its closing meeting</a:t>
            </a:r>
            <a:r>
              <a:rPr lang="en-US" sz="2000" b="0" dirty="0" smtClean="0"/>
              <a:t>. (</a:t>
            </a:r>
            <a:r>
              <a:rPr lang="en-US" sz="2000" b="0" dirty="0"/>
              <a:t>Note: no change to the CSD associated with this PAR)</a:t>
            </a:r>
            <a:endParaRPr lang="de-DE" sz="2000" b="0" dirty="0"/>
          </a:p>
          <a:p>
            <a:pPr>
              <a:buNone/>
            </a:pPr>
            <a:endParaRPr lang="en-US" dirty="0" smtClean="0"/>
          </a:p>
          <a:p>
            <a:pPr>
              <a:buNone/>
            </a:pPr>
            <a:r>
              <a:rPr lang="en-US" dirty="0" smtClean="0"/>
              <a:t>(</a:t>
            </a:r>
            <a:r>
              <a:rPr lang="en-US" dirty="0"/>
              <a:t>M) Lennert Bober (S) </a:t>
            </a:r>
            <a:r>
              <a:rPr lang="en-US" dirty="0" err="1"/>
              <a:t>Tero</a:t>
            </a:r>
            <a:r>
              <a:rPr lang="en-US" dirty="0"/>
              <a:t> </a:t>
            </a:r>
            <a:r>
              <a:rPr lang="en-US" dirty="0" err="1"/>
              <a:t>Kivinen</a:t>
            </a:r>
            <a:endParaRPr lang="de-DE" dirty="0"/>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/A = 46 / 0 / 4</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2340618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1049</Words>
  <Application>Microsoft Office PowerPoint</Application>
  <PresentationFormat>Bildschirmpräsentation (4:3)</PresentationFormat>
  <Paragraphs>146</Paragraphs>
  <Slides>13</Slides>
  <Notes>7</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13</vt:i4>
      </vt:variant>
    </vt:vector>
  </HeadingPairs>
  <TitlesOfParts>
    <vt:vector size="21" baseType="lpstr">
      <vt:lpstr>ＭＳ Ｐゴシック</vt:lpstr>
      <vt:lpstr>ＭＳ Ｐゴシック</vt:lpstr>
      <vt:lpstr>Arial</vt:lpstr>
      <vt:lpstr>Symbol</vt:lpstr>
      <vt:lpstr>Times New Roman</vt:lpstr>
      <vt:lpstr>Wingdings</vt:lpstr>
      <vt:lpstr>802-11-Submission</vt:lpstr>
      <vt:lpstr>Document</vt:lpstr>
      <vt:lpstr>IEEE 802.15 TG13  Multi-Gbit/s Optical Wireless Communication  July 2022 Closing report</vt:lpstr>
      <vt:lpstr>PowerPoint-Präsentation</vt:lpstr>
      <vt:lpstr>PowerPoint-Präsentation</vt:lpstr>
      <vt:lpstr>PowerPoint-Präsentation</vt:lpstr>
      <vt:lpstr>PowerPoint-Präsentation</vt:lpstr>
      <vt:lpstr>WG Motion to reconfirm CRG</vt:lpstr>
      <vt:lpstr>Plan for CRG Telcos</vt:lpstr>
      <vt:lpstr>PowerPoint-Präsentation</vt:lpstr>
      <vt:lpstr>PowerPoint-Präsentation</vt:lpstr>
      <vt:lpstr>PowerPoint-Präsentation</vt:lpstr>
      <vt:lpstr>PowerPoint-Präsentation</vt:lpstr>
      <vt:lpstr>TG13 SA ballot status</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5942</cp:revision>
  <cp:lastPrinted>2014-11-04T15:04:57Z</cp:lastPrinted>
  <dcterms:created xsi:type="dcterms:W3CDTF">2007-04-17T18:10:23Z</dcterms:created>
  <dcterms:modified xsi:type="dcterms:W3CDTF">2022-07-14T21:22:21Z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