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608" r:id="rId4"/>
    <p:sldId id="862" r:id="rId5"/>
    <p:sldId id="754" r:id="rId6"/>
    <p:sldId id="873" r:id="rId7"/>
    <p:sldId id="872" r:id="rId8"/>
    <p:sldId id="857" r:id="rId9"/>
    <p:sldId id="874" r:id="rId10"/>
    <p:sldId id="869" r:id="rId11"/>
    <p:sldId id="870" r:id="rId12"/>
    <p:sldId id="871" r:id="rId13"/>
    <p:sldId id="856" r:id="rId14"/>
    <p:sldId id="86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86" d="100"/>
          <a:sy n="86" d="100"/>
        </p:scale>
        <p:origin x="809"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3</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328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15-22-0427-00-0013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2022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2022-07-14</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2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dirty="0"/>
              <a:t>Motion:</a:t>
            </a:r>
            <a:endParaRPr lang="de-DE" dirty="0"/>
          </a:p>
          <a:p>
            <a:pPr>
              <a:buNone/>
            </a:pPr>
            <a:r>
              <a:rPr lang="en-US" sz="2000" b="0" dirty="0" smtClean="0"/>
              <a:t>Move </a:t>
            </a:r>
            <a:r>
              <a:rPr lang="en-US" sz="2000" b="0" dirty="0"/>
              <a:t>that the PAR Extension contained in documents [</a:t>
            </a:r>
            <a:r>
              <a:rPr lang="en-US" sz="2000" b="0" dirty="0" smtClean="0"/>
              <a:t>insert PAR Extension doc number], </a:t>
            </a:r>
            <a:r>
              <a:rPr lang="en-US" sz="2000" b="0" dirty="0"/>
              <a:t>be approved by the IEEE 802.15 WG and that the EC be requested to forward the PAR Revision to </a:t>
            </a:r>
            <a:r>
              <a:rPr lang="en-US" sz="2000" b="0" dirty="0" err="1"/>
              <a:t>NesCom</a:t>
            </a:r>
            <a:r>
              <a:rPr lang="en-US" sz="2000" b="0" dirty="0"/>
              <a:t>. The 802.15 working group chair and technical editor are authorized to make additional modifications to the PAR as needed to reflect EC discussion at its closing meeting</a:t>
            </a:r>
            <a:r>
              <a:rPr lang="en-US" sz="2000" b="0" dirty="0" smtClean="0"/>
              <a:t>. (</a:t>
            </a:r>
            <a:r>
              <a:rPr lang="en-US" sz="2000" b="0" dirty="0"/>
              <a:t>Note: no change to the CSD associated with this PAR)</a:t>
            </a:r>
            <a:endParaRPr lang="de-DE" sz="2000" b="0" dirty="0"/>
          </a:p>
          <a:p>
            <a:pPr>
              <a:buNone/>
            </a:pPr>
            <a:endParaRPr lang="en-US" dirty="0" smtClean="0"/>
          </a:p>
          <a:p>
            <a:pPr>
              <a:buNone/>
            </a:pPr>
            <a:r>
              <a:rPr lang="en-US" dirty="0" smtClean="0"/>
              <a:t>(</a:t>
            </a:r>
            <a:r>
              <a:rPr lang="en-US" dirty="0"/>
              <a:t>M) Lennert Bober (S) </a:t>
            </a:r>
            <a:r>
              <a:rPr lang="en-US" dirty="0" err="1"/>
              <a:t>Tero</a:t>
            </a:r>
            <a:r>
              <a:rPr lang="en-US" dirty="0"/>
              <a:t> </a:t>
            </a:r>
            <a:r>
              <a:rPr lang="en-US" dirty="0" err="1"/>
              <a:t>Kivinen</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a:t>
            </a:r>
            <a:r>
              <a:rPr lang="en-GB" altLang="en-US" dirty="0" smtClean="0">
                <a:sym typeface="Wingdings" panose="05000000000000000000" pitchFamily="2" charset="2"/>
              </a:rPr>
              <a:t>Y / N /A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234061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pic>
        <p:nvPicPr>
          <p:cNvPr id="2" name="Grafik 1"/>
          <p:cNvPicPr>
            <a:picLocks noChangeAspect="1"/>
          </p:cNvPicPr>
          <p:nvPr/>
        </p:nvPicPr>
        <p:blipFill>
          <a:blip r:embed="rId3"/>
          <a:stretch>
            <a:fillRect/>
          </a:stretch>
        </p:blipFill>
        <p:spPr>
          <a:xfrm>
            <a:off x="685800" y="685800"/>
            <a:ext cx="7620000" cy="5715001"/>
          </a:xfrm>
          <a:prstGeom prst="rect">
            <a:avLst/>
          </a:prstGeom>
        </p:spPr>
      </p:pic>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2000" dirty="0" smtClean="0"/>
              <a:t>Move </a:t>
            </a:r>
            <a:r>
              <a:rPr lang="en-US" sz="2000" dirty="0"/>
              <a:t>to accept comment resolutions in doc. </a:t>
            </a:r>
            <a:r>
              <a:rPr lang="en-US" sz="2000" dirty="0" smtClean="0"/>
              <a:t>15-22-0045/r18 including the additional comments, and</a:t>
            </a:r>
          </a:p>
          <a:p>
            <a:pPr>
              <a:buNone/>
            </a:pPr>
            <a:r>
              <a:rPr lang="en-US" sz="2000" dirty="0" smtClean="0"/>
              <a:t>authorize </a:t>
            </a:r>
            <a:r>
              <a:rPr lang="en-US" sz="2000" dirty="0"/>
              <a:t>the Technical Editor to </a:t>
            </a:r>
            <a:r>
              <a:rPr lang="en-US" sz="2000" dirty="0" smtClean="0"/>
              <a:t>include them in TG13 D7.0, and </a:t>
            </a:r>
          </a:p>
          <a:p>
            <a:pPr>
              <a:buNone/>
            </a:pPr>
            <a:r>
              <a:rPr lang="en-US" sz="2000" dirty="0" smtClean="0"/>
              <a:t>start SA recirculation ballot of the document </a:t>
            </a:r>
            <a:r>
              <a:rPr lang="en-US" sz="2000" b="0" i="1" dirty="0"/>
              <a:t>P802.15.13_D7</a:t>
            </a:r>
            <a:r>
              <a:rPr lang="en-US" sz="2000" dirty="0" smtClean="0"/>
              <a:t>.</a:t>
            </a:r>
          </a:p>
          <a:p>
            <a:pPr>
              <a:buNone/>
            </a:pPr>
            <a:r>
              <a:rPr lang="en-US" sz="2000" dirty="0" smtClean="0"/>
              <a:t> </a:t>
            </a:r>
            <a:endParaRPr lang="de-DE" sz="2000" dirty="0"/>
          </a:p>
          <a:p>
            <a:pPr lvl="0">
              <a:buNone/>
            </a:pPr>
            <a:r>
              <a:rPr lang="en-US" sz="2000" dirty="0"/>
              <a:t>Moved by </a:t>
            </a:r>
            <a:r>
              <a:rPr lang="en-US" sz="2000" dirty="0" smtClean="0"/>
              <a:t>:	Kai Lennert Bober</a:t>
            </a:r>
            <a:endParaRPr lang="de-DE" sz="2000" dirty="0"/>
          </a:p>
          <a:p>
            <a:pPr lvl="0">
              <a:buNone/>
            </a:pPr>
            <a:r>
              <a:rPr lang="en-US" sz="2000" dirty="0" smtClean="0"/>
              <a:t>Seconded </a:t>
            </a:r>
            <a:r>
              <a:rPr lang="en-US" sz="2000" dirty="0"/>
              <a:t>by </a:t>
            </a:r>
            <a:r>
              <a:rPr lang="en-US" sz="2000" dirty="0" smtClean="0"/>
              <a:t>:	</a:t>
            </a:r>
            <a:r>
              <a:rPr lang="en-US" sz="2000" dirty="0" err="1" smtClean="0"/>
              <a:t>Tero</a:t>
            </a:r>
            <a:r>
              <a:rPr lang="en-US" sz="2000" dirty="0" smtClean="0"/>
              <a:t> </a:t>
            </a:r>
            <a:r>
              <a:rPr lang="en-US" sz="2000" dirty="0" err="1" smtClean="0"/>
              <a:t>Kivinen</a:t>
            </a:r>
            <a:endParaRPr lang="de-DE" sz="2000"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r>
              <a:rPr lang="en-GB" altLang="en-US" sz="2000" dirty="0" smtClean="0">
                <a:sym typeface="Wingdings" panose="05000000000000000000" pitchFamily="2" charset="2"/>
              </a:rPr>
              <a:t>…</a:t>
            </a:r>
            <a:endParaRPr lang="en-GB" altLang="en-US" sz="2000" dirty="0" smtClean="0">
              <a:sym typeface="Wingdings" panose="05000000000000000000" pitchFamily="2" charset="2"/>
            </a:endParaRP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93 comments were </a:t>
            </a:r>
            <a:r>
              <a:rPr lang="en-US" sz="1800" dirty="0" smtClean="0"/>
              <a:t>fully addressed</a:t>
            </a:r>
          </a:p>
          <a:p>
            <a:pPr marL="361950" indent="-361950"/>
            <a:r>
              <a:rPr lang="en-GB" sz="2000" dirty="0" smtClean="0">
                <a:solidFill>
                  <a:srgbClr val="00B050"/>
                </a:solidFill>
              </a:rPr>
              <a:t>3</a:t>
            </a:r>
            <a:r>
              <a:rPr lang="en-GB" sz="2000" baseline="30000" dirty="0" smtClean="0">
                <a:solidFill>
                  <a:srgbClr val="00B050"/>
                </a:solidFill>
              </a:rPr>
              <a:t>rd</a:t>
            </a:r>
            <a:r>
              <a:rPr lang="en-GB" sz="2000" dirty="0" smtClean="0">
                <a:solidFill>
                  <a:srgbClr val="00B050"/>
                </a:solidFill>
              </a:rPr>
              <a:t> Recirculation will be started</a:t>
            </a:r>
            <a:endParaRPr lang="en-US" sz="1800" b="0" dirty="0" smtClean="0">
              <a:solidFill>
                <a:srgbClr val="00B050"/>
              </a:solidFill>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a:t>
            </a:r>
            <a:r>
              <a:rPr lang="de-DE" dirty="0" err="1" smtClean="0"/>
              <a:t>July</a:t>
            </a:r>
            <a:endParaRPr lang="de-DE" dirty="0"/>
          </a:p>
          <a:p>
            <a:pPr marL="857250" lvl="1">
              <a:buFont typeface="Symbol" panose="05050102010706020507" pitchFamily="18" charset="2"/>
              <a:buChar char="-"/>
            </a:pPr>
            <a:r>
              <a:rPr lang="de-DE" sz="1800" dirty="0" smtClean="0"/>
              <a:t>After </a:t>
            </a:r>
            <a:r>
              <a:rPr lang="de-DE" sz="1800" dirty="0" err="1" smtClean="0"/>
              <a:t>July</a:t>
            </a:r>
            <a:r>
              <a:rPr lang="de-DE" sz="1800" dirty="0" smtClean="0"/>
              <a:t>: </a:t>
            </a:r>
            <a:r>
              <a:rPr lang="de-DE" sz="1800" dirty="0" err="1" smtClean="0"/>
              <a:t>prepare</a:t>
            </a:r>
            <a:r>
              <a:rPr lang="de-DE" sz="1800" dirty="0" smtClean="0"/>
              <a:t> </a:t>
            </a:r>
            <a:r>
              <a:rPr lang="de-DE" sz="1800" dirty="0" err="1" smtClean="0"/>
              <a:t>the</a:t>
            </a:r>
            <a:r>
              <a:rPr lang="de-DE" sz="1800" dirty="0" smtClean="0"/>
              <a:t> </a:t>
            </a:r>
            <a:r>
              <a:rPr lang="de-DE" sz="1800" dirty="0" err="1" smtClean="0"/>
              <a:t>draft</a:t>
            </a:r>
            <a:r>
              <a:rPr lang="de-DE" sz="1800" dirty="0" smtClean="0"/>
              <a:t> D7.0 and </a:t>
            </a:r>
            <a:r>
              <a:rPr lang="de-DE" sz="1800" dirty="0" err="1" smtClean="0"/>
              <a:t>start</a:t>
            </a:r>
            <a:r>
              <a:rPr lang="de-DE" sz="1800" dirty="0" smtClean="0"/>
              <a:t> </a:t>
            </a:r>
            <a:r>
              <a:rPr lang="de-DE" sz="1800" dirty="0" err="1" smtClean="0"/>
              <a:t>recirculation</a:t>
            </a:r>
            <a:endParaRPr lang="de-DE" sz="1800" dirty="0" smtClean="0"/>
          </a:p>
          <a:p>
            <a:pPr marL="857250" lvl="1">
              <a:buFont typeface="Symbol" panose="05050102010706020507" pitchFamily="18" charset="2"/>
              <a:buChar char="-"/>
            </a:pPr>
            <a:r>
              <a:rPr lang="de-DE" sz="1800" dirty="0" smtClean="0"/>
              <a:t>Hold </a:t>
            </a:r>
            <a:r>
              <a:rPr lang="de-DE" sz="1800" dirty="0" err="1" smtClean="0"/>
              <a:t>first</a:t>
            </a:r>
            <a:r>
              <a:rPr lang="de-DE" sz="1800" dirty="0" smtClean="0"/>
              <a:t> </a:t>
            </a:r>
            <a:r>
              <a:rPr lang="de-DE" sz="1800" dirty="0" smtClean="0"/>
              <a:t>CRG </a:t>
            </a:r>
            <a:r>
              <a:rPr lang="de-DE" sz="1800" dirty="0" err="1" smtClean="0"/>
              <a:t>meetings</a:t>
            </a:r>
            <a:endParaRPr lang="de-DE" sz="1800" dirty="0" smtClean="0"/>
          </a:p>
          <a:p>
            <a:pPr marL="857250" lvl="1">
              <a:buFont typeface="Symbol" panose="05050102010706020507" pitchFamily="18" charset="2"/>
              <a:buChar char="-"/>
            </a:pPr>
            <a:r>
              <a:rPr lang="de-DE" sz="1800" dirty="0" err="1" smtClean="0"/>
              <a:t>Resolve</a:t>
            </a:r>
            <a:r>
              <a:rPr lang="de-DE" sz="1800" dirty="0" smtClean="0"/>
              <a:t> </a:t>
            </a:r>
            <a:r>
              <a:rPr lang="de-DE" sz="1800" dirty="0" err="1" smtClean="0"/>
              <a:t>comments</a:t>
            </a:r>
            <a:r>
              <a:rPr lang="de-DE" sz="1800" dirty="0" smtClean="0"/>
              <a:t> in September</a:t>
            </a:r>
            <a:endParaRPr lang="de-DE" sz="1800" dirty="0" smtClean="0"/>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a:t>
            </a:r>
            <a:r>
              <a:rPr lang="de-DE" sz="1800" dirty="0" smtClean="0"/>
              <a:t>November</a:t>
            </a:r>
          </a:p>
          <a:p>
            <a:pPr marL="857250" lvl="1">
              <a:buFont typeface="Symbol" panose="05050102010706020507" pitchFamily="18" charset="2"/>
              <a:buChar char="-"/>
            </a:pPr>
            <a:endParaRPr lang="de-DE" sz="1800" dirty="0"/>
          </a:p>
          <a:p>
            <a:pPr marL="457200">
              <a:buFont typeface="Arial" panose="020B0604020202020204" pitchFamily="34" charset="0"/>
              <a:buChar char="•"/>
            </a:pPr>
            <a:r>
              <a:rPr lang="de-DE" sz="2200" dirty="0" err="1" smtClean="0"/>
              <a:t>Thanks</a:t>
            </a:r>
            <a:r>
              <a:rPr lang="de-DE" sz="2200" dirty="0" smtClean="0"/>
              <a:t> </a:t>
            </a:r>
            <a:r>
              <a:rPr lang="de-DE" sz="2200" dirty="0" err="1" smtClean="0"/>
              <a:t>to</a:t>
            </a:r>
            <a:r>
              <a:rPr lang="de-DE" sz="2200" dirty="0" smtClean="0"/>
              <a:t> all TG13 </a:t>
            </a:r>
            <a:r>
              <a:rPr lang="de-DE" sz="2200" dirty="0" err="1" smtClean="0"/>
              <a:t>members</a:t>
            </a:r>
            <a:r>
              <a:rPr lang="de-DE" sz="2200" dirty="0" smtClean="0"/>
              <a:t> </a:t>
            </a:r>
            <a:r>
              <a:rPr lang="de-DE" sz="2200" dirty="0" err="1" smtClean="0"/>
              <a:t>for</a:t>
            </a:r>
            <a:r>
              <a:rPr lang="de-DE" sz="2200" dirty="0" smtClean="0"/>
              <a:t> </a:t>
            </a:r>
            <a:r>
              <a:rPr lang="de-DE" sz="2200" dirty="0" err="1" smtClean="0"/>
              <a:t>the</a:t>
            </a:r>
            <a:r>
              <a:rPr lang="de-DE" sz="2200" dirty="0" smtClean="0"/>
              <a:t> </a:t>
            </a:r>
            <a:r>
              <a:rPr lang="de-DE" sz="2200" dirty="0" err="1" smtClean="0"/>
              <a:t>restless</a:t>
            </a:r>
            <a:r>
              <a:rPr lang="de-DE" sz="2200" dirty="0" smtClean="0"/>
              <a:t> </a:t>
            </a:r>
            <a:r>
              <a:rPr lang="de-DE" sz="2200" dirty="0" err="1" smtClean="0"/>
              <a:t>work</a:t>
            </a:r>
            <a:r>
              <a:rPr lang="de-DE" sz="2200" dirty="0" smtClean="0"/>
              <a:t>! </a:t>
            </a:r>
            <a:endParaRPr lang="de-DE" sz="22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Closing Report for </a:t>
            </a:r>
            <a:r>
              <a:rPr lang="en-US" altLang="en-US" dirty="0"/>
              <a:t>the </a:t>
            </a:r>
            <a:r>
              <a:rPr lang="en-US" altLang="en-US" dirty="0" smtClean="0"/>
              <a:t>July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3</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(1 G,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342900" indent="-342900" algn="just">
              <a:buFont typeface="Arial" panose="020B0604020202020204" pitchFamily="34" charset="0"/>
              <a:buChar char="•"/>
              <a:defRPr/>
            </a:pPr>
            <a:r>
              <a:rPr lang="de-DE" sz="2000" dirty="0" smtClean="0"/>
              <a:t>Agenda </a:t>
            </a:r>
            <a:r>
              <a:rPr lang="de-DE" sz="2000" dirty="0" smtClean="0"/>
              <a:t>in </a:t>
            </a:r>
            <a:r>
              <a:rPr lang="de-DE" sz="2000" dirty="0" err="1" smtClean="0"/>
              <a:t>doc</a:t>
            </a:r>
            <a:r>
              <a:rPr lang="de-DE" sz="2000" dirty="0" smtClean="0"/>
              <a:t>. </a:t>
            </a:r>
            <a:r>
              <a:rPr lang="de-DE" sz="2000" dirty="0" smtClean="0"/>
              <a:t>15-22/0361r5</a:t>
            </a:r>
            <a:endParaRPr lang="de-DE" sz="2000" dirty="0" smtClean="0"/>
          </a:p>
          <a:p>
            <a:pPr marL="1119188" lvl="2" indent="-363538">
              <a:buFont typeface="Symbol" panose="05050102010706020507" pitchFamily="18" charset="2"/>
              <a:buChar char="-"/>
              <a:defRPr/>
            </a:pPr>
            <a:r>
              <a:rPr lang="de-DE" sz="1800" dirty="0" smtClean="0"/>
              <a:t>Goal was </a:t>
            </a:r>
            <a:r>
              <a:rPr lang="de-DE" sz="1800" dirty="0" err="1" smtClean="0"/>
              <a:t>finalization</a:t>
            </a:r>
            <a:r>
              <a:rPr lang="de-DE" sz="1800" dirty="0" smtClean="0"/>
              <a:t> </a:t>
            </a:r>
            <a:r>
              <a:rPr lang="de-DE" sz="1800" dirty="0" err="1" smtClean="0"/>
              <a:t>of</a:t>
            </a:r>
            <a:r>
              <a:rPr lang="de-DE" sz="1800" dirty="0" smtClean="0"/>
              <a:t> D7.0</a:t>
            </a:r>
          </a:p>
          <a:p>
            <a:pPr marL="1119188" lvl="2" indent="-363538">
              <a:buFont typeface="Symbol" panose="05050102010706020507" pitchFamily="18" charset="2"/>
              <a:buChar char="-"/>
              <a:defRPr/>
            </a:pPr>
            <a:r>
              <a:rPr lang="de-DE" sz="1800" dirty="0" smtClean="0"/>
              <a:t>Start </a:t>
            </a:r>
            <a:r>
              <a:rPr lang="de-DE" sz="1800" dirty="0" err="1" smtClean="0"/>
              <a:t>recirculation</a:t>
            </a:r>
            <a:r>
              <a:rPr lang="de-DE" sz="1800" dirty="0" smtClean="0"/>
              <a:t>, </a:t>
            </a:r>
            <a:r>
              <a:rPr lang="de-DE" sz="1800" dirty="0" err="1" smtClean="0"/>
              <a:t>discuss</a:t>
            </a:r>
            <a:r>
              <a:rPr lang="de-DE" sz="1800" dirty="0" smtClean="0"/>
              <a:t> </a:t>
            </a:r>
            <a:r>
              <a:rPr lang="de-DE" sz="1800" dirty="0" err="1" smtClean="0"/>
              <a:t>finalization</a:t>
            </a:r>
            <a:r>
              <a:rPr lang="de-DE" sz="1800" dirty="0" smtClean="0"/>
              <a:t> and </a:t>
            </a:r>
            <a:r>
              <a:rPr lang="de-DE" sz="1800" dirty="0" err="1" smtClean="0"/>
              <a:t>publication</a:t>
            </a:r>
            <a:endParaRPr lang="de-DE" sz="1800" dirty="0" smtClean="0"/>
          </a:p>
          <a:p>
            <a:pPr marL="1119188" lvl="2" indent="-363538">
              <a:buFont typeface="Symbol" panose="05050102010706020507" pitchFamily="18" charset="2"/>
              <a:buChar char="-"/>
              <a:defRPr/>
            </a:pPr>
            <a:r>
              <a:rPr lang="de-DE" sz="1800" dirty="0" smtClean="0"/>
              <a:t>Joint </a:t>
            </a:r>
            <a:r>
              <a:rPr lang="de-DE" sz="1800" dirty="0" err="1"/>
              <a:t>session</a:t>
            </a:r>
            <a:r>
              <a:rPr lang="de-DE" sz="1800" dirty="0"/>
              <a:t> </a:t>
            </a:r>
            <a:r>
              <a:rPr lang="de-DE" sz="1800" dirty="0" smtClean="0"/>
              <a:t>802.15/802.1 TUE 11-12 </a:t>
            </a:r>
            <a:r>
              <a:rPr lang="de-DE" sz="1800" dirty="0" err="1" smtClean="0"/>
              <a:t>prepare</a:t>
            </a:r>
            <a:r>
              <a:rPr lang="de-DE" sz="1800" dirty="0" smtClean="0"/>
              <a:t>, TUE 18-19 </a:t>
            </a:r>
            <a:r>
              <a:rPr lang="de-DE" sz="1800" dirty="0" err="1" smtClean="0"/>
              <a:t>joint</a:t>
            </a:r>
            <a:r>
              <a:rPr lang="de-DE" sz="1800" dirty="0" smtClean="0"/>
              <a:t> </a:t>
            </a:r>
            <a:r>
              <a:rPr lang="de-DE" sz="1800" dirty="0" err="1" smtClean="0"/>
              <a:t>meeting</a:t>
            </a:r>
            <a:endParaRPr lang="de-DE" sz="1800" dirty="0"/>
          </a:p>
          <a:p>
            <a:pPr marL="1119188" lvl="2" indent="-363538" algn="just">
              <a:buFont typeface="Symbol" panose="05050102010706020507" pitchFamily="18" charset="2"/>
              <a:buChar char="-"/>
              <a:defRPr/>
            </a:pPr>
            <a:r>
              <a:rPr lang="de-DE" sz="1800" dirty="0" smtClean="0"/>
              <a:t>MON July-11 PM1 TG13</a:t>
            </a:r>
          </a:p>
          <a:p>
            <a:pPr marL="1119188" lvl="2" indent="-363538" algn="just">
              <a:buFont typeface="Symbol" panose="05050102010706020507" pitchFamily="18" charset="2"/>
              <a:buChar char="-"/>
              <a:defRPr/>
            </a:pPr>
            <a:r>
              <a:rPr lang="de-DE" sz="1800" dirty="0" smtClean="0"/>
              <a:t>TUR July-12 PM1 TG13</a:t>
            </a:r>
            <a:endParaRPr lang="de-DE" sz="1800" dirty="0"/>
          </a:p>
          <a:p>
            <a:pPr marL="1119188" lvl="2" indent="-363538" algn="just">
              <a:buFont typeface="Symbol" panose="05050102010706020507" pitchFamily="18" charset="2"/>
              <a:buChar char="-"/>
              <a:defRPr/>
            </a:pPr>
            <a:r>
              <a:rPr lang="de-DE" sz="1800" dirty="0" smtClean="0"/>
              <a:t>WED July-13 PM1 TG13</a:t>
            </a:r>
          </a:p>
          <a:p>
            <a:pPr marL="1119188" lvl="2" indent="-363538" algn="just">
              <a:buFont typeface="Symbol" panose="05050102010706020507" pitchFamily="18" charset="2"/>
              <a:buChar char="-"/>
              <a:defRPr/>
            </a:pPr>
            <a:r>
              <a:rPr lang="de-DE" sz="1800" dirty="0" smtClean="0"/>
              <a:t>THUR July-14 PM1 TG13</a:t>
            </a:r>
            <a:endParaRPr lang="de-DE" sz="18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July-11 </a:t>
            </a:r>
            <a:r>
              <a:rPr lang="en-GB" sz="2000" dirty="0" smtClean="0"/>
              <a:t>PM1 (13:30-15:30 </a:t>
            </a:r>
            <a:r>
              <a:rPr lang="en-GB" sz="2000" dirty="0"/>
              <a:t>EST, </a:t>
            </a:r>
            <a:r>
              <a:rPr lang="en-GB" sz="2000" dirty="0" smtClean="0"/>
              <a:t>19:30-21:30 </a:t>
            </a:r>
            <a:r>
              <a:rPr lang="en-GB" sz="2000" dirty="0"/>
              <a:t>CET)</a:t>
            </a:r>
            <a:endParaRPr lang="de-DE" sz="2000" dirty="0"/>
          </a:p>
          <a:p>
            <a:pPr marL="1028700" lvl="1"/>
            <a:r>
              <a:rPr lang="en-GB" sz="1800" dirty="0"/>
              <a:t>Reconfirm </a:t>
            </a:r>
            <a:r>
              <a:rPr lang="en-GB" sz="1800" dirty="0" smtClean="0"/>
              <a:t>CRG, Announce teleconferences</a:t>
            </a:r>
          </a:p>
          <a:p>
            <a:pPr marL="1028700" lvl="1"/>
            <a:r>
              <a:rPr lang="en-GB" sz="1800" dirty="0" smtClean="0"/>
              <a:t>Prepare </a:t>
            </a:r>
            <a:r>
              <a:rPr lang="en-GB" sz="1800" dirty="0" smtClean="0"/>
              <a:t>joint meeting with 802.1</a:t>
            </a:r>
          </a:p>
          <a:p>
            <a:pPr marL="1028700" lvl="1"/>
            <a:r>
              <a:rPr lang="en-GB" sz="1800" dirty="0" smtClean="0"/>
              <a:t>Status </a:t>
            </a:r>
            <a:r>
              <a:rPr lang="en-GB" sz="1800" dirty="0"/>
              <a:t>of SA </a:t>
            </a:r>
            <a:r>
              <a:rPr lang="en-GB" sz="1800" dirty="0" smtClean="0"/>
              <a:t>ballot, Review draft</a:t>
            </a:r>
            <a:endParaRPr lang="de-DE" sz="1800" dirty="0"/>
          </a:p>
          <a:p>
            <a:pPr marL="1028700" lvl="1"/>
            <a:r>
              <a:rPr lang="en-GB" sz="1800" dirty="0" smtClean="0"/>
              <a:t>Discuss final changes</a:t>
            </a:r>
            <a:endParaRPr lang="en-GB" sz="1800" dirty="0"/>
          </a:p>
          <a:p>
            <a:pPr marL="357188" indent="-357188"/>
            <a:r>
              <a:rPr lang="de-DE" sz="2000" dirty="0" err="1" smtClean="0"/>
              <a:t>Tuesday</a:t>
            </a:r>
            <a:r>
              <a:rPr lang="de-DE" sz="2000" dirty="0" smtClean="0"/>
              <a:t> July-12 </a:t>
            </a:r>
            <a:r>
              <a:rPr lang="en-GB" sz="2000" dirty="0"/>
              <a:t>PM1 (13:30-15:30 EST, 19:30-21:30 CET)</a:t>
            </a:r>
            <a:endParaRPr lang="de-DE" sz="2000" dirty="0"/>
          </a:p>
          <a:p>
            <a:pPr marL="989013" lvl="1" indent="-269875"/>
            <a:r>
              <a:rPr lang="en-GB" sz="1800" dirty="0" smtClean="0"/>
              <a:t>PAR extension, Discuss final changes </a:t>
            </a:r>
          </a:p>
          <a:p>
            <a:pPr marL="357188" indent="-357188"/>
            <a:r>
              <a:rPr lang="de-DE" sz="2000" dirty="0" err="1" smtClean="0"/>
              <a:t>Wednesday</a:t>
            </a:r>
            <a:r>
              <a:rPr lang="de-DE" sz="2000" dirty="0" smtClean="0"/>
              <a:t> July-13 </a:t>
            </a:r>
            <a:r>
              <a:rPr lang="en-GB" sz="2000" dirty="0"/>
              <a:t>PM1 (13:30-15:30 EST, 19:30-21:30 CET</a:t>
            </a:r>
            <a:r>
              <a:rPr lang="en-GB" sz="2000" dirty="0" smtClean="0"/>
              <a:t>)</a:t>
            </a:r>
            <a:endParaRPr lang="de-DE" sz="2000" dirty="0"/>
          </a:p>
          <a:p>
            <a:pPr marL="1028700" lvl="1"/>
            <a:r>
              <a:rPr lang="en-GB" sz="1800" dirty="0" smtClean="0"/>
              <a:t>Discuss final </a:t>
            </a:r>
            <a:r>
              <a:rPr lang="en-GB" sz="1800" dirty="0" smtClean="0"/>
              <a:t>changes</a:t>
            </a:r>
          </a:p>
          <a:p>
            <a:pPr marL="357188" indent="-357188"/>
            <a:r>
              <a:rPr lang="de-DE" sz="2000" dirty="0" err="1" smtClean="0"/>
              <a:t>Thursday</a:t>
            </a:r>
            <a:r>
              <a:rPr lang="de-DE" sz="2000" dirty="0" smtClean="0"/>
              <a:t> </a:t>
            </a:r>
            <a:r>
              <a:rPr lang="de-DE" sz="2000" dirty="0" smtClean="0"/>
              <a:t>July-14 </a:t>
            </a:r>
            <a:r>
              <a:rPr lang="en-GB" sz="2000" dirty="0"/>
              <a:t>PM1 (13:30-15:30 EST, 19:30-21:30 CET)</a:t>
            </a:r>
            <a:endParaRPr lang="de-DE" sz="2000" dirty="0"/>
          </a:p>
          <a:p>
            <a:pPr marL="989013" lvl="1" indent="-269875"/>
            <a:r>
              <a:rPr lang="en-GB" sz="1800" dirty="0"/>
              <a:t>Approve May meeting and teleconference minutes</a:t>
            </a:r>
          </a:p>
          <a:p>
            <a:pPr marL="989013" lvl="1" indent="-269875"/>
            <a:r>
              <a:rPr lang="en-GB" sz="1800" dirty="0" smtClean="0"/>
              <a:t>Discuss </a:t>
            </a:r>
            <a:r>
              <a:rPr lang="en-GB" sz="1800" dirty="0" smtClean="0"/>
              <a:t>final changes</a:t>
            </a:r>
          </a:p>
          <a:p>
            <a:pPr marL="989013" lvl="1" indent="-269875"/>
            <a:r>
              <a:rPr lang="en-GB" sz="1800" dirty="0" smtClean="0"/>
              <a:t>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5</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6" name="Grafik 5"/>
          <p:cNvPicPr>
            <a:picLocks noChangeAspect="1"/>
          </p:cNvPicPr>
          <p:nvPr/>
        </p:nvPicPr>
        <p:blipFill>
          <a:blip r:embed="rId2"/>
          <a:stretch>
            <a:fillRect/>
          </a:stretch>
        </p:blipFill>
        <p:spPr>
          <a:xfrm>
            <a:off x="761999" y="838200"/>
            <a:ext cx="7315199" cy="5486400"/>
          </a:xfrm>
          <a:prstGeom prst="rect">
            <a:avLst/>
          </a:prstGeom>
        </p:spPr>
      </p:pic>
    </p:spTree>
    <p:extLst>
      <p:ext uri="{BB962C8B-B14F-4D97-AF65-F5344CB8AC3E}">
        <p14:creationId xmlns:p14="http://schemas.microsoft.com/office/powerpoint/2010/main" val="2227950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a:t>
            </a:r>
            <a:r>
              <a:rPr lang="en-US" sz="1800" b="0" i="1" dirty="0" smtClean="0"/>
              <a:t>that </a:t>
            </a:r>
            <a:r>
              <a:rPr lang="en-US" sz="1800" b="0" i="1" dirty="0"/>
              <a:t>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Kai Lennert Bober</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21 </a:t>
            </a:r>
            <a:r>
              <a:rPr lang="de-DE" dirty="0" err="1" smtClean="0"/>
              <a:t>July</a:t>
            </a:r>
            <a:r>
              <a:rPr lang="de-DE" dirty="0" smtClean="0"/>
              <a:t> 2022, 17:00-18.30 CET (11:00-12:30 ET, 0:00-1:30 KT)</a:t>
            </a:r>
          </a:p>
          <a:p>
            <a:pPr marL="800100" lvl="1"/>
            <a:r>
              <a:rPr lang="de-DE" dirty="0" smtClean="0"/>
              <a:t>25 </a:t>
            </a:r>
            <a:r>
              <a:rPr lang="de-DE" dirty="0" err="1" smtClean="0"/>
              <a:t>July</a:t>
            </a:r>
            <a:r>
              <a:rPr lang="de-DE" dirty="0" smtClean="0"/>
              <a:t> 2022, 11:00-12.30 CET (5:00-6:30 ET, 18:00-19:30 KT)</a:t>
            </a:r>
          </a:p>
          <a:p>
            <a:pPr marL="800100" lvl="1"/>
            <a:r>
              <a:rPr lang="de-DE" dirty="0" smtClean="0"/>
              <a:t>  1 August 2022, 11:00-12.30 CET (5:00-6:30 ET, 18:00-19:30 KT)</a:t>
            </a:r>
          </a:p>
          <a:p>
            <a:pPr marL="800100" lvl="1"/>
            <a:r>
              <a:rPr lang="de-DE" dirty="0" smtClean="0"/>
              <a:t>8 August 2022, 11:00-12.30 CET (5:00-6:30 ET, 18:00-19:30 KT)</a:t>
            </a:r>
          </a:p>
          <a:p>
            <a:pPr marL="800100" lvl="1"/>
            <a:r>
              <a:rPr lang="de-DE" dirty="0" smtClean="0"/>
              <a:t>15 August 2022</a:t>
            </a:r>
            <a:r>
              <a:rPr lang="de-DE" dirty="0"/>
              <a:t>, 11:00-12.30 CET (5:00-6:30 ET, 18:00-19:30 KT</a:t>
            </a:r>
            <a:r>
              <a:rPr lang="de-DE" dirty="0" smtClean="0"/>
              <a:t>)</a:t>
            </a:r>
          </a:p>
          <a:p>
            <a:pPr marL="800100" lvl="1"/>
            <a:r>
              <a:rPr lang="de-DE" dirty="0" smtClean="0"/>
              <a:t>22 August </a:t>
            </a:r>
            <a:r>
              <a:rPr lang="de-DE" dirty="0"/>
              <a:t>2022, 11:00-12.30 CET (5:00-6:30 ET, 18:00-19:30 KT</a:t>
            </a:r>
            <a:r>
              <a:rPr lang="de-DE" dirty="0" smtClean="0"/>
              <a:t>)</a:t>
            </a:r>
          </a:p>
          <a:p>
            <a:pPr marL="800100" lvl="1"/>
            <a:r>
              <a:rPr lang="de-DE" dirty="0" smtClean="0"/>
              <a:t>29 August </a:t>
            </a:r>
            <a:r>
              <a:rPr lang="de-DE" dirty="0"/>
              <a:t>2022, 11:00-12.30 CET (5:00-6:30 ET, 18:00-19:30 KT</a:t>
            </a:r>
            <a:r>
              <a:rPr lang="de-DE" dirty="0" smtClean="0"/>
              <a:t>)</a:t>
            </a:r>
          </a:p>
          <a:p>
            <a:pPr marL="800100" lvl="1"/>
            <a:r>
              <a:rPr lang="de-DE" dirty="0" smtClean="0"/>
              <a:t>5 September </a:t>
            </a:r>
            <a:r>
              <a:rPr lang="de-DE" dirty="0"/>
              <a:t>2022, 11:00-12.30 CET (5:00-6:30 ET, 18:00-19:30 KT</a:t>
            </a:r>
            <a:r>
              <a:rPr lang="de-DE" dirty="0" smtClean="0"/>
              <a:t>)</a:t>
            </a:r>
            <a:endParaRPr lang="de-DE" dirty="0"/>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6" name="Grafik 5"/>
          <p:cNvPicPr>
            <a:picLocks noChangeAspect="1"/>
          </p:cNvPicPr>
          <p:nvPr/>
        </p:nvPicPr>
        <p:blipFill>
          <a:blip r:embed="rId2"/>
          <a:stretch>
            <a:fillRect/>
          </a:stretch>
        </p:blipFill>
        <p:spPr>
          <a:xfrm>
            <a:off x="685800" y="703262"/>
            <a:ext cx="7696200" cy="5772151"/>
          </a:xfrm>
          <a:prstGeom prst="rect">
            <a:avLst/>
          </a:prstGeom>
        </p:spPr>
      </p:pic>
    </p:spTree>
    <p:extLst>
      <p:ext uri="{BB962C8B-B14F-4D97-AF65-F5344CB8AC3E}">
        <p14:creationId xmlns:p14="http://schemas.microsoft.com/office/powerpoint/2010/main" val="4701675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1251</Words>
  <Application>Microsoft Office PowerPoint</Application>
  <PresentationFormat>Bildschirmpräsentation (4:3)</PresentationFormat>
  <Paragraphs>173</Paragraphs>
  <Slides>14</Slides>
  <Notes>8</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2" baseType="lpstr">
      <vt:lpstr>ＭＳ Ｐゴシック</vt:lpstr>
      <vt:lpstr>ＭＳ Ｐゴシック</vt:lpstr>
      <vt:lpstr>Arial</vt:lpstr>
      <vt:lpstr>Symbol</vt:lpstr>
      <vt:lpstr>Times New Roman</vt:lpstr>
      <vt:lpstr>Wingdings</vt:lpstr>
      <vt:lpstr>802-11-Submission</vt:lpstr>
      <vt:lpstr>Document</vt:lpstr>
      <vt:lpstr>IEEE 802.15 TG13  Multi-Gbit/s Optical Wireless Communication  July 2022 Closing report</vt:lpstr>
      <vt:lpstr>PowerPoint-Präsentation</vt:lpstr>
      <vt:lpstr>PowerPoint-Präsentation</vt:lpstr>
      <vt:lpstr>PowerPoint-Präsentation</vt:lpstr>
      <vt:lpstr>PowerPoint-Präsentation</vt:lpstr>
      <vt:lpstr>PowerPoint-Präsentation</vt:lpstr>
      <vt:lpstr>WG Motion to reconfirm CRG</vt:lpstr>
      <vt:lpstr>Plan for CRG Telcos</vt:lpstr>
      <vt:lpstr>PowerPoint-Präsentation</vt:lpstr>
      <vt:lpstr>PowerPoint-Präsentation</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5937</cp:revision>
  <cp:lastPrinted>2014-11-04T15:04:57Z</cp:lastPrinted>
  <dcterms:created xsi:type="dcterms:W3CDTF">2007-04-17T18:10:23Z</dcterms:created>
  <dcterms:modified xsi:type="dcterms:W3CDTF">2022-07-14T19:53:03Z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