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7"/>
  </p:notesMasterIdLst>
  <p:handoutMasterIdLst>
    <p:handoutMasterId r:id="rId8"/>
  </p:handoutMasterIdLst>
  <p:sldIdLst>
    <p:sldId id="259" r:id="rId2"/>
    <p:sldId id="990" r:id="rId3"/>
    <p:sldId id="1021" r:id="rId4"/>
    <p:sldId id="256" r:id="rId5"/>
    <p:sldId id="985" r:id="rId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90" d="100"/>
          <a:sy n="90" d="100"/>
        </p:scale>
        <p:origin x="63" y="11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8572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doc.:IEEE802.15-22-00426r0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Plenary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2022-07-14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Plenary</a:t>
            </a:r>
          </a:p>
        </p:txBody>
      </p:sp>
      <p:sp>
        <p:nvSpPr>
          <p:cNvPr id="3" name="TextBox 2">
            <a:extLst>
              <a:ext uri="{FF2B5EF4-FFF2-40B4-BE49-F238E27FC236}">
                <a16:creationId xmlns:a16="http://schemas.microsoft.com/office/drawing/2014/main" id="{0252F920-83CC-4841-9148-14DBA318FD33}"/>
              </a:ext>
            </a:extLst>
          </p:cNvPr>
          <p:cNvSpPr txBox="1"/>
          <p:nvPr/>
        </p:nvSpPr>
        <p:spPr>
          <a:xfrm>
            <a:off x="164542" y="1219200"/>
            <a:ext cx="941925" cy="369332"/>
          </a:xfrm>
          <a:prstGeom prst="rect">
            <a:avLst/>
          </a:prstGeom>
          <a:noFill/>
        </p:spPr>
        <p:txBody>
          <a:bodyPr wrap="none" rtlCol="0">
            <a:spAutoFit/>
          </a:bodyPr>
          <a:lstStyle/>
          <a:p>
            <a:r>
              <a:rPr lang="en-US" dirty="0"/>
              <a:t>Tuesday</a:t>
            </a:r>
          </a:p>
        </p:txBody>
      </p:sp>
      <p:graphicFrame>
        <p:nvGraphicFramePr>
          <p:cNvPr id="4" name="Table 3">
            <a:extLst>
              <a:ext uri="{FF2B5EF4-FFF2-40B4-BE49-F238E27FC236}">
                <a16:creationId xmlns:a16="http://schemas.microsoft.com/office/drawing/2014/main" id="{4A307F7F-67EF-45D5-A31C-80D41A0A95E0}"/>
              </a:ext>
            </a:extLst>
          </p:cNvPr>
          <p:cNvGraphicFramePr>
            <a:graphicFrameLocks noGrp="1"/>
          </p:cNvGraphicFramePr>
          <p:nvPr>
            <p:extLst>
              <p:ext uri="{D42A27DB-BD31-4B8C-83A1-F6EECF244321}">
                <p14:modId xmlns:p14="http://schemas.microsoft.com/office/powerpoint/2010/main" val="2645032829"/>
              </p:ext>
            </p:extLst>
          </p:nvPr>
        </p:nvGraphicFramePr>
        <p:xfrm>
          <a:off x="609601" y="1828800"/>
          <a:ext cx="8991598" cy="914400"/>
        </p:xfrm>
        <a:graphic>
          <a:graphicData uri="http://schemas.openxmlformats.org/drawingml/2006/table">
            <a:tbl>
              <a:tblPr/>
              <a:tblGrid>
                <a:gridCol w="1284514">
                  <a:extLst>
                    <a:ext uri="{9D8B030D-6E8A-4147-A177-3AD203B41FA5}">
                      <a16:colId xmlns:a16="http://schemas.microsoft.com/office/drawing/2014/main" val="15879198"/>
                    </a:ext>
                  </a:extLst>
                </a:gridCol>
                <a:gridCol w="1284514">
                  <a:extLst>
                    <a:ext uri="{9D8B030D-6E8A-4147-A177-3AD203B41FA5}">
                      <a16:colId xmlns:a16="http://schemas.microsoft.com/office/drawing/2014/main" val="3753995729"/>
                    </a:ext>
                  </a:extLst>
                </a:gridCol>
                <a:gridCol w="1284514">
                  <a:extLst>
                    <a:ext uri="{9D8B030D-6E8A-4147-A177-3AD203B41FA5}">
                      <a16:colId xmlns:a16="http://schemas.microsoft.com/office/drawing/2014/main" val="750979872"/>
                    </a:ext>
                  </a:extLst>
                </a:gridCol>
                <a:gridCol w="1284514">
                  <a:extLst>
                    <a:ext uri="{9D8B030D-6E8A-4147-A177-3AD203B41FA5}">
                      <a16:colId xmlns:a16="http://schemas.microsoft.com/office/drawing/2014/main" val="747898013"/>
                    </a:ext>
                  </a:extLst>
                </a:gridCol>
                <a:gridCol w="1284514">
                  <a:extLst>
                    <a:ext uri="{9D8B030D-6E8A-4147-A177-3AD203B41FA5}">
                      <a16:colId xmlns:a16="http://schemas.microsoft.com/office/drawing/2014/main" val="2037215030"/>
                    </a:ext>
                  </a:extLst>
                </a:gridCol>
                <a:gridCol w="1284514">
                  <a:extLst>
                    <a:ext uri="{9D8B030D-6E8A-4147-A177-3AD203B41FA5}">
                      <a16:colId xmlns:a16="http://schemas.microsoft.com/office/drawing/2014/main" val="4112626937"/>
                    </a:ext>
                  </a:extLst>
                </a:gridCol>
                <a:gridCol w="1284514">
                  <a:extLst>
                    <a:ext uri="{9D8B030D-6E8A-4147-A177-3AD203B41FA5}">
                      <a16:colId xmlns:a16="http://schemas.microsoft.com/office/drawing/2014/main" val="2627763282"/>
                    </a:ext>
                  </a:extLst>
                </a:gridCol>
              </a:tblGrid>
              <a:tr h="914400">
                <a:tc>
                  <a:txBody>
                    <a:bodyPr/>
                    <a:lstStyle/>
                    <a:p>
                      <a:r>
                        <a:rPr lang="en-US" sz="1800"/>
                        <a:t>11-Jul-2022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382</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TX Filtering Specs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18039237"/>
                  </a:ext>
                </a:extLst>
              </a:tr>
            </a:tbl>
          </a:graphicData>
        </a:graphic>
      </p:graphicFrame>
      <p:graphicFrame>
        <p:nvGraphicFramePr>
          <p:cNvPr id="6" name="Table 5">
            <a:extLst>
              <a:ext uri="{FF2B5EF4-FFF2-40B4-BE49-F238E27FC236}">
                <a16:creationId xmlns:a16="http://schemas.microsoft.com/office/drawing/2014/main" id="{F995A99A-5481-4BA9-83D9-76BCF831DF19}"/>
              </a:ext>
            </a:extLst>
          </p:cNvPr>
          <p:cNvGraphicFramePr>
            <a:graphicFrameLocks noGrp="1"/>
          </p:cNvGraphicFramePr>
          <p:nvPr>
            <p:extLst>
              <p:ext uri="{D42A27DB-BD31-4B8C-83A1-F6EECF244321}">
                <p14:modId xmlns:p14="http://schemas.microsoft.com/office/powerpoint/2010/main" val="3610845307"/>
              </p:ext>
            </p:extLst>
          </p:nvPr>
        </p:nvGraphicFramePr>
        <p:xfrm>
          <a:off x="457200" y="3352800"/>
          <a:ext cx="10515600" cy="914400"/>
        </p:xfrm>
        <a:graphic>
          <a:graphicData uri="http://schemas.openxmlformats.org/drawingml/2006/table">
            <a:tbl>
              <a:tblPr/>
              <a:tblGrid>
                <a:gridCol w="1314450">
                  <a:extLst>
                    <a:ext uri="{9D8B030D-6E8A-4147-A177-3AD203B41FA5}">
                      <a16:colId xmlns:a16="http://schemas.microsoft.com/office/drawing/2014/main" val="148347322"/>
                    </a:ext>
                  </a:extLst>
                </a:gridCol>
                <a:gridCol w="1314450">
                  <a:extLst>
                    <a:ext uri="{9D8B030D-6E8A-4147-A177-3AD203B41FA5}">
                      <a16:colId xmlns:a16="http://schemas.microsoft.com/office/drawing/2014/main" val="1218838761"/>
                    </a:ext>
                  </a:extLst>
                </a:gridCol>
                <a:gridCol w="1314450">
                  <a:extLst>
                    <a:ext uri="{9D8B030D-6E8A-4147-A177-3AD203B41FA5}">
                      <a16:colId xmlns:a16="http://schemas.microsoft.com/office/drawing/2014/main" val="238838014"/>
                    </a:ext>
                  </a:extLst>
                </a:gridCol>
                <a:gridCol w="1314450">
                  <a:extLst>
                    <a:ext uri="{9D8B030D-6E8A-4147-A177-3AD203B41FA5}">
                      <a16:colId xmlns:a16="http://schemas.microsoft.com/office/drawing/2014/main" val="3090753019"/>
                    </a:ext>
                  </a:extLst>
                </a:gridCol>
                <a:gridCol w="1314450">
                  <a:extLst>
                    <a:ext uri="{9D8B030D-6E8A-4147-A177-3AD203B41FA5}">
                      <a16:colId xmlns:a16="http://schemas.microsoft.com/office/drawing/2014/main" val="1826467897"/>
                    </a:ext>
                  </a:extLst>
                </a:gridCol>
                <a:gridCol w="1314450">
                  <a:extLst>
                    <a:ext uri="{9D8B030D-6E8A-4147-A177-3AD203B41FA5}">
                      <a16:colId xmlns:a16="http://schemas.microsoft.com/office/drawing/2014/main" val="755532972"/>
                    </a:ext>
                  </a:extLst>
                </a:gridCol>
                <a:gridCol w="1314450">
                  <a:extLst>
                    <a:ext uri="{9D8B030D-6E8A-4147-A177-3AD203B41FA5}">
                      <a16:colId xmlns:a16="http://schemas.microsoft.com/office/drawing/2014/main" val="4150231283"/>
                    </a:ext>
                  </a:extLst>
                </a:gridCol>
                <a:gridCol w="1314450">
                  <a:extLst>
                    <a:ext uri="{9D8B030D-6E8A-4147-A177-3AD203B41FA5}">
                      <a16:colId xmlns:a16="http://schemas.microsoft.com/office/drawing/2014/main" val="1693152584"/>
                    </a:ext>
                  </a:extLst>
                </a:gridCol>
              </a:tblGrid>
              <a:tr h="0">
                <a:tc>
                  <a:txBody>
                    <a:bodyPr/>
                    <a:lstStyle/>
                    <a:p>
                      <a:r>
                        <a:rPr lang="en-US" dirty="0"/>
                        <a:t>12-Jul-2022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397</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PHY Layer Description</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12-Jul-2022 15:27:26 ET</a:t>
                      </a:r>
                    </a:p>
                  </a:txBody>
                  <a:tcPr anchor="ctr">
                    <a:lnL>
                      <a:noFill/>
                    </a:lnL>
                    <a:lnR>
                      <a:noFill/>
                    </a:lnR>
                    <a:lnT>
                      <a:noFill/>
                    </a:lnT>
                    <a:lnB>
                      <a:noFill/>
                    </a:lnB>
                  </a:tcPr>
                </a:tc>
                <a:extLst>
                  <a:ext uri="{0D108BD9-81ED-4DB2-BD59-A6C34878D82A}">
                    <a16:rowId xmlns:a16="http://schemas.microsoft.com/office/drawing/2014/main" val="353060719"/>
                  </a:ext>
                </a:extLst>
              </a:tr>
            </a:tbl>
          </a:graphicData>
        </a:graphic>
      </p:graphicFrame>
      <p:graphicFrame>
        <p:nvGraphicFramePr>
          <p:cNvPr id="7" name="Table 6">
            <a:extLst>
              <a:ext uri="{FF2B5EF4-FFF2-40B4-BE49-F238E27FC236}">
                <a16:creationId xmlns:a16="http://schemas.microsoft.com/office/drawing/2014/main" id="{36268A5C-568F-49D2-97F0-FCB8056971DA}"/>
              </a:ext>
            </a:extLst>
          </p:cNvPr>
          <p:cNvGraphicFramePr>
            <a:graphicFrameLocks noGrp="1"/>
          </p:cNvGraphicFramePr>
          <p:nvPr>
            <p:extLst>
              <p:ext uri="{D42A27DB-BD31-4B8C-83A1-F6EECF244321}">
                <p14:modId xmlns:p14="http://schemas.microsoft.com/office/powerpoint/2010/main" val="777346432"/>
              </p:ext>
            </p:extLst>
          </p:nvPr>
        </p:nvGraphicFramePr>
        <p:xfrm>
          <a:off x="350521" y="4387334"/>
          <a:ext cx="9326877" cy="1188720"/>
        </p:xfrm>
        <a:graphic>
          <a:graphicData uri="http://schemas.openxmlformats.org/drawingml/2006/table">
            <a:tbl>
              <a:tblPr/>
              <a:tblGrid>
                <a:gridCol w="1332411">
                  <a:extLst>
                    <a:ext uri="{9D8B030D-6E8A-4147-A177-3AD203B41FA5}">
                      <a16:colId xmlns:a16="http://schemas.microsoft.com/office/drawing/2014/main" val="2305239704"/>
                    </a:ext>
                  </a:extLst>
                </a:gridCol>
                <a:gridCol w="1332411">
                  <a:extLst>
                    <a:ext uri="{9D8B030D-6E8A-4147-A177-3AD203B41FA5}">
                      <a16:colId xmlns:a16="http://schemas.microsoft.com/office/drawing/2014/main" val="3415911984"/>
                    </a:ext>
                  </a:extLst>
                </a:gridCol>
                <a:gridCol w="1332411">
                  <a:extLst>
                    <a:ext uri="{9D8B030D-6E8A-4147-A177-3AD203B41FA5}">
                      <a16:colId xmlns:a16="http://schemas.microsoft.com/office/drawing/2014/main" val="1862527628"/>
                    </a:ext>
                  </a:extLst>
                </a:gridCol>
                <a:gridCol w="1332411">
                  <a:extLst>
                    <a:ext uri="{9D8B030D-6E8A-4147-A177-3AD203B41FA5}">
                      <a16:colId xmlns:a16="http://schemas.microsoft.com/office/drawing/2014/main" val="80764803"/>
                    </a:ext>
                  </a:extLst>
                </a:gridCol>
                <a:gridCol w="1332411">
                  <a:extLst>
                    <a:ext uri="{9D8B030D-6E8A-4147-A177-3AD203B41FA5}">
                      <a16:colId xmlns:a16="http://schemas.microsoft.com/office/drawing/2014/main" val="3061973675"/>
                    </a:ext>
                  </a:extLst>
                </a:gridCol>
                <a:gridCol w="1332411">
                  <a:extLst>
                    <a:ext uri="{9D8B030D-6E8A-4147-A177-3AD203B41FA5}">
                      <a16:colId xmlns:a16="http://schemas.microsoft.com/office/drawing/2014/main" val="2320978475"/>
                    </a:ext>
                  </a:extLst>
                </a:gridCol>
                <a:gridCol w="1332411">
                  <a:extLst>
                    <a:ext uri="{9D8B030D-6E8A-4147-A177-3AD203B41FA5}">
                      <a16:colId xmlns:a16="http://schemas.microsoft.com/office/drawing/2014/main" val="3014985653"/>
                    </a:ext>
                  </a:extLst>
                </a:gridCol>
              </a:tblGrid>
              <a:tr h="1188720">
                <a:tc>
                  <a:txBody>
                    <a:bodyPr/>
                    <a:lstStyle/>
                    <a:p>
                      <a:r>
                        <a:rPr lang="en-US" sz="1800" dirty="0"/>
                        <a:t>13-Jul-2022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411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dirty="0"/>
                        <a:t>ieee802.16t Preamble and Ranging Sequences</a:t>
                      </a:r>
                    </a:p>
                  </a:txBody>
                  <a:tcPr anchor="ctr">
                    <a:lnL>
                      <a:noFill/>
                    </a:lnL>
                    <a:lnR>
                      <a:noFill/>
                    </a:lnR>
                    <a:lnT>
                      <a:noFill/>
                    </a:lnT>
                    <a:lnB>
                      <a:noFill/>
                    </a:lnB>
                  </a:tcPr>
                </a:tc>
                <a:tc>
                  <a:txBody>
                    <a:bodyPr/>
                    <a:lstStyle/>
                    <a:p>
                      <a:r>
                        <a:rPr lang="en-US" sz="1800" dirty="0" err="1"/>
                        <a:t>Ondas</a:t>
                      </a:r>
                      <a:endParaRPr lang="en-US" sz="1800" dirty="0"/>
                    </a:p>
                  </a:txBody>
                  <a:tcPr anchor="ctr">
                    <a:lnL>
                      <a:noFill/>
                    </a:lnL>
                    <a:lnR>
                      <a:noFill/>
                    </a:lnR>
                    <a:lnT>
                      <a:noFill/>
                    </a:lnT>
                    <a:lnB>
                      <a:noFill/>
                    </a:lnB>
                  </a:tcPr>
                </a:tc>
                <a:extLst>
                  <a:ext uri="{0D108BD9-81ED-4DB2-BD59-A6C34878D82A}">
                    <a16:rowId xmlns:a16="http://schemas.microsoft.com/office/drawing/2014/main" val="2744504840"/>
                  </a:ext>
                </a:extLst>
              </a:tr>
            </a:tbl>
          </a:graphicData>
        </a:graphic>
      </p:graphicFrame>
      <p:sp>
        <p:nvSpPr>
          <p:cNvPr id="8" name="TextBox 7">
            <a:extLst>
              <a:ext uri="{FF2B5EF4-FFF2-40B4-BE49-F238E27FC236}">
                <a16:creationId xmlns:a16="http://schemas.microsoft.com/office/drawing/2014/main" id="{0E05529F-8DEA-48AC-896E-322E00215C76}"/>
              </a:ext>
            </a:extLst>
          </p:cNvPr>
          <p:cNvSpPr txBox="1"/>
          <p:nvPr/>
        </p:nvSpPr>
        <p:spPr>
          <a:xfrm>
            <a:off x="838200" y="4082534"/>
            <a:ext cx="2742610" cy="369332"/>
          </a:xfrm>
          <a:prstGeom prst="rect">
            <a:avLst/>
          </a:prstGeom>
          <a:noFill/>
        </p:spPr>
        <p:txBody>
          <a:bodyPr wrap="none" rtlCol="0">
            <a:spAutoFit/>
          </a:bodyPr>
          <a:lstStyle/>
          <a:p>
            <a:r>
              <a:rPr lang="en-US" dirty="0"/>
              <a:t>Update to 802.15-22-210r0</a:t>
            </a:r>
          </a:p>
        </p:txBody>
      </p:sp>
      <p:sp>
        <p:nvSpPr>
          <p:cNvPr id="9" name="TextBox 8">
            <a:extLst>
              <a:ext uri="{FF2B5EF4-FFF2-40B4-BE49-F238E27FC236}">
                <a16:creationId xmlns:a16="http://schemas.microsoft.com/office/drawing/2014/main" id="{27B4D75E-2C47-4D33-BF59-48D49543F9B2}"/>
              </a:ext>
            </a:extLst>
          </p:cNvPr>
          <p:cNvSpPr txBox="1"/>
          <p:nvPr/>
        </p:nvSpPr>
        <p:spPr>
          <a:xfrm>
            <a:off x="256606" y="3105388"/>
            <a:ext cx="1277979" cy="369332"/>
          </a:xfrm>
          <a:prstGeom prst="rect">
            <a:avLst/>
          </a:prstGeom>
          <a:noFill/>
        </p:spPr>
        <p:txBody>
          <a:bodyPr wrap="none" rtlCol="0">
            <a:spAutoFit/>
          </a:bodyPr>
          <a:lstStyle/>
          <a:p>
            <a:r>
              <a:rPr lang="en-US" dirty="0"/>
              <a:t>Wednesday</a:t>
            </a:r>
          </a:p>
        </p:txBody>
      </p:sp>
    </p:spTree>
    <p:extLst>
      <p:ext uri="{BB962C8B-B14F-4D97-AF65-F5344CB8AC3E}">
        <p14:creationId xmlns:p14="http://schemas.microsoft.com/office/powerpoint/2010/main" val="1231182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888D1-4932-4F02-9275-723E4B0B6314}"/>
              </a:ext>
            </a:extLst>
          </p:cNvPr>
          <p:cNvSpPr>
            <a:spLocks noGrp="1"/>
          </p:cNvSpPr>
          <p:nvPr>
            <p:ph type="title"/>
          </p:nvPr>
        </p:nvSpPr>
        <p:spPr/>
        <p:txBody>
          <a:bodyPr/>
          <a:lstStyle/>
          <a:p>
            <a:r>
              <a:rPr lang="en-US" dirty="0"/>
              <a:t>Goals for next session</a:t>
            </a:r>
          </a:p>
        </p:txBody>
      </p:sp>
      <p:sp>
        <p:nvSpPr>
          <p:cNvPr id="3" name="Content Placeholder 2">
            <a:extLst>
              <a:ext uri="{FF2B5EF4-FFF2-40B4-BE49-F238E27FC236}">
                <a16:creationId xmlns:a16="http://schemas.microsoft.com/office/drawing/2014/main" id="{7665839B-84D1-4F88-8244-D66CB69DAD42}"/>
              </a:ext>
            </a:extLst>
          </p:cNvPr>
          <p:cNvSpPr>
            <a:spLocks noGrp="1"/>
          </p:cNvSpPr>
          <p:nvPr>
            <p:ph idx="1"/>
          </p:nvPr>
        </p:nvSpPr>
        <p:spPr/>
        <p:txBody>
          <a:bodyPr>
            <a:normAutofit/>
          </a:bodyPr>
          <a:lstStyle/>
          <a:p>
            <a:r>
              <a:rPr lang="en-US" dirty="0"/>
              <a:t>Channel model proposals (appropriate to use cases) to review</a:t>
            </a:r>
          </a:p>
          <a:p>
            <a:r>
              <a:rPr lang="en-US" dirty="0"/>
              <a:t>Review Effect on multipath performance considering the reduction in CP for filtering</a:t>
            </a:r>
          </a:p>
          <a:p>
            <a:r>
              <a:rPr lang="en-US" dirty="0"/>
              <a:t>How to resolve PAPR impact from multiple preambles on different subchannels.  </a:t>
            </a:r>
          </a:p>
          <a:p>
            <a:r>
              <a:rPr lang="en-US" dirty="0"/>
              <a:t>Update PHY spec with specific “good” Gold sequences</a:t>
            </a:r>
          </a:p>
          <a:p>
            <a:r>
              <a:rPr lang="en-US" dirty="0"/>
              <a:t>Add MAC Layer content</a:t>
            </a:r>
          </a:p>
        </p:txBody>
      </p:sp>
      <p:sp>
        <p:nvSpPr>
          <p:cNvPr id="4" name="Date Placeholder 3">
            <a:extLst>
              <a:ext uri="{FF2B5EF4-FFF2-40B4-BE49-F238E27FC236}">
                <a16:creationId xmlns:a16="http://schemas.microsoft.com/office/drawing/2014/main" id="{A99B5CE4-C67E-4448-9EBE-553969F3699F}"/>
              </a:ext>
            </a:extLst>
          </p:cNvPr>
          <p:cNvSpPr>
            <a:spLocks noGrp="1"/>
          </p:cNvSpPr>
          <p:nvPr>
            <p:ph type="dt" sz="half" idx="10"/>
          </p:nvPr>
        </p:nvSpPr>
        <p:spPr/>
        <p:txBody>
          <a:bodyPr/>
          <a:lstStyle/>
          <a:p>
            <a:r>
              <a:rPr lang="en-US"/>
              <a:t>July_2022</a:t>
            </a:r>
            <a:endParaRPr lang="en-US" dirty="0"/>
          </a:p>
        </p:txBody>
      </p:sp>
      <p:sp>
        <p:nvSpPr>
          <p:cNvPr id="5" name="Footer Placeholder 4">
            <a:extLst>
              <a:ext uri="{FF2B5EF4-FFF2-40B4-BE49-F238E27FC236}">
                <a16:creationId xmlns:a16="http://schemas.microsoft.com/office/drawing/2014/main" id="{773CD012-7ED6-4DF9-9D90-696270EC193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ED26620-1A7C-472A-8908-42E4D308BCE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359390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6962217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&gt; Jan 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 &gt; May 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 &gt; Sep 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 &gt; Nov 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 &gt; Mar 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210800" y="5715000"/>
            <a:ext cx="2057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Request PAR Extension July 2024</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July_2022</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3249166"/>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Output</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Meeting Presentation</a:t>
            </a:r>
          </a:p>
          <a:p>
            <a:pPr lvl="1"/>
            <a:r>
              <a:rPr lang="en-US" dirty="0"/>
              <a:t>802.15-22-0377r3</a:t>
            </a:r>
          </a:p>
          <a:p>
            <a:pPr lvl="1"/>
            <a:endParaRPr lang="en-US" dirty="0"/>
          </a:p>
          <a:p>
            <a:r>
              <a:rPr lang="en-US" dirty="0"/>
              <a:t>Minutes  (thank you Daoud Serang)</a:t>
            </a:r>
          </a:p>
          <a:p>
            <a:pPr lvl="1"/>
            <a:r>
              <a:rPr lang="en-US" dirty="0"/>
              <a:t>802.15-22-0398r0</a:t>
            </a:r>
          </a:p>
          <a:p>
            <a:pPr lvl="1"/>
            <a:endParaRPr lang="en-US" dirty="0"/>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16164</TotalTime>
  <Words>395</Words>
  <Application>Microsoft Office PowerPoint</Application>
  <PresentationFormat>Widescreen</PresentationFormat>
  <Paragraphs>87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Custom Design</vt:lpstr>
      <vt:lpstr>PowerPoint Presentation</vt:lpstr>
      <vt:lpstr>Contributions for July Plenary</vt:lpstr>
      <vt:lpstr>Goals for next session</vt:lpstr>
      <vt:lpstr>Project Timeline</vt:lpstr>
      <vt:lpstr>Output</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542</cp:revision>
  <cp:lastPrinted>1998-02-10T13:28:06Z</cp:lastPrinted>
  <dcterms:created xsi:type="dcterms:W3CDTF">2020-01-06T16:34:14Z</dcterms:created>
  <dcterms:modified xsi:type="dcterms:W3CDTF">2022-07-14T18:56:41Z</dcterms:modified>
</cp:coreProperties>
</file>