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handoutMasterIdLst>
    <p:handoutMasterId r:id="rId6"/>
  </p:handoutMasterIdLst>
  <p:sldIdLst>
    <p:sldId id="256" r:id="rId2"/>
    <p:sldId id="299" r:id="rId3"/>
    <p:sldId id="301" r:id="rId4"/>
  </p:sldIdLst>
  <p:sldSz cx="12192000" cy="6858000"/>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533" y="58"/>
      </p:cViewPr>
      <p:guideLst/>
    </p:cSldViewPr>
  </p:slideViewPr>
  <p:notesTextViewPr>
    <p:cViewPr>
      <p:scale>
        <a:sx n="1" d="1"/>
        <a:sy n="1" d="1"/>
      </p:scale>
      <p:origin x="0" y="0"/>
    </p:cViewPr>
  </p:notesTextViewPr>
  <p:notesViewPr>
    <p:cSldViewPr snapToGrid="0">
      <p:cViewPr varScale="1">
        <p:scale>
          <a:sx n="85" d="100"/>
          <a:sy n="85" d="100"/>
        </p:scale>
        <p:origin x="2074"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dgm:t>
        <a:bodyPr/>
        <a:lstStyle/>
        <a:p>
          <a:r>
            <a:rPr lang="en-US" sz="1400" dirty="0"/>
            <a:t>Tech Req Doc </a:t>
          </a:r>
          <a:r>
            <a:rPr lang="en-US" sz="1400" b="1" i="0" dirty="0"/>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dgm:t>
        <a:bodyPr/>
        <a:lstStyle/>
        <a:p>
          <a:r>
            <a:rPr lang="en-US" sz="1400" dirty="0"/>
            <a:t>Chan Mod Doc. Call Proposals </a:t>
          </a:r>
          <a:r>
            <a:rPr lang="en-US" sz="1400" b="1" dirty="0"/>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dgm:t>
        <a:bodyPr/>
        <a:lstStyle/>
        <a:p>
          <a:r>
            <a:rPr lang="en-US" sz="1400" dirty="0"/>
            <a:t>Harmon Proposals </a:t>
          </a:r>
          <a:r>
            <a:rPr lang="en-US" sz="1400" b="1" dirty="0"/>
            <a:t>January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dgm:t>
        <a:bodyPr/>
        <a:lstStyle/>
        <a:p>
          <a:r>
            <a:rPr lang="en-US" sz="1200" dirty="0"/>
            <a:t>Specification</a:t>
          </a:r>
          <a:r>
            <a:rPr lang="en-US" sz="1400" dirty="0"/>
            <a:t> Framework Doc </a:t>
          </a:r>
          <a:r>
            <a:rPr lang="en-US" sz="1400" b="1" dirty="0"/>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dgm:t>
        <a:bodyPr/>
        <a:lstStyle/>
        <a:p>
          <a:r>
            <a:rPr lang="en-US" sz="1400" dirty="0"/>
            <a:t>1</a:t>
          </a:r>
          <a:r>
            <a:rPr lang="en-US" sz="1400" baseline="30000" dirty="0"/>
            <a:t>st</a:t>
          </a:r>
          <a:r>
            <a:rPr lang="en-US" sz="1400" dirty="0"/>
            <a:t> Draft Doc </a:t>
          </a:r>
          <a:r>
            <a:rPr lang="en-US" sz="1400" b="1" dirty="0"/>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dgm:t>
        <a:bodyPr/>
        <a:lstStyle/>
        <a:p>
          <a:r>
            <a:rPr lang="en-US" sz="1400" dirty="0"/>
            <a:t>WG Letter Ballot </a:t>
          </a:r>
          <a:r>
            <a:rPr lang="en-US" sz="1400" b="1" dirty="0"/>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dgm:t>
        <a:bodyPr/>
        <a:lstStyle/>
        <a:p>
          <a:r>
            <a:rPr lang="en-US" sz="1400" dirty="0"/>
            <a:t>Comment Resolution </a:t>
          </a:r>
          <a:r>
            <a:rPr lang="en-US" sz="1400" b="1" dirty="0"/>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dgm:t>
        <a:bodyPr/>
        <a:lstStyle/>
        <a:p>
          <a:r>
            <a:rPr lang="en-US" sz="1400" dirty="0"/>
            <a:t>Sponsor Ballot </a:t>
          </a:r>
          <a:r>
            <a:rPr lang="en-US" sz="1400" b="1" dirty="0"/>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dgm:t>
        <a:bodyPr/>
        <a:lstStyle/>
        <a:p>
          <a:r>
            <a:rPr lang="en-US" sz="1400" dirty="0"/>
            <a:t>Comment Resolution </a:t>
          </a:r>
          <a:r>
            <a:rPr lang="en-US" sz="1400" b="1" dirty="0"/>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dgm:t>
        <a:bodyPr/>
        <a:lstStyle/>
        <a:p>
          <a:r>
            <a:rPr lang="en-US" sz="1400" dirty="0" err="1"/>
            <a:t>Revcom</a:t>
          </a:r>
          <a:r>
            <a:rPr lang="en-US" sz="1400" dirty="0"/>
            <a:t> </a:t>
          </a:r>
          <a:r>
            <a:rPr lang="en-US" sz="1400" b="1" dirty="0"/>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dgm:presLayoutVars>
          <dgm:bulletEnabled val="1"/>
        </dgm:presLayoutVars>
      </dgm:prSet>
      <dgm:spPr/>
    </dgm:pt>
    <dgm:pt modelId="{3BB2CCC1-E6C9-4883-B630-A1033B3E0DAB}" type="pres">
      <dgm:prSet presAssocID="{76B52305-50BB-4E49-9DF2-BDE525C0E3A0}" presName="circleA" presStyleLbl="node1" presStyleIdx="0" presStyleCnt="10"/>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64344">
        <dgm:presLayoutVars>
          <dgm:bulletEnabled val="1"/>
        </dgm:presLayoutVars>
      </dgm:prSet>
      <dgm:spPr/>
    </dgm:pt>
    <dgm:pt modelId="{01120116-719B-4992-859E-7E99317DF6F1}" type="pres">
      <dgm:prSet presAssocID="{B50C7770-3AAA-45E1-9B85-C7E02FA1CEB1}" presName="circleB" presStyleLbl="node1" presStyleIdx="3" presStyleCnt="10"/>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285419"/>
          <a:ext cx="10340340" cy="1713893"/>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670" y="0"/>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Tech Req Doc </a:t>
          </a:r>
          <a:r>
            <a:rPr lang="en-US" sz="1400" b="1" i="0" kern="1200" dirty="0"/>
            <a:t>July 2022</a:t>
          </a:r>
        </a:p>
      </dsp:txBody>
      <dsp:txXfrm>
        <a:off x="2670" y="0"/>
        <a:ext cx="649805" cy="1713893"/>
      </dsp:txXfrm>
    </dsp:sp>
    <dsp:sp modelId="{3BB2CCC1-E6C9-4883-B630-A1033B3E0DAB}">
      <dsp:nvSpPr>
        <dsp:cNvPr id="0" name=""/>
        <dsp:cNvSpPr/>
      </dsp:nvSpPr>
      <dsp:spPr>
        <a:xfrm>
          <a:off x="113336" y="1928129"/>
          <a:ext cx="428473" cy="428473"/>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84965" y="2570839"/>
          <a:ext cx="94119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Chan Mod Doc. Call Proposals </a:t>
          </a:r>
          <a:r>
            <a:rPr lang="en-US" sz="1400" b="1" kern="1200" dirty="0"/>
            <a:t>Sept 2022</a:t>
          </a:r>
        </a:p>
      </dsp:txBody>
      <dsp:txXfrm>
        <a:off x="684965" y="2570839"/>
        <a:ext cx="941197" cy="1713893"/>
      </dsp:txXfrm>
    </dsp:sp>
    <dsp:sp modelId="{197C936F-2DF8-4315-9A24-FDA0667A3BDF}">
      <dsp:nvSpPr>
        <dsp:cNvPr id="0" name=""/>
        <dsp:cNvSpPr/>
      </dsp:nvSpPr>
      <dsp:spPr>
        <a:xfrm>
          <a:off x="941328" y="1928129"/>
          <a:ext cx="428473" cy="428473"/>
        </a:xfrm>
        <a:prstGeom prst="ellipse">
          <a:avLst/>
        </a:prstGeom>
        <a:solidFill>
          <a:schemeClr val="accent2">
            <a:hueOff val="-1600000"/>
            <a:satOff val="-6667"/>
            <a:lumOff val="55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658654" y="0"/>
          <a:ext cx="107813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Harmon Proposals </a:t>
          </a:r>
          <a:r>
            <a:rPr lang="en-US" sz="1400" b="1" kern="1200" dirty="0"/>
            <a:t>January 2023</a:t>
          </a:r>
        </a:p>
      </dsp:txBody>
      <dsp:txXfrm>
        <a:off x="1658654" y="0"/>
        <a:ext cx="1078131" cy="1713893"/>
      </dsp:txXfrm>
    </dsp:sp>
    <dsp:sp modelId="{E422D386-843F-4630-AE02-DC9104B57C87}">
      <dsp:nvSpPr>
        <dsp:cNvPr id="0" name=""/>
        <dsp:cNvSpPr/>
      </dsp:nvSpPr>
      <dsp:spPr>
        <a:xfrm>
          <a:off x="1983483" y="1928129"/>
          <a:ext cx="428473" cy="428473"/>
        </a:xfrm>
        <a:prstGeom prst="ellipse">
          <a:avLst/>
        </a:prstGeom>
        <a:solidFill>
          <a:schemeClr val="accent2">
            <a:hueOff val="-3200000"/>
            <a:satOff val="-13334"/>
            <a:lumOff val="1111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769275" y="2570839"/>
          <a:ext cx="1067916"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t>Specification</a:t>
          </a:r>
          <a:r>
            <a:rPr lang="en-US" sz="1400" kern="1200" dirty="0"/>
            <a:t> Framework Doc </a:t>
          </a:r>
          <a:r>
            <a:rPr lang="en-US" sz="1400" b="1" kern="1200" dirty="0"/>
            <a:t>January 2023</a:t>
          </a:r>
        </a:p>
      </dsp:txBody>
      <dsp:txXfrm>
        <a:off x="2769275" y="2570839"/>
        <a:ext cx="1067916" cy="1713893"/>
      </dsp:txXfrm>
    </dsp:sp>
    <dsp:sp modelId="{01120116-719B-4992-859E-7E99317DF6F1}">
      <dsp:nvSpPr>
        <dsp:cNvPr id="0" name=""/>
        <dsp:cNvSpPr/>
      </dsp:nvSpPr>
      <dsp:spPr>
        <a:xfrm>
          <a:off x="3088997" y="1928129"/>
          <a:ext cx="428473" cy="428473"/>
        </a:xfrm>
        <a:prstGeom prst="ellipse">
          <a:avLst/>
        </a:prstGeom>
        <a:solidFill>
          <a:schemeClr val="accent2">
            <a:hueOff val="-4800000"/>
            <a:satOff val="-20001"/>
            <a:lumOff val="1666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869682" y="0"/>
          <a:ext cx="865904"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1</a:t>
          </a:r>
          <a:r>
            <a:rPr lang="en-US" sz="1400" kern="1200" baseline="30000" dirty="0"/>
            <a:t>st</a:t>
          </a:r>
          <a:r>
            <a:rPr lang="en-US" sz="1400" kern="1200" dirty="0"/>
            <a:t> Draft Doc </a:t>
          </a:r>
          <a:r>
            <a:rPr lang="en-US" sz="1400" b="1" kern="1200" dirty="0"/>
            <a:t>March 2023</a:t>
          </a:r>
        </a:p>
      </dsp:txBody>
      <dsp:txXfrm>
        <a:off x="3869682" y="0"/>
        <a:ext cx="865904" cy="1713893"/>
      </dsp:txXfrm>
    </dsp:sp>
    <dsp:sp modelId="{1B97E0B9-8A63-4AB3-9DAD-20983A4CD0BC}">
      <dsp:nvSpPr>
        <dsp:cNvPr id="0" name=""/>
        <dsp:cNvSpPr/>
      </dsp:nvSpPr>
      <dsp:spPr>
        <a:xfrm>
          <a:off x="4088398" y="1928129"/>
          <a:ext cx="428473" cy="428473"/>
        </a:xfrm>
        <a:prstGeom prst="ellipse">
          <a:avLst/>
        </a:prstGeom>
        <a:solidFill>
          <a:schemeClr val="accent2">
            <a:hueOff val="-6400000"/>
            <a:satOff val="-26668"/>
            <a:lumOff val="2222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768077" y="2570839"/>
          <a:ext cx="649805"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WG Letter Ballot </a:t>
          </a:r>
          <a:r>
            <a:rPr lang="en-US" sz="1400" b="1" kern="1200" dirty="0"/>
            <a:t>May 2023</a:t>
          </a:r>
        </a:p>
      </dsp:txBody>
      <dsp:txXfrm>
        <a:off x="4768077" y="2570839"/>
        <a:ext cx="649805" cy="1713893"/>
      </dsp:txXfrm>
    </dsp:sp>
    <dsp:sp modelId="{9274AD82-2A5D-4DDD-AA45-AB5FA2B78337}">
      <dsp:nvSpPr>
        <dsp:cNvPr id="0" name=""/>
        <dsp:cNvSpPr/>
      </dsp:nvSpPr>
      <dsp:spPr>
        <a:xfrm>
          <a:off x="4878743" y="1928129"/>
          <a:ext cx="428473" cy="428473"/>
        </a:xfrm>
        <a:prstGeom prst="ellipse">
          <a:avLst/>
        </a:prstGeom>
        <a:solidFill>
          <a:schemeClr val="accent2">
            <a:hueOff val="-8000001"/>
            <a:satOff val="-33335"/>
            <a:lumOff val="277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5450373" y="0"/>
          <a:ext cx="983441"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a:t>
          </a:r>
          <a:r>
            <a:rPr lang="en-US" sz="1400" b="1" kern="1200" dirty="0"/>
            <a:t>Sept 2023</a:t>
          </a:r>
        </a:p>
      </dsp:txBody>
      <dsp:txXfrm>
        <a:off x="5450373" y="0"/>
        <a:ext cx="983441" cy="1713893"/>
      </dsp:txXfrm>
    </dsp:sp>
    <dsp:sp modelId="{3DFAC0D4-B585-416E-BA8C-03C5D13220CE}">
      <dsp:nvSpPr>
        <dsp:cNvPr id="0" name=""/>
        <dsp:cNvSpPr/>
      </dsp:nvSpPr>
      <dsp:spPr>
        <a:xfrm>
          <a:off x="5727857" y="1928129"/>
          <a:ext cx="428473" cy="428473"/>
        </a:xfrm>
        <a:prstGeom prst="ellipse">
          <a:avLst/>
        </a:prstGeom>
        <a:solidFill>
          <a:schemeClr val="accent2">
            <a:hueOff val="-9600000"/>
            <a:satOff val="-40002"/>
            <a:lumOff val="3333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6466305" y="2570839"/>
          <a:ext cx="828593"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t>Sponsor Ballot </a:t>
          </a:r>
          <a:r>
            <a:rPr lang="en-US" sz="1400" b="1" kern="1200" dirty="0"/>
            <a:t>Nov 2023</a:t>
          </a:r>
        </a:p>
      </dsp:txBody>
      <dsp:txXfrm>
        <a:off x="6466305" y="2570839"/>
        <a:ext cx="828593" cy="1713893"/>
      </dsp:txXfrm>
    </dsp:sp>
    <dsp:sp modelId="{5A703FB3-1B09-4F5D-8E28-0259DD2BFFBB}">
      <dsp:nvSpPr>
        <dsp:cNvPr id="0" name=""/>
        <dsp:cNvSpPr/>
      </dsp:nvSpPr>
      <dsp:spPr>
        <a:xfrm>
          <a:off x="6666365" y="1928129"/>
          <a:ext cx="428473" cy="428473"/>
        </a:xfrm>
        <a:prstGeom prst="ellipse">
          <a:avLst/>
        </a:prstGeom>
        <a:solidFill>
          <a:schemeClr val="accent2">
            <a:hueOff val="-11200000"/>
            <a:satOff val="-46669"/>
            <a:lumOff val="3889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7327388" y="0"/>
          <a:ext cx="1119757"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t>Comment Resolution </a:t>
          </a:r>
          <a:r>
            <a:rPr lang="en-US" sz="1400" b="1" kern="1200" dirty="0"/>
            <a:t>Mar 2024</a:t>
          </a:r>
        </a:p>
      </dsp:txBody>
      <dsp:txXfrm>
        <a:off x="7327388" y="0"/>
        <a:ext cx="1119757" cy="1713893"/>
      </dsp:txXfrm>
    </dsp:sp>
    <dsp:sp modelId="{49180514-5299-44DE-8924-B99464286F34}">
      <dsp:nvSpPr>
        <dsp:cNvPr id="0" name=""/>
        <dsp:cNvSpPr/>
      </dsp:nvSpPr>
      <dsp:spPr>
        <a:xfrm>
          <a:off x="7673031" y="1928129"/>
          <a:ext cx="428473" cy="428473"/>
        </a:xfrm>
        <a:prstGeom prst="ellipse">
          <a:avLst/>
        </a:prstGeom>
        <a:solidFill>
          <a:schemeClr val="accent2">
            <a:hueOff val="-12800000"/>
            <a:satOff val="-53336"/>
            <a:lumOff val="444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8479636" y="2570839"/>
          <a:ext cx="823998" cy="17138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t>Revcom</a:t>
          </a:r>
          <a:r>
            <a:rPr lang="en-US" sz="1400" kern="1200" dirty="0"/>
            <a:t> </a:t>
          </a:r>
          <a:r>
            <a:rPr lang="en-US" sz="1400" b="1" kern="1200" dirty="0"/>
            <a:t>May 2024</a:t>
          </a:r>
        </a:p>
      </dsp:txBody>
      <dsp:txXfrm>
        <a:off x="8479636" y="2570839"/>
        <a:ext cx="823998" cy="1713893"/>
      </dsp:txXfrm>
    </dsp:sp>
    <dsp:sp modelId="{29685473-F6F0-4A7C-B6D7-24CF95A5E9D1}">
      <dsp:nvSpPr>
        <dsp:cNvPr id="0" name=""/>
        <dsp:cNvSpPr/>
      </dsp:nvSpPr>
      <dsp:spPr>
        <a:xfrm>
          <a:off x="8677399" y="1928129"/>
          <a:ext cx="428473" cy="428473"/>
        </a:xfrm>
        <a:prstGeom prst="ellipse">
          <a:avLst/>
        </a:prstGeom>
        <a:solidFill>
          <a:schemeClr val="accent2">
            <a:hueOff val="-14400000"/>
            <a:satOff val="-60003"/>
            <a:lumOff val="5000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D4BEDB-4F74-C558-6750-8A09FD11531E}"/>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8F3946A-8F79-35F6-DCA9-7870E857E679}"/>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0BBEA19D-54C4-42D2-9EA1-28E3E403D6FB}" type="datetimeFigureOut">
              <a:rPr lang="en-US" smtClean="0"/>
              <a:t>7/14/2022</a:t>
            </a:fld>
            <a:endParaRPr lang="en-US"/>
          </a:p>
        </p:txBody>
      </p:sp>
      <p:sp>
        <p:nvSpPr>
          <p:cNvPr id="4" name="Footer Placeholder 3">
            <a:extLst>
              <a:ext uri="{FF2B5EF4-FFF2-40B4-BE49-F238E27FC236}">
                <a16:creationId xmlns:a16="http://schemas.microsoft.com/office/drawing/2014/main" id="{77714767-E15B-EB9E-8FC6-28EADAF4D532}"/>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9E15E7-86D5-586D-9A72-2C1035864DBA}"/>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EBCB22BB-5B76-40BD-9A5E-FB2EBA1FAFF7}" type="slidenum">
              <a:rPr lang="en-US" smtClean="0"/>
              <a:t>‹#›</a:t>
            </a:fld>
            <a:endParaRPr lang="en-US"/>
          </a:p>
        </p:txBody>
      </p:sp>
    </p:spTree>
    <p:extLst>
      <p:ext uri="{BB962C8B-B14F-4D97-AF65-F5344CB8AC3E}">
        <p14:creationId xmlns:p14="http://schemas.microsoft.com/office/powerpoint/2010/main" val="10977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336800" y="523875"/>
            <a:ext cx="460692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24" name="Google Shape;24;p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914400" y="2130427"/>
            <a:ext cx="103632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36" name="Google Shape;36;p4"/>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963084" y="2906715"/>
            <a:ext cx="103632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2" name="Google Shape;42;p5"/>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9144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6197600" y="1981200"/>
            <a:ext cx="508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49" name="Google Shape;49;p6"/>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609602" y="1535113"/>
            <a:ext cx="5386917"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609602" y="2174875"/>
            <a:ext cx="5386917"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6193369" y="1535113"/>
            <a:ext cx="5389033"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6193369" y="2174875"/>
            <a:ext cx="5389033"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58" name="Google Shape;58;p7"/>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609602" y="273050"/>
            <a:ext cx="4011084"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4766734" y="273052"/>
            <a:ext cx="6815668"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609602" y="1435102"/>
            <a:ext cx="4011084"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0" name="Google Shape;70;p9"/>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2389717" y="4800601"/>
            <a:ext cx="73152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2389717" y="5367339"/>
            <a:ext cx="73152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77" name="Google Shape;77;p10"/>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4038600" y="-1143000"/>
            <a:ext cx="4114800" cy="10363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3" name="Google Shape;83;p1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7277101" y="2095500"/>
            <a:ext cx="5410200" cy="2590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1993901" y="-393700"/>
            <a:ext cx="5410200" cy="75692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89" name="Google Shape;89;p12"/>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914400" y="685800"/>
            <a:ext cx="103632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914400" y="1981200"/>
            <a:ext cx="103632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914400" y="377825"/>
            <a:ext cx="21336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2022</a:t>
            </a:r>
            <a:endParaRPr dirty="0"/>
          </a:p>
        </p:txBody>
      </p:sp>
      <p:sp>
        <p:nvSpPr>
          <p:cNvPr id="16" name="Google Shape;16;p1"/>
          <p:cNvSpPr txBox="1">
            <a:spLocks noGrp="1"/>
          </p:cNvSpPr>
          <p:nvPr>
            <p:ph type="ftr" idx="11"/>
          </p:nvPr>
        </p:nvSpPr>
        <p:spPr>
          <a:xfrm>
            <a:off x="7315200" y="6475413"/>
            <a:ext cx="41656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5789085" y="6475413"/>
            <a:ext cx="715433"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
        <p:nvSpPr>
          <p:cNvPr id="18" name="Google Shape;18;p1"/>
          <p:cNvSpPr/>
          <p:nvPr/>
        </p:nvSpPr>
        <p:spPr>
          <a:xfrm>
            <a:off x="4876800" y="393700"/>
            <a:ext cx="64008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P802.15-22-0423-01-6ma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914400" y="609600"/>
            <a:ext cx="103632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914400" y="6475413"/>
            <a:ext cx="948267"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sz="1400" dirty="0"/>
          </a:p>
        </p:txBody>
      </p:sp>
      <p:cxnSp>
        <p:nvCxnSpPr>
          <p:cNvPr id="21" name="Google Shape;21;p1"/>
          <p:cNvCxnSpPr/>
          <p:nvPr/>
        </p:nvCxnSpPr>
        <p:spPr>
          <a:xfrm>
            <a:off x="914400" y="6477000"/>
            <a:ext cx="104648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2209800" y="377825"/>
            <a:ext cx="1600200" cy="215900"/>
          </a:xfrm>
          <a:prstGeom prst="rect">
            <a:avLst/>
          </a:prstGeom>
          <a:noFill/>
          <a:ln>
            <a:noFill/>
          </a:ln>
        </p:spPr>
        <p:txBody>
          <a:bodyPr spcFirstLastPara="1" wrap="square" lIns="0" tIns="0" rIns="0" bIns="0" anchor="b" anchorCtr="0">
            <a:noAutofit/>
          </a:bodyPr>
          <a:lstStyle/>
          <a:p>
            <a:pPr>
              <a:buClr>
                <a:schemeClr val="dk1"/>
              </a:buClr>
            </a:pPr>
            <a:r>
              <a:rPr lang="en-US"/>
              <a:t>July 2022</a:t>
            </a:r>
            <a:endParaRPr dirty="0"/>
          </a:p>
        </p:txBody>
      </p:sp>
      <p:sp>
        <p:nvSpPr>
          <p:cNvPr id="175" name="Google Shape;175;p25"/>
          <p:cNvSpPr txBox="1">
            <a:spLocks noGrp="1"/>
          </p:cNvSpPr>
          <p:nvPr>
            <p:ph type="ftr" idx="11"/>
          </p:nvPr>
        </p:nvSpPr>
        <p:spPr>
          <a:xfrm>
            <a:off x="7010400" y="6475413"/>
            <a:ext cx="3124200" cy="184150"/>
          </a:xfrm>
          <a:prstGeom prst="rect">
            <a:avLst/>
          </a:prstGeom>
          <a:noFill/>
          <a:ln>
            <a:noFill/>
          </a:ln>
        </p:spPr>
        <p:txBody>
          <a:bodyPr spcFirstLastPara="1" wrap="square" lIns="0" tIns="0" rIns="0" bIns="0" anchor="t" anchorCtr="0">
            <a:noAutofit/>
          </a:bodyPr>
          <a:lstStyle/>
          <a:p>
            <a:pPr>
              <a:buClr>
                <a:schemeClr val="dk1"/>
              </a:buClr>
            </a:pPr>
            <a:r>
              <a:rPr lang="en-US"/>
              <a:t>Hernandez, Kohno, Kobayashi, Kim (YNU)</a:t>
            </a:r>
            <a:endParaRPr dirty="0"/>
          </a:p>
        </p:txBody>
      </p:sp>
      <p:sp>
        <p:nvSpPr>
          <p:cNvPr id="176" name="Google Shape;176;p25"/>
          <p:cNvSpPr txBox="1">
            <a:spLocks noGrp="1"/>
          </p:cNvSpPr>
          <p:nvPr>
            <p:ph type="sldNum" idx="12"/>
          </p:nvPr>
        </p:nvSpPr>
        <p:spPr>
          <a:xfrm>
            <a:off x="5918200" y="6475413"/>
            <a:ext cx="431800" cy="184150"/>
          </a:xfrm>
          <a:prstGeom prst="rect">
            <a:avLst/>
          </a:prstGeom>
          <a:noFill/>
          <a:ln>
            <a:noFill/>
          </a:ln>
        </p:spPr>
        <p:txBody>
          <a:bodyPr spcFirstLastPara="1" wrap="square" lIns="0" tIns="0" rIns="0" bIns="0" anchor="t" anchorCtr="0">
            <a:noAutofit/>
          </a:bodyPr>
          <a:lstStyle/>
          <a:p>
            <a:pPr>
              <a:buClr>
                <a:schemeClr val="dk1"/>
              </a:buClr>
            </a:pPr>
            <a:r>
              <a:rPr lang="en-US" dirty="0"/>
              <a:t>Slide </a:t>
            </a:r>
            <a:fld id="{00000000-1234-1234-1234-123412341234}" type="slidenum">
              <a:rPr lang="en-US"/>
              <a:pPr>
                <a:buClr>
                  <a:schemeClr val="dk1"/>
                </a:buClr>
              </a:pPr>
              <a:t>1</a:t>
            </a:fld>
            <a:endParaRPr dirty="0"/>
          </a:p>
        </p:txBody>
      </p:sp>
      <p:sp>
        <p:nvSpPr>
          <p:cNvPr id="177" name="Google Shape;177;p25"/>
          <p:cNvSpPr/>
          <p:nvPr/>
        </p:nvSpPr>
        <p:spPr>
          <a:xfrm>
            <a:off x="1676400" y="609600"/>
            <a:ext cx="8991600" cy="4770438"/>
          </a:xfrm>
          <a:prstGeom prst="rect">
            <a:avLst/>
          </a:prstGeom>
          <a:noFill/>
          <a:ln>
            <a:noFill/>
          </a:ln>
        </p:spPr>
        <p:txBody>
          <a:bodyPr spcFirstLastPara="1" wrap="square" lIns="91425" tIns="45700" rIns="91425" bIns="45700" anchor="t" anchorCtr="0">
            <a:noAutofit/>
          </a:bodyPr>
          <a:lstStyle/>
          <a:p>
            <a:pPr algn="ctr">
              <a:buClr>
                <a:schemeClr val="dk2"/>
              </a:buClr>
            </a:pPr>
            <a:endParaRPr lang="en-US" sz="1800" b="1" u="sng" dirty="0">
              <a:solidFill>
                <a:schemeClr val="dk2"/>
              </a:solidFill>
              <a:latin typeface="Times New Roman"/>
              <a:ea typeface="Times New Roman"/>
              <a:cs typeface="Times New Roman"/>
              <a:sym typeface="Times New Roman"/>
            </a:endParaRPr>
          </a:p>
          <a:p>
            <a:pPr lvl="0" algn="ctr">
              <a:buClr>
                <a:schemeClr val="dk2"/>
              </a:buClr>
            </a:pPr>
            <a:r>
              <a:rPr lang="en-US" sz="1800" b="1" u="sng" dirty="0">
                <a:solidFill>
                  <a:schemeClr val="dk2"/>
                </a:solidFill>
                <a:latin typeface="Times New Roman"/>
                <a:ea typeface="Times New Roman"/>
                <a:cs typeface="Times New Roman"/>
                <a:sym typeface="Times New Roman"/>
              </a:rPr>
              <a:t>Project: P802.15 Working Group for Wireless Specialty Networks</a:t>
            </a:r>
            <a:endParaRPr sz="1600" b="1" dirty="0">
              <a:solidFill>
                <a:schemeClr val="dk2"/>
              </a:solidFill>
              <a:latin typeface="Times New Roman"/>
              <a:ea typeface="Times New Roman"/>
              <a:cs typeface="Times New Roman"/>
              <a:sym typeface="Times New Roman"/>
            </a:endParaRPr>
          </a:p>
          <a:p>
            <a:pPr>
              <a:buClr>
                <a:schemeClr val="dk1"/>
              </a:buClr>
            </a:pPr>
            <a:endParaRPr sz="1600" dirty="0">
              <a:solidFill>
                <a:schemeClr val="dk2"/>
              </a:solidFill>
              <a:latin typeface="Times New Roman"/>
              <a:ea typeface="Times New Roman"/>
              <a:cs typeface="Times New Roman"/>
              <a:sym typeface="Times New Roman"/>
            </a:endParaRPr>
          </a:p>
          <a:p>
            <a:pPr lvl="0">
              <a:buClr>
                <a:schemeClr val="dk2"/>
              </a:buClr>
            </a:pPr>
            <a:r>
              <a:rPr lang="en-US" sz="1600" b="1"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TG 15.6ma timeline	</a:t>
            </a:r>
            <a:endParaRPr lang="en-US" dirty="0"/>
          </a:p>
          <a:p>
            <a:pPr>
              <a:buClr>
                <a:schemeClr val="dk2"/>
              </a:buClr>
            </a:pPr>
            <a:r>
              <a:rPr lang="en-US" sz="1600" b="1" dirty="0">
                <a:solidFill>
                  <a:schemeClr val="dk2"/>
                </a:solidFill>
                <a:latin typeface="Times New Roman"/>
                <a:ea typeface="Times New Roman"/>
                <a:cs typeface="Times New Roman"/>
                <a:sym typeface="Times New Roman"/>
              </a:rPr>
              <a:t>Date Submitted: </a:t>
            </a:r>
            <a:r>
              <a:rPr lang="en-US" sz="1600" dirty="0">
                <a:solidFill>
                  <a:schemeClr val="dk2"/>
                </a:solidFill>
                <a:latin typeface="Times New Roman"/>
                <a:ea typeface="Times New Roman"/>
                <a:cs typeface="Times New Roman"/>
                <a:sym typeface="Times New Roman"/>
              </a:rPr>
              <a:t> July 14th, 2022 </a:t>
            </a:r>
            <a:endParaRPr lang="en-US" dirty="0"/>
          </a:p>
          <a:p>
            <a:pPr lvl="0">
              <a:buClr>
                <a:schemeClr val="dk2"/>
              </a:buClr>
            </a:pPr>
            <a:r>
              <a:rPr lang="en-US" sz="1600" b="1" dirty="0">
                <a:solidFill>
                  <a:schemeClr val="dk2"/>
                </a:solidFill>
                <a:latin typeface="Times New Roman"/>
                <a:ea typeface="Times New Roman"/>
                <a:cs typeface="Times New Roman"/>
                <a:sym typeface="Times New Roman"/>
              </a:rPr>
              <a:t>Source:</a:t>
            </a:r>
            <a:r>
              <a:rPr lang="en-US" sz="1600" dirty="0">
                <a:solidFill>
                  <a:schemeClr val="dk2"/>
                </a:solidFill>
                <a:latin typeface="Times New Roman"/>
                <a:ea typeface="Times New Roman"/>
                <a:cs typeface="Times New Roman"/>
                <a:sym typeface="Times New Roman"/>
              </a:rPr>
              <a:t>  Marco Hernandez, Ryuji Kohno, Takumi Kobayashi, Minsoo Kim</a:t>
            </a:r>
            <a:r>
              <a:rPr lang="en-US" sz="1600" dirty="0">
                <a:solidFill>
                  <a:schemeClr val="dk1"/>
                </a:solidFill>
                <a:latin typeface="Times New Roman"/>
                <a:ea typeface="Times New Roman"/>
                <a:cs typeface="Times New Roman"/>
                <a:sym typeface="Times New Roman"/>
              </a:rPr>
              <a:t> </a:t>
            </a:r>
            <a:endParaRPr dirty="0"/>
          </a:p>
          <a:p>
            <a:pPr>
              <a:buClr>
                <a:schemeClr val="dk2"/>
              </a:buClr>
            </a:pPr>
            <a:r>
              <a:rPr lang="en-US" sz="1600" b="1" dirty="0">
                <a:solidFill>
                  <a:schemeClr val="dk2"/>
                </a:solidFill>
                <a:latin typeface="Times New Roman"/>
                <a:ea typeface="Times New Roman"/>
                <a:cs typeface="Times New Roman"/>
                <a:sym typeface="Times New Roman"/>
              </a:rPr>
              <a:t>Company:</a:t>
            </a:r>
            <a:r>
              <a:rPr lang="en-US" sz="1600" dirty="0">
                <a:solidFill>
                  <a:schemeClr val="dk2"/>
                </a:solidFill>
                <a:latin typeface="Times New Roman"/>
                <a:ea typeface="Times New Roman"/>
                <a:cs typeface="Times New Roman"/>
                <a:sym typeface="Times New Roman"/>
              </a:rPr>
              <a:t> YRP-IAI, YNU, Japan</a:t>
            </a:r>
            <a:endParaRPr dirty="0"/>
          </a:p>
          <a:p>
            <a:pPr>
              <a:buClr>
                <a:schemeClr val="dk2"/>
              </a:buClr>
            </a:pPr>
            <a:r>
              <a:rPr lang="en-US" sz="1600" b="1"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3-4 Hikarino-oka, Yokosuka, 239-0847, Japan</a:t>
            </a:r>
            <a:endParaRPr dirty="0"/>
          </a:p>
          <a:p>
            <a:pPr>
              <a:buClr>
                <a:schemeClr val="dk2"/>
              </a:buClr>
            </a:pPr>
            <a:r>
              <a:rPr lang="en-US" sz="1600" b="1" dirty="0">
                <a:solidFill>
                  <a:schemeClr val="dk2"/>
                </a:solidFill>
                <a:latin typeface="Times New Roman"/>
                <a:ea typeface="Times New Roman"/>
                <a:cs typeface="Times New Roman"/>
                <a:sym typeface="Times New Roman"/>
              </a:rPr>
              <a:t>Voice</a:t>
            </a:r>
            <a:r>
              <a:rPr lang="en-US" sz="1600" b="1"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+81 46-847-5439</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Fax:</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+81 46-847-5431</a:t>
            </a:r>
            <a:r>
              <a:rPr lang="en-US" sz="1600" dirty="0">
                <a:solidFill>
                  <a:schemeClr val="dk2"/>
                </a:solidFill>
                <a:latin typeface="Times New Roman"/>
                <a:ea typeface="Times New Roman"/>
                <a:cs typeface="Times New Roman"/>
                <a:sym typeface="Times New Roman"/>
              </a:rPr>
              <a:t> </a:t>
            </a:r>
            <a:r>
              <a:rPr lang="en-US" sz="1600" b="1"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Re: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dirty="0">
                <a:solidFill>
                  <a:schemeClr val="dk2"/>
                </a:solidFill>
                <a:latin typeface="Times New Roman"/>
                <a:ea typeface="Times New Roman"/>
                <a:cs typeface="Times New Roman"/>
                <a:sym typeface="Times New Roman"/>
              </a:rPr>
              <a:t>Abstract:</a:t>
            </a:r>
            <a:endParaRPr dirty="0"/>
          </a:p>
          <a:p>
            <a:pPr>
              <a:spcBef>
                <a:spcPts val="1200"/>
              </a:spcBef>
              <a:buClr>
                <a:schemeClr val="dk2"/>
              </a:buClr>
            </a:pPr>
            <a:r>
              <a:rPr lang="en-US" sz="1600" b="1"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a:spcBef>
                <a:spcPts val="600"/>
              </a:spcBef>
              <a:buClr>
                <a:schemeClr val="dk2"/>
              </a:buClr>
            </a:pPr>
            <a:r>
              <a:rPr lang="en-US" sz="1600" b="1"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dirty="0">
                <a:solidFill>
                  <a:schemeClr val="dk2"/>
                </a:solidFill>
                <a:latin typeface="Times New Roman"/>
                <a:ea typeface="Times New Roman"/>
                <a:cs typeface="Times New Roman"/>
                <a:sym typeface="Times New Roman"/>
              </a:rPr>
              <a:t>Release:</a:t>
            </a:r>
            <a:r>
              <a:rPr lang="en-US" sz="1600"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04439B55-EBF7-EA51-45A6-7F862124A37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2</a:t>
            </a:fld>
            <a:endParaRPr dirty="0"/>
          </a:p>
        </p:txBody>
      </p:sp>
      <p:graphicFrame>
        <p:nvGraphicFramePr>
          <p:cNvPr id="7" name="Diagram 6">
            <a:extLst>
              <a:ext uri="{FF2B5EF4-FFF2-40B4-BE49-F238E27FC236}">
                <a16:creationId xmlns:a16="http://schemas.microsoft.com/office/drawing/2014/main" id="{6A291885-2A02-C90D-E0DE-5F5CCF7A46EF}"/>
              </a:ext>
            </a:extLst>
          </p:cNvPr>
          <p:cNvGraphicFramePr/>
          <p:nvPr>
            <p:extLst>
              <p:ext uri="{D42A27DB-BD31-4B8C-83A1-F6EECF244321}">
                <p14:modId xmlns:p14="http://schemas.microsoft.com/office/powerpoint/2010/main" val="321255707"/>
              </p:ext>
            </p:extLst>
          </p:nvPr>
        </p:nvGraphicFramePr>
        <p:xfrm>
          <a:off x="914400" y="1379220"/>
          <a:ext cx="10340340" cy="4284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7B14EB0E-B9CF-075B-5093-D06159F95FFF}"/>
              </a:ext>
            </a:extLst>
          </p:cNvPr>
          <p:cNvSpPr txBox="1"/>
          <p:nvPr/>
        </p:nvSpPr>
        <p:spPr>
          <a:xfrm>
            <a:off x="4297680" y="754380"/>
            <a:ext cx="2754280" cy="523220"/>
          </a:xfrm>
          <a:prstGeom prst="rect">
            <a:avLst/>
          </a:prstGeom>
          <a:noFill/>
        </p:spPr>
        <p:txBody>
          <a:bodyPr wrap="none" rtlCol="0">
            <a:spAutoFit/>
          </a:bodyPr>
          <a:lstStyle/>
          <a:p>
            <a:r>
              <a:rPr lang="en-US" sz="2800" dirty="0">
                <a:latin typeface="+mn-lt"/>
              </a:rPr>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1013460" y="5765573"/>
            <a:ext cx="3005951" cy="400110"/>
          </a:xfrm>
          <a:prstGeom prst="rect">
            <a:avLst/>
          </a:prstGeom>
          <a:noFill/>
        </p:spPr>
        <p:txBody>
          <a:bodyPr wrap="none" rtlCol="0">
            <a:spAutoFit/>
          </a:bodyPr>
          <a:lstStyle/>
          <a:p>
            <a:r>
              <a:rPr lang="en-US" sz="2000" dirty="0">
                <a:solidFill>
                  <a:srgbClr val="FF0000"/>
                </a:solidFill>
                <a:latin typeface="+mn-lt"/>
              </a:rPr>
              <a:t>All dates indicate deadlines</a:t>
            </a:r>
          </a:p>
        </p:txBody>
      </p:sp>
    </p:spTree>
    <p:extLst>
      <p:ext uri="{BB962C8B-B14F-4D97-AF65-F5344CB8AC3E}">
        <p14:creationId xmlns:p14="http://schemas.microsoft.com/office/powerpoint/2010/main" val="404858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p:txBody>
          <a:bodyPr/>
          <a:lstStyle/>
          <a:p>
            <a:r>
              <a:rPr lang="en-US"/>
              <a:t>July 2022</a:t>
            </a:r>
            <a:endParaRPr lang="en-US" dirty="0"/>
          </a:p>
        </p:txBody>
      </p:sp>
      <p:sp>
        <p:nvSpPr>
          <p:cNvPr id="5" name="Footer Placeholder 4">
            <a:extLst>
              <a:ext uri="{FF2B5EF4-FFF2-40B4-BE49-F238E27FC236}">
                <a16:creationId xmlns:a16="http://schemas.microsoft.com/office/drawing/2014/main" id="{B48131F0-4F0E-A792-4993-1DBEC31E41A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3</a:t>
            </a:fld>
            <a:endParaRPr dirty="0"/>
          </a:p>
        </p:txBody>
      </p:sp>
      <p:sp>
        <p:nvSpPr>
          <p:cNvPr id="8" name="TextBox 7">
            <a:extLst>
              <a:ext uri="{FF2B5EF4-FFF2-40B4-BE49-F238E27FC236}">
                <a16:creationId xmlns:a16="http://schemas.microsoft.com/office/drawing/2014/main" id="{39D2BB81-1670-9546-3EAC-FAB8CCCD6201}"/>
              </a:ext>
            </a:extLst>
          </p:cNvPr>
          <p:cNvSpPr txBox="1"/>
          <p:nvPr/>
        </p:nvSpPr>
        <p:spPr>
          <a:xfrm>
            <a:off x="4665219" y="613917"/>
            <a:ext cx="2247731" cy="461665"/>
          </a:xfrm>
          <a:prstGeom prst="rect">
            <a:avLst/>
          </a:prstGeom>
          <a:noFill/>
        </p:spPr>
        <p:txBody>
          <a:bodyPr wrap="none" rtlCol="0">
            <a:spAutoFit/>
          </a:bodyPr>
          <a:lstStyle/>
          <a:p>
            <a:r>
              <a:rPr lang="en-US" sz="2400" dirty="0">
                <a:latin typeface="+mn-lt"/>
              </a:rPr>
              <a:t>Timeline details.</a:t>
            </a:r>
          </a:p>
        </p:txBody>
      </p:sp>
      <p:sp>
        <p:nvSpPr>
          <p:cNvPr id="9" name="TextBox 8">
            <a:extLst>
              <a:ext uri="{FF2B5EF4-FFF2-40B4-BE49-F238E27FC236}">
                <a16:creationId xmlns:a16="http://schemas.microsoft.com/office/drawing/2014/main" id="{C92F2013-0BE3-2D37-2527-5FF42FCE904D}"/>
              </a:ext>
            </a:extLst>
          </p:cNvPr>
          <p:cNvSpPr txBox="1"/>
          <p:nvPr/>
        </p:nvSpPr>
        <p:spPr>
          <a:xfrm>
            <a:off x="1828800" y="6050280"/>
            <a:ext cx="3175869" cy="307777"/>
          </a:xfrm>
          <a:prstGeom prst="rect">
            <a:avLst/>
          </a:prstGeom>
          <a:noFill/>
        </p:spPr>
        <p:txBody>
          <a:bodyPr wrap="none" rtlCol="0">
            <a:spAutoFit/>
          </a:bodyPr>
          <a:lstStyle/>
          <a:p>
            <a:r>
              <a:rPr lang="en-US" dirty="0">
                <a:latin typeface="+mn-lt"/>
              </a:rPr>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3252480737"/>
              </p:ext>
            </p:extLst>
          </p:nvPr>
        </p:nvGraphicFramePr>
        <p:xfrm>
          <a:off x="1615735" y="1214024"/>
          <a:ext cx="9136482" cy="5199489"/>
        </p:xfrm>
        <a:graphic>
          <a:graphicData uri="http://schemas.openxmlformats.org/presentationml/2006/ole">
            <mc:AlternateContent xmlns:mc="http://schemas.openxmlformats.org/markup-compatibility/2006">
              <mc:Choice xmlns:v="urn:schemas-microsoft-com:vml" Requires="v">
                <p:oleObj name="Document" r:id="rId2" imgW="6100271" imgH="3483307" progId="Word.Document.12">
                  <p:embed/>
                </p:oleObj>
              </mc:Choice>
              <mc:Fallback>
                <p:oleObj name="Document" r:id="rId2" imgW="6100271" imgH="3483307" progId="Word.Document.12">
                  <p:embed/>
                  <p:pic>
                    <p:nvPicPr>
                      <p:cNvPr id="0" name=""/>
                      <p:cNvPicPr/>
                      <p:nvPr/>
                    </p:nvPicPr>
                    <p:blipFill>
                      <a:blip r:embed="rId3"/>
                      <a:stretch>
                        <a:fillRect/>
                      </a:stretch>
                    </p:blipFill>
                    <p:spPr>
                      <a:xfrm>
                        <a:off x="1615735" y="1214024"/>
                        <a:ext cx="9136482" cy="5199489"/>
                      </a:xfrm>
                      <a:prstGeom prst="rect">
                        <a:avLst/>
                      </a:prstGeom>
                    </p:spPr>
                  </p:pic>
                </p:oleObj>
              </mc:Fallback>
            </mc:AlternateContent>
          </a:graphicData>
        </a:graphic>
      </p:graphicFrame>
    </p:spTree>
    <p:extLst>
      <p:ext uri="{BB962C8B-B14F-4D97-AF65-F5344CB8AC3E}">
        <p14:creationId xmlns:p14="http://schemas.microsoft.com/office/powerpoint/2010/main" val="299159437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5372</TotalTime>
  <Words>313</Words>
  <Application>Microsoft Office PowerPoint</Application>
  <PresentationFormat>Widescreen</PresentationFormat>
  <Paragraphs>41</Paragraphs>
  <Slides>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Arial</vt:lpstr>
      <vt:lpstr>Times New Roman</vt:lpstr>
      <vt:lpstr>Default Design</vt:lpstr>
      <vt:lpstr>Document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298</cp:revision>
  <dcterms:modified xsi:type="dcterms:W3CDTF">2022-07-14T15:57:49Z</dcterms:modified>
</cp:coreProperties>
</file>