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85" r:id="rId4"/>
    <p:sldId id="279" r:id="rId5"/>
    <p:sldId id="295" r:id="rId6"/>
    <p:sldId id="289" r:id="rId7"/>
    <p:sldId id="29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64048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2550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79675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July 2022</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2022</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2022</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2022</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July 2022</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July 2022</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July 2022</a:t>
            </a:r>
          </a:p>
        </p:txBody>
      </p:sp>
      <p:sp>
        <p:nvSpPr>
          <p:cNvPr id="8" name="Footer Placeholder 7"/>
          <p:cNvSpPr>
            <a:spLocks noGrp="1"/>
          </p:cNvSpPr>
          <p:nvPr>
            <p:ph type="ftr" sz="quarter" idx="11"/>
          </p:nvPr>
        </p:nvSpPr>
        <p:spPr/>
        <p:txBody>
          <a:bodyPr/>
          <a:lstStyle>
            <a:lvl1pPr>
              <a:defRPr/>
            </a:lvl1pPr>
          </a:lstStyle>
          <a:p>
            <a:r>
              <a:rPr lang="en-US" altLang="en-US"/>
              <a:t>Leong/Küchler/Pirhonen, NXP Semiconductors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July 2022</a:t>
            </a:r>
          </a:p>
        </p:txBody>
      </p:sp>
      <p:sp>
        <p:nvSpPr>
          <p:cNvPr id="4" name="Footer Placeholder 3"/>
          <p:cNvSpPr>
            <a:spLocks noGrp="1"/>
          </p:cNvSpPr>
          <p:nvPr>
            <p:ph type="ftr" sz="quarter" idx="11"/>
          </p:nvPr>
        </p:nvSpPr>
        <p:spPr/>
        <p:txBody>
          <a:bodyPr/>
          <a:lstStyle>
            <a:lvl1pPr>
              <a:defRPr/>
            </a:lvl1pPr>
          </a:lstStyle>
          <a:p>
            <a:r>
              <a:rPr lang="en-US" altLang="en-US"/>
              <a:t>Leong/Küchler/Pirhonen, NXP Semiconductors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July 2022</a:t>
            </a:r>
          </a:p>
        </p:txBody>
      </p:sp>
      <p:sp>
        <p:nvSpPr>
          <p:cNvPr id="3" name="Footer Placeholder 2"/>
          <p:cNvSpPr>
            <a:spLocks noGrp="1"/>
          </p:cNvSpPr>
          <p:nvPr>
            <p:ph type="ftr" sz="quarter" idx="11"/>
          </p:nvPr>
        </p:nvSpPr>
        <p:spPr/>
        <p:txBody>
          <a:bodyPr/>
          <a:lstStyle>
            <a:lvl1pPr>
              <a:defRPr/>
            </a:lvl1pPr>
          </a:lstStyle>
          <a:p>
            <a:r>
              <a:rPr lang="en-US" altLang="en-US"/>
              <a:t>Leong/Küchler/Pirhonen, NXP Semiconductors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2022</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2022</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Leong/Küchler/Pirhonen,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a:t>
            </a:r>
            <a:r>
              <a:rPr lang="en-US" sz="1400" b="1"/>
              <a:t>15-22-0422-00-04ab</a:t>
            </a:r>
            <a:r>
              <a:rPr lang="en-US" alt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t>Submission Title:</a:t>
            </a:r>
            <a:r>
              <a:rPr lang="en-US" altLang="en-US" sz="1600"/>
              <a:t> [UWB Sensing - Scheduling]	</a:t>
            </a:r>
          </a:p>
          <a:p>
            <a:r>
              <a:rPr lang="en-US" altLang="en-US" sz="1600" b="1"/>
              <a:t>Date Submitted: </a:t>
            </a:r>
            <a:r>
              <a:rPr lang="en-US" altLang="en-US" sz="1600"/>
              <a:t>[14 July, 2022]	</a:t>
            </a:r>
          </a:p>
          <a:p>
            <a:r>
              <a:rPr lang="en-US" altLang="en-US" sz="1600" b="1"/>
              <a:t>Source:</a:t>
            </a:r>
            <a:r>
              <a:rPr lang="en-US" altLang="en-US" sz="1600"/>
              <a:t> [Frank Leong, Wolfgang Küchler, Riku Pirhonen] Company [NXP Semiconductors]	</a:t>
            </a:r>
          </a:p>
          <a:p>
            <a:pPr>
              <a:spcBef>
                <a:spcPts val="600"/>
              </a:spcBef>
              <a:spcAft>
                <a:spcPts val="600"/>
              </a:spcAft>
            </a:pPr>
            <a:r>
              <a:rPr lang="en-US" altLang="en-US" sz="1600" b="1"/>
              <a:t>Re:</a:t>
            </a:r>
            <a:r>
              <a:rPr lang="en-US" altLang="en-US" sz="1600"/>
              <a:t> [Input to the Working Group]</a:t>
            </a:r>
            <a:endParaRPr lang="en-US" altLang="en-US"/>
          </a:p>
          <a:p>
            <a:pPr>
              <a:spcBef>
                <a:spcPts val="600"/>
              </a:spcBef>
              <a:spcAft>
                <a:spcPts val="600"/>
              </a:spcAft>
            </a:pPr>
            <a:r>
              <a:rPr lang="en-US" altLang="en-US" sz="1600" b="1"/>
              <a:t>Abstract:</a:t>
            </a:r>
            <a:r>
              <a:rPr lang="en-US" altLang="en-US" sz="1600"/>
              <a:t>	[Presentation, UWB, sensing, scheduling]</a:t>
            </a:r>
          </a:p>
          <a:p>
            <a:pPr>
              <a:spcBef>
                <a:spcPts val="600"/>
              </a:spcBef>
              <a:spcAft>
                <a:spcPts val="600"/>
              </a:spcAft>
            </a:pPr>
            <a:r>
              <a:rPr lang="en-US" altLang="en-US" sz="1600" b="1"/>
              <a:t>Purpose:</a:t>
            </a:r>
            <a:r>
              <a:rPr lang="en-US" altLang="en-US" sz="1600"/>
              <a:t>	[]</a:t>
            </a:r>
          </a:p>
          <a:p>
            <a:r>
              <a:rPr lang="en-US" altLang="en-US" sz="1600" b="1"/>
              <a:t>Notice:</a:t>
            </a:r>
            <a:r>
              <a:rPr lang="en-US" altLang="en-US" sz="160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t>Release:</a:t>
            </a:r>
            <a:r>
              <a:rPr lang="en-US" altLang="en-US" sz="160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132550269"/>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Combining ranging and sensing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Frequency stitching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Monostatic and </a:t>
                      </a:r>
                      <a:r>
                        <a:rPr lang="en-US" sz="1200" dirty="0" err="1">
                          <a:effectLst/>
                        </a:rPr>
                        <a:t>multistatic</a:t>
                      </a:r>
                      <a:r>
                        <a:rPr lang="en-US" sz="1200" dirty="0">
                          <a:effectLst/>
                        </a:rPr>
                        <a:t> radar operation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UWB Sensing - Scheduling</a:t>
            </a:r>
            <a:br>
              <a:rPr lang="en-US" altLang="en-US"/>
            </a:br>
            <a:br>
              <a:rPr lang="en-US" altLang="en-US"/>
            </a:br>
            <a:br>
              <a:rPr lang="en-US" altLang="en-US"/>
            </a:br>
            <a:endParaRPr lang="en-US" altLang="en-US" sz="180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2022</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Sensing – Context Recap</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Focus on key functionalities to be provided by UWB:</a:t>
            </a:r>
          </a:p>
          <a:p>
            <a:pPr marL="600075" lvl="1" indent="-257175">
              <a:buFont typeface="+mj-lt"/>
              <a:buAutoNum type="arabicPeriod"/>
            </a:pPr>
            <a:r>
              <a:rPr lang="en-US" sz="2000"/>
              <a:t>Ranging with high integrity (handsfree access use cases)</a:t>
            </a:r>
          </a:p>
          <a:p>
            <a:pPr marL="600075" lvl="1" indent="-257175">
              <a:buFont typeface="+mj-lt"/>
              <a:buAutoNum type="arabicPeriod"/>
            </a:pPr>
            <a:r>
              <a:rPr lang="en-US" sz="2000"/>
              <a:t>Localization (indoor navigation use cases)</a:t>
            </a:r>
          </a:p>
          <a:p>
            <a:pPr marL="600075" lvl="1" indent="-257175">
              <a:buFont typeface="+mj-lt"/>
              <a:buAutoNum type="arabicPeriod"/>
            </a:pPr>
            <a:r>
              <a:rPr lang="en-US" sz="2000" b="1"/>
              <a:t>Sensing (presence detection use cases)</a:t>
            </a:r>
          </a:p>
          <a:p>
            <a:pPr marL="600075" lvl="1" indent="-257175">
              <a:buFont typeface="+mj-lt"/>
              <a:buAutoNum type="arabicPeriod"/>
            </a:pPr>
            <a:r>
              <a:rPr lang="en-US" sz="2000" b="1"/>
              <a:t>Coordination &amp; scheduling to support the above</a:t>
            </a:r>
          </a:p>
          <a:p>
            <a:endParaRPr lang="en-US" sz="2000"/>
          </a:p>
          <a:p>
            <a:r>
              <a:rPr lang="en-US" sz="2000"/>
              <a:t>Provide accurate ranging via a low-cost, mass-market solution</a:t>
            </a:r>
          </a:p>
          <a:p>
            <a:pPr marL="800100" lvl="1" indent="-457200">
              <a:buFont typeface="+mj-lt"/>
              <a:buAutoNum type="alphaLcPeriod"/>
            </a:pPr>
            <a:r>
              <a:rPr lang="en-US" sz="2000"/>
              <a:t>Low energy-per-ranging</a:t>
            </a:r>
          </a:p>
          <a:p>
            <a:pPr marL="800100" lvl="1" indent="-457200">
              <a:buFont typeface="+mj-lt"/>
              <a:buAutoNum type="alphaLcPeriod"/>
            </a:pPr>
            <a:r>
              <a:rPr lang="en-US" sz="2000"/>
              <a:t>Low channel-occupancy-per-ranging a.k.a. spectral efficiency</a:t>
            </a:r>
            <a:br>
              <a:rPr lang="en-US" sz="2000"/>
            </a:br>
            <a:r>
              <a:rPr lang="en-US" sz="2000"/>
              <a:t>(many devices operating at the same time &amp; place)</a:t>
            </a:r>
          </a:p>
          <a:p>
            <a:pPr marL="800100" lvl="1" indent="-457200">
              <a:buFont typeface="+mj-lt"/>
              <a:buAutoNum type="alphaLcPeriod"/>
            </a:pPr>
            <a:r>
              <a:rPr lang="en-US" sz="2000" b="1"/>
              <a:t>Re-use of hardware between use cases</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2022</a:t>
            </a:r>
          </a:p>
        </p:txBody>
      </p:sp>
    </p:spTree>
    <p:extLst>
      <p:ext uri="{BB962C8B-B14F-4D97-AF65-F5344CB8AC3E}">
        <p14:creationId xmlns:p14="http://schemas.microsoft.com/office/powerpoint/2010/main" val="365184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Multi-Purpose UWB Radios</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Perform ranging and sensing using a single radio</a:t>
            </a:r>
          </a:p>
          <a:p>
            <a:r>
              <a:rPr lang="en-US" sz="2000"/>
              <a:t>Provide high-performance ranging and sensing by combining multiple channels (i.e., frequency stitching)</a:t>
            </a:r>
          </a:p>
          <a:p>
            <a:pPr lvl="1"/>
            <a:r>
              <a:rPr lang="en-US" sz="2000"/>
              <a:t>Specify fine grid of carrier frequencies across a large range to enable spectral overlap across sequentially transmitted ranging/sensing fragments, see [1] and [2]</a:t>
            </a:r>
          </a:p>
          <a:p>
            <a:pPr lvl="1"/>
            <a:r>
              <a:rPr lang="en-US" sz="2000"/>
              <a:t>Retain ~500 MHz BW per fragment to mitigate increase in required instantaneous peak RF PA output power</a:t>
            </a:r>
          </a:p>
          <a:p>
            <a:pPr marL="57150" indent="0">
              <a:buNone/>
            </a:pPr>
            <a:endParaRPr lang="en-US" sz="2400"/>
          </a:p>
          <a:p>
            <a:pPr marL="57150" indent="0">
              <a:buNone/>
            </a:pPr>
            <a:r>
              <a:rPr lang="en-US" sz="1400"/>
              <a:t>[1] https://mentor.ieee.org/802.15/dcn/22/15-22-0175-00-04ab-sensing-device.pptx</a:t>
            </a:r>
          </a:p>
          <a:p>
            <a:pPr marL="57150" indent="0">
              <a:buNone/>
            </a:pPr>
            <a:r>
              <a:rPr lang="en-US" sz="1400"/>
              <a:t>[2] https://mentor.ieee.org/802.15/dcn/22/15-22-0330-00-04ab-4ab-channelization-discussion.pptx</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2022</a:t>
            </a:r>
          </a:p>
        </p:txBody>
      </p:sp>
    </p:spTree>
    <p:extLst>
      <p:ext uri="{BB962C8B-B14F-4D97-AF65-F5344CB8AC3E}">
        <p14:creationId xmlns:p14="http://schemas.microsoft.com/office/powerpoint/2010/main" val="575651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Scheduling – Options</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2022</a:t>
            </a:r>
          </a:p>
        </p:txBody>
      </p:sp>
      <p:cxnSp>
        <p:nvCxnSpPr>
          <p:cNvPr id="15" name="Straight Connector 13">
            <a:extLst>
              <a:ext uri="{FF2B5EF4-FFF2-40B4-BE49-F238E27FC236}">
                <a16:creationId xmlns:a16="http://schemas.microsoft.com/office/drawing/2014/main" id="{0C111CA5-9A51-4669-9058-B03E8D4D8169}"/>
              </a:ext>
            </a:extLst>
          </p:cNvPr>
          <p:cNvCxnSpPr>
            <a:cxnSpLocks noChangeShapeType="1"/>
          </p:cNvCxnSpPr>
          <p:nvPr/>
        </p:nvCxnSpPr>
        <p:spPr bwMode="auto">
          <a:xfrm>
            <a:off x="743321" y="3365843"/>
            <a:ext cx="2820567"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16" name="TextBox 15">
            <a:extLst>
              <a:ext uri="{FF2B5EF4-FFF2-40B4-BE49-F238E27FC236}">
                <a16:creationId xmlns:a16="http://schemas.microsoft.com/office/drawing/2014/main" id="{FF8547C9-4AFB-45F5-B11C-E327EEB01796}"/>
              </a:ext>
            </a:extLst>
          </p:cNvPr>
          <p:cNvSpPr txBox="1">
            <a:spLocks noChangeArrowheads="1"/>
          </p:cNvSpPr>
          <p:nvPr/>
        </p:nvSpPr>
        <p:spPr bwMode="auto">
          <a:xfrm rot="16200000">
            <a:off x="47116" y="2727220"/>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sp>
        <p:nvSpPr>
          <p:cNvPr id="28" name="Rectangle 27">
            <a:extLst>
              <a:ext uri="{FF2B5EF4-FFF2-40B4-BE49-F238E27FC236}">
                <a16:creationId xmlns:a16="http://schemas.microsoft.com/office/drawing/2014/main" id="{09FC852C-0EBC-4C4A-97FE-AB73FBDCEA15}"/>
              </a:ext>
            </a:extLst>
          </p:cNvPr>
          <p:cNvSpPr/>
          <p:nvPr/>
        </p:nvSpPr>
        <p:spPr>
          <a:xfrm>
            <a:off x="899592" y="2799357"/>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46" name="Straight Connector 13">
            <a:extLst>
              <a:ext uri="{FF2B5EF4-FFF2-40B4-BE49-F238E27FC236}">
                <a16:creationId xmlns:a16="http://schemas.microsoft.com/office/drawing/2014/main" id="{4DFA8944-137B-4E61-BD63-A97E6FA7F071}"/>
              </a:ext>
            </a:extLst>
          </p:cNvPr>
          <p:cNvCxnSpPr>
            <a:cxnSpLocks noChangeShapeType="1"/>
          </p:cNvCxnSpPr>
          <p:nvPr/>
        </p:nvCxnSpPr>
        <p:spPr bwMode="auto">
          <a:xfrm flipH="1" flipV="1">
            <a:off x="743321" y="1994581"/>
            <a:ext cx="1" cy="1385837"/>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52" name="TextBox 51">
            <a:extLst>
              <a:ext uri="{FF2B5EF4-FFF2-40B4-BE49-F238E27FC236}">
                <a16:creationId xmlns:a16="http://schemas.microsoft.com/office/drawing/2014/main" id="{DBE2EC4A-4AD2-42A9-B57D-731FC9E541B4}"/>
              </a:ext>
            </a:extLst>
          </p:cNvPr>
          <p:cNvSpPr txBox="1">
            <a:spLocks noChangeArrowheads="1"/>
          </p:cNvSpPr>
          <p:nvPr/>
        </p:nvSpPr>
        <p:spPr bwMode="auto">
          <a:xfrm>
            <a:off x="648214" y="5545271"/>
            <a:ext cx="262764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CM = Control Message</a:t>
            </a:r>
            <a:br>
              <a:rPr lang="en-US" altLang="en-US" sz="1800"/>
            </a:br>
            <a:r>
              <a:rPr lang="en-US" altLang="en-US" sz="1800"/>
              <a:t>SF = Sensing Fragment</a:t>
            </a:r>
            <a:endParaRPr lang="en-US" altLang="en-US" sz="2800"/>
          </a:p>
        </p:txBody>
      </p:sp>
      <p:sp>
        <p:nvSpPr>
          <p:cNvPr id="54" name="TextBox 53">
            <a:extLst>
              <a:ext uri="{FF2B5EF4-FFF2-40B4-BE49-F238E27FC236}">
                <a16:creationId xmlns:a16="http://schemas.microsoft.com/office/drawing/2014/main" id="{2DDEA789-EF79-49C0-8974-0DEEBC776476}"/>
              </a:ext>
            </a:extLst>
          </p:cNvPr>
          <p:cNvSpPr txBox="1">
            <a:spLocks noChangeArrowheads="1"/>
          </p:cNvSpPr>
          <p:nvPr/>
        </p:nvSpPr>
        <p:spPr bwMode="auto">
          <a:xfrm>
            <a:off x="2600798" y="3409255"/>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49" name="Rectangle 48">
            <a:extLst>
              <a:ext uri="{FF2B5EF4-FFF2-40B4-BE49-F238E27FC236}">
                <a16:creationId xmlns:a16="http://schemas.microsoft.com/office/drawing/2014/main" id="{BBBA8179-C810-4DF5-9683-230C2BFA3F67}"/>
              </a:ext>
            </a:extLst>
          </p:cNvPr>
          <p:cNvSpPr/>
          <p:nvPr/>
        </p:nvSpPr>
        <p:spPr>
          <a:xfrm>
            <a:off x="1563761" y="2799357"/>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50" name="Rectangle 49">
            <a:extLst>
              <a:ext uri="{FF2B5EF4-FFF2-40B4-BE49-F238E27FC236}">
                <a16:creationId xmlns:a16="http://schemas.microsoft.com/office/drawing/2014/main" id="{5ED43C5C-C1BE-4862-A14B-7A3B723D75A2}"/>
              </a:ext>
            </a:extLst>
          </p:cNvPr>
          <p:cNvSpPr/>
          <p:nvPr/>
        </p:nvSpPr>
        <p:spPr>
          <a:xfrm>
            <a:off x="2218774" y="259192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57" name="Rectangle 56">
            <a:extLst>
              <a:ext uri="{FF2B5EF4-FFF2-40B4-BE49-F238E27FC236}">
                <a16:creationId xmlns:a16="http://schemas.microsoft.com/office/drawing/2014/main" id="{5C5C990D-F656-410F-9798-0B600F2AC6C1}"/>
              </a:ext>
            </a:extLst>
          </p:cNvPr>
          <p:cNvSpPr/>
          <p:nvPr/>
        </p:nvSpPr>
        <p:spPr>
          <a:xfrm>
            <a:off x="2868185" y="2436947"/>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cxnSp>
        <p:nvCxnSpPr>
          <p:cNvPr id="58" name="Straight Connector 13">
            <a:extLst>
              <a:ext uri="{FF2B5EF4-FFF2-40B4-BE49-F238E27FC236}">
                <a16:creationId xmlns:a16="http://schemas.microsoft.com/office/drawing/2014/main" id="{3F506F3D-E79F-4449-B2F4-617908F1EC27}"/>
              </a:ext>
            </a:extLst>
          </p:cNvPr>
          <p:cNvCxnSpPr>
            <a:cxnSpLocks noChangeShapeType="1"/>
          </p:cNvCxnSpPr>
          <p:nvPr/>
        </p:nvCxnSpPr>
        <p:spPr bwMode="auto">
          <a:xfrm>
            <a:off x="4403313" y="3429000"/>
            <a:ext cx="4135279"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59" name="TextBox 58">
            <a:extLst>
              <a:ext uri="{FF2B5EF4-FFF2-40B4-BE49-F238E27FC236}">
                <a16:creationId xmlns:a16="http://schemas.microsoft.com/office/drawing/2014/main" id="{B8723A7B-B6D2-45E0-8D08-C4EFDB45E2B3}"/>
              </a:ext>
            </a:extLst>
          </p:cNvPr>
          <p:cNvSpPr txBox="1">
            <a:spLocks noChangeArrowheads="1"/>
          </p:cNvSpPr>
          <p:nvPr/>
        </p:nvSpPr>
        <p:spPr bwMode="auto">
          <a:xfrm rot="16200000">
            <a:off x="3707108" y="2790377"/>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sp>
        <p:nvSpPr>
          <p:cNvPr id="60" name="Rectangle 59">
            <a:extLst>
              <a:ext uri="{FF2B5EF4-FFF2-40B4-BE49-F238E27FC236}">
                <a16:creationId xmlns:a16="http://schemas.microsoft.com/office/drawing/2014/main" id="{19471AE5-40C6-4664-B4AD-2EAFB2EA7CFC}"/>
              </a:ext>
            </a:extLst>
          </p:cNvPr>
          <p:cNvSpPr/>
          <p:nvPr/>
        </p:nvSpPr>
        <p:spPr>
          <a:xfrm>
            <a:off x="4559584" y="286251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61" name="Straight Connector 13">
            <a:extLst>
              <a:ext uri="{FF2B5EF4-FFF2-40B4-BE49-F238E27FC236}">
                <a16:creationId xmlns:a16="http://schemas.microsoft.com/office/drawing/2014/main" id="{E1F5D70F-2C8D-4774-9D87-35F7D851B95B}"/>
              </a:ext>
            </a:extLst>
          </p:cNvPr>
          <p:cNvCxnSpPr>
            <a:cxnSpLocks noChangeShapeType="1"/>
          </p:cNvCxnSpPr>
          <p:nvPr/>
        </p:nvCxnSpPr>
        <p:spPr bwMode="auto">
          <a:xfrm flipH="1" flipV="1">
            <a:off x="4403313" y="2057738"/>
            <a:ext cx="1" cy="1385837"/>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62" name="TextBox 61">
            <a:extLst>
              <a:ext uri="{FF2B5EF4-FFF2-40B4-BE49-F238E27FC236}">
                <a16:creationId xmlns:a16="http://schemas.microsoft.com/office/drawing/2014/main" id="{877957D4-BB3C-47F9-8872-175DD4E27390}"/>
              </a:ext>
            </a:extLst>
          </p:cNvPr>
          <p:cNvSpPr txBox="1">
            <a:spLocks noChangeArrowheads="1"/>
          </p:cNvSpPr>
          <p:nvPr/>
        </p:nvSpPr>
        <p:spPr bwMode="auto">
          <a:xfrm>
            <a:off x="7596858" y="3472412"/>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63" name="Rectangle 62">
            <a:extLst>
              <a:ext uri="{FF2B5EF4-FFF2-40B4-BE49-F238E27FC236}">
                <a16:creationId xmlns:a16="http://schemas.microsoft.com/office/drawing/2014/main" id="{E72063EA-B21F-4622-B11F-0BAC51FB9E7F}"/>
              </a:ext>
            </a:extLst>
          </p:cNvPr>
          <p:cNvSpPr/>
          <p:nvPr/>
        </p:nvSpPr>
        <p:spPr>
          <a:xfrm>
            <a:off x="5223753" y="286251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64" name="Rectangle 63">
            <a:extLst>
              <a:ext uri="{FF2B5EF4-FFF2-40B4-BE49-F238E27FC236}">
                <a16:creationId xmlns:a16="http://schemas.microsoft.com/office/drawing/2014/main" id="{F467AF9F-B923-4999-AB09-3194785C0F00}"/>
              </a:ext>
            </a:extLst>
          </p:cNvPr>
          <p:cNvSpPr/>
          <p:nvPr/>
        </p:nvSpPr>
        <p:spPr>
          <a:xfrm>
            <a:off x="6513294" y="2655082"/>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65" name="Rectangle 64">
            <a:extLst>
              <a:ext uri="{FF2B5EF4-FFF2-40B4-BE49-F238E27FC236}">
                <a16:creationId xmlns:a16="http://schemas.microsoft.com/office/drawing/2014/main" id="{27816BC2-CB83-40A8-9500-ACB8CAECA68B}"/>
              </a:ext>
            </a:extLst>
          </p:cNvPr>
          <p:cNvSpPr/>
          <p:nvPr/>
        </p:nvSpPr>
        <p:spPr>
          <a:xfrm>
            <a:off x="7798835" y="250010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66" name="Rectangle 65">
            <a:extLst>
              <a:ext uri="{FF2B5EF4-FFF2-40B4-BE49-F238E27FC236}">
                <a16:creationId xmlns:a16="http://schemas.microsoft.com/office/drawing/2014/main" id="{3E1CC50F-746C-4CEF-BEDE-8ABCECB223C5}"/>
              </a:ext>
            </a:extLst>
          </p:cNvPr>
          <p:cNvSpPr/>
          <p:nvPr/>
        </p:nvSpPr>
        <p:spPr>
          <a:xfrm>
            <a:off x="5863222" y="265816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sp>
        <p:nvSpPr>
          <p:cNvPr id="67" name="Rectangle 66">
            <a:extLst>
              <a:ext uri="{FF2B5EF4-FFF2-40B4-BE49-F238E27FC236}">
                <a16:creationId xmlns:a16="http://schemas.microsoft.com/office/drawing/2014/main" id="{1F62AA2D-5423-4CA4-ABA0-1D3E7923223A}"/>
              </a:ext>
            </a:extLst>
          </p:cNvPr>
          <p:cNvSpPr/>
          <p:nvPr/>
        </p:nvSpPr>
        <p:spPr>
          <a:xfrm>
            <a:off x="7159366" y="2500103"/>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68" name="Straight Connector 13">
            <a:extLst>
              <a:ext uri="{FF2B5EF4-FFF2-40B4-BE49-F238E27FC236}">
                <a16:creationId xmlns:a16="http://schemas.microsoft.com/office/drawing/2014/main" id="{A2F86F6F-485C-4FBE-A751-449911B9ACD8}"/>
              </a:ext>
            </a:extLst>
          </p:cNvPr>
          <p:cNvCxnSpPr>
            <a:cxnSpLocks noChangeShapeType="1"/>
          </p:cNvCxnSpPr>
          <p:nvPr/>
        </p:nvCxnSpPr>
        <p:spPr bwMode="auto">
          <a:xfrm>
            <a:off x="5345433" y="5952880"/>
            <a:ext cx="2820567"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69" name="TextBox 68">
            <a:extLst>
              <a:ext uri="{FF2B5EF4-FFF2-40B4-BE49-F238E27FC236}">
                <a16:creationId xmlns:a16="http://schemas.microsoft.com/office/drawing/2014/main" id="{4DB1301D-5FF4-4BFE-BE4E-0CBB8CBCBC3E}"/>
              </a:ext>
            </a:extLst>
          </p:cNvPr>
          <p:cNvSpPr txBox="1">
            <a:spLocks noChangeArrowheads="1"/>
          </p:cNvSpPr>
          <p:nvPr/>
        </p:nvSpPr>
        <p:spPr bwMode="auto">
          <a:xfrm rot="16200000">
            <a:off x="4649228" y="5064643"/>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sp>
        <p:nvSpPr>
          <p:cNvPr id="70" name="Rectangle 69">
            <a:extLst>
              <a:ext uri="{FF2B5EF4-FFF2-40B4-BE49-F238E27FC236}">
                <a16:creationId xmlns:a16="http://schemas.microsoft.com/office/drawing/2014/main" id="{C8B600EC-89DD-4D29-9F3B-C2E59F6E0585}"/>
              </a:ext>
            </a:extLst>
          </p:cNvPr>
          <p:cNvSpPr/>
          <p:nvPr/>
        </p:nvSpPr>
        <p:spPr>
          <a:xfrm>
            <a:off x="5501704" y="4437112"/>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71" name="Straight Connector 13">
            <a:extLst>
              <a:ext uri="{FF2B5EF4-FFF2-40B4-BE49-F238E27FC236}">
                <a16:creationId xmlns:a16="http://schemas.microsoft.com/office/drawing/2014/main" id="{F047FB0B-3917-4A08-948C-FBF62AE90175}"/>
              </a:ext>
            </a:extLst>
          </p:cNvPr>
          <p:cNvCxnSpPr>
            <a:cxnSpLocks noChangeShapeType="1"/>
          </p:cNvCxnSpPr>
          <p:nvPr/>
        </p:nvCxnSpPr>
        <p:spPr bwMode="auto">
          <a:xfrm flipH="1" flipV="1">
            <a:off x="5345434" y="4259288"/>
            <a:ext cx="1" cy="1708168"/>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72" name="TextBox 71">
            <a:extLst>
              <a:ext uri="{FF2B5EF4-FFF2-40B4-BE49-F238E27FC236}">
                <a16:creationId xmlns:a16="http://schemas.microsoft.com/office/drawing/2014/main" id="{2A21BD98-EBBF-4B21-9554-CB552E72088C}"/>
              </a:ext>
            </a:extLst>
          </p:cNvPr>
          <p:cNvSpPr txBox="1">
            <a:spLocks noChangeArrowheads="1"/>
          </p:cNvSpPr>
          <p:nvPr/>
        </p:nvSpPr>
        <p:spPr bwMode="auto">
          <a:xfrm>
            <a:off x="7202910" y="5996292"/>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73" name="Rectangle 72">
            <a:extLst>
              <a:ext uri="{FF2B5EF4-FFF2-40B4-BE49-F238E27FC236}">
                <a16:creationId xmlns:a16="http://schemas.microsoft.com/office/drawing/2014/main" id="{BCAF25CA-C997-4625-AA45-6007DFE2B22A}"/>
              </a:ext>
            </a:extLst>
          </p:cNvPr>
          <p:cNvSpPr/>
          <p:nvPr/>
        </p:nvSpPr>
        <p:spPr>
          <a:xfrm>
            <a:off x="6165873" y="538639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74" name="Rectangle 73">
            <a:extLst>
              <a:ext uri="{FF2B5EF4-FFF2-40B4-BE49-F238E27FC236}">
                <a16:creationId xmlns:a16="http://schemas.microsoft.com/office/drawing/2014/main" id="{238B97FB-86A9-4F69-B3EE-20AC1231039F}"/>
              </a:ext>
            </a:extLst>
          </p:cNvPr>
          <p:cNvSpPr/>
          <p:nvPr/>
        </p:nvSpPr>
        <p:spPr>
          <a:xfrm>
            <a:off x="6820886" y="5178962"/>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75" name="Rectangle 74">
            <a:extLst>
              <a:ext uri="{FF2B5EF4-FFF2-40B4-BE49-F238E27FC236}">
                <a16:creationId xmlns:a16="http://schemas.microsoft.com/office/drawing/2014/main" id="{79B77A6B-4789-413A-A909-7D8CEAE6398A}"/>
              </a:ext>
            </a:extLst>
          </p:cNvPr>
          <p:cNvSpPr/>
          <p:nvPr/>
        </p:nvSpPr>
        <p:spPr>
          <a:xfrm>
            <a:off x="7470297" y="502398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cxnSp>
        <p:nvCxnSpPr>
          <p:cNvPr id="76" name="Straight Connector 13">
            <a:extLst>
              <a:ext uri="{FF2B5EF4-FFF2-40B4-BE49-F238E27FC236}">
                <a16:creationId xmlns:a16="http://schemas.microsoft.com/office/drawing/2014/main" id="{94D65A47-526B-4A8B-9C82-29F7AE3FBEC9}"/>
              </a:ext>
            </a:extLst>
          </p:cNvPr>
          <p:cNvCxnSpPr>
            <a:cxnSpLocks noChangeShapeType="1"/>
          </p:cNvCxnSpPr>
          <p:nvPr/>
        </p:nvCxnSpPr>
        <p:spPr bwMode="auto">
          <a:xfrm>
            <a:off x="5345433" y="4941168"/>
            <a:ext cx="2820567" cy="0"/>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sp>
        <p:nvSpPr>
          <p:cNvPr id="77" name="TextBox 76">
            <a:extLst>
              <a:ext uri="{FF2B5EF4-FFF2-40B4-BE49-F238E27FC236}">
                <a16:creationId xmlns:a16="http://schemas.microsoft.com/office/drawing/2014/main" id="{68FB4670-9445-42C9-86BA-F420BFA4D3BB}"/>
              </a:ext>
            </a:extLst>
          </p:cNvPr>
          <p:cNvSpPr txBox="1">
            <a:spLocks noChangeArrowheads="1"/>
          </p:cNvSpPr>
          <p:nvPr/>
        </p:nvSpPr>
        <p:spPr bwMode="auto">
          <a:xfrm>
            <a:off x="6157870" y="4382978"/>
            <a:ext cx="23342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Dedicated Control Channel</a:t>
            </a:r>
            <a:br>
              <a:rPr lang="en-US" altLang="en-US" sz="1400"/>
            </a:br>
            <a:r>
              <a:rPr lang="en-US" altLang="en-US" sz="1400"/>
              <a:t>(e.g., Narrowband PHY)</a:t>
            </a:r>
          </a:p>
        </p:txBody>
      </p:sp>
      <p:sp>
        <p:nvSpPr>
          <p:cNvPr id="78" name="TextBox 77">
            <a:extLst>
              <a:ext uri="{FF2B5EF4-FFF2-40B4-BE49-F238E27FC236}">
                <a16:creationId xmlns:a16="http://schemas.microsoft.com/office/drawing/2014/main" id="{5CBA981C-48FB-4D54-8733-83FECCD58C16}"/>
              </a:ext>
            </a:extLst>
          </p:cNvPr>
          <p:cNvSpPr txBox="1">
            <a:spLocks noChangeArrowheads="1"/>
          </p:cNvSpPr>
          <p:nvPr/>
        </p:nvSpPr>
        <p:spPr bwMode="auto">
          <a:xfrm>
            <a:off x="929834" y="2043079"/>
            <a:ext cx="26340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Control on Main UWB Channel</a:t>
            </a:r>
          </a:p>
        </p:txBody>
      </p:sp>
      <p:sp>
        <p:nvSpPr>
          <p:cNvPr id="79" name="TextBox 78">
            <a:extLst>
              <a:ext uri="{FF2B5EF4-FFF2-40B4-BE49-F238E27FC236}">
                <a16:creationId xmlns:a16="http://schemas.microsoft.com/office/drawing/2014/main" id="{D1B9C585-0568-443B-AF5B-6964252C5350}"/>
              </a:ext>
            </a:extLst>
          </p:cNvPr>
          <p:cNvSpPr txBox="1">
            <a:spLocks noChangeArrowheads="1"/>
          </p:cNvSpPr>
          <p:nvPr/>
        </p:nvSpPr>
        <p:spPr bwMode="auto">
          <a:xfrm>
            <a:off x="5164781" y="2140282"/>
            <a:ext cx="25263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Control on All UWB Channels</a:t>
            </a:r>
          </a:p>
        </p:txBody>
      </p:sp>
    </p:spTree>
    <p:extLst>
      <p:ext uri="{BB962C8B-B14F-4D97-AF65-F5344CB8AC3E}">
        <p14:creationId xmlns:p14="http://schemas.microsoft.com/office/powerpoint/2010/main" val="929064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Sensing Control Message</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endParaRPr lang="en-US" sz="2000"/>
          </a:p>
          <a:p>
            <a:r>
              <a:rPr lang="en-US" sz="2000"/>
              <a:t>Identifier, similar to Ranging Control Message</a:t>
            </a:r>
          </a:p>
          <a:p>
            <a:pPr lvl="1"/>
            <a:r>
              <a:rPr lang="en-US" sz="2000"/>
              <a:t>(Partial) Field re-use may be possible</a:t>
            </a:r>
          </a:p>
          <a:p>
            <a:endParaRPr lang="en-US" sz="2000"/>
          </a:p>
          <a:p>
            <a:endParaRPr lang="en-US" sz="2000"/>
          </a:p>
          <a:p>
            <a:r>
              <a:rPr lang="en-US" sz="2000"/>
              <a:t>Enables other UWB radios to anticipate sensing fragments</a:t>
            </a:r>
          </a:p>
          <a:p>
            <a:pPr lvl="1"/>
            <a:r>
              <a:rPr lang="en-US" sz="2000"/>
              <a:t>This may apply to both multistatic and monostatic operation</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2022</a:t>
            </a:r>
          </a:p>
        </p:txBody>
      </p:sp>
    </p:spTree>
    <p:extLst>
      <p:ext uri="{BB962C8B-B14F-4D97-AF65-F5344CB8AC3E}">
        <p14:creationId xmlns:p14="http://schemas.microsoft.com/office/powerpoint/2010/main" val="192221420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789</Words>
  <Application>Microsoft Office PowerPoint</Application>
  <PresentationFormat>On-screen Show (4:3)</PresentationFormat>
  <Paragraphs>132</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IEEE-P802_15</vt:lpstr>
      <vt:lpstr>PowerPoint Presentation</vt:lpstr>
      <vt:lpstr>PowerPoint Presentation</vt:lpstr>
      <vt:lpstr>UWB Sensing - Scheduling   </vt:lpstr>
      <vt:lpstr>Sensing – Context Recap</vt:lpstr>
      <vt:lpstr>Multi-Purpose UWB Radios</vt:lpstr>
      <vt:lpstr>Scheduling – Options</vt:lpstr>
      <vt:lpstr>Sensing Control Message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2022-07-14T11:54:39Z</dcterms:created>
  <dcterms:modified xsi:type="dcterms:W3CDTF">2022-07-14T11:54:44Z</dcterms:modified>
</cp:coreProperties>
</file>