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58" r:id="rId4"/>
    <p:sldId id="373" r:id="rId5"/>
    <p:sldId id="382" r:id="rId6"/>
    <p:sldId id="383" r:id="rId7"/>
    <p:sldId id="379" r:id="rId8"/>
    <p:sldId id="380" r:id="rId9"/>
    <p:sldId id="284" r:id="rId10"/>
    <p:sldId id="384" r:id="rId11"/>
    <p:sldId id="381" r:id="rId12"/>
    <p:sldId id="269" r:id="rId13"/>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ffice" initials="o" lastIdx="3" clrIdx="0">
    <p:extLst>
      <p:ext uri="{19B8F6BF-5375-455C-9EA6-DF929625EA0E}">
        <p15:presenceInfo xmlns:p15="http://schemas.microsoft.com/office/powerpoint/2012/main" userId="S::ha23985@2016office.cn::0a91728b-1b30-48c7-a081-ca04d2b0df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91"/>
    <p:restoredTop sz="96349" autoAdjust="0"/>
  </p:normalViewPr>
  <p:slideViewPr>
    <p:cSldViewPr>
      <p:cViewPr varScale="1">
        <p:scale>
          <a:sx n="110" d="100"/>
          <a:sy n="110" d="100"/>
        </p:scale>
        <p:origin x="136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400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475094" y="202337"/>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81635" y="202337"/>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078917" y="960894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44060" y="960894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80079" y="414384"/>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80079" y="960894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80079" y="9597058"/>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398837" y="11742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&lt;X&gt;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41173" y="11742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05734" y="4716162"/>
            <a:ext cx="4986207" cy="446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697636" y="9612343"/>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875939" y="9612343"/>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09648" y="9612343"/>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09648" y="9610645"/>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34948" y="31758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4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3313" y="744538"/>
            <a:ext cx="4591050" cy="3443287"/>
          </a:xfrm>
        </p:spPr>
      </p:sp>
      <p:sp>
        <p:nvSpPr>
          <p:cNvPr id="3" name="Notes Placeholder 2"/>
          <p:cNvSpPr>
            <a:spLocks noGrp="1"/>
          </p:cNvSpPr>
          <p:nvPr>
            <p:ph type="body" idx="1"/>
          </p:nvPr>
        </p:nvSpPr>
        <p:spPr>
          <a:xfrm>
            <a:off x="905734" y="4458302"/>
            <a:ext cx="4986207" cy="4849210"/>
          </a:xfrm>
        </p:spPr>
        <p:txBody>
          <a:bodyPr/>
          <a:lstStyle/>
          <a:p>
            <a:endParaRPr lang="en-IE" sz="1600" dirty="0"/>
          </a:p>
        </p:txBody>
      </p:sp>
      <p:sp>
        <p:nvSpPr>
          <p:cNvPr id="4" name="Date Placeholder 3"/>
          <p:cNvSpPr>
            <a:spLocks noGrp="1"/>
          </p:cNvSpPr>
          <p:nvPr>
            <p:ph type="dt"/>
          </p:nvPr>
        </p:nvSpPr>
        <p:spPr/>
        <p:txBody>
          <a:bodyPr/>
          <a:lstStyle/>
          <a:p>
            <a:pPr>
              <a:defRPr/>
            </a:pPr>
            <a:r>
              <a:rPr lang="en-US" dirty="0"/>
              <a:t>07/14/2022</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014682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noRot="1" noChangeAspect="1"/>
          </p:cNvSpPr>
          <p:nvPr>
            <p:ph type="sldImg"/>
          </p:nvPr>
        </p:nvSpPr>
        <p:spPr>
          <a:prstGeom prst="rect">
            <a:avLst/>
          </a:prstGeom>
        </p:spPr>
        <p:txBody>
          <a:bodyPr/>
          <a:lstStyle/>
          <a:p>
            <a:endParaRPr/>
          </a:p>
        </p:txBody>
      </p:sp>
      <p:sp>
        <p:nvSpPr>
          <p:cNvPr id="296" name="Shape 296"/>
          <p:cNvSpPr>
            <a:spLocks noGrp="1"/>
          </p:cNvSpPr>
          <p:nvPr>
            <p:ph type="body" sz="quarter" idx="1"/>
          </p:nvPr>
        </p:nvSpPr>
        <p:spPr>
          <a:prstGeom prst="rect">
            <a:avLst/>
          </a:prstGeom>
        </p:spPr>
        <p:txBody>
          <a:bodyPr/>
          <a:lstStyle>
            <a:lvl1pPr>
              <a:defRPr sz="1800"/>
            </a:lvl1pPr>
          </a:lstStyle>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noRot="1" noChangeAspect="1"/>
          </p:cNvSpPr>
          <p:nvPr>
            <p:ph type="sldImg"/>
          </p:nvPr>
        </p:nvSpPr>
        <p:spPr>
          <a:prstGeom prst="rect">
            <a:avLst/>
          </a:prstGeom>
        </p:spPr>
        <p:txBody>
          <a:bodyPr/>
          <a:lstStyle/>
          <a:p>
            <a:endParaRPr/>
          </a:p>
        </p:txBody>
      </p:sp>
      <p:sp>
        <p:nvSpPr>
          <p:cNvPr id="108" name="Shape 108"/>
          <p:cNvSpPr>
            <a:spLocks noGrp="1"/>
          </p:cNvSpPr>
          <p:nvPr>
            <p:ph type="body" sz="quarter" idx="1"/>
          </p:nvPr>
        </p:nvSpPr>
        <p:spPr>
          <a:prstGeom prst="rect">
            <a:avLst/>
          </a:prstGeom>
        </p:spPr>
        <p:txBody>
          <a:bodyPr/>
          <a:lstStyle>
            <a:lvl1pPr>
              <a:defRPr sz="1800"/>
            </a:lvl1pPr>
          </a:lstStyle>
          <a:p>
            <a:pPr algn="just">
              <a:spcAft>
                <a:spcPts val="0"/>
              </a:spcAft>
            </a:pPr>
            <a:endParaRPr lang="zh-CN" altLang="zh-CN" sz="1600" kern="100" dirty="0">
              <a:effectLst/>
              <a:ea typeface="等线" panose="02010600030101010101" pitchFamily="2" charset="-122"/>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prstGeom prst="rect">
            <a:avLst/>
          </a:prstGeom>
        </p:spPr>
        <p:txBody>
          <a:bodyPr/>
          <a:lstStyle/>
          <a:p>
            <a:endParaRPr/>
          </a:p>
        </p:txBody>
      </p:sp>
      <p:sp>
        <p:nvSpPr>
          <p:cNvPr id="116" name="Shape 116"/>
          <p:cNvSpPr>
            <a:spLocks noGrp="1"/>
          </p:cNvSpPr>
          <p:nvPr>
            <p:ph type="body" sz="quarter" idx="1"/>
          </p:nvPr>
        </p:nvSpPr>
        <p:spPr>
          <a:prstGeom prst="rect">
            <a:avLst/>
          </a:prstGeom>
        </p:spPr>
        <p:txBody>
          <a:bodyPr/>
          <a:lstStyle>
            <a:lvl1pPr>
              <a:defRPr sz="1800"/>
            </a:lvl1pPr>
          </a:lstStyle>
          <a:p>
            <a:pPr algn="just">
              <a:spcAft>
                <a:spcPts val="0"/>
              </a:spcAft>
            </a:pPr>
            <a:endParaRPr lang="zh-CN" altLang="zh-CN" sz="1600" kern="100" dirty="0">
              <a:effectLst/>
              <a:ea typeface="等线" panose="02010600030101010101" pitchFamily="2" charset="-122"/>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sz="1500" dirty="0">
              <a:cs typeface="Times New Roman" panose="02020603050405020304" pitchFamily="18" charset="0"/>
            </a:endParaRPr>
          </a:p>
        </p:txBody>
      </p:sp>
      <p:sp>
        <p:nvSpPr>
          <p:cNvPr id="4" name="Date Placeholder 3"/>
          <p:cNvSpPr>
            <a:spLocks noGrp="1"/>
          </p:cNvSpPr>
          <p:nvPr>
            <p:ph type="dt"/>
          </p:nvPr>
        </p:nvSpPr>
        <p:spPr/>
        <p:txBody>
          <a:bodyPr/>
          <a:lstStyle/>
          <a:p>
            <a:pPr>
              <a:defRPr/>
            </a:pPr>
            <a:r>
              <a:rPr lang="en-US" dirty="0"/>
              <a:t>07/14/2022</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3478151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sz="1600" dirty="0">
              <a:cs typeface="Times New Roman" panose="02020603050405020304" pitchFamily="18" charset="0"/>
            </a:endParaRPr>
          </a:p>
        </p:txBody>
      </p:sp>
      <p:sp>
        <p:nvSpPr>
          <p:cNvPr id="4" name="Date Placeholder 3"/>
          <p:cNvSpPr>
            <a:spLocks noGrp="1"/>
          </p:cNvSpPr>
          <p:nvPr>
            <p:ph type="dt"/>
          </p:nvPr>
        </p:nvSpPr>
        <p:spPr/>
        <p:txBody>
          <a:bodyPr/>
          <a:lstStyle/>
          <a:p>
            <a:pPr>
              <a:defRPr/>
            </a:pPr>
            <a:r>
              <a:rPr lang="en-US" dirty="0"/>
              <a:t>07/14/2022</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249795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Header Placeholder 3"/>
          <p:cNvSpPr>
            <a:spLocks noGrp="1"/>
          </p:cNvSpPr>
          <p:nvPr>
            <p:ph type="hdr" sz="quarter"/>
          </p:nvPr>
        </p:nvSpPr>
        <p:spPr/>
        <p:txBody>
          <a:bodyPr/>
          <a:lstStyle/>
          <a:p>
            <a:r>
              <a:rPr lang="en-US" altLang="en-US"/>
              <a:t>doc.: &lt;X&gt;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6</a:t>
            </a:fld>
            <a:endParaRPr lang="en-US" altLang="en-US"/>
          </a:p>
        </p:txBody>
      </p:sp>
    </p:spTree>
    <p:extLst>
      <p:ext uri="{BB962C8B-B14F-4D97-AF65-F5344CB8AC3E}">
        <p14:creationId xmlns:p14="http://schemas.microsoft.com/office/powerpoint/2010/main" val="3281470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Header Placeholder 3"/>
          <p:cNvSpPr>
            <a:spLocks noGrp="1"/>
          </p:cNvSpPr>
          <p:nvPr>
            <p:ph type="hdr" sz="quarter"/>
          </p:nvPr>
        </p:nvSpPr>
        <p:spPr/>
        <p:txBody>
          <a:bodyPr/>
          <a:lstStyle/>
          <a:p>
            <a:r>
              <a:rPr lang="en-US" altLang="en-US"/>
              <a:t>doc.: &lt;X&gt;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7</a:t>
            </a:fld>
            <a:endParaRPr lang="en-US" altLang="en-US"/>
          </a:p>
        </p:txBody>
      </p:sp>
    </p:spTree>
    <p:extLst>
      <p:ext uri="{BB962C8B-B14F-4D97-AF65-F5344CB8AC3E}">
        <p14:creationId xmlns:p14="http://schemas.microsoft.com/office/powerpoint/2010/main" val="2886770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Header Placeholder 3"/>
          <p:cNvSpPr>
            <a:spLocks noGrp="1"/>
          </p:cNvSpPr>
          <p:nvPr>
            <p:ph type="hdr" sz="quarter"/>
          </p:nvPr>
        </p:nvSpPr>
        <p:spPr/>
        <p:txBody>
          <a:bodyPr/>
          <a:lstStyle/>
          <a:p>
            <a:r>
              <a:rPr lang="en-US" altLang="en-US"/>
              <a:t>doc.: &lt;X&gt;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8</a:t>
            </a:fld>
            <a:endParaRPr lang="en-US" altLang="en-US"/>
          </a:p>
        </p:txBody>
      </p:sp>
    </p:spTree>
    <p:extLst>
      <p:ext uri="{BB962C8B-B14F-4D97-AF65-F5344CB8AC3E}">
        <p14:creationId xmlns:p14="http://schemas.microsoft.com/office/powerpoint/2010/main" val="4040778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&lt;X&gt;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925513" y="750888"/>
            <a:ext cx="4946650" cy="3709987"/>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sz="1600" dirty="0"/>
          </a:p>
        </p:txBody>
      </p:sp>
    </p:spTree>
    <p:extLst>
      <p:ext uri="{BB962C8B-B14F-4D97-AF65-F5344CB8AC3E}">
        <p14:creationId xmlns:p14="http://schemas.microsoft.com/office/powerpoint/2010/main" val="4249870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5" name="Rectangle 4">
            <a:extLst>
              <a:ext uri="{FF2B5EF4-FFF2-40B4-BE49-F238E27FC236}">
                <a16:creationId xmlns:a16="http://schemas.microsoft.com/office/drawing/2014/main" id="{E5290085-BBCA-42FA-BF53-228EB4657A26}"/>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
        <p:nvSpPr>
          <p:cNvPr id="3" name="Rectangle 4">
            <a:extLst>
              <a:ext uri="{FF2B5EF4-FFF2-40B4-BE49-F238E27FC236}">
                <a16:creationId xmlns:a16="http://schemas.microsoft.com/office/drawing/2014/main" id="{D8B9171B-71D3-4E46-98EE-24151DFE4A74}"/>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2932935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5F03237-0E88-4FF3-90CB-BBB20E20FA6E}"/>
              </a:ext>
            </a:extLst>
          </p:cNvPr>
          <p:cNvSpPr>
            <a:spLocks noGrp="1"/>
          </p:cNvSpPr>
          <p:nvPr>
            <p:ph type="sldNum" sz="quarter" idx="12"/>
          </p:nvPr>
        </p:nvSpPr>
        <p:spPr>
          <a:xfrm>
            <a:off x="4344988" y="6475413"/>
            <a:ext cx="530225" cy="182562"/>
          </a:xfrm>
        </p:spPr>
        <p:txBody>
          <a:bodyPr/>
          <a:lstStyle>
            <a:lvl1pPr>
              <a:defRPr/>
            </a:lvl1pPr>
          </a:lstStyle>
          <a:p>
            <a:r>
              <a:rPr lang="en-US" altLang="en-US"/>
              <a:t>Slide </a:t>
            </a:r>
            <a:fld id="{D63F0650-F2B3-6741-A45C-FCE309717EFE}" type="slidenum">
              <a:rPr lang="en-US" altLang="en-US"/>
              <a:pPr/>
              <a:t>‹#›</a:t>
            </a:fld>
            <a:endParaRPr lang="en-US" altLang="en-US"/>
          </a:p>
        </p:txBody>
      </p:sp>
      <p:sp>
        <p:nvSpPr>
          <p:cNvPr id="3" name="Rectangle 4">
            <a:extLst>
              <a:ext uri="{FF2B5EF4-FFF2-40B4-BE49-F238E27FC236}">
                <a16:creationId xmlns:a16="http://schemas.microsoft.com/office/drawing/2014/main" id="{F29D49F2-348D-409E-BBA1-EAFDF25B24CE}"/>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362730246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4" y="6538913"/>
            <a:ext cx="831081" cy="382587"/>
          </a:xfrm>
          <a:prstGeom prst="rect">
            <a:avLst/>
          </a:prstGeom>
        </p:spPr>
        <p:txBody>
          <a:bodyPr/>
          <a:lstStyle>
            <a:lvl1pPr>
              <a:defRPr/>
            </a:lvl1pPr>
          </a:lstStyle>
          <a:p>
            <a:pPr>
              <a:defRPr/>
            </a:pPr>
            <a:r>
              <a:rPr lang="en-US" altLang="en-US" dirty="0"/>
              <a:t>Slide</a:t>
            </a:r>
            <a:fld id="{0F04E8E9-279B-42CA-B6E8-61A287E0027B}" type="slidenum">
              <a:rPr lang="en-US" altLang="en-US" smtClean="0"/>
              <a:pPr>
                <a:defRPr/>
              </a:pPr>
              <a:t>‹#›</a:t>
            </a:fld>
            <a:endParaRPr lang="en-US" altLang="en-US" dirty="0"/>
          </a:p>
        </p:txBody>
      </p:sp>
      <p:sp>
        <p:nvSpPr>
          <p:cNvPr id="4" name="Title 3">
            <a:extLst>
              <a:ext uri="{FF2B5EF4-FFF2-40B4-BE49-F238E27FC236}">
                <a16:creationId xmlns:a16="http://schemas.microsoft.com/office/drawing/2014/main" id="{8EF814BA-08C8-9339-2CAA-DDBABF524453}"/>
              </a:ext>
            </a:extLst>
          </p:cNvPr>
          <p:cNvSpPr>
            <a:spLocks noGrp="1"/>
          </p:cNvSpPr>
          <p:nvPr>
            <p:ph type="title"/>
          </p:nvPr>
        </p:nvSpPr>
        <p:spPr/>
        <p:txBody>
          <a:bodyPr/>
          <a:lstStyle/>
          <a:p>
            <a:r>
              <a:rPr lang="en-US"/>
              <a:t>Click to edit Master title style</a:t>
            </a:r>
            <a:endParaRPr lang="en-IE"/>
          </a:p>
        </p:txBody>
      </p:sp>
      <p:sp>
        <p:nvSpPr>
          <p:cNvPr id="5" name="Rectangle 4">
            <a:extLst>
              <a:ext uri="{FF2B5EF4-FFF2-40B4-BE49-F238E27FC236}">
                <a16:creationId xmlns:a16="http://schemas.microsoft.com/office/drawing/2014/main" id="{82D4166C-02D0-4721-8275-BA71BDD30D46}"/>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18608532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Textfeld 13">
            <a:extLst>
              <a:ext uri="{FF2B5EF4-FFF2-40B4-BE49-F238E27FC236}">
                <a16:creationId xmlns:a16="http://schemas.microsoft.com/office/drawing/2014/main" id="{9BBB3E90-388A-48E9-BC53-822939891630}"/>
              </a:ext>
            </a:extLst>
          </p:cNvPr>
          <p:cNvSpPr txBox="1"/>
          <p:nvPr userDrawn="1"/>
        </p:nvSpPr>
        <p:spPr>
          <a:xfrm>
            <a:off x="4189910" y="6475413"/>
            <a:ext cx="4268290" cy="245110"/>
          </a:xfrm>
          <a:prstGeom prst="rect">
            <a:avLst/>
          </a:prstGeom>
          <a:ln w="12700">
            <a:miter lim="400000"/>
          </a:ln>
        </p:spPr>
        <p:txBody>
          <a:bodyPr lIns="45719" rIns="45719">
            <a:spAutoFit/>
          </a:bodyPr>
          <a:lstStyle>
            <a:lvl1pPr algn="r">
              <a:defRPr sz="1000"/>
            </a:lvl1pPr>
          </a:lstStyle>
          <a:p>
            <a:r>
              <a:rPr lang="en-US" dirty="0"/>
              <a:t>W.</a:t>
            </a:r>
            <a:r>
              <a:rPr lang="zh-CN" altLang="en-US" dirty="0"/>
              <a:t> </a:t>
            </a:r>
            <a:r>
              <a:rPr lang="en-US" altLang="zh-CN" dirty="0"/>
              <a:t>Tang,</a:t>
            </a:r>
            <a:r>
              <a:rPr lang="zh-CN" altLang="en-US" dirty="0"/>
              <a:t> </a:t>
            </a:r>
            <a:r>
              <a:rPr lang="en-US" altLang="zh-CN" dirty="0"/>
              <a:t>et al </a:t>
            </a:r>
            <a:r>
              <a:rPr dirty="0"/>
              <a:t>(</a:t>
            </a:r>
            <a:r>
              <a:rPr dirty="0" err="1"/>
              <a:t>NewRadio</a:t>
            </a:r>
            <a:r>
              <a:rPr dirty="0"/>
              <a:t> Technolog</a:t>
            </a:r>
            <a:r>
              <a:rPr lang="en-US" altLang="zh-CN" dirty="0"/>
              <a:t>ies</a:t>
            </a:r>
            <a:r>
              <a:rPr dirty="0"/>
              <a:t>)</a:t>
            </a:r>
          </a:p>
        </p:txBody>
      </p:sp>
      <p:sp>
        <p:nvSpPr>
          <p:cNvPr id="8" name="Textfeld 13">
            <a:extLst>
              <a:ext uri="{FF2B5EF4-FFF2-40B4-BE49-F238E27FC236}">
                <a16:creationId xmlns:a16="http://schemas.microsoft.com/office/drawing/2014/main" id="{87C3892C-F36E-4EB5-88A2-BC8B2EB21A45}"/>
              </a:ext>
            </a:extLst>
          </p:cNvPr>
          <p:cNvSpPr txBox="1"/>
          <p:nvPr userDrawn="1"/>
        </p:nvSpPr>
        <p:spPr>
          <a:xfrm>
            <a:off x="4266110" y="354941"/>
            <a:ext cx="4268290" cy="276999"/>
          </a:xfrm>
          <a:prstGeom prst="rect">
            <a:avLst/>
          </a:prstGeom>
          <a:ln w="12700">
            <a:miter lim="400000"/>
          </a:ln>
        </p:spPr>
        <p:txBody>
          <a:bodyPr lIns="45719" rIns="45719">
            <a:spAutoFit/>
          </a:bodyPr>
          <a:lstStyle>
            <a:lvl1pPr algn="r">
              <a:defRPr sz="1000"/>
            </a:lvl1pPr>
          </a:lstStyle>
          <a:p>
            <a:r>
              <a:rPr lang="en-US" sz="1200" dirty="0"/>
              <a:t>Doc.:15-22-0421-00-04ab</a:t>
            </a:r>
            <a:endParaRPr sz="1200" dirty="0"/>
          </a:p>
        </p:txBody>
      </p:sp>
      <p:sp>
        <p:nvSpPr>
          <p:cNvPr id="10" name="Rectangle 4">
            <a:extLst>
              <a:ext uri="{FF2B5EF4-FFF2-40B4-BE49-F238E27FC236}">
                <a16:creationId xmlns:a16="http://schemas.microsoft.com/office/drawing/2014/main" id="{7A6A172D-3ECC-43F0-A6A2-DB6D74EF5949}"/>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7" r:id="rId3"/>
    <p:sldLayoutId id="2147483658" r:id="rId4"/>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557-01-04ab-uwb-wake-up-signalling.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s://mentor.ieee.org/802.15/dcn/22/15-22-0282-00-04ab-the-advantages-of-uwb-wakeup.pptx" TargetMode="External"/><Relationship Id="rId4" Type="http://schemas.openxmlformats.org/officeDocument/2006/relationships/hyperlink" Target="https://mentor.ieee.org/802.15/dcn/22/15-22-0094-01-04ab-link-budget-uwb-vs-nb.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hteck 1"/>
          <p:cNvSpPr txBox="1"/>
          <p:nvPr/>
        </p:nvSpPr>
        <p:spPr>
          <a:xfrm>
            <a:off x="381000" y="1013811"/>
            <a:ext cx="8610599" cy="369332"/>
          </a:xfrm>
          <a:prstGeom prst="rect">
            <a:avLst/>
          </a:prstGeom>
          <a:ln w="12700">
            <a:miter lim="400000"/>
          </a:ln>
        </p:spPr>
        <p:txBody>
          <a:bodyPr wrap="square" lIns="45719" rIns="45719">
            <a:spAutoFit/>
          </a:bodyPr>
          <a:lstStyle>
            <a:lvl1pPr algn="ctr">
              <a:defRPr b="1" u="sng">
                <a:latin typeface="Times New Roman" panose="02020603050405020304"/>
                <a:ea typeface="Times New Roman" panose="02020603050405020304"/>
                <a:cs typeface="Times New Roman" panose="02020603050405020304"/>
                <a:sym typeface="Times New Roman" panose="02020603050405020304"/>
              </a:defRPr>
            </a:lvl1pPr>
          </a:lstStyle>
          <a:p>
            <a:r>
              <a:rPr lang="en-US" sz="1800" dirty="0"/>
              <a:t>Project: IEEE P802.15 Working Group for Wireless Personal Area Networks (WPANs)</a:t>
            </a:r>
          </a:p>
        </p:txBody>
      </p:sp>
      <p:sp>
        <p:nvSpPr>
          <p:cNvPr id="100" name="Rectangle 3"/>
          <p:cNvSpPr txBox="1"/>
          <p:nvPr/>
        </p:nvSpPr>
        <p:spPr>
          <a:xfrm>
            <a:off x="681446" y="1457325"/>
            <a:ext cx="7781109" cy="4770537"/>
          </a:xfrm>
          <a:prstGeom prst="rect">
            <a:avLst/>
          </a:prstGeom>
          <a:ln w="12700">
            <a:miter lim="400000"/>
          </a:ln>
        </p:spPr>
        <p:txBody>
          <a:bodyPr lIns="45719" rIns="45719">
            <a:spAutoFit/>
          </a:bodyPr>
          <a:lstStyle/>
          <a:p>
            <a:pPr>
              <a:defRPr sz="1600">
                <a:solidFill>
                  <a:srgbClr val="44546A"/>
                </a:solidFill>
              </a:defRPr>
            </a:pPr>
            <a:endParaRPr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Submission Title:</a:t>
            </a:r>
            <a:r>
              <a:rPr b="0" dirty="0"/>
              <a:t> </a:t>
            </a:r>
            <a:r>
              <a:rPr lang="en-US" b="0" dirty="0"/>
              <a:t>A Wake Up Radio Scheme for UWB</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Date Submitted: </a:t>
            </a:r>
            <a:r>
              <a:rPr lang="en-US" b="0" dirty="0"/>
              <a:t>14</a:t>
            </a:r>
            <a:r>
              <a:rPr b="0" baseline="30000" dirty="0"/>
              <a:t>th</a:t>
            </a:r>
            <a:r>
              <a:rPr b="0" dirty="0"/>
              <a:t> </a:t>
            </a:r>
            <a:r>
              <a:rPr lang="en-US" altLang="zh-CN" b="0" dirty="0"/>
              <a:t>July</a:t>
            </a:r>
            <a:r>
              <a:rPr b="0" dirty="0"/>
              <a:t> 202</a:t>
            </a:r>
            <a:r>
              <a:rPr lang="en-US" altLang="zh-CN" b="0" dirty="0"/>
              <a:t>2</a:t>
            </a:r>
          </a:p>
          <a:p>
            <a:pPr>
              <a:defRPr sz="1600" b="1">
                <a:latin typeface="Times New Roman" panose="02020603050405020304"/>
                <a:ea typeface="Times New Roman" panose="02020603050405020304"/>
                <a:cs typeface="Times New Roman" panose="02020603050405020304"/>
                <a:sym typeface="Times New Roman" panose="02020603050405020304"/>
              </a:defRPr>
            </a:pPr>
            <a:endParaRPr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lang="en-US" dirty="0"/>
              <a:t>Source:</a:t>
            </a:r>
            <a:r>
              <a:rPr lang="en-US" b="0" dirty="0"/>
              <a:t> 	</a:t>
            </a:r>
            <a:r>
              <a:rPr lang="nn-NO" b="0" dirty="0"/>
              <a:t>Weidong Tang, Nansong Li, Libra Xiao </a:t>
            </a:r>
            <a:r>
              <a:rPr lang="en-US" b="0" dirty="0"/>
              <a:t>(</a:t>
            </a:r>
            <a:r>
              <a:rPr lang="en-US" b="0" dirty="0" err="1"/>
              <a:t>NewRadio</a:t>
            </a:r>
            <a:r>
              <a:rPr lang="en-US" b="0" dirty="0"/>
              <a:t> Technolog</a:t>
            </a:r>
            <a:r>
              <a:rPr lang="en-US" altLang="zh-CN" b="0" dirty="0"/>
              <a:t>ies</a:t>
            </a:r>
            <a:r>
              <a:rPr lang="en-US" b="0" dirty="0"/>
              <a:t>)</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lang="en-US" dirty="0"/>
              <a:t>Address</a:t>
            </a:r>
            <a:r>
              <a:rPr dirty="0"/>
              <a:t>: 	</a:t>
            </a:r>
            <a:r>
              <a:rPr b="0" dirty="0"/>
              <a:t>1408, Building 4, Phase 1, </a:t>
            </a:r>
            <a:r>
              <a:rPr b="0" dirty="0" err="1"/>
              <a:t>Tianan</a:t>
            </a:r>
            <a:r>
              <a:rPr b="0" dirty="0"/>
              <a:t> </a:t>
            </a:r>
            <a:r>
              <a:rPr b="0" dirty="0" err="1"/>
              <a:t>Yungu</a:t>
            </a:r>
            <a:r>
              <a:rPr b="0" dirty="0"/>
              <a:t>, Bantian Street, </a:t>
            </a:r>
            <a:r>
              <a:rPr b="0" dirty="0" err="1"/>
              <a:t>Longgang</a:t>
            </a:r>
            <a:r>
              <a:rPr b="0" dirty="0"/>
              <a:t> District, Shenzhen, Guangdong, China</a:t>
            </a:r>
            <a:endParaRPr dirty="0">
              <a:solidFill>
                <a:srgbClr val="FF0000"/>
              </a:solidFill>
            </a:endParaRP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E-Mail</a:t>
            </a:r>
            <a:r>
              <a:rPr b="0" dirty="0"/>
              <a:t>:  	</a:t>
            </a:r>
            <a:r>
              <a:rPr lang="en-US" b="0" dirty="0"/>
              <a:t>tangweidong@newradiotech.com, linansong@newradiotech.com, xiaojiaxing@newradiotech.com </a:t>
            </a:r>
            <a:endParaRPr lang="en-US" altLang="zh-CN" b="0" dirty="0"/>
          </a:p>
          <a:p>
            <a:pPr>
              <a:defRPr sz="1600" b="1">
                <a:latin typeface="Times New Roman" panose="02020603050405020304"/>
                <a:ea typeface="Times New Roman" panose="02020603050405020304"/>
                <a:cs typeface="Times New Roman" panose="02020603050405020304"/>
                <a:sym typeface="Times New Roman" panose="02020603050405020304"/>
              </a:defRPr>
            </a:pPr>
            <a:endParaRPr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Re:</a:t>
            </a:r>
            <a:r>
              <a:rPr b="0" dirty="0"/>
              <a:t> 	Call for contributions to IEEE 802.15 TG4ab</a:t>
            </a:r>
            <a:endParaRPr lang="en-US"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lang="en-US" dirty="0"/>
              <a:t>Abstract: 	</a:t>
            </a:r>
            <a:r>
              <a:rPr lang="en-US" b="0" dirty="0"/>
              <a:t> </a:t>
            </a:r>
            <a:r>
              <a:rPr lang="en-US" dirty="0"/>
              <a:t>A wake up radio scheme for NG-UWB</a:t>
            </a:r>
            <a:endParaRPr lang="en-US"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Purpose: 	</a:t>
            </a:r>
            <a:r>
              <a:rPr b="0" dirty="0"/>
              <a:t>Discussion of how to improve </a:t>
            </a:r>
            <a:r>
              <a:rPr lang="en-US" b="0" dirty="0"/>
              <a:t>the radio technology of the NG-UWB</a:t>
            </a:r>
            <a:endParaRPr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Notice:</a:t>
            </a:r>
            <a:r>
              <a:rPr b="0" dirty="0"/>
              <a:t>	This </a:t>
            </a:r>
            <a:r>
              <a:rPr lang="en-US" b="0" dirty="0"/>
              <a:t>i</a:t>
            </a:r>
            <a:r>
              <a:rPr b="0" dirty="0"/>
              <a:t>s a basis for discussion and is not binding on the contributing individual(s) or document prepared to assist the IEEE P802.15. The material in this document is subject to change in form and content after further study. The contributor(s) reserve(s) the right to add, amend or withdraw material contained herein.</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Release:</a:t>
            </a:r>
            <a:r>
              <a:rPr b="0" dirty="0"/>
              <a:t>	The contributor acknowledges and accepts that this contribution becomes the property of IEEE and may be made publicly available by P802.15</a:t>
            </a:r>
            <a:r>
              <a:rPr b="0" dirty="0">
                <a:solidFill>
                  <a:srgbClr val="44546A"/>
                </a:solidFill>
                <a:latin typeface="+mn-lt"/>
                <a:ea typeface="+mn-ea"/>
                <a:cs typeface="+mn-cs"/>
                <a:sym typeface="Calibri" panose="020F0502020204030204"/>
              </a:rPr>
              <a:t>.	</a:t>
            </a:r>
          </a:p>
        </p:txBody>
      </p:sp>
      <p:sp>
        <p:nvSpPr>
          <p:cNvPr id="102" name="Datumsplatzhalter 4"/>
          <p:cNvSpPr txBox="1"/>
          <p:nvPr/>
        </p:nvSpPr>
        <p:spPr>
          <a:xfrm>
            <a:off x="681446" y="6486710"/>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9" name="Slide Number Placeholder 1">
            <a:extLst>
              <a:ext uri="{FF2B5EF4-FFF2-40B4-BE49-F238E27FC236}">
                <a16:creationId xmlns:a16="http://schemas.microsoft.com/office/drawing/2014/main" id="{6DA1C6C2-D48F-430A-A313-EDDECDE2D7B6}"/>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1</a:t>
            </a:fld>
            <a:endParaRPr lang="en-US" altLang="en-US" dirty="0"/>
          </a:p>
        </p:txBody>
      </p:sp>
      <p:sp>
        <p:nvSpPr>
          <p:cNvPr id="6" name="Rectangle 4">
            <a:extLst>
              <a:ext uri="{FF2B5EF4-FFF2-40B4-BE49-F238E27FC236}">
                <a16:creationId xmlns:a16="http://schemas.microsoft.com/office/drawing/2014/main" id="{2CA77AFA-17BB-4146-9C0E-2D788D1B956E}"/>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23E5FAA-DDF4-4644-996D-6D995D9E327C}"/>
              </a:ext>
            </a:extLst>
          </p:cNvPr>
          <p:cNvSpPr txBox="1">
            <a:spLocks/>
          </p:cNvSpPr>
          <p:nvPr/>
        </p:nvSpPr>
        <p:spPr>
          <a:xfrm>
            <a:off x="723059" y="838200"/>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Detection Probability </a:t>
            </a:r>
            <a:r>
              <a:rPr lang="en-US" altLang="zh-CN" sz="3200" i="1" kern="0" dirty="0">
                <a:latin typeface="Times New Roman" panose="02020603050405020304" pitchFamily="18" charset="0"/>
                <a:cs typeface="Times New Roman" panose="02020603050405020304" pitchFamily="18" charset="0"/>
              </a:rPr>
              <a:t>vs</a:t>
            </a:r>
            <a:r>
              <a:rPr lang="en-US" altLang="zh-CN" sz="3200" kern="0" dirty="0">
                <a:latin typeface="Times New Roman" panose="02020603050405020304" pitchFamily="18" charset="0"/>
                <a:cs typeface="Times New Roman" panose="02020603050405020304" pitchFamily="18" charset="0"/>
              </a:rPr>
              <a:t>. Distance </a:t>
            </a:r>
            <a:endParaRPr lang="en-US" sz="3200" kern="0" dirty="0">
              <a:latin typeface="Times New Roman" panose="02020603050405020304" pitchFamily="18" charset="0"/>
              <a:cs typeface="Times New Roman" panose="02020603050405020304" pitchFamily="18" charset="0"/>
            </a:endParaRPr>
          </a:p>
        </p:txBody>
      </p:sp>
      <p:sp>
        <p:nvSpPr>
          <p:cNvPr id="5" name="Datumsplatzhalter 2">
            <a:extLst>
              <a:ext uri="{FF2B5EF4-FFF2-40B4-BE49-F238E27FC236}">
                <a16:creationId xmlns:a16="http://schemas.microsoft.com/office/drawing/2014/main" id="{3EF322A4-939A-450B-A7D3-EA1EDF79EB02}"/>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6" name="Slide Number Placeholder 1">
            <a:extLst>
              <a:ext uri="{FF2B5EF4-FFF2-40B4-BE49-F238E27FC236}">
                <a16:creationId xmlns:a16="http://schemas.microsoft.com/office/drawing/2014/main" id="{2F771810-6A81-4FBE-93D0-D22AAB76C712}"/>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10</a:t>
            </a:fld>
            <a:endParaRPr lang="en-US" altLang="en-US" dirty="0"/>
          </a:p>
        </p:txBody>
      </p:sp>
      <p:sp>
        <p:nvSpPr>
          <p:cNvPr id="7" name="Rectangle 4">
            <a:extLst>
              <a:ext uri="{FF2B5EF4-FFF2-40B4-BE49-F238E27FC236}">
                <a16:creationId xmlns:a16="http://schemas.microsoft.com/office/drawing/2014/main" id="{61742655-E8A7-468E-B072-D0B7313A698F}"/>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pic>
        <p:nvPicPr>
          <p:cNvPr id="8" name="Picture 4" descr="Chart, line chart&#10;&#10;Description automatically generated">
            <a:extLst>
              <a:ext uri="{FF2B5EF4-FFF2-40B4-BE49-F238E27FC236}">
                <a16:creationId xmlns:a16="http://schemas.microsoft.com/office/drawing/2014/main" id="{43376605-B2B1-4C24-B1F9-46302E024D4B}"/>
              </a:ext>
            </a:extLst>
          </p:cNvPr>
          <p:cNvPicPr>
            <a:picLocks noChangeAspect="1"/>
          </p:cNvPicPr>
          <p:nvPr/>
        </p:nvPicPr>
        <p:blipFill>
          <a:blip r:embed="rId2"/>
          <a:stretch>
            <a:fillRect/>
          </a:stretch>
        </p:blipFill>
        <p:spPr>
          <a:xfrm>
            <a:off x="1295400" y="1524000"/>
            <a:ext cx="6451600" cy="4838700"/>
          </a:xfrm>
          <a:prstGeom prst="rect">
            <a:avLst/>
          </a:prstGeom>
        </p:spPr>
      </p:pic>
    </p:spTree>
    <p:extLst>
      <p:ext uri="{BB962C8B-B14F-4D97-AF65-F5344CB8AC3E}">
        <p14:creationId xmlns:p14="http://schemas.microsoft.com/office/powerpoint/2010/main" val="4136886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F059638-1C27-2C8F-22FE-6CD1D6D73546}"/>
              </a:ext>
            </a:extLst>
          </p:cNvPr>
          <p:cNvSpPr txBox="1">
            <a:spLocks/>
          </p:cNvSpPr>
          <p:nvPr/>
        </p:nvSpPr>
        <p:spPr>
          <a:xfrm>
            <a:off x="773473" y="858863"/>
            <a:ext cx="7684727"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Summary</a:t>
            </a:r>
            <a:endParaRPr lang="en-US" sz="3200" kern="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56D2167-3B33-989C-17CF-160BEABE6E23}"/>
              </a:ext>
            </a:extLst>
          </p:cNvPr>
          <p:cNvSpPr txBox="1"/>
          <p:nvPr/>
        </p:nvSpPr>
        <p:spPr>
          <a:xfrm>
            <a:off x="838200" y="1828800"/>
            <a:ext cx="7836471" cy="3903954"/>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lang="en-US" altLang="zh-CN" sz="2400" dirty="0">
                <a:solidFill>
                  <a:schemeClr val="tx1"/>
                </a:solidFill>
              </a:rPr>
              <a:t>A dedicated wake up companion</a:t>
            </a:r>
          </a:p>
          <a:p>
            <a:pPr marL="171450" indent="-171450">
              <a:lnSpc>
                <a:spcPct val="150000"/>
              </a:lnSpc>
              <a:buFont typeface="Arial" panose="020B0604020202020204" pitchFamily="34" charset="0"/>
              <a:buChar char="•"/>
            </a:pPr>
            <a:r>
              <a:rPr lang="en-US" altLang="zh-CN" sz="2400" dirty="0">
                <a:solidFill>
                  <a:schemeClr val="tx1"/>
                </a:solidFill>
              </a:rPr>
              <a:t>Noncoherent structure requires no synchronization</a:t>
            </a:r>
          </a:p>
          <a:p>
            <a:pPr marL="171450" indent="-171450">
              <a:lnSpc>
                <a:spcPct val="150000"/>
              </a:lnSpc>
              <a:buFont typeface="Arial" panose="020B0604020202020204" pitchFamily="34" charset="0"/>
              <a:buChar char="•"/>
            </a:pPr>
            <a:r>
              <a:rPr lang="en-US" altLang="zh-CN" sz="2400" dirty="0">
                <a:solidFill>
                  <a:schemeClr val="tx1"/>
                </a:solidFill>
              </a:rPr>
              <a:t>Flexible configuration leads to further simple circuit</a:t>
            </a:r>
          </a:p>
          <a:p>
            <a:pPr marL="171450" indent="-171450">
              <a:lnSpc>
                <a:spcPct val="150000"/>
              </a:lnSpc>
              <a:buFont typeface="Arial" panose="020B0604020202020204" pitchFamily="34" charset="0"/>
              <a:buChar char="•"/>
            </a:pPr>
            <a:r>
              <a:rPr lang="en-US" altLang="zh-CN" sz="2400" dirty="0">
                <a:solidFill>
                  <a:schemeClr val="tx1"/>
                </a:solidFill>
              </a:rPr>
              <a:t>The simplicity of the receiver ensures lower power consumption and longer operation period</a:t>
            </a:r>
          </a:p>
          <a:p>
            <a:pPr marL="171450" indent="-171450">
              <a:lnSpc>
                <a:spcPct val="150000"/>
              </a:lnSpc>
              <a:buFont typeface="Arial" panose="020B0604020202020204" pitchFamily="34" charset="0"/>
              <a:buChar char="•"/>
            </a:pPr>
            <a:r>
              <a:rPr lang="en-US" altLang="zh-CN" sz="2400" dirty="0">
                <a:solidFill>
                  <a:schemeClr val="tx1"/>
                </a:solidFill>
              </a:rPr>
              <a:t>No sacrificing of link budget</a:t>
            </a:r>
          </a:p>
          <a:p>
            <a:pPr marL="171450" indent="-171450">
              <a:lnSpc>
                <a:spcPct val="150000"/>
              </a:lnSpc>
              <a:buFont typeface="Arial" panose="020B0604020202020204" pitchFamily="34" charset="0"/>
              <a:buChar char="•"/>
            </a:pPr>
            <a:r>
              <a:rPr lang="en-US" altLang="zh-CN" sz="2400" dirty="0">
                <a:solidFill>
                  <a:schemeClr val="tx1"/>
                </a:solidFill>
              </a:rPr>
              <a:t>2-year battery with 5% duty cycle</a:t>
            </a:r>
          </a:p>
        </p:txBody>
      </p:sp>
      <p:sp>
        <p:nvSpPr>
          <p:cNvPr id="5" name="Datumsplatzhalter 2">
            <a:extLst>
              <a:ext uri="{FF2B5EF4-FFF2-40B4-BE49-F238E27FC236}">
                <a16:creationId xmlns:a16="http://schemas.microsoft.com/office/drawing/2014/main" id="{1303EA97-6A91-414D-98B6-CAD5200F7F5F}"/>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6" name="Slide Number Placeholder 1">
            <a:extLst>
              <a:ext uri="{FF2B5EF4-FFF2-40B4-BE49-F238E27FC236}">
                <a16:creationId xmlns:a16="http://schemas.microsoft.com/office/drawing/2014/main" id="{F84449CA-5822-4D08-92E5-B6F00A7D5BFA}"/>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11</a:t>
            </a:fld>
            <a:endParaRPr lang="en-US" altLang="en-US" dirty="0"/>
          </a:p>
        </p:txBody>
      </p:sp>
      <p:sp>
        <p:nvSpPr>
          <p:cNvPr id="7" name="Rectangle 4">
            <a:extLst>
              <a:ext uri="{FF2B5EF4-FFF2-40B4-BE49-F238E27FC236}">
                <a16:creationId xmlns:a16="http://schemas.microsoft.com/office/drawing/2014/main" id="{602039B7-8432-48DB-8B71-D21B7F223EF3}"/>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1918209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Textfeld 3"/>
          <p:cNvSpPr txBox="1"/>
          <p:nvPr/>
        </p:nvSpPr>
        <p:spPr>
          <a:xfrm>
            <a:off x="674369" y="2895600"/>
            <a:ext cx="7779476" cy="1200329"/>
          </a:xfrm>
          <a:prstGeom prst="rect">
            <a:avLst/>
          </a:prstGeom>
          <a:ln w="12700">
            <a:miter lim="400000"/>
          </a:ln>
        </p:spPr>
        <p:txBody>
          <a:bodyPr lIns="45719" rIns="45719">
            <a:spAutoFit/>
          </a:bodyPr>
          <a:lstStyle/>
          <a:p>
            <a:pPr algn="ctr">
              <a:defRPr sz="2800"/>
            </a:pPr>
            <a:r>
              <a:rPr sz="3600" dirty="0"/>
              <a:t>Thank </a:t>
            </a:r>
            <a:r>
              <a:rPr lang="en-US" sz="3600" dirty="0"/>
              <a:t>You</a:t>
            </a:r>
            <a:endParaRPr sz="3600" dirty="0"/>
          </a:p>
          <a:p>
            <a:pPr>
              <a:defRPr sz="2800"/>
            </a:pPr>
            <a:endParaRPr sz="3600" dirty="0"/>
          </a:p>
        </p:txBody>
      </p:sp>
      <p:sp>
        <p:nvSpPr>
          <p:cNvPr id="5" name="Datumsplatzhalter 2">
            <a:extLst>
              <a:ext uri="{FF2B5EF4-FFF2-40B4-BE49-F238E27FC236}">
                <a16:creationId xmlns:a16="http://schemas.microsoft.com/office/drawing/2014/main" id="{74C01229-8A15-48A9-A555-7D66F4808DBF}"/>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7" name="Slide Number Placeholder 1">
            <a:extLst>
              <a:ext uri="{FF2B5EF4-FFF2-40B4-BE49-F238E27FC236}">
                <a16:creationId xmlns:a16="http://schemas.microsoft.com/office/drawing/2014/main" id="{37664913-6ADF-4B6E-A51D-470F902577FB}"/>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12</a:t>
            </a:fld>
            <a:endParaRPr lang="en-US" altLang="en-US" dirty="0"/>
          </a:p>
        </p:txBody>
      </p:sp>
      <p:sp>
        <p:nvSpPr>
          <p:cNvPr id="8" name="Rectangle 4">
            <a:extLst>
              <a:ext uri="{FF2B5EF4-FFF2-40B4-BE49-F238E27FC236}">
                <a16:creationId xmlns:a16="http://schemas.microsoft.com/office/drawing/2014/main" id="{D97EA4A2-88A2-4771-8057-C27C1295879B}"/>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Datumsplatzhalter 1"/>
          <p:cNvSpPr txBox="1"/>
          <p:nvPr/>
        </p:nvSpPr>
        <p:spPr>
          <a:xfrm>
            <a:off x="641132" y="6475413"/>
            <a:ext cx="1965962" cy="248306"/>
          </a:xfrm>
          <a:prstGeom prst="rect">
            <a:avLst/>
          </a:prstGeom>
          <a:ln w="12700">
            <a:miter lim="400000"/>
          </a:ln>
        </p:spPr>
        <p:txBody>
          <a:bodyPr lIns="45719" rIns="45719" anchor="ctr">
            <a:spAutoFit/>
          </a:bodyPr>
          <a:lstStyle>
            <a:lvl1pPr>
              <a:defRPr sz="1200"/>
            </a:lvl1pPr>
          </a:lstStyle>
          <a:p>
            <a:r>
              <a:rPr dirty="0"/>
              <a:t>submission</a:t>
            </a:r>
          </a:p>
        </p:txBody>
      </p:sp>
      <p:graphicFrame>
        <p:nvGraphicFramePr>
          <p:cNvPr id="106" name="Table 6"/>
          <p:cNvGraphicFramePr/>
          <p:nvPr>
            <p:custDataLst>
              <p:tags r:id="rId1"/>
            </p:custDataLst>
            <p:extLst>
              <p:ext uri="{D42A27DB-BD31-4B8C-83A1-F6EECF244321}">
                <p14:modId xmlns:p14="http://schemas.microsoft.com/office/powerpoint/2010/main" val="3066549903"/>
              </p:ext>
            </p:extLst>
          </p:nvPr>
        </p:nvGraphicFramePr>
        <p:xfrm>
          <a:off x="630246" y="783287"/>
          <a:ext cx="7874219" cy="5249458"/>
        </p:xfrm>
        <a:graphic>
          <a:graphicData uri="http://schemas.openxmlformats.org/drawingml/2006/table">
            <a:tbl>
              <a:tblPr/>
              <a:tblGrid>
                <a:gridCol w="4475154">
                  <a:extLst>
                    <a:ext uri="{9D8B030D-6E8A-4147-A177-3AD203B41FA5}">
                      <a16:colId xmlns:a16="http://schemas.microsoft.com/office/drawing/2014/main" val="20000"/>
                    </a:ext>
                  </a:extLst>
                </a:gridCol>
                <a:gridCol w="3399065">
                  <a:extLst>
                    <a:ext uri="{9D8B030D-6E8A-4147-A177-3AD203B41FA5}">
                      <a16:colId xmlns:a16="http://schemas.microsoft.com/office/drawing/2014/main" val="20001"/>
                    </a:ext>
                  </a:extLst>
                </a:gridCol>
              </a:tblGrid>
              <a:tr h="183091">
                <a:tc>
                  <a:txBody>
                    <a:bodyPr/>
                    <a:lstStyle/>
                    <a:p>
                      <a:pPr algn="ctr" defTabSz="914400">
                        <a:lnSpc>
                          <a:spcPct val="107000"/>
                        </a:lnSpc>
                        <a:spcBef>
                          <a:spcPts val="800"/>
                        </a:spcBef>
                        <a:defRPr sz="1800"/>
                      </a:pPr>
                      <a:r>
                        <a:rPr sz="1200" b="1" dirty="0"/>
                        <a:t>PAR Objective</a:t>
                      </a:r>
                    </a:p>
                  </a:txBody>
                  <a:tcPr marL="0" marR="0" marT="0" marB="0" horzOverflow="overflow"/>
                </a:tc>
                <a:tc>
                  <a:txBody>
                    <a:bodyPr/>
                    <a:lstStyle/>
                    <a:p>
                      <a:pPr marL="87313" indent="0" algn="ctr" defTabSz="914400">
                        <a:lnSpc>
                          <a:spcPct val="107000"/>
                        </a:lnSpc>
                        <a:spcBef>
                          <a:spcPts val="800"/>
                        </a:spcBef>
                        <a:defRPr sz="1800"/>
                      </a:pPr>
                      <a:r>
                        <a:rPr lang="en-US" sz="1200" b="1" dirty="0"/>
                        <a:t>The </a:t>
                      </a:r>
                      <a:r>
                        <a:rPr sz="1200" b="1" dirty="0"/>
                        <a:t>Proposed Solution (how addressed)</a:t>
                      </a:r>
                    </a:p>
                  </a:txBody>
                  <a:tcPr marL="0" marR="0" marT="0" marB="0" horzOverflow="overflow"/>
                </a:tc>
                <a:extLst>
                  <a:ext uri="{0D108BD9-81ED-4DB2-BD59-A6C34878D82A}">
                    <a16:rowId xmlns:a16="http://schemas.microsoft.com/office/drawing/2014/main" val="10000"/>
                  </a:ext>
                </a:extLst>
              </a:tr>
              <a:tr h="449925">
                <a:tc>
                  <a:txBody>
                    <a:bodyPr/>
                    <a:lstStyle/>
                    <a:p>
                      <a:pPr marL="87313" indent="0" algn="l" defTabSz="914400">
                        <a:lnSpc>
                          <a:spcPts val="1800"/>
                        </a:lnSpc>
                        <a:spcBef>
                          <a:spcPts val="0"/>
                        </a:spcBef>
                        <a:defRPr sz="1800"/>
                      </a:pPr>
                      <a:r>
                        <a:rPr sz="1200" b="0" i="0" u="none" strike="noStrike" cap="none" spc="0" baseline="0" dirty="0">
                          <a:solidFill>
                            <a:srgbClr val="000000"/>
                          </a:solidFill>
                          <a:uFillTx/>
                          <a:latin typeface="+mn-lt"/>
                          <a:ea typeface="+mn-ea"/>
                          <a:cs typeface="+mn-cs"/>
                          <a:sym typeface="Calibri" panose="020F0502020204030204"/>
                        </a:rPr>
                        <a:t>Safeguards</a:t>
                      </a:r>
                      <a:r>
                        <a:rPr sz="1200" dirty="0"/>
                        <a:t> so that the high throughput data will not cause significant disruption to low duty-cycle ranging use cases</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01"/>
                  </a:ext>
                </a:extLst>
              </a:tr>
              <a:tr h="375395">
                <a:tc>
                  <a:txBody>
                    <a:bodyPr/>
                    <a:lstStyle/>
                    <a:p>
                      <a:pPr marL="87313" indent="0" algn="l" defTabSz="914400">
                        <a:lnSpc>
                          <a:spcPts val="1800"/>
                        </a:lnSpc>
                        <a:spcBef>
                          <a:spcPts val="0"/>
                        </a:spcBef>
                        <a:defRPr sz="1800"/>
                      </a:pPr>
                      <a:r>
                        <a:rPr sz="1200" dirty="0"/>
                        <a:t>Interference mitigation techniques to support higher density and higher traffic use cases</a:t>
                      </a:r>
                    </a:p>
                  </a:txBody>
                  <a:tcPr marL="0" marR="0" marT="0" marB="0" horzOverflow="overflow"/>
                </a:tc>
                <a:tc>
                  <a:txBody>
                    <a:bodyPr/>
                    <a:lstStyle/>
                    <a:p>
                      <a:pPr marL="87313" indent="0" algn="l" defTabSz="914400">
                        <a:lnSpc>
                          <a:spcPts val="1800"/>
                        </a:lnSpc>
                        <a:spcBef>
                          <a:spcPts val="0"/>
                        </a:spcBef>
                        <a:defRPr sz="1800"/>
                      </a:pPr>
                      <a:endParaRPr sz="1200" dirty="0"/>
                    </a:p>
                  </a:txBody>
                  <a:tcPr marL="0" marR="0" marT="0" marB="0" horzOverflow="overflow"/>
                </a:tc>
                <a:extLst>
                  <a:ext uri="{0D108BD9-81ED-4DB2-BD59-A6C34878D82A}">
                    <a16:rowId xmlns:a16="http://schemas.microsoft.com/office/drawing/2014/main" val="10002"/>
                  </a:ext>
                </a:extLst>
              </a:tr>
              <a:tr h="183091">
                <a:tc>
                  <a:txBody>
                    <a:bodyPr/>
                    <a:lstStyle/>
                    <a:p>
                      <a:pPr marL="87313" indent="0" algn="l" defTabSz="914400">
                        <a:lnSpc>
                          <a:spcPts val="1800"/>
                        </a:lnSpc>
                        <a:spcBef>
                          <a:spcPts val="0"/>
                        </a:spcBef>
                        <a:defRPr sz="1800"/>
                      </a:pPr>
                      <a:r>
                        <a:rPr sz="1200" dirty="0"/>
                        <a:t>Other coexistence improvement</a:t>
                      </a:r>
                      <a:r>
                        <a:rPr lang="en-US" sz="1200" dirty="0"/>
                        <a:t>s</a:t>
                      </a:r>
                      <a:endParaRPr sz="1200" dirty="0"/>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03"/>
                  </a:ext>
                </a:extLst>
              </a:tr>
              <a:tr h="163264">
                <a:tc>
                  <a:txBody>
                    <a:bodyPr/>
                    <a:lstStyle/>
                    <a:p>
                      <a:pPr marL="87313" indent="0" algn="l" defTabSz="914400">
                        <a:lnSpc>
                          <a:spcPts val="1800"/>
                        </a:lnSpc>
                        <a:spcBef>
                          <a:spcPts val="0"/>
                        </a:spcBef>
                        <a:defRPr sz="1800"/>
                      </a:pPr>
                      <a:r>
                        <a:rPr sz="1200" dirty="0"/>
                        <a:t>Backward compatibility with enhanced ranging capable devices (ERDEVs)</a:t>
                      </a:r>
                    </a:p>
                  </a:txBody>
                  <a:tcPr marL="0" marR="0" marT="0" marB="0" horzOverflow="overflow"/>
                </a:tc>
                <a:tc>
                  <a:txBody>
                    <a:bodyPr/>
                    <a:lstStyle/>
                    <a:p>
                      <a:pPr algn="l" defTabSz="914400">
                        <a:lnSpc>
                          <a:spcPts val="1800"/>
                        </a:lnSpc>
                        <a:spcBef>
                          <a:spcPts val="0"/>
                        </a:spcBef>
                        <a:defRPr sz="1100">
                          <a:latin typeface="Arial" panose="020B0604020202020204"/>
                          <a:ea typeface="Arial" panose="020B0604020202020204"/>
                          <a:cs typeface="Arial" panose="020B0604020202020204"/>
                          <a:sym typeface="Arial" panose="020B0604020202020204"/>
                        </a:defRPr>
                      </a:pPr>
                      <a:endParaRPr dirty="0"/>
                    </a:p>
                  </a:txBody>
                  <a:tcPr marL="0" marR="0" marT="0" marB="0" horzOverflow="overflow"/>
                </a:tc>
                <a:extLst>
                  <a:ext uri="{0D108BD9-81ED-4DB2-BD59-A6C34878D82A}">
                    <a16:rowId xmlns:a16="http://schemas.microsoft.com/office/drawing/2014/main" val="10004"/>
                  </a:ext>
                </a:extLst>
              </a:tr>
              <a:tr h="183091">
                <a:tc>
                  <a:txBody>
                    <a:bodyPr/>
                    <a:lstStyle/>
                    <a:p>
                      <a:pPr marL="87313" indent="0" algn="l" defTabSz="914400">
                        <a:lnSpc>
                          <a:spcPts val="1800"/>
                        </a:lnSpc>
                        <a:spcBef>
                          <a:spcPts val="0"/>
                        </a:spcBef>
                        <a:defRPr sz="1800"/>
                      </a:pPr>
                      <a:r>
                        <a:rPr sz="1200" dirty="0"/>
                        <a:t>Improved link budget and/or reduced air-time</a:t>
                      </a:r>
                    </a:p>
                  </a:txBody>
                  <a:tcPr marL="0" marR="0" marT="0" marB="0" horzOverflow="overflow"/>
                </a:tc>
                <a:tc>
                  <a:txBody>
                    <a:bodyPr/>
                    <a:lstStyle/>
                    <a:p>
                      <a:pPr algn="l" defTabSz="914400">
                        <a:lnSpc>
                          <a:spcPts val="1800"/>
                        </a:lnSpc>
                        <a:spcBef>
                          <a:spcPts val="0"/>
                        </a:spcBef>
                        <a:defRPr strike="sngStrike"/>
                      </a:pPr>
                      <a:r>
                        <a:rPr lang="en-US" sz="1200" strike="noStrike" kern="1200" dirty="0">
                          <a:solidFill>
                            <a:schemeClr val="tx1"/>
                          </a:solidFill>
                          <a:latin typeface="+mn-lt"/>
                          <a:ea typeface="+mn-ea"/>
                          <a:cs typeface="+mn-cs"/>
                        </a:rPr>
                        <a:t>Improvement of wake up radio link budget</a:t>
                      </a:r>
                    </a:p>
                  </a:txBody>
                  <a:tcPr marL="0" marR="0" marT="0" marB="0" horzOverflow="overflow"/>
                </a:tc>
                <a:extLst>
                  <a:ext uri="{0D108BD9-81ED-4DB2-BD59-A6C34878D82A}">
                    <a16:rowId xmlns:a16="http://schemas.microsoft.com/office/drawing/2014/main" val="10005"/>
                  </a:ext>
                </a:extLst>
              </a:tr>
              <a:tr h="182489">
                <a:tc>
                  <a:txBody>
                    <a:bodyPr/>
                    <a:lstStyle/>
                    <a:p>
                      <a:pPr marL="87313" indent="0" algn="l" defTabSz="914400">
                        <a:lnSpc>
                          <a:spcPts val="1800"/>
                        </a:lnSpc>
                        <a:spcBef>
                          <a:spcPts val="0"/>
                        </a:spcBef>
                        <a:defRPr sz="1800"/>
                      </a:pPr>
                      <a:r>
                        <a:rPr sz="1200" dirty="0"/>
                        <a:t>Additional channels and operating frequencies</a:t>
                      </a:r>
                    </a:p>
                  </a:txBody>
                  <a:tcPr marL="0" marR="0" marT="0" marB="0" horzOverflow="overflow"/>
                </a:tc>
                <a:tc>
                  <a:txBody>
                    <a:bodyPr/>
                    <a:lstStyle/>
                    <a:p>
                      <a:pPr algn="l" defTabSz="914400">
                        <a:lnSpc>
                          <a:spcPts val="1800"/>
                        </a:lnSpc>
                        <a:spcBef>
                          <a:spcPts val="0"/>
                        </a:spcBef>
                        <a:defRPr strike="sngStrike"/>
                      </a:pPr>
                      <a:endParaRPr dirty="0"/>
                    </a:p>
                  </a:txBody>
                  <a:tcPr marL="0" marR="0" marT="0" marB="0" horzOverflow="overflow"/>
                </a:tc>
                <a:extLst>
                  <a:ext uri="{0D108BD9-81ED-4DB2-BD59-A6C34878D82A}">
                    <a16:rowId xmlns:a16="http://schemas.microsoft.com/office/drawing/2014/main" val="10006"/>
                  </a:ext>
                </a:extLst>
              </a:tr>
              <a:tr h="491000">
                <a:tc>
                  <a:txBody>
                    <a:bodyPr/>
                    <a:lstStyle/>
                    <a:p>
                      <a:pPr marL="87313" indent="0" algn="l" defTabSz="914400">
                        <a:lnSpc>
                          <a:spcPts val="1800"/>
                        </a:lnSpc>
                        <a:spcBef>
                          <a:spcPts val="0"/>
                        </a:spcBef>
                        <a:defRPr sz="1800"/>
                      </a:pPr>
                      <a:r>
                        <a:rPr sz="1200" dirty="0"/>
                        <a:t>Improvements to accuracy / precision / reliability and interoperability for high-integrity ranging</a:t>
                      </a:r>
                    </a:p>
                  </a:txBody>
                  <a:tcPr marL="0" marR="0" marT="0" marB="0" horzOverflow="overflow"/>
                </a:tc>
                <a:tc>
                  <a:txBody>
                    <a:bodyPr/>
                    <a:lstStyle/>
                    <a:p>
                      <a:pPr marL="87313" indent="0" algn="l" defTabSz="914400">
                        <a:lnSpc>
                          <a:spcPts val="1800"/>
                        </a:lnSpc>
                        <a:spcBef>
                          <a:spcPts val="0"/>
                        </a:spcBef>
                        <a:defRPr sz="1800"/>
                      </a:pPr>
                      <a:endParaRPr sz="1100" dirty="0"/>
                    </a:p>
                  </a:txBody>
                  <a:tcPr marL="0" marR="0" marT="0" marB="0" horzOverflow="overflow"/>
                </a:tc>
                <a:extLst>
                  <a:ext uri="{0D108BD9-81ED-4DB2-BD59-A6C34878D82A}">
                    <a16:rowId xmlns:a16="http://schemas.microsoft.com/office/drawing/2014/main" val="10007"/>
                  </a:ext>
                </a:extLst>
              </a:tr>
              <a:tr h="183091">
                <a:tc>
                  <a:txBody>
                    <a:bodyPr/>
                    <a:lstStyle/>
                    <a:p>
                      <a:pPr marL="87313" indent="0" algn="l" defTabSz="914400">
                        <a:lnSpc>
                          <a:spcPts val="1800"/>
                        </a:lnSpc>
                        <a:spcBef>
                          <a:spcPts val="0"/>
                        </a:spcBef>
                        <a:defRPr sz="1800"/>
                      </a:pPr>
                      <a:r>
                        <a:rPr sz="1200" dirty="0"/>
                        <a:t>Reduced complexity and power consumption</a:t>
                      </a:r>
                    </a:p>
                  </a:txBody>
                  <a:tcPr marL="0" marR="0" marT="0" marB="0" horzOverflow="overflow"/>
                </a:tc>
                <a:tc>
                  <a:txBody>
                    <a:bodyPr/>
                    <a:lstStyle/>
                    <a:p>
                      <a:pPr algn="l" defTabSz="914400">
                        <a:lnSpc>
                          <a:spcPts val="1800"/>
                        </a:lnSpc>
                        <a:spcBef>
                          <a:spcPts val="0"/>
                        </a:spcBef>
                      </a:pPr>
                      <a:r>
                        <a:rPr lang="en-US" sz="1200" dirty="0"/>
                        <a:t>A wake up radio to reduce power consumption of UWB device in sleep mode.</a:t>
                      </a:r>
                      <a:endParaRPr sz="1200" dirty="0"/>
                    </a:p>
                  </a:txBody>
                  <a:tcPr marL="0" marR="0" marT="0" marB="0" horzOverflow="overflow"/>
                </a:tc>
                <a:extLst>
                  <a:ext uri="{0D108BD9-81ED-4DB2-BD59-A6C34878D82A}">
                    <a16:rowId xmlns:a16="http://schemas.microsoft.com/office/drawing/2014/main" val="10008"/>
                  </a:ext>
                </a:extLst>
              </a:tr>
              <a:tr h="183091">
                <a:tc>
                  <a:txBody>
                    <a:bodyPr/>
                    <a:lstStyle/>
                    <a:p>
                      <a:pPr marL="87313" indent="0" algn="l" defTabSz="914400">
                        <a:lnSpc>
                          <a:spcPts val="1800"/>
                        </a:lnSpc>
                        <a:spcBef>
                          <a:spcPts val="0"/>
                        </a:spcBef>
                        <a:defRPr sz="1800"/>
                      </a:pPr>
                      <a:r>
                        <a:rPr sz="1200" dirty="0"/>
                        <a:t>Hybrid operation with narrowband signaling to assist UWB</a:t>
                      </a:r>
                    </a:p>
                  </a:txBody>
                  <a:tcPr marL="0" marR="0" marT="0" marB="0" horzOverflow="overflow"/>
                </a:tc>
                <a:tc>
                  <a:txBody>
                    <a:bodyPr/>
                    <a:lstStyle/>
                    <a:p>
                      <a:pPr algn="l" defTabSz="914400">
                        <a:lnSpc>
                          <a:spcPts val="1800"/>
                        </a:lnSpc>
                        <a:spcBef>
                          <a:spcPts val="0"/>
                        </a:spcBef>
                        <a:defRPr>
                          <a:solidFill>
                            <a:srgbClr val="FF0000"/>
                          </a:solidFill>
                        </a:defRPr>
                      </a:pPr>
                      <a:endParaRPr dirty="0"/>
                    </a:p>
                  </a:txBody>
                  <a:tcPr marL="0" marR="0" marT="0" marB="0" horzOverflow="overflow"/>
                </a:tc>
                <a:extLst>
                  <a:ext uri="{0D108BD9-81ED-4DB2-BD59-A6C34878D82A}">
                    <a16:rowId xmlns:a16="http://schemas.microsoft.com/office/drawing/2014/main" val="10009"/>
                  </a:ext>
                </a:extLst>
              </a:tr>
              <a:tr h="212377">
                <a:tc>
                  <a:txBody>
                    <a:bodyPr/>
                    <a:lstStyle/>
                    <a:p>
                      <a:pPr marL="87313" indent="0" algn="l" defTabSz="914400">
                        <a:lnSpc>
                          <a:spcPts val="1800"/>
                        </a:lnSpc>
                        <a:spcBef>
                          <a:spcPts val="0"/>
                        </a:spcBef>
                        <a:defRPr sz="1800"/>
                      </a:pPr>
                      <a:r>
                        <a:rPr sz="1200" dirty="0"/>
                        <a:t>Enhanced native discovery and connection setup mechanisms</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10"/>
                  </a:ext>
                </a:extLst>
              </a:tr>
              <a:tr h="0">
                <a:tc>
                  <a:txBody>
                    <a:bodyPr/>
                    <a:lstStyle/>
                    <a:p>
                      <a:pPr marL="87313" indent="0" algn="l" defTabSz="914400">
                        <a:lnSpc>
                          <a:spcPts val="1800"/>
                        </a:lnSpc>
                        <a:spcBef>
                          <a:spcPts val="0"/>
                        </a:spcBef>
                        <a:defRPr sz="1800"/>
                      </a:pPr>
                      <a:r>
                        <a:rPr sz="1200" dirty="0"/>
                        <a:t>Sensing capabilities to support presence detection and environment mapping</a:t>
                      </a:r>
                    </a:p>
                  </a:txBody>
                  <a:tcPr marL="0" marR="0" marT="0" marB="0" horzOverflow="overflow"/>
                </a:tc>
                <a:tc>
                  <a:txBody>
                    <a:bodyPr/>
                    <a:lstStyle/>
                    <a:p>
                      <a:pPr algn="l" defTabSz="914400">
                        <a:lnSpc>
                          <a:spcPts val="1800"/>
                        </a:lnSpc>
                        <a:spcBef>
                          <a:spcPts val="0"/>
                        </a:spcBef>
                      </a:pPr>
                      <a:endParaRPr dirty="0"/>
                    </a:p>
                  </a:txBody>
                  <a:tcPr marL="0" marR="0" marT="0" marB="0" horzOverflow="overflow"/>
                </a:tc>
                <a:extLst>
                  <a:ext uri="{0D108BD9-81ED-4DB2-BD59-A6C34878D82A}">
                    <a16:rowId xmlns:a16="http://schemas.microsoft.com/office/drawing/2014/main" val="10011"/>
                  </a:ext>
                </a:extLst>
              </a:tr>
              <a:tr h="183091">
                <a:tc>
                  <a:txBody>
                    <a:bodyPr/>
                    <a:lstStyle/>
                    <a:p>
                      <a:pPr marL="87313" indent="0" algn="l" defTabSz="914400">
                        <a:lnSpc>
                          <a:spcPts val="1800"/>
                        </a:lnSpc>
                        <a:spcBef>
                          <a:spcPts val="0"/>
                        </a:spcBef>
                        <a:defRPr sz="1800"/>
                      </a:pPr>
                      <a:r>
                        <a:rPr sz="1200" dirty="0"/>
                        <a:t>Low-power low-latency streaming </a:t>
                      </a:r>
                    </a:p>
                  </a:txBody>
                  <a:tcPr marL="0" marR="0" marT="0" marB="0" horzOverflow="overflow"/>
                </a:tc>
                <a:tc>
                  <a:txBody>
                    <a:bodyPr/>
                    <a:lstStyle/>
                    <a:p>
                      <a:pPr algn="l" defTabSz="914400">
                        <a:lnSpc>
                          <a:spcPts val="1800"/>
                        </a:lnSpc>
                        <a:spcBef>
                          <a:spcPts val="0"/>
                        </a:spcBef>
                        <a:defRPr sz="1800"/>
                      </a:pPr>
                      <a:r>
                        <a:rPr sz="1200" dirty="0"/>
                        <a:t> </a:t>
                      </a:r>
                      <a:r>
                        <a:rPr lang="en-US" sz="1200" dirty="0"/>
                        <a:t>Low power scheme for wake up radio</a:t>
                      </a:r>
                      <a:endParaRPr sz="1200" dirty="0"/>
                    </a:p>
                  </a:txBody>
                  <a:tcPr marL="0" marR="0" marT="0" marB="0" horzOverflow="overflow"/>
                </a:tc>
                <a:extLst>
                  <a:ext uri="{0D108BD9-81ED-4DB2-BD59-A6C34878D82A}">
                    <a16:rowId xmlns:a16="http://schemas.microsoft.com/office/drawing/2014/main" val="10012"/>
                  </a:ext>
                </a:extLst>
              </a:tr>
              <a:tr h="37078">
                <a:tc>
                  <a:txBody>
                    <a:bodyPr/>
                    <a:lstStyle/>
                    <a:p>
                      <a:pPr marL="87313" indent="0" algn="l" defTabSz="914400">
                        <a:lnSpc>
                          <a:spcPts val="1800"/>
                        </a:lnSpc>
                        <a:spcBef>
                          <a:spcPts val="0"/>
                        </a:spcBef>
                        <a:defRPr sz="1800"/>
                      </a:pPr>
                      <a:r>
                        <a:rPr sz="1200" dirty="0"/>
                        <a:t>Higher data-rate streaming allowing at least 50 Mbit/s of throughput</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13"/>
                  </a:ext>
                </a:extLst>
              </a:tr>
              <a:tr h="76429">
                <a:tc>
                  <a:txBody>
                    <a:bodyPr/>
                    <a:lstStyle/>
                    <a:p>
                      <a:pPr marL="87313" indent="0" algn="l" defTabSz="914400">
                        <a:lnSpc>
                          <a:spcPts val="1800"/>
                        </a:lnSpc>
                        <a:spcBef>
                          <a:spcPts val="0"/>
                        </a:spcBef>
                        <a:defRPr sz="1800"/>
                      </a:pPr>
                      <a:r>
                        <a:rPr sz="1200" dirty="0"/>
                        <a:t>Support for peer-to-peer, peer-to-multi-peer, and station-to-infrastructure protocols</a:t>
                      </a:r>
                    </a:p>
                  </a:txBody>
                  <a:tcPr marL="0" marR="0" marT="0" marB="0" horzOverflow="overflow"/>
                </a:tc>
                <a:tc>
                  <a:txBody>
                    <a:bodyPr/>
                    <a:lstStyle/>
                    <a:p>
                      <a:pPr algn="l" defTabSz="914400">
                        <a:lnSpc>
                          <a:spcPts val="1800"/>
                        </a:lnSpc>
                        <a:spcBef>
                          <a:spcPts val="0"/>
                        </a:spcBef>
                      </a:pPr>
                      <a:endParaRPr dirty="0"/>
                    </a:p>
                  </a:txBody>
                  <a:tcPr marL="0" marR="0" marT="0" marB="0" horzOverflow="overflow"/>
                </a:tc>
                <a:extLst>
                  <a:ext uri="{0D108BD9-81ED-4DB2-BD59-A6C34878D82A}">
                    <a16:rowId xmlns:a16="http://schemas.microsoft.com/office/drawing/2014/main" val="10014"/>
                  </a:ext>
                </a:extLst>
              </a:tr>
              <a:tr h="183091">
                <a:tc>
                  <a:txBody>
                    <a:bodyPr/>
                    <a:lstStyle/>
                    <a:p>
                      <a:pPr marL="87313" indent="0" algn="l" defTabSz="914400">
                        <a:lnSpc>
                          <a:spcPts val="1800"/>
                        </a:lnSpc>
                        <a:spcBef>
                          <a:spcPts val="0"/>
                        </a:spcBef>
                        <a:defRPr sz="1800"/>
                      </a:pPr>
                      <a:r>
                        <a:rPr sz="1200" dirty="0"/>
                        <a:t>Infrastructure synchronization mechanisms</a:t>
                      </a:r>
                    </a:p>
                  </a:txBody>
                  <a:tcPr marL="0" marR="0" marT="0" marB="0" horzOverflow="overflow"/>
                </a:tc>
                <a:tc>
                  <a:txBody>
                    <a:bodyPr/>
                    <a:lstStyle/>
                    <a:p>
                      <a:pPr algn="l" defTabSz="914400">
                        <a:lnSpc>
                          <a:spcPts val="1800"/>
                        </a:lnSpc>
                        <a:spcBef>
                          <a:spcPts val="0"/>
                        </a:spcBef>
                        <a:defRPr strike="sngStrike"/>
                      </a:pPr>
                      <a:endParaRPr dirty="0"/>
                    </a:p>
                  </a:txBody>
                  <a:tcPr marL="0" marR="0" marT="0" marB="0" horzOverflow="overflow"/>
                </a:tc>
                <a:extLst>
                  <a:ext uri="{0D108BD9-81ED-4DB2-BD59-A6C34878D82A}">
                    <a16:rowId xmlns:a16="http://schemas.microsoft.com/office/drawing/2014/main" val="10015"/>
                  </a:ext>
                </a:extLst>
              </a:tr>
            </a:tbl>
          </a:graphicData>
        </a:graphic>
      </p:graphicFrame>
      <p:sp>
        <p:nvSpPr>
          <p:cNvPr id="6" name="Slide Number Placeholder 1">
            <a:extLst>
              <a:ext uri="{FF2B5EF4-FFF2-40B4-BE49-F238E27FC236}">
                <a16:creationId xmlns:a16="http://schemas.microsoft.com/office/drawing/2014/main" id="{A4C2B260-B6AE-433D-94B1-E33DBADE5197}"/>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2</a:t>
            </a:fld>
            <a:endParaRPr lang="en-US" altLang="en-US" dirty="0"/>
          </a:p>
        </p:txBody>
      </p:sp>
      <p:sp>
        <p:nvSpPr>
          <p:cNvPr id="7" name="Rectangle 4">
            <a:extLst>
              <a:ext uri="{FF2B5EF4-FFF2-40B4-BE49-F238E27FC236}">
                <a16:creationId xmlns:a16="http://schemas.microsoft.com/office/drawing/2014/main" id="{E875C48E-C7E6-41B0-9330-35953E5030D5}"/>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Datumsplatzhalter 2"/>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112" name="Textfeld 3"/>
          <p:cNvSpPr txBox="1"/>
          <p:nvPr/>
        </p:nvSpPr>
        <p:spPr>
          <a:xfrm>
            <a:off x="534990" y="1698931"/>
            <a:ext cx="8262169" cy="3477875"/>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defRPr sz="2000">
                <a:latin typeface="Times New Roman" panose="02020603050405020304"/>
                <a:ea typeface="Times New Roman" panose="02020603050405020304"/>
                <a:cs typeface="Times New Roman" panose="02020603050405020304"/>
                <a:sym typeface="Times New Roman" panose="02020603050405020304"/>
              </a:defRPr>
            </a:pPr>
            <a:r>
              <a:rPr lang="en-US" dirty="0"/>
              <a:t>UWB </a:t>
            </a:r>
            <a:r>
              <a:rPr lang="en-US" altLang="zh-CN" dirty="0"/>
              <a:t>W</a:t>
            </a:r>
            <a:r>
              <a:rPr lang="en-US" dirty="0"/>
              <a:t>akeup </a:t>
            </a:r>
            <a:r>
              <a:rPr lang="en-US" altLang="zh-CN" dirty="0"/>
              <a:t>S</a:t>
            </a:r>
            <a:r>
              <a:rPr lang="en-US" dirty="0"/>
              <a:t>ignaling</a:t>
            </a:r>
          </a:p>
          <a:p>
            <a:pPr>
              <a:defRPr sz="2000"/>
            </a:pPr>
            <a:r>
              <a:rPr lang="en-US" dirty="0"/>
              <a:t>	&lt;</a:t>
            </a:r>
            <a:r>
              <a:rPr lang="en-US" u="sng" dirty="0">
                <a:solidFill>
                  <a:srgbClr val="0563C1"/>
                </a:solidFill>
                <a:uFill>
                  <a:solidFill>
                    <a:srgbClr val="0563C1"/>
                  </a:solidFill>
                </a:uFill>
                <a:hlinkClick r:id="rId3"/>
              </a:rPr>
              <a:t>15-21-0557-01-04ab</a:t>
            </a:r>
            <a:r>
              <a:rPr lang="en-US" dirty="0"/>
              <a:t>&gt;, </a:t>
            </a:r>
            <a:r>
              <a:rPr lang="en-US" altLang="zh-CN" dirty="0"/>
              <a:t>Nov</a:t>
            </a:r>
            <a:r>
              <a:rPr lang="en-US" dirty="0"/>
              <a:t> 2021, Michael McLaughlin, </a:t>
            </a:r>
            <a:r>
              <a:rPr lang="en-US" altLang="zh-CN" dirty="0"/>
              <a:t>Ryan Bunch Marcus Granger-Jones</a:t>
            </a:r>
            <a:r>
              <a:rPr lang="en-US" dirty="0"/>
              <a:t>. (Qorvo Inc.)</a:t>
            </a:r>
          </a:p>
          <a:p>
            <a:pPr marL="342900" indent="-342900">
              <a:buClr>
                <a:srgbClr val="2E75B6"/>
              </a:buClr>
              <a:buSzPct val="120000"/>
              <a:buFont typeface="Arial" panose="020B0604020202020204"/>
              <a:buChar char="•"/>
              <a:defRPr sz="2000"/>
            </a:pPr>
            <a:endParaRPr lang="en-US" altLang="zh-CN" dirty="0"/>
          </a:p>
          <a:p>
            <a:pPr marL="342900" indent="-342900">
              <a:buClr>
                <a:srgbClr val="2E75B6"/>
              </a:buClr>
              <a:buSzPct val="120000"/>
              <a:buFont typeface="Arial" panose="020B0604020202020204"/>
              <a:buChar char="•"/>
              <a:defRPr sz="2000">
                <a:latin typeface="Times New Roman" panose="02020603050405020304"/>
                <a:ea typeface="Times New Roman" panose="02020603050405020304"/>
                <a:cs typeface="Times New Roman" panose="02020603050405020304"/>
                <a:sym typeface="Times New Roman" panose="02020603050405020304"/>
              </a:defRPr>
            </a:pPr>
            <a:r>
              <a:rPr lang="en-US" altLang="zh-CN" dirty="0"/>
              <a:t>Link budget analysis UWB vs NB</a:t>
            </a:r>
          </a:p>
          <a:p>
            <a:pPr>
              <a:defRPr sz="2000"/>
            </a:pPr>
            <a:r>
              <a:rPr lang="en-US" altLang="zh-CN" dirty="0"/>
              <a:t>	&lt;</a:t>
            </a:r>
            <a:r>
              <a:rPr lang="en-US" altLang="zh-CN" u="sng" dirty="0">
                <a:solidFill>
                  <a:srgbClr val="0563C1"/>
                </a:solidFill>
                <a:uFill>
                  <a:solidFill>
                    <a:srgbClr val="0563C1"/>
                  </a:solidFill>
                </a:uFill>
                <a:hlinkClick r:id="rId4"/>
              </a:rPr>
              <a:t>15-22-0094-01-04ab</a:t>
            </a:r>
            <a:r>
              <a:rPr lang="en-US" altLang="zh-CN" dirty="0"/>
              <a:t>&gt;, Jan 2022, Michael McLaughlin (Qorvo Inc.)</a:t>
            </a:r>
          </a:p>
          <a:p>
            <a:pPr marL="342900" indent="-342900">
              <a:buClr>
                <a:srgbClr val="2E75B6"/>
              </a:buClr>
              <a:buSzPct val="120000"/>
              <a:buFont typeface="Arial" panose="020B0604020202020204"/>
              <a:buChar char="•"/>
              <a:defRPr sz="2000"/>
            </a:pPr>
            <a:endParaRPr lang="en-US" altLang="zh-CN" dirty="0"/>
          </a:p>
          <a:p>
            <a:pPr marL="342900" indent="-342900">
              <a:buClr>
                <a:srgbClr val="2E75B6"/>
              </a:buClr>
              <a:buSzPct val="120000"/>
              <a:buFont typeface="Arial" panose="020B0604020202020204"/>
              <a:buChar char="•"/>
              <a:defRPr sz="2000">
                <a:latin typeface="Times New Roman" panose="02020603050405020304"/>
                <a:ea typeface="Times New Roman" panose="02020603050405020304"/>
                <a:cs typeface="Times New Roman" panose="02020603050405020304"/>
                <a:sym typeface="Times New Roman" panose="02020603050405020304"/>
              </a:defRPr>
            </a:pPr>
            <a:r>
              <a:rPr lang="en-US" altLang="zh-CN" dirty="0"/>
              <a:t>The Advantages of UWB Wakeup</a:t>
            </a:r>
          </a:p>
          <a:p>
            <a:pPr>
              <a:defRPr sz="2000"/>
            </a:pPr>
            <a:r>
              <a:rPr lang="en-US" altLang="zh-CN" dirty="0"/>
              <a:t>	&lt;</a:t>
            </a:r>
            <a:r>
              <a:rPr lang="en-US" altLang="zh-CN" u="sng" dirty="0">
                <a:solidFill>
                  <a:srgbClr val="0563C1"/>
                </a:solidFill>
                <a:uFill>
                  <a:solidFill>
                    <a:srgbClr val="0563C1"/>
                  </a:solidFill>
                </a:uFill>
                <a:hlinkClick r:id="rId5"/>
              </a:rPr>
              <a:t>15-22-0282-01-04ab</a:t>
            </a:r>
            <a:r>
              <a:rPr lang="en-US" altLang="zh-CN" dirty="0"/>
              <a:t>&gt;, Jan 2022, </a:t>
            </a:r>
            <a:r>
              <a:rPr lang="en-US" altLang="zh-CN" dirty="0" err="1"/>
              <a:t>Chitao</a:t>
            </a:r>
            <a:r>
              <a:rPr lang="en-US" altLang="zh-CN" dirty="0"/>
              <a:t> </a:t>
            </a:r>
            <a:r>
              <a:rPr lang="en-US" altLang="zh-CN" dirty="0" err="1"/>
              <a:t>Goe</a:t>
            </a:r>
            <a:r>
              <a:rPr lang="en-US" altLang="zh-CN" dirty="0"/>
              <a:t>, Michael McLaughlin, Billy Verso, Carl Murray (Qorvo Inc.)</a:t>
            </a:r>
          </a:p>
          <a:p>
            <a:pPr>
              <a:defRPr sz="2000"/>
            </a:pPr>
            <a:endParaRPr dirty="0"/>
          </a:p>
        </p:txBody>
      </p:sp>
      <p:sp>
        <p:nvSpPr>
          <p:cNvPr id="114" name="Title 1"/>
          <p:cNvSpPr txBox="1"/>
          <p:nvPr/>
        </p:nvSpPr>
        <p:spPr>
          <a:xfrm>
            <a:off x="674369" y="1043594"/>
            <a:ext cx="7673024" cy="754064"/>
          </a:xfrm>
          <a:prstGeom prst="rect">
            <a:avLst/>
          </a:prstGeom>
          <a:ln w="12700">
            <a:miter lim="400000"/>
          </a:ln>
        </p:spPr>
        <p:txBody>
          <a:bodyPr lIns="45719" rIns="45719">
            <a:norm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pPr defTabSz="859790"/>
            <a:r>
              <a:rPr lang="en-US" altLang="zh-CN" sz="2800" dirty="0"/>
              <a:t>P</a:t>
            </a:r>
            <a:r>
              <a:rPr sz="2800" dirty="0"/>
              <a:t>revious submissions   </a:t>
            </a:r>
          </a:p>
        </p:txBody>
      </p:sp>
      <p:sp>
        <p:nvSpPr>
          <p:cNvPr id="7" name="Slide Number Placeholder 1">
            <a:extLst>
              <a:ext uri="{FF2B5EF4-FFF2-40B4-BE49-F238E27FC236}">
                <a16:creationId xmlns:a16="http://schemas.microsoft.com/office/drawing/2014/main" id="{2FD04E17-6271-40FD-B7FE-8ECE707DDE44}"/>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3</a:t>
            </a:fld>
            <a:endParaRPr lang="en-US" altLang="en-US" dirty="0"/>
          </a:p>
        </p:txBody>
      </p:sp>
      <p:sp>
        <p:nvSpPr>
          <p:cNvPr id="8" name="Rectangle 4">
            <a:extLst>
              <a:ext uri="{FF2B5EF4-FFF2-40B4-BE49-F238E27FC236}">
                <a16:creationId xmlns:a16="http://schemas.microsoft.com/office/drawing/2014/main" id="{1BA28A57-4DAE-44A8-971D-6BD1B8644C4A}"/>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F059638-1C27-2C8F-22FE-6CD1D6D73546}"/>
              </a:ext>
            </a:extLst>
          </p:cNvPr>
          <p:cNvSpPr txBox="1">
            <a:spLocks/>
          </p:cNvSpPr>
          <p:nvPr/>
        </p:nvSpPr>
        <p:spPr>
          <a:xfrm>
            <a:off x="745958" y="605156"/>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Previous proposals</a:t>
            </a:r>
            <a:endParaRPr lang="en-US" sz="3200" kern="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56D2167-3B33-989C-17CF-160BEABE6E23}"/>
              </a:ext>
            </a:extLst>
          </p:cNvPr>
          <p:cNvSpPr txBox="1"/>
          <p:nvPr/>
        </p:nvSpPr>
        <p:spPr>
          <a:xfrm>
            <a:off x="714762" y="1348983"/>
            <a:ext cx="7836471" cy="4524315"/>
          </a:xfrm>
          <a:prstGeom prst="rect">
            <a:avLst/>
          </a:prstGeom>
          <a:noFill/>
        </p:spPr>
        <p:txBody>
          <a:bodyPr wrap="square" rtlCol="0">
            <a:spAutoFit/>
          </a:bodyPr>
          <a:lstStyle/>
          <a:p>
            <a:pPr marL="171450" indent="-171450">
              <a:buFont typeface="Arial" panose="020B0604020202020204" pitchFamily="34" charset="0"/>
              <a:buChar char="•"/>
            </a:pPr>
            <a:r>
              <a:rPr lang="en-US" altLang="zh-CN" sz="2400" dirty="0">
                <a:solidFill>
                  <a:schemeClr val="tx1"/>
                </a:solidFill>
              </a:rPr>
              <a:t>The </a:t>
            </a:r>
            <a:r>
              <a:rPr lang="en-IE" sz="2400" dirty="0">
                <a:solidFill>
                  <a:schemeClr val="tx1"/>
                </a:solidFill>
              </a:rPr>
              <a:t>ubiquitous BLE and 802.11 networks adopt LP-WUR to initiate communication to battery-powered devices but make trade-offs between low power consumption,  latency, and anti-interference ability.</a:t>
            </a:r>
          </a:p>
          <a:p>
            <a:endParaRPr lang="en-IE" sz="2400" dirty="0">
              <a:solidFill>
                <a:schemeClr val="tx1"/>
              </a:solidFill>
            </a:endParaRPr>
          </a:p>
          <a:p>
            <a:pPr marL="171450" indent="-171450">
              <a:buFont typeface="Arial" panose="020B0604020202020204" pitchFamily="34" charset="0"/>
              <a:buChar char="•"/>
            </a:pPr>
            <a:r>
              <a:rPr lang="en-US" sz="2400" dirty="0">
                <a:solidFill>
                  <a:schemeClr val="tx1"/>
                </a:solidFill>
              </a:rPr>
              <a:t>Proposal </a:t>
            </a:r>
            <a:r>
              <a:rPr lang="en-GB" altLang="zh-CN" sz="2400" dirty="0">
                <a:solidFill>
                  <a:schemeClr val="tx1"/>
                </a:solidFill>
                <a:latin typeface="Times-Roman"/>
              </a:rPr>
              <a:t>15-21-0557-00-04ab</a:t>
            </a:r>
            <a:r>
              <a:rPr lang="en-IE" sz="2400" dirty="0">
                <a:solidFill>
                  <a:schemeClr val="tx1"/>
                </a:solidFill>
              </a:rPr>
              <a:t> not only avoids the duty-cycle trap but also achieves very low power consumption without compromising interference resilience, sensitivity, and latency.</a:t>
            </a:r>
          </a:p>
          <a:p>
            <a:pPr marL="171450" indent="-171450">
              <a:buFont typeface="Arial" panose="020B0604020202020204" pitchFamily="34" charset="0"/>
              <a:buChar char="•"/>
            </a:pPr>
            <a:endParaRPr lang="en-IE" sz="2400" dirty="0">
              <a:solidFill>
                <a:schemeClr val="tx1"/>
              </a:solidFill>
            </a:endParaRPr>
          </a:p>
          <a:p>
            <a:pPr marL="171450" indent="-171450">
              <a:buFont typeface="Arial" panose="020B0604020202020204" pitchFamily="34" charset="0"/>
              <a:buChar char="•"/>
            </a:pPr>
            <a:r>
              <a:rPr lang="en-IE" sz="2400" dirty="0">
                <a:solidFill>
                  <a:schemeClr val="tx1"/>
                </a:solidFill>
              </a:rPr>
              <a:t>The proposed </a:t>
            </a:r>
            <a:r>
              <a:rPr lang="en-IE" sz="2400" dirty="0"/>
              <a:t>wake up radio system employs synchronized clock at receiver</a:t>
            </a:r>
            <a:r>
              <a:rPr lang="en-US" sz="2400" dirty="0"/>
              <a:t>.</a:t>
            </a:r>
            <a:r>
              <a:rPr lang="en-IE" sz="2000" dirty="0">
                <a:solidFill>
                  <a:schemeClr val="tx1"/>
                </a:solidFill>
                <a:highlight>
                  <a:srgbClr val="FFFF00"/>
                </a:highlight>
              </a:rPr>
              <a:t> </a:t>
            </a:r>
            <a:endParaRPr lang="en-IE" sz="1600" dirty="0">
              <a:solidFill>
                <a:schemeClr val="tx1"/>
              </a:solidFill>
              <a:highlight>
                <a:srgbClr val="FFFF00"/>
              </a:highlight>
            </a:endParaRPr>
          </a:p>
        </p:txBody>
      </p:sp>
      <p:sp>
        <p:nvSpPr>
          <p:cNvPr id="5" name="Datumsplatzhalter 2">
            <a:extLst>
              <a:ext uri="{FF2B5EF4-FFF2-40B4-BE49-F238E27FC236}">
                <a16:creationId xmlns:a16="http://schemas.microsoft.com/office/drawing/2014/main" id="{F312C899-9E03-44E8-A02D-310E9C6DD719}"/>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6" name="Slide Number Placeholder 1">
            <a:extLst>
              <a:ext uri="{FF2B5EF4-FFF2-40B4-BE49-F238E27FC236}">
                <a16:creationId xmlns:a16="http://schemas.microsoft.com/office/drawing/2014/main" id="{2E15ADB1-553D-4D83-85EB-5A10844CBF69}"/>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4</a:t>
            </a:fld>
            <a:endParaRPr lang="en-US" altLang="en-US" dirty="0"/>
          </a:p>
        </p:txBody>
      </p:sp>
      <p:sp>
        <p:nvSpPr>
          <p:cNvPr id="7" name="Rectangle 4">
            <a:extLst>
              <a:ext uri="{FF2B5EF4-FFF2-40B4-BE49-F238E27FC236}">
                <a16:creationId xmlns:a16="http://schemas.microsoft.com/office/drawing/2014/main" id="{D89DD8B5-0124-4665-ADAF-3A467C66ABFE}"/>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3005180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F059638-1C27-2C8F-22FE-6CD1D6D73546}"/>
              </a:ext>
            </a:extLst>
          </p:cNvPr>
          <p:cNvSpPr txBox="1">
            <a:spLocks/>
          </p:cNvSpPr>
          <p:nvPr/>
        </p:nvSpPr>
        <p:spPr>
          <a:xfrm>
            <a:off x="609600" y="914400"/>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Basic requirements for a wake up radio</a:t>
            </a:r>
            <a:endParaRPr lang="en-US" sz="3200" kern="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56D2167-3B33-989C-17CF-160BEABE6E23}"/>
              </a:ext>
            </a:extLst>
          </p:cNvPr>
          <p:cNvSpPr txBox="1"/>
          <p:nvPr/>
        </p:nvSpPr>
        <p:spPr>
          <a:xfrm>
            <a:off x="838200" y="2286000"/>
            <a:ext cx="7836471" cy="2677656"/>
          </a:xfrm>
          <a:prstGeom prst="rect">
            <a:avLst/>
          </a:prstGeom>
          <a:noFill/>
        </p:spPr>
        <p:txBody>
          <a:bodyPr wrap="square" rtlCol="0">
            <a:spAutoFit/>
          </a:bodyPr>
          <a:lstStyle/>
          <a:p>
            <a:pPr marL="171450" indent="-171450">
              <a:buFont typeface="Arial" panose="020B0604020202020204" pitchFamily="34" charset="0"/>
              <a:buChar char="•"/>
            </a:pPr>
            <a:r>
              <a:rPr lang="en-US" altLang="zh-CN" sz="2400" dirty="0">
                <a:solidFill>
                  <a:schemeClr val="tx1"/>
                </a:solidFill>
              </a:rPr>
              <a:t>Minimum hardware </a:t>
            </a:r>
            <a:r>
              <a:rPr lang="en-US" altLang="zh-CN" sz="2400" dirty="0"/>
              <a:t>addition to main UWB transceiver</a:t>
            </a:r>
          </a:p>
          <a:p>
            <a:pPr marL="171450" indent="-171450">
              <a:buFont typeface="Arial" panose="020B0604020202020204" pitchFamily="34" charset="0"/>
              <a:buChar char="•"/>
            </a:pPr>
            <a:endParaRPr lang="en-IE" altLang="zh-CN" sz="2400" dirty="0">
              <a:solidFill>
                <a:schemeClr val="tx1"/>
              </a:solidFill>
            </a:endParaRPr>
          </a:p>
          <a:p>
            <a:pPr marL="171450" indent="-171450">
              <a:buFont typeface="Arial" panose="020B0604020202020204" pitchFamily="34" charset="0"/>
              <a:buChar char="•"/>
            </a:pPr>
            <a:r>
              <a:rPr lang="en-US" altLang="zh-CN" sz="2400" dirty="0">
                <a:solidFill>
                  <a:schemeClr val="tx1"/>
                </a:solidFill>
              </a:rPr>
              <a:t>Low power consumption with years battery life</a:t>
            </a:r>
          </a:p>
          <a:p>
            <a:pPr marL="171450" indent="-171450">
              <a:buFont typeface="Arial" panose="020B0604020202020204" pitchFamily="34" charset="0"/>
              <a:buChar char="•"/>
            </a:pPr>
            <a:endParaRPr lang="en-IE" altLang="zh-CN" sz="2400" dirty="0">
              <a:solidFill>
                <a:schemeClr val="tx1"/>
              </a:solidFill>
            </a:endParaRPr>
          </a:p>
          <a:p>
            <a:pPr marL="171450" indent="-171450">
              <a:buFont typeface="Arial" panose="020B0604020202020204" pitchFamily="34" charset="0"/>
              <a:buChar char="•"/>
            </a:pPr>
            <a:r>
              <a:rPr lang="en-US" altLang="zh-CN" sz="2400" dirty="0"/>
              <a:t>Better</a:t>
            </a:r>
            <a:r>
              <a:rPr lang="en-US" altLang="zh-CN" sz="2400" dirty="0">
                <a:solidFill>
                  <a:schemeClr val="tx1"/>
                </a:solidFill>
              </a:rPr>
              <a:t> link margin to match UWB regular operation</a:t>
            </a:r>
          </a:p>
          <a:p>
            <a:pPr marL="171450" indent="-171450">
              <a:buFont typeface="Arial" panose="020B0604020202020204" pitchFamily="34" charset="0"/>
              <a:buChar char="•"/>
            </a:pPr>
            <a:endParaRPr lang="en-US" altLang="zh-CN" sz="2400" dirty="0">
              <a:solidFill>
                <a:schemeClr val="tx1"/>
              </a:solidFill>
            </a:endParaRPr>
          </a:p>
          <a:p>
            <a:pPr marL="171450" indent="-171450">
              <a:buFont typeface="Arial" panose="020B0604020202020204" pitchFamily="34" charset="0"/>
              <a:buChar char="•"/>
            </a:pPr>
            <a:r>
              <a:rPr lang="en-US" altLang="zh-CN" sz="2400" dirty="0"/>
              <a:t>Sub 10 </a:t>
            </a:r>
            <a:r>
              <a:rPr lang="en-US" altLang="zh-CN" sz="2400" dirty="0" err="1"/>
              <a:t>ms</a:t>
            </a:r>
            <a:r>
              <a:rPr lang="en-US" altLang="zh-CN" sz="2400" dirty="0"/>
              <a:t> latency for 32-bit device ID</a:t>
            </a:r>
          </a:p>
        </p:txBody>
      </p:sp>
      <p:sp>
        <p:nvSpPr>
          <p:cNvPr id="5" name="Datumsplatzhalter 2">
            <a:extLst>
              <a:ext uri="{FF2B5EF4-FFF2-40B4-BE49-F238E27FC236}">
                <a16:creationId xmlns:a16="http://schemas.microsoft.com/office/drawing/2014/main" id="{CD00366F-E4AC-4831-A282-A6191B8A1DCD}"/>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6" name="Slide Number Placeholder 1">
            <a:extLst>
              <a:ext uri="{FF2B5EF4-FFF2-40B4-BE49-F238E27FC236}">
                <a16:creationId xmlns:a16="http://schemas.microsoft.com/office/drawing/2014/main" id="{8B274530-3023-4E3D-9C79-E271FD25B058}"/>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5</a:t>
            </a:fld>
            <a:endParaRPr lang="en-US" altLang="en-US" dirty="0"/>
          </a:p>
        </p:txBody>
      </p:sp>
      <p:sp>
        <p:nvSpPr>
          <p:cNvPr id="7" name="Rectangle 4">
            <a:extLst>
              <a:ext uri="{FF2B5EF4-FFF2-40B4-BE49-F238E27FC236}">
                <a16:creationId xmlns:a16="http://schemas.microsoft.com/office/drawing/2014/main" id="{ECE3E0FE-5560-4F10-B6D5-1FA963CC67E9}"/>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71853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DF6EF2-5E3B-46D3-8C2F-87FBA6B05F23}"/>
              </a:ext>
            </a:extLst>
          </p:cNvPr>
          <p:cNvSpPr txBox="1">
            <a:spLocks/>
          </p:cNvSpPr>
          <p:nvPr/>
        </p:nvSpPr>
        <p:spPr>
          <a:xfrm>
            <a:off x="667431" y="953432"/>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System Overview</a:t>
            </a:r>
            <a:endParaRPr lang="en-US" sz="3200" kern="0" dirty="0">
              <a:latin typeface="Times New Roman" panose="02020603050405020304" pitchFamily="18" charset="0"/>
              <a:cs typeface="Times New Roman" panose="02020603050405020304" pitchFamily="18" charset="0"/>
            </a:endParaRPr>
          </a:p>
        </p:txBody>
      </p:sp>
      <p:sp>
        <p:nvSpPr>
          <p:cNvPr id="12" name="Datumsplatzhalter 2">
            <a:extLst>
              <a:ext uri="{FF2B5EF4-FFF2-40B4-BE49-F238E27FC236}">
                <a16:creationId xmlns:a16="http://schemas.microsoft.com/office/drawing/2014/main" id="{4B0B6C8A-4FAA-471B-9FB0-E54FF192D414}"/>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13" name="Slide Number Placeholder 1">
            <a:extLst>
              <a:ext uri="{FF2B5EF4-FFF2-40B4-BE49-F238E27FC236}">
                <a16:creationId xmlns:a16="http://schemas.microsoft.com/office/drawing/2014/main" id="{79A8E153-C734-4616-8196-B8CC6B2050C9}"/>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6</a:t>
            </a:fld>
            <a:endParaRPr lang="en-US" altLang="en-US" dirty="0"/>
          </a:p>
        </p:txBody>
      </p:sp>
      <p:sp>
        <p:nvSpPr>
          <p:cNvPr id="15" name="Rectangle 4">
            <a:extLst>
              <a:ext uri="{FF2B5EF4-FFF2-40B4-BE49-F238E27FC236}">
                <a16:creationId xmlns:a16="http://schemas.microsoft.com/office/drawing/2014/main" id="{6CBFECD6-7763-4EC8-9DB8-EB831CEBC3F7}"/>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pic>
        <p:nvPicPr>
          <p:cNvPr id="1027" name="12CC6AC5-7A6F-431E-800F-803D36D420EE">
            <a:extLst>
              <a:ext uri="{FF2B5EF4-FFF2-40B4-BE49-F238E27FC236}">
                <a16:creationId xmlns:a16="http://schemas.microsoft.com/office/drawing/2014/main" id="{BA68A860-02AF-4DF3-B28D-F588C41E3E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981200"/>
            <a:ext cx="8448675" cy="3695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0827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67478A78-B7FB-F548-1310-AFD08C569A97}"/>
              </a:ext>
            </a:extLst>
          </p:cNvPr>
          <p:cNvSpPr txBox="1">
            <a:spLocks/>
          </p:cNvSpPr>
          <p:nvPr/>
        </p:nvSpPr>
        <p:spPr>
          <a:xfrm>
            <a:off x="723059" y="939388"/>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Receiver of wake up radio</a:t>
            </a:r>
            <a:endParaRPr lang="en-US" sz="3200" kern="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580093D-C540-471D-AC1C-D17739EB20CF}"/>
              </a:ext>
            </a:extLst>
          </p:cNvPr>
          <p:cNvPicPr>
            <a:picLocks noChangeAspect="1"/>
          </p:cNvPicPr>
          <p:nvPr/>
        </p:nvPicPr>
        <p:blipFill>
          <a:blip r:embed="rId3"/>
          <a:stretch>
            <a:fillRect/>
          </a:stretch>
        </p:blipFill>
        <p:spPr>
          <a:xfrm>
            <a:off x="933450" y="1909444"/>
            <a:ext cx="7277100" cy="4343400"/>
          </a:xfrm>
          <a:prstGeom prst="rect">
            <a:avLst/>
          </a:prstGeom>
        </p:spPr>
      </p:pic>
      <p:sp>
        <p:nvSpPr>
          <p:cNvPr id="7" name="Datumsplatzhalter 2">
            <a:extLst>
              <a:ext uri="{FF2B5EF4-FFF2-40B4-BE49-F238E27FC236}">
                <a16:creationId xmlns:a16="http://schemas.microsoft.com/office/drawing/2014/main" id="{DEEDE912-31CE-4137-BE2F-141F6977F194}"/>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8" name="Slide Number Placeholder 1">
            <a:extLst>
              <a:ext uri="{FF2B5EF4-FFF2-40B4-BE49-F238E27FC236}">
                <a16:creationId xmlns:a16="http://schemas.microsoft.com/office/drawing/2014/main" id="{B75607D7-6855-4243-A0AC-734076A20C41}"/>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7</a:t>
            </a:fld>
            <a:endParaRPr lang="en-US" altLang="en-US" dirty="0"/>
          </a:p>
        </p:txBody>
      </p:sp>
      <p:sp>
        <p:nvSpPr>
          <p:cNvPr id="9" name="Rectangle 4">
            <a:extLst>
              <a:ext uri="{FF2B5EF4-FFF2-40B4-BE49-F238E27FC236}">
                <a16:creationId xmlns:a16="http://schemas.microsoft.com/office/drawing/2014/main" id="{AAAB6C7C-D4EB-4985-BEBA-EACE01E6FBBA}"/>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2354798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6CD8BB5-63F1-0862-A2B9-C3ED9FCBE244}"/>
              </a:ext>
            </a:extLst>
          </p:cNvPr>
          <p:cNvSpPr txBox="1">
            <a:spLocks/>
          </p:cNvSpPr>
          <p:nvPr/>
        </p:nvSpPr>
        <p:spPr>
          <a:xfrm>
            <a:off x="684958" y="1040605"/>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3200" kern="0" dirty="0">
                <a:latin typeface="Times New Roman" panose="02020603050405020304" pitchFamily="18" charset="0"/>
                <a:cs typeface="Times New Roman" panose="02020603050405020304" pitchFamily="18" charset="0"/>
              </a:rPr>
              <a:t>An Example of wake up receiver</a:t>
            </a:r>
            <a:endParaRPr lang="en-US" sz="3200" kern="0" dirty="0">
              <a:latin typeface="Times New Roman" panose="02020603050405020304" pitchFamily="18" charset="0"/>
              <a:cs typeface="Times New Roman" panose="02020603050405020304" pitchFamily="18" charset="0"/>
            </a:endParaRPr>
          </a:p>
        </p:txBody>
      </p:sp>
      <p:sp>
        <p:nvSpPr>
          <p:cNvPr id="8" name="Datumsplatzhalter 2">
            <a:extLst>
              <a:ext uri="{FF2B5EF4-FFF2-40B4-BE49-F238E27FC236}">
                <a16:creationId xmlns:a16="http://schemas.microsoft.com/office/drawing/2014/main" id="{E12DF769-E0BD-4D11-8861-AB4A43FA4CF7}"/>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7" name="Slide Number Placeholder 1">
            <a:extLst>
              <a:ext uri="{FF2B5EF4-FFF2-40B4-BE49-F238E27FC236}">
                <a16:creationId xmlns:a16="http://schemas.microsoft.com/office/drawing/2014/main" id="{BAF2A445-20FD-444D-A1C6-CAA725C58CEF}"/>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8</a:t>
            </a:fld>
            <a:endParaRPr lang="en-US" altLang="en-US" dirty="0"/>
          </a:p>
        </p:txBody>
      </p:sp>
      <p:sp>
        <p:nvSpPr>
          <p:cNvPr id="9" name="Rectangle 4">
            <a:extLst>
              <a:ext uri="{FF2B5EF4-FFF2-40B4-BE49-F238E27FC236}">
                <a16:creationId xmlns:a16="http://schemas.microsoft.com/office/drawing/2014/main" id="{06C51183-28B5-4B27-8B0E-0EDABF5E15CF}"/>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pic>
        <p:nvPicPr>
          <p:cNvPr id="2050" name="2981B2C8-D4EE-4365-B0B1-D2F9E9D7A175">
            <a:extLst>
              <a:ext uri="{FF2B5EF4-FFF2-40B4-BE49-F238E27FC236}">
                <a16:creationId xmlns:a16="http://schemas.microsoft.com/office/drawing/2014/main" id="{6C7D840B-0098-4696-98AD-864A39ACA8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48" y="2117222"/>
            <a:ext cx="8814900" cy="3700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74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4">
            <a:extLst>
              <a:ext uri="{FF2B5EF4-FFF2-40B4-BE49-F238E27FC236}">
                <a16:creationId xmlns:a16="http://schemas.microsoft.com/office/drawing/2014/main" id="{D2658E84-FBE0-4461-9406-A5B04680CFAA}"/>
              </a:ext>
            </a:extLst>
          </p:cNvPr>
          <p:cNvGraphicFramePr>
            <a:graphicFrameLocks noGrp="1"/>
          </p:cNvGraphicFramePr>
          <p:nvPr>
            <p:extLst>
              <p:ext uri="{D42A27DB-BD31-4B8C-83A1-F6EECF244321}">
                <p14:modId xmlns:p14="http://schemas.microsoft.com/office/powerpoint/2010/main" val="340211105"/>
              </p:ext>
            </p:extLst>
          </p:nvPr>
        </p:nvGraphicFramePr>
        <p:xfrm>
          <a:off x="465218" y="1590061"/>
          <a:ext cx="8289763" cy="4451457"/>
        </p:xfrm>
        <a:graphic>
          <a:graphicData uri="http://schemas.openxmlformats.org/drawingml/2006/table">
            <a:tbl>
              <a:tblPr firstRow="1" bandRow="1">
                <a:tableStyleId>{616DA210-FB5B-4158-B5E0-FEB733F419BA}</a:tableStyleId>
              </a:tblPr>
              <a:tblGrid>
                <a:gridCol w="2553582">
                  <a:extLst>
                    <a:ext uri="{9D8B030D-6E8A-4147-A177-3AD203B41FA5}">
                      <a16:colId xmlns:a16="http://schemas.microsoft.com/office/drawing/2014/main" val="4199672252"/>
                    </a:ext>
                  </a:extLst>
                </a:gridCol>
                <a:gridCol w="1400800">
                  <a:extLst>
                    <a:ext uri="{9D8B030D-6E8A-4147-A177-3AD203B41FA5}">
                      <a16:colId xmlns:a16="http://schemas.microsoft.com/office/drawing/2014/main" val="2524981949"/>
                    </a:ext>
                  </a:extLst>
                </a:gridCol>
                <a:gridCol w="1447800">
                  <a:extLst>
                    <a:ext uri="{9D8B030D-6E8A-4147-A177-3AD203B41FA5}">
                      <a16:colId xmlns:a16="http://schemas.microsoft.com/office/drawing/2014/main" val="543218703"/>
                    </a:ext>
                  </a:extLst>
                </a:gridCol>
                <a:gridCol w="1447800">
                  <a:extLst>
                    <a:ext uri="{9D8B030D-6E8A-4147-A177-3AD203B41FA5}">
                      <a16:colId xmlns:a16="http://schemas.microsoft.com/office/drawing/2014/main" val="2146421753"/>
                    </a:ext>
                  </a:extLst>
                </a:gridCol>
                <a:gridCol w="1439781">
                  <a:extLst>
                    <a:ext uri="{9D8B030D-6E8A-4147-A177-3AD203B41FA5}">
                      <a16:colId xmlns:a16="http://schemas.microsoft.com/office/drawing/2014/main" val="3207487148"/>
                    </a:ext>
                  </a:extLst>
                </a:gridCol>
              </a:tblGrid>
              <a:tr h="317231">
                <a:tc>
                  <a:txBody>
                    <a:bodyPr/>
                    <a:lstStyle/>
                    <a:p>
                      <a:endParaRPr lang="zh-CN" altLang="en-US" sz="1000" dirty="0"/>
                    </a:p>
                  </a:txBody>
                  <a:tcPr/>
                </a:tc>
                <a:tc>
                  <a:txBody>
                    <a:bodyPr/>
                    <a:lstStyle/>
                    <a:p>
                      <a:pPr algn="ctr"/>
                      <a:r>
                        <a:rPr lang="en-US" altLang="zh-CN" sz="1000" dirty="0"/>
                        <a:t>BLE 4.0 </a:t>
                      </a:r>
                    </a:p>
                    <a:p>
                      <a:pPr algn="ctr"/>
                      <a:r>
                        <a:rPr lang="en-US" altLang="zh-CN" sz="1000" dirty="0"/>
                        <a:t>2.4GHz</a:t>
                      </a:r>
                      <a:endParaRPr lang="zh-CN" altLang="en-US" sz="1000" dirty="0"/>
                    </a:p>
                  </a:txBody>
                  <a:tcPr anchor="ctr"/>
                </a:tc>
                <a:tc>
                  <a:txBody>
                    <a:bodyPr/>
                    <a:lstStyle/>
                    <a:p>
                      <a:pPr algn="ctr"/>
                      <a:r>
                        <a:rPr lang="en-US" altLang="zh-CN" sz="1000" dirty="0"/>
                        <a:t>802.15.4 BPRF 5.9GHz</a:t>
                      </a:r>
                      <a:endParaRPr lang="zh-CN" altLang="en-US" sz="1000" dirty="0"/>
                    </a:p>
                  </a:txBody>
                  <a:tcPr anchor="ctr"/>
                </a:tc>
                <a:tc>
                  <a:txBody>
                    <a:bodyPr/>
                    <a:lstStyle/>
                    <a:p>
                      <a:pPr algn="ctr"/>
                      <a:r>
                        <a:rPr lang="en-US" altLang="zh-CN" sz="1000" dirty="0"/>
                        <a:t>802.15.4ab 8GHz</a:t>
                      </a:r>
                      <a:r>
                        <a:rPr lang="zh-CN" altLang="en-US" sz="1000" dirty="0"/>
                        <a:t> </a:t>
                      </a:r>
                      <a:endParaRPr lang="en-US" altLang="zh-CN" sz="1000" dirty="0"/>
                    </a:p>
                    <a:p>
                      <a:pPr algn="ctr"/>
                      <a:r>
                        <a:rPr lang="en-US" altLang="zh-CN" sz="1000" dirty="0"/>
                        <a:t>(0557 Qorvo)</a:t>
                      </a:r>
                    </a:p>
                  </a:txBody>
                  <a:tcPr anchor="ctr"/>
                </a:tc>
                <a:tc>
                  <a:txBody>
                    <a:bodyPr/>
                    <a:lstStyle/>
                    <a:p>
                      <a:pPr algn="ctr"/>
                      <a:r>
                        <a:rPr lang="en-US" altLang="zh-CN" sz="1000" dirty="0"/>
                        <a:t>802.15.4ab 8GHz</a:t>
                      </a:r>
                    </a:p>
                    <a:p>
                      <a:pPr algn="ctr"/>
                      <a:r>
                        <a:rPr lang="en-US" altLang="zh-CN" sz="1000" dirty="0"/>
                        <a:t>(WUR)</a:t>
                      </a:r>
                    </a:p>
                  </a:txBody>
                  <a:tcPr anchor="ctr"/>
                </a:tc>
                <a:extLst>
                  <a:ext uri="{0D108BD9-81ED-4DB2-BD59-A6C34878D82A}">
                    <a16:rowId xmlns:a16="http://schemas.microsoft.com/office/drawing/2014/main" val="1877995418"/>
                  </a:ext>
                </a:extLst>
              </a:tr>
              <a:tr h="204598">
                <a:tc>
                  <a:txBody>
                    <a:bodyPr/>
                    <a:lstStyle/>
                    <a:p>
                      <a:r>
                        <a:rPr lang="en-US" altLang="zh-CN" sz="1000" dirty="0"/>
                        <a:t>Power Spectral Density(PSD, dBm/MHz)</a:t>
                      </a:r>
                      <a:endParaRPr lang="zh-CN" altLang="en-US" sz="1000" dirty="0"/>
                    </a:p>
                  </a:txBody>
                  <a:tcPr/>
                </a:tc>
                <a:tc>
                  <a:txBody>
                    <a:bodyPr/>
                    <a:lstStyle/>
                    <a:p>
                      <a:pPr algn="ctr"/>
                      <a:r>
                        <a:rPr lang="en-US" altLang="zh-CN" sz="1000" dirty="0"/>
                        <a:t>-</a:t>
                      </a:r>
                      <a:endParaRPr lang="zh-CN" altLang="en-US" sz="1000" dirty="0"/>
                    </a:p>
                  </a:txBody>
                  <a:tcPr/>
                </a:tc>
                <a:tc>
                  <a:txBody>
                    <a:bodyPr/>
                    <a:lstStyle/>
                    <a:p>
                      <a:pPr algn="ctr"/>
                      <a:r>
                        <a:rPr lang="en-US" altLang="zh-CN" sz="1000" dirty="0"/>
                        <a:t>-41.3</a:t>
                      </a:r>
                      <a:endParaRPr lang="zh-CN" altLang="en-US" sz="1000" dirty="0"/>
                    </a:p>
                  </a:txBody>
                  <a:tcPr/>
                </a:tc>
                <a:tc>
                  <a:txBody>
                    <a:bodyPr/>
                    <a:lstStyle/>
                    <a:p>
                      <a:pPr algn="ctr"/>
                      <a:r>
                        <a:rPr lang="en-US" altLang="zh-CN" sz="1000" dirty="0"/>
                        <a:t>-41.3</a:t>
                      </a:r>
                      <a:endParaRPr lang="zh-CN" altLang="en-US" sz="1000" dirty="0"/>
                    </a:p>
                  </a:txBody>
                  <a:tcPr/>
                </a:tc>
                <a:tc>
                  <a:txBody>
                    <a:bodyPr/>
                    <a:lstStyle/>
                    <a:p>
                      <a:pPr algn="ctr"/>
                      <a:r>
                        <a:rPr lang="en-US" altLang="zh-CN" sz="1000" dirty="0"/>
                        <a:t>-41.3</a:t>
                      </a:r>
                      <a:endParaRPr lang="zh-CN" altLang="en-US" sz="1000" dirty="0"/>
                    </a:p>
                  </a:txBody>
                  <a:tcPr/>
                </a:tc>
                <a:extLst>
                  <a:ext uri="{0D108BD9-81ED-4DB2-BD59-A6C34878D82A}">
                    <a16:rowId xmlns:a16="http://schemas.microsoft.com/office/drawing/2014/main" val="1127328058"/>
                  </a:ext>
                </a:extLst>
              </a:tr>
              <a:tr h="204598">
                <a:tc>
                  <a:txBody>
                    <a:bodyPr/>
                    <a:lstStyle/>
                    <a:p>
                      <a:r>
                        <a:rPr lang="en-US" altLang="zh-CN" sz="1000" dirty="0"/>
                        <a:t>Minimum E</a:t>
                      </a:r>
                      <a:r>
                        <a:rPr lang="en-US" altLang="zh-CN" sz="1000" kern="1200" baseline="-25000" dirty="0">
                          <a:solidFill>
                            <a:schemeClr val="tx1"/>
                          </a:solidFill>
                          <a:latin typeface="+mn-lt"/>
                          <a:ea typeface="+mn-ea"/>
                          <a:cs typeface="+mn-cs"/>
                        </a:rPr>
                        <a:t>b</a:t>
                      </a:r>
                      <a:r>
                        <a:rPr lang="en-US" altLang="zh-CN" sz="1000" dirty="0"/>
                        <a:t>/N</a:t>
                      </a:r>
                      <a:r>
                        <a:rPr lang="en-US" altLang="zh-CN" sz="1000" kern="1200" baseline="-25000" dirty="0">
                          <a:solidFill>
                            <a:schemeClr val="tx1"/>
                          </a:solidFill>
                          <a:latin typeface="+mn-lt"/>
                          <a:ea typeface="+mn-ea"/>
                          <a:cs typeface="+mn-cs"/>
                        </a:rPr>
                        <a:t>0</a:t>
                      </a:r>
                      <a:r>
                        <a:rPr lang="en-US" altLang="zh-CN" sz="1000" dirty="0"/>
                        <a:t>(0.1% BER, dB)</a:t>
                      </a:r>
                      <a:endParaRPr lang="zh-CN" altLang="en-US" sz="1000" dirty="0"/>
                    </a:p>
                  </a:txBody>
                  <a:tcPr/>
                </a:tc>
                <a:tc>
                  <a:txBody>
                    <a:bodyPr/>
                    <a:lstStyle/>
                    <a:p>
                      <a:pPr algn="ctr"/>
                      <a:r>
                        <a:rPr lang="en-US" altLang="zh-CN" sz="1000" dirty="0"/>
                        <a:t>8.5</a:t>
                      </a:r>
                      <a:endParaRPr lang="zh-CN" altLang="en-US" sz="1000" dirty="0"/>
                    </a:p>
                  </a:txBody>
                  <a:tcPr/>
                </a:tc>
                <a:tc>
                  <a:txBody>
                    <a:bodyPr/>
                    <a:lstStyle/>
                    <a:p>
                      <a:pPr algn="ctr"/>
                      <a:r>
                        <a:rPr lang="en-US" altLang="zh-CN" sz="1000" dirty="0"/>
                        <a:t>6.8</a:t>
                      </a:r>
                      <a:endParaRPr lang="zh-CN" altLang="en-US" sz="1000" dirty="0"/>
                    </a:p>
                  </a:txBody>
                  <a:tcPr/>
                </a:tc>
                <a:tc>
                  <a:txBody>
                    <a:bodyPr/>
                    <a:lstStyle/>
                    <a:p>
                      <a:pPr algn="ctr"/>
                      <a:r>
                        <a:rPr lang="en-US" altLang="zh-CN" sz="1000" dirty="0">
                          <a:solidFill>
                            <a:schemeClr val="tx1"/>
                          </a:solidFill>
                        </a:rPr>
                        <a:t>6.8</a:t>
                      </a:r>
                      <a:endParaRPr lang="zh-CN" altLang="en-US" sz="1000" dirty="0">
                        <a:solidFill>
                          <a:schemeClr val="tx1"/>
                        </a:solidFill>
                      </a:endParaRPr>
                    </a:p>
                  </a:txBody>
                  <a:tcPr/>
                </a:tc>
                <a:tc>
                  <a:txBody>
                    <a:bodyPr/>
                    <a:lstStyle/>
                    <a:p>
                      <a:pPr algn="ctr"/>
                      <a:r>
                        <a:rPr lang="en-US" altLang="zh-CN" sz="1000" dirty="0"/>
                        <a:t>12</a:t>
                      </a:r>
                      <a:endParaRPr lang="zh-CN" altLang="en-US" sz="1000" dirty="0"/>
                    </a:p>
                  </a:txBody>
                  <a:tcPr/>
                </a:tc>
                <a:extLst>
                  <a:ext uri="{0D108BD9-81ED-4DB2-BD59-A6C34878D82A}">
                    <a16:rowId xmlns:a16="http://schemas.microsoft.com/office/drawing/2014/main" val="3548929553"/>
                  </a:ext>
                </a:extLst>
              </a:tr>
              <a:tr h="204598">
                <a:tc>
                  <a:txBody>
                    <a:bodyPr/>
                    <a:lstStyle/>
                    <a:p>
                      <a:r>
                        <a:rPr lang="en-US" altLang="zh-CN" sz="1000" dirty="0"/>
                        <a:t>Bandwith(MHz)</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solidFill>
                            <a:schemeClr val="tx1"/>
                          </a:solidFill>
                        </a:rPr>
                        <a:t>500</a:t>
                      </a:r>
                      <a:endParaRPr lang="zh-CN" altLang="en-US" sz="1000" dirty="0">
                        <a:solidFill>
                          <a:schemeClr val="tx1"/>
                        </a:solidFill>
                      </a:endParaRPr>
                    </a:p>
                  </a:txBody>
                  <a:tcPr/>
                </a:tc>
                <a:tc>
                  <a:txBody>
                    <a:bodyPr/>
                    <a:lstStyle/>
                    <a:p>
                      <a:pPr algn="ctr"/>
                      <a:r>
                        <a:rPr lang="en-US" altLang="zh-CN" sz="1000" dirty="0"/>
                        <a:t>500</a:t>
                      </a:r>
                      <a:endParaRPr lang="zh-CN" altLang="en-US" sz="1000" dirty="0"/>
                    </a:p>
                  </a:txBody>
                  <a:tcPr/>
                </a:tc>
                <a:extLst>
                  <a:ext uri="{0D108BD9-81ED-4DB2-BD59-A6C34878D82A}">
                    <a16:rowId xmlns:a16="http://schemas.microsoft.com/office/drawing/2014/main" val="3825474318"/>
                  </a:ext>
                </a:extLst>
              </a:tr>
              <a:tr h="204598">
                <a:tc>
                  <a:txBody>
                    <a:bodyPr/>
                    <a:lstStyle/>
                    <a:p>
                      <a:r>
                        <a:rPr lang="en-US" altLang="zh-CN" sz="1000" dirty="0"/>
                        <a:t>Frequency Center (MHz)</a:t>
                      </a:r>
                      <a:endParaRPr lang="zh-CN" altLang="en-US" sz="1000" dirty="0"/>
                    </a:p>
                  </a:txBody>
                  <a:tcPr/>
                </a:tc>
                <a:tc>
                  <a:txBody>
                    <a:bodyPr/>
                    <a:lstStyle/>
                    <a:p>
                      <a:pPr algn="ctr"/>
                      <a:r>
                        <a:rPr lang="en-US" altLang="zh-CN" sz="1000" dirty="0"/>
                        <a:t>2450</a:t>
                      </a:r>
                      <a:endParaRPr lang="zh-CN" altLang="en-US" sz="1000" dirty="0"/>
                    </a:p>
                  </a:txBody>
                  <a:tcPr/>
                </a:tc>
                <a:tc>
                  <a:txBody>
                    <a:bodyPr/>
                    <a:lstStyle/>
                    <a:p>
                      <a:pPr algn="ctr"/>
                      <a:r>
                        <a:rPr lang="en-US" altLang="zh-CN" sz="1000" dirty="0"/>
                        <a:t>5900</a:t>
                      </a:r>
                      <a:endParaRPr lang="zh-CN" altLang="en-US" sz="1000" dirty="0"/>
                    </a:p>
                  </a:txBody>
                  <a:tcPr/>
                </a:tc>
                <a:tc>
                  <a:txBody>
                    <a:bodyPr/>
                    <a:lstStyle/>
                    <a:p>
                      <a:pPr algn="ctr"/>
                      <a:r>
                        <a:rPr lang="en-US" altLang="zh-CN" sz="1000" dirty="0">
                          <a:solidFill>
                            <a:schemeClr val="tx1"/>
                          </a:solidFill>
                        </a:rPr>
                        <a:t>7987.2 (CH9)</a:t>
                      </a:r>
                      <a:endParaRPr lang="zh-CN" altLang="en-US" sz="1000" dirty="0">
                        <a:solidFill>
                          <a:schemeClr val="tx1"/>
                        </a:solidFill>
                      </a:endParaRPr>
                    </a:p>
                  </a:txBody>
                  <a:tcPr/>
                </a:tc>
                <a:tc>
                  <a:txBody>
                    <a:bodyPr/>
                    <a:lstStyle/>
                    <a:p>
                      <a:pPr algn="ctr"/>
                      <a:r>
                        <a:rPr lang="en-US" altLang="zh-CN" sz="1000" dirty="0"/>
                        <a:t>7987.2 (CH9)</a:t>
                      </a:r>
                      <a:endParaRPr lang="zh-CN" altLang="en-US" sz="1000" dirty="0"/>
                    </a:p>
                  </a:txBody>
                  <a:tcPr/>
                </a:tc>
                <a:extLst>
                  <a:ext uri="{0D108BD9-81ED-4DB2-BD59-A6C34878D82A}">
                    <a16:rowId xmlns:a16="http://schemas.microsoft.com/office/drawing/2014/main" val="1807752107"/>
                  </a:ext>
                </a:extLst>
              </a:tr>
              <a:tr h="204598">
                <a:tc>
                  <a:txBody>
                    <a:bodyPr/>
                    <a:lstStyle/>
                    <a:p>
                      <a:r>
                        <a:rPr lang="en-US" altLang="zh-CN" sz="1000" dirty="0"/>
                        <a:t>Bit Rate (Mbps)</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6.81</a:t>
                      </a:r>
                      <a:endParaRPr lang="zh-CN" altLang="en-US" sz="1000" dirty="0"/>
                    </a:p>
                  </a:txBody>
                  <a:tcPr/>
                </a:tc>
                <a:tc>
                  <a:txBody>
                    <a:bodyPr/>
                    <a:lstStyle/>
                    <a:p>
                      <a:pPr algn="ctr"/>
                      <a:r>
                        <a:rPr lang="en-US" altLang="zh-CN" sz="1000" dirty="0">
                          <a:solidFill>
                            <a:schemeClr val="tx1"/>
                          </a:solidFill>
                        </a:rPr>
                        <a:t>0.001</a:t>
                      </a:r>
                      <a:endParaRPr lang="zh-CN" altLang="en-US" sz="1000" b="1" dirty="0">
                        <a:solidFill>
                          <a:schemeClr val="tx1"/>
                        </a:solidFill>
                      </a:endParaRPr>
                    </a:p>
                  </a:txBody>
                  <a:tcPr/>
                </a:tc>
                <a:tc>
                  <a:txBody>
                    <a:bodyPr/>
                    <a:lstStyle/>
                    <a:p>
                      <a:pPr algn="ctr"/>
                      <a:r>
                        <a:rPr lang="en-US" altLang="zh-CN" sz="1000" dirty="0"/>
                        <a:t>0.025</a:t>
                      </a:r>
                      <a:endParaRPr lang="zh-CN" altLang="en-US" sz="1000" dirty="0"/>
                    </a:p>
                  </a:txBody>
                  <a:tcPr/>
                </a:tc>
                <a:extLst>
                  <a:ext uri="{0D108BD9-81ED-4DB2-BD59-A6C34878D82A}">
                    <a16:rowId xmlns:a16="http://schemas.microsoft.com/office/drawing/2014/main" val="36574428"/>
                  </a:ext>
                </a:extLst>
              </a:tr>
              <a:tr h="204598">
                <a:tc>
                  <a:txBody>
                    <a:bodyPr/>
                    <a:lstStyle/>
                    <a:p>
                      <a:r>
                        <a:rPr lang="en-US" altLang="zh-CN" sz="1000" dirty="0"/>
                        <a:t>Antenna Gain (dB)</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solidFill>
                            <a:schemeClr val="tx1"/>
                          </a:solidFill>
                        </a:rPr>
                        <a:t>1</a:t>
                      </a:r>
                      <a:endParaRPr lang="zh-CN" altLang="en-US" sz="1000" dirty="0">
                        <a:solidFill>
                          <a:schemeClr val="tx1"/>
                        </a:solidFill>
                      </a:endParaRPr>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3008906827"/>
                  </a:ext>
                </a:extLst>
              </a:tr>
              <a:tr h="204598">
                <a:tc>
                  <a:txBody>
                    <a:bodyPr/>
                    <a:lstStyle/>
                    <a:p>
                      <a:r>
                        <a:rPr lang="en-US" altLang="zh-CN" sz="1000" dirty="0"/>
                        <a:t>Noise Figure (dB)</a:t>
                      </a:r>
                      <a:endParaRPr lang="zh-CN" altLang="en-US" sz="1000" dirty="0"/>
                    </a:p>
                  </a:txBody>
                  <a:tcPr/>
                </a:tc>
                <a:tc>
                  <a:txBody>
                    <a:bodyPr/>
                    <a:lstStyle/>
                    <a:p>
                      <a:pPr algn="ctr"/>
                      <a:r>
                        <a:rPr lang="en-US" altLang="zh-CN" sz="1000" dirty="0"/>
                        <a:t>6.0</a:t>
                      </a:r>
                      <a:endParaRPr lang="zh-CN" altLang="en-US" sz="1000" dirty="0"/>
                    </a:p>
                  </a:txBody>
                  <a:tcPr/>
                </a:tc>
                <a:tc>
                  <a:txBody>
                    <a:bodyPr/>
                    <a:lstStyle/>
                    <a:p>
                      <a:pPr algn="ctr"/>
                      <a:r>
                        <a:rPr lang="en-US" altLang="zh-CN" sz="1000"/>
                        <a:t>6.0</a:t>
                      </a:r>
                      <a:endParaRPr lang="en-US" altLang="zh-CN" sz="1000" dirty="0"/>
                    </a:p>
                  </a:txBody>
                  <a:tcPr/>
                </a:tc>
                <a:tc>
                  <a:txBody>
                    <a:bodyPr/>
                    <a:lstStyle/>
                    <a:p>
                      <a:pPr algn="ctr"/>
                      <a:r>
                        <a:rPr lang="en-US" altLang="zh-CN" sz="1000" dirty="0">
                          <a:solidFill>
                            <a:schemeClr val="tx1"/>
                          </a:solidFill>
                        </a:rPr>
                        <a:t>6.0</a:t>
                      </a:r>
                    </a:p>
                  </a:txBody>
                  <a:tcPr/>
                </a:tc>
                <a:tc>
                  <a:txBody>
                    <a:bodyPr/>
                    <a:lstStyle/>
                    <a:p>
                      <a:pPr algn="ctr"/>
                      <a:r>
                        <a:rPr lang="en-US" altLang="zh-CN" sz="1000" dirty="0"/>
                        <a:t>6.0</a:t>
                      </a:r>
                    </a:p>
                  </a:txBody>
                  <a:tcPr/>
                </a:tc>
                <a:extLst>
                  <a:ext uri="{0D108BD9-81ED-4DB2-BD59-A6C34878D82A}">
                    <a16:rowId xmlns:a16="http://schemas.microsoft.com/office/drawing/2014/main" val="4082572501"/>
                  </a:ext>
                </a:extLst>
              </a:tr>
              <a:tr h="204598">
                <a:tc>
                  <a:txBody>
                    <a:bodyPr/>
                    <a:lstStyle/>
                    <a:p>
                      <a:r>
                        <a:rPr lang="en-US" altLang="zh-CN" sz="1000" dirty="0"/>
                        <a:t>Tx Power backoff (dB)</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solidFill>
                            <a:schemeClr val="tx1"/>
                          </a:solidFill>
                        </a:rPr>
                        <a:t>1</a:t>
                      </a:r>
                      <a:endParaRPr lang="zh-CN" altLang="en-US" sz="1000" dirty="0">
                        <a:solidFill>
                          <a:schemeClr val="tx1"/>
                        </a:solidFill>
                      </a:endParaRPr>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2654840163"/>
                  </a:ext>
                </a:extLst>
              </a:tr>
              <a:tr h="235078">
                <a:tc>
                  <a:txBody>
                    <a:bodyPr/>
                    <a:lstStyle/>
                    <a:p>
                      <a:r>
                        <a:rPr lang="en-US" altLang="zh-CN" sz="1000" dirty="0"/>
                        <a:t>Tx Time Gain /</a:t>
                      </a:r>
                      <a:r>
                        <a:rPr lang="zh-CN" altLang="en-US" sz="1000" dirty="0"/>
                        <a:t> </a:t>
                      </a:r>
                      <a:r>
                        <a:rPr lang="en-US" altLang="zh-CN" sz="1000"/>
                        <a:t>Max Pulse Gating </a:t>
                      </a:r>
                      <a:r>
                        <a:rPr lang="en-US" altLang="zh-CN" sz="1000" dirty="0"/>
                        <a:t>gain</a:t>
                      </a:r>
                      <a:endParaRPr lang="zh-CN" altLang="en-US" sz="1000" dirty="0"/>
                    </a:p>
                  </a:txBody>
                  <a:tcPr/>
                </a:tc>
                <a:tc>
                  <a:txBody>
                    <a:bodyPr/>
                    <a:lstStyle/>
                    <a:p>
                      <a:pPr algn="ctr"/>
                      <a:r>
                        <a:rPr lang="en-US" altLang="zh-CN" sz="1000" dirty="0"/>
                        <a:t>0</a:t>
                      </a:r>
                      <a:endParaRPr lang="zh-CN" altLang="en-US" sz="1000" dirty="0"/>
                    </a:p>
                  </a:txBody>
                  <a:tcPr/>
                </a:tc>
                <a:tc>
                  <a:txBody>
                    <a:bodyPr/>
                    <a:lstStyle/>
                    <a:p>
                      <a:pPr algn="ctr"/>
                      <a:r>
                        <a:rPr lang="en-US" altLang="zh-CN" sz="1000" dirty="0"/>
                        <a:t>8</a:t>
                      </a:r>
                      <a:endParaRPr lang="zh-CN" altLang="en-US" sz="1000" dirty="0"/>
                    </a:p>
                  </a:txBody>
                  <a:tcPr/>
                </a:tc>
                <a:tc>
                  <a:txBody>
                    <a:bodyPr/>
                    <a:lstStyle/>
                    <a:p>
                      <a:pPr algn="ctr"/>
                      <a:r>
                        <a:rPr lang="en-US" altLang="zh-CN" sz="1000" dirty="0">
                          <a:solidFill>
                            <a:schemeClr val="tx1"/>
                          </a:solidFill>
                        </a:rPr>
                        <a:t>0</a:t>
                      </a:r>
                      <a:endParaRPr lang="zh-CN" altLang="en-US" sz="1000" dirty="0">
                        <a:solidFill>
                          <a:schemeClr val="tx1"/>
                        </a:solidFill>
                      </a:endParaRPr>
                    </a:p>
                  </a:txBody>
                  <a:tcPr/>
                </a:tc>
                <a:tc>
                  <a:txBody>
                    <a:bodyPr/>
                    <a:lstStyle/>
                    <a:p>
                      <a:pPr algn="ctr"/>
                      <a:r>
                        <a:rPr lang="en-US" altLang="zh-CN" sz="1000" dirty="0"/>
                        <a:t>0</a:t>
                      </a:r>
                      <a:endParaRPr lang="zh-CN" altLang="en-US" sz="1000" dirty="0"/>
                    </a:p>
                  </a:txBody>
                  <a:tcPr/>
                </a:tc>
                <a:extLst>
                  <a:ext uri="{0D108BD9-81ED-4DB2-BD59-A6C34878D82A}">
                    <a16:rowId xmlns:a16="http://schemas.microsoft.com/office/drawing/2014/main" val="1409637180"/>
                  </a:ext>
                </a:extLst>
              </a:tr>
              <a:tr h="204598">
                <a:tc>
                  <a:txBody>
                    <a:bodyPr/>
                    <a:lstStyle/>
                    <a:p>
                      <a:r>
                        <a:rPr lang="en-US" altLang="zh-CN" sz="1000" dirty="0"/>
                        <a:t>Tx Power (dBm)</a:t>
                      </a:r>
                      <a:endParaRPr lang="zh-CN" altLang="en-US" sz="1000" dirty="0"/>
                    </a:p>
                  </a:txBody>
                  <a:tcPr/>
                </a:tc>
                <a:tc>
                  <a:txBody>
                    <a:bodyPr/>
                    <a:lstStyle/>
                    <a:p>
                      <a:pPr algn="ctr"/>
                      <a:r>
                        <a:rPr lang="en-US" altLang="zh-CN" sz="1000" dirty="0"/>
                        <a:t>5</a:t>
                      </a:r>
                      <a:endParaRPr lang="zh-CN" altLang="en-US" sz="1000" dirty="0"/>
                    </a:p>
                  </a:txBody>
                  <a:tcPr/>
                </a:tc>
                <a:tc>
                  <a:txBody>
                    <a:bodyPr/>
                    <a:lstStyle/>
                    <a:p>
                      <a:pPr algn="ctr"/>
                      <a:r>
                        <a:rPr lang="en-US" altLang="zh-CN" sz="1000" dirty="0"/>
                        <a:t>-7.3</a:t>
                      </a:r>
                      <a:endParaRPr lang="zh-CN" altLang="en-US" sz="1000" dirty="0"/>
                    </a:p>
                  </a:txBody>
                  <a:tcPr/>
                </a:tc>
                <a:tc>
                  <a:txBody>
                    <a:bodyPr/>
                    <a:lstStyle/>
                    <a:p>
                      <a:pPr algn="ctr"/>
                      <a:r>
                        <a:rPr lang="en-US" altLang="zh-CN" sz="1000" dirty="0"/>
                        <a:t>-15.3</a:t>
                      </a:r>
                      <a:endParaRPr lang="zh-CN" altLang="en-US" sz="1000" dirty="0"/>
                    </a:p>
                  </a:txBody>
                  <a:tcPr/>
                </a:tc>
                <a:tc>
                  <a:txBody>
                    <a:bodyPr/>
                    <a:lstStyle/>
                    <a:p>
                      <a:pPr marL="0" algn="ctr" defTabSz="914400" rtl="0" eaLnBrk="1" latinLnBrk="0" hangingPunct="1"/>
                      <a:r>
                        <a:rPr lang="en-US" altLang="zh-CN" sz="1000" kern="1200" dirty="0">
                          <a:solidFill>
                            <a:schemeClr val="tx1"/>
                          </a:solidFill>
                          <a:latin typeface="+mn-lt"/>
                          <a:ea typeface="+mn-ea"/>
                          <a:cs typeface="+mn-cs"/>
                        </a:rPr>
                        <a:t>-15.3</a:t>
                      </a:r>
                      <a:endParaRPr lang="zh-CN" altLang="en-US" sz="1000" kern="1200" dirty="0">
                        <a:solidFill>
                          <a:schemeClr val="tx1"/>
                        </a:solidFill>
                        <a:latin typeface="+mn-lt"/>
                        <a:ea typeface="+mn-ea"/>
                        <a:cs typeface="+mn-cs"/>
                      </a:endParaRPr>
                    </a:p>
                  </a:txBody>
                  <a:tcPr/>
                </a:tc>
                <a:extLst>
                  <a:ext uri="{0D108BD9-81ED-4DB2-BD59-A6C34878D82A}">
                    <a16:rowId xmlns:a16="http://schemas.microsoft.com/office/drawing/2014/main" val="397882261"/>
                  </a:ext>
                </a:extLst>
              </a:tr>
              <a:tr h="204598">
                <a:tc>
                  <a:txBody>
                    <a:bodyPr/>
                    <a:lstStyle/>
                    <a:p>
                      <a:r>
                        <a:rPr lang="en-US" altLang="zh-CN" sz="1000" dirty="0"/>
                        <a:t>Rx Noise Power (dBm)</a:t>
                      </a:r>
                      <a:endParaRPr lang="zh-CN" altLang="en-US" sz="1000" dirty="0"/>
                    </a:p>
                  </a:txBody>
                  <a:tcPr/>
                </a:tc>
                <a:tc>
                  <a:txBody>
                    <a:bodyPr/>
                    <a:lstStyle/>
                    <a:p>
                      <a:pPr algn="ctr"/>
                      <a:r>
                        <a:rPr lang="en-US" altLang="zh-CN" sz="1000" dirty="0"/>
                        <a:t>-108</a:t>
                      </a:r>
                      <a:endParaRPr lang="zh-CN" altLang="en-US" sz="1000" dirty="0"/>
                    </a:p>
                  </a:txBody>
                  <a:tcPr/>
                </a:tc>
                <a:tc>
                  <a:txBody>
                    <a:bodyPr/>
                    <a:lstStyle/>
                    <a:p>
                      <a:pPr algn="ctr"/>
                      <a:r>
                        <a:rPr lang="en-US" altLang="zh-CN" sz="1000" dirty="0"/>
                        <a:t>-81.0</a:t>
                      </a:r>
                      <a:endParaRPr lang="zh-CN" altLang="en-US" sz="1000" dirty="0"/>
                    </a:p>
                  </a:txBody>
                  <a:tcPr/>
                </a:tc>
                <a:tc>
                  <a:txBody>
                    <a:bodyPr/>
                    <a:lstStyle/>
                    <a:p>
                      <a:pPr algn="ctr"/>
                      <a:r>
                        <a:rPr lang="en-US" altLang="zh-CN" sz="1000" dirty="0"/>
                        <a:t>-81.0</a:t>
                      </a:r>
                      <a:endParaRPr lang="zh-CN" altLang="en-US" sz="1000" dirty="0"/>
                    </a:p>
                  </a:txBody>
                  <a:tcPr/>
                </a:tc>
                <a:tc>
                  <a:txBody>
                    <a:bodyPr/>
                    <a:lstStyle/>
                    <a:p>
                      <a:pPr marL="0" algn="ctr" defTabSz="914400" rtl="0" eaLnBrk="1" latinLnBrk="0" hangingPunct="1"/>
                      <a:r>
                        <a:rPr lang="zh-CN" altLang="en-US" sz="1000" kern="1200" dirty="0">
                          <a:solidFill>
                            <a:schemeClr val="tx1"/>
                          </a:solidFill>
                          <a:latin typeface="+mn-lt"/>
                          <a:ea typeface="+mn-ea"/>
                          <a:cs typeface="+mn-cs"/>
                        </a:rPr>
                        <a:t> </a:t>
                      </a:r>
                      <a:r>
                        <a:rPr lang="en-US" altLang="zh-CN" sz="1000" kern="1200" dirty="0">
                          <a:solidFill>
                            <a:schemeClr val="tx1"/>
                          </a:solidFill>
                          <a:latin typeface="+mn-lt"/>
                          <a:ea typeface="+mn-ea"/>
                          <a:cs typeface="+mn-cs"/>
                        </a:rPr>
                        <a:t>-81.0</a:t>
                      </a:r>
                      <a:endParaRPr lang="zh-CN" altLang="en-US" sz="1000" kern="1200" dirty="0">
                        <a:solidFill>
                          <a:schemeClr val="tx1"/>
                        </a:solidFill>
                        <a:latin typeface="+mn-lt"/>
                        <a:ea typeface="+mn-ea"/>
                        <a:cs typeface="+mn-cs"/>
                      </a:endParaRPr>
                    </a:p>
                  </a:txBody>
                  <a:tcPr/>
                </a:tc>
                <a:extLst>
                  <a:ext uri="{0D108BD9-81ED-4DB2-BD59-A6C34878D82A}">
                    <a16:rowId xmlns:a16="http://schemas.microsoft.com/office/drawing/2014/main" val="3256960894"/>
                  </a:ext>
                </a:extLst>
              </a:tr>
              <a:tr h="245217">
                <a:tc>
                  <a:txBody>
                    <a:bodyPr/>
                    <a:lstStyle/>
                    <a:p>
                      <a:r>
                        <a:rPr lang="en-US" altLang="zh-CN" sz="1000" dirty="0"/>
                        <a:t>Minimum E</a:t>
                      </a:r>
                      <a:r>
                        <a:rPr lang="en-US" altLang="zh-CN" sz="1000" kern="1200" baseline="-25000" dirty="0">
                          <a:solidFill>
                            <a:schemeClr val="tx1"/>
                          </a:solidFill>
                          <a:latin typeface="+mn-lt"/>
                          <a:ea typeface="+mn-ea"/>
                          <a:cs typeface="+mn-cs"/>
                        </a:rPr>
                        <a:t>b</a:t>
                      </a:r>
                      <a:r>
                        <a:rPr lang="en-US" altLang="zh-CN" sz="1000" dirty="0"/>
                        <a:t> (</a:t>
                      </a:r>
                      <a:r>
                        <a:rPr lang="en-US" altLang="zh-CN" sz="1000" dirty="0" err="1"/>
                        <a:t>mJ</a:t>
                      </a:r>
                      <a:r>
                        <a:rPr lang="en-US" altLang="zh-CN" sz="1000" dirty="0"/>
                        <a:t> in dB)</a:t>
                      </a:r>
                      <a:endParaRPr lang="zh-CN" altLang="en-US" sz="1000" baseline="-25000" dirty="0"/>
                    </a:p>
                  </a:txBody>
                  <a:tcPr/>
                </a:tc>
                <a:tc>
                  <a:txBody>
                    <a:bodyPr/>
                    <a:lstStyle/>
                    <a:p>
                      <a:pPr algn="ctr"/>
                      <a:r>
                        <a:rPr lang="en-US" altLang="zh-CN" sz="1000" dirty="0"/>
                        <a:t>-159.5</a:t>
                      </a:r>
                      <a:endParaRPr lang="zh-CN" altLang="en-US" sz="1000" dirty="0"/>
                    </a:p>
                  </a:txBody>
                  <a:tcPr/>
                </a:tc>
                <a:tc>
                  <a:txBody>
                    <a:bodyPr/>
                    <a:lstStyle/>
                    <a:p>
                      <a:pPr algn="ctr"/>
                      <a:r>
                        <a:rPr lang="en-US" altLang="zh-CN" sz="1000" dirty="0"/>
                        <a:t>-161.2</a:t>
                      </a:r>
                      <a:endParaRPr lang="zh-CN" altLang="en-US" sz="1000" dirty="0"/>
                    </a:p>
                  </a:txBody>
                  <a:tcPr/>
                </a:tc>
                <a:tc>
                  <a:txBody>
                    <a:bodyPr/>
                    <a:lstStyle/>
                    <a:p>
                      <a:pPr algn="ctr"/>
                      <a:r>
                        <a:rPr lang="en-US" altLang="zh-CN" sz="1000" dirty="0"/>
                        <a:t>-161.2</a:t>
                      </a:r>
                      <a:endParaRPr lang="zh-CN" altLang="en-US" sz="1000" dirty="0"/>
                    </a:p>
                  </a:txBody>
                  <a:tcPr/>
                </a:tc>
                <a:tc>
                  <a:txBody>
                    <a:bodyPr/>
                    <a:lstStyle/>
                    <a:p>
                      <a:pPr marL="0" algn="ctr" defTabSz="914400" rtl="0" eaLnBrk="1" latinLnBrk="0" hangingPunct="1"/>
                      <a:r>
                        <a:rPr lang="zh-CN" altLang="en-US" sz="1000" kern="1200" dirty="0">
                          <a:solidFill>
                            <a:schemeClr val="tx1"/>
                          </a:solidFill>
                          <a:latin typeface="+mn-lt"/>
                          <a:ea typeface="+mn-ea"/>
                          <a:cs typeface="+mn-cs"/>
                        </a:rPr>
                        <a:t> </a:t>
                      </a:r>
                      <a:r>
                        <a:rPr lang="en-US" altLang="zh-CN" sz="1000" kern="1200" dirty="0">
                          <a:solidFill>
                            <a:schemeClr val="tx1"/>
                          </a:solidFill>
                          <a:latin typeface="+mn-lt"/>
                          <a:ea typeface="+mn-ea"/>
                          <a:cs typeface="+mn-cs"/>
                        </a:rPr>
                        <a:t>-156.0</a:t>
                      </a:r>
                      <a:endParaRPr lang="zh-CN" altLang="en-US" sz="1000" kern="1200" dirty="0">
                        <a:solidFill>
                          <a:schemeClr val="tx1"/>
                        </a:solidFill>
                        <a:latin typeface="+mn-lt"/>
                        <a:ea typeface="+mn-ea"/>
                        <a:cs typeface="+mn-cs"/>
                      </a:endParaRPr>
                    </a:p>
                  </a:txBody>
                  <a:tcPr/>
                </a:tc>
                <a:extLst>
                  <a:ext uri="{0D108BD9-81ED-4DB2-BD59-A6C34878D82A}">
                    <a16:rowId xmlns:a16="http://schemas.microsoft.com/office/drawing/2014/main" val="823329448"/>
                  </a:ext>
                </a:extLst>
              </a:tr>
              <a:tr h="204598">
                <a:tc>
                  <a:txBody>
                    <a:bodyPr/>
                    <a:lstStyle/>
                    <a:p>
                      <a:r>
                        <a:rPr lang="en-US" altLang="zh-CN" sz="1000" dirty="0"/>
                        <a:t>Minimum Rx  Power (dBm)</a:t>
                      </a:r>
                      <a:endParaRPr lang="zh-CN" altLang="en-US" sz="1000" dirty="0"/>
                    </a:p>
                  </a:txBody>
                  <a:tcPr/>
                </a:tc>
                <a:tc>
                  <a:txBody>
                    <a:bodyPr/>
                    <a:lstStyle/>
                    <a:p>
                      <a:pPr algn="ctr"/>
                      <a:r>
                        <a:rPr lang="en-US" altLang="zh-CN" sz="1000" dirty="0"/>
                        <a:t>-99.5</a:t>
                      </a:r>
                      <a:endParaRPr lang="zh-CN" altLang="en-US" sz="1000" dirty="0"/>
                    </a:p>
                  </a:txBody>
                  <a:tcPr/>
                </a:tc>
                <a:tc>
                  <a:txBody>
                    <a:bodyPr/>
                    <a:lstStyle/>
                    <a:p>
                      <a:pPr algn="ctr"/>
                      <a:r>
                        <a:rPr lang="en-US" altLang="zh-CN" sz="1000" dirty="0"/>
                        <a:t>-92.9</a:t>
                      </a:r>
                      <a:endParaRPr lang="zh-CN" altLang="en-US"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t>-131.2</a:t>
                      </a:r>
                      <a:endParaRPr lang="zh-CN" altLang="en-US" sz="1000" b="1" dirty="0">
                        <a:solidFill>
                          <a:srgbClr val="FF0000"/>
                        </a:solidFill>
                      </a:endParaRPr>
                    </a:p>
                  </a:txBody>
                  <a:tcPr/>
                </a:tc>
                <a:tc>
                  <a:txBody>
                    <a:bodyPr/>
                    <a:lstStyle/>
                    <a:p>
                      <a:pPr algn="ctr"/>
                      <a:r>
                        <a:rPr lang="en-US" altLang="zh-CN" sz="1000" dirty="0"/>
                        <a:t>-112.0</a:t>
                      </a:r>
                      <a:endParaRPr lang="zh-CN" altLang="en-US" sz="1000" dirty="0"/>
                    </a:p>
                  </a:txBody>
                  <a:tcPr/>
                </a:tc>
                <a:extLst>
                  <a:ext uri="{0D108BD9-81ED-4DB2-BD59-A6C34878D82A}">
                    <a16:rowId xmlns:a16="http://schemas.microsoft.com/office/drawing/2014/main" val="2702906147"/>
                  </a:ext>
                </a:extLst>
              </a:tr>
              <a:tr h="204598">
                <a:tc>
                  <a:txBody>
                    <a:bodyPr/>
                    <a:lstStyle/>
                    <a:p>
                      <a:r>
                        <a:rPr lang="en-US" altLang="zh-CN" sz="1000" dirty="0"/>
                        <a:t>LOS Distance</a:t>
                      </a:r>
                    </a:p>
                  </a:txBody>
                  <a:tcPr/>
                </a:tc>
                <a:tc>
                  <a:txBody>
                    <a:bodyPr/>
                    <a:lstStyle/>
                    <a:p>
                      <a:pPr algn="ctr"/>
                      <a:r>
                        <a:rPr lang="en-US" altLang="zh-CN" sz="1000" dirty="0"/>
                        <a:t>71</a:t>
                      </a:r>
                      <a:endParaRPr lang="zh-CN" altLang="en-US" sz="1000" dirty="0"/>
                    </a:p>
                  </a:txBody>
                  <a:tcPr/>
                </a:tc>
                <a:tc>
                  <a:txBody>
                    <a:bodyPr/>
                    <a:lstStyle/>
                    <a:p>
                      <a:pPr algn="ctr"/>
                      <a:r>
                        <a:rPr lang="en-US" altLang="zh-CN" sz="1000" dirty="0"/>
                        <a:t>76.7</a:t>
                      </a:r>
                      <a:endParaRPr lang="zh-CN" altLang="en-US" sz="1000" dirty="0"/>
                    </a:p>
                  </a:txBody>
                  <a:tcPr/>
                </a:tc>
                <a:tc>
                  <a:txBody>
                    <a:bodyPr/>
                    <a:lstStyle/>
                    <a:p>
                      <a:pPr algn="ctr"/>
                      <a:r>
                        <a:rPr lang="en-US" altLang="zh-CN" sz="1000" dirty="0"/>
                        <a:t>1860.3</a:t>
                      </a:r>
                      <a:endParaRPr lang="zh-CN" altLang="en-US" sz="1000" b="1" dirty="0">
                        <a:solidFill>
                          <a:srgbClr val="FF0000"/>
                        </a:solidFill>
                      </a:endParaRPr>
                    </a:p>
                  </a:txBody>
                  <a:tcPr/>
                </a:tc>
                <a:tc>
                  <a:txBody>
                    <a:bodyPr/>
                    <a:lstStyle/>
                    <a:p>
                      <a:pPr algn="ctr"/>
                      <a:r>
                        <a:rPr lang="en-US" altLang="zh-CN" sz="1000" dirty="0"/>
                        <a:t>204.5</a:t>
                      </a:r>
                      <a:endParaRPr lang="zh-CN" altLang="en-US" sz="1000" b="1" kern="1200" dirty="0">
                        <a:solidFill>
                          <a:srgbClr val="FF0000"/>
                        </a:solidFill>
                        <a:latin typeface="+mn-lt"/>
                        <a:ea typeface="+mn-ea"/>
                        <a:cs typeface="+mn-cs"/>
                      </a:endParaRPr>
                    </a:p>
                  </a:txBody>
                  <a:tcPr/>
                </a:tc>
                <a:extLst>
                  <a:ext uri="{0D108BD9-81ED-4DB2-BD59-A6C34878D82A}">
                    <a16:rowId xmlns:a16="http://schemas.microsoft.com/office/drawing/2014/main" val="569512077"/>
                  </a:ext>
                </a:extLst>
              </a:tr>
              <a:tr h="213360">
                <a:tc>
                  <a:txBody>
                    <a:bodyPr/>
                    <a:lstStyle/>
                    <a:p>
                      <a:r>
                        <a:rPr lang="en-US" altLang="zh-CN" sz="1000" b="0" dirty="0">
                          <a:effectLst/>
                        </a:rPr>
                        <a:t>Link Margin (dB)</a:t>
                      </a:r>
                      <a:endParaRPr lang="zh-CN" altLang="en-US" sz="1000" b="0" dirty="0">
                        <a:effectLst/>
                      </a:endParaRPr>
                    </a:p>
                  </a:txBody>
                  <a:tcPr/>
                </a:tc>
                <a:tc>
                  <a:txBody>
                    <a:bodyPr/>
                    <a:lstStyle/>
                    <a:p>
                      <a:pPr algn="ctr"/>
                      <a:r>
                        <a:rPr lang="en-US" altLang="zh-CN" sz="1000" dirty="0">
                          <a:solidFill>
                            <a:schemeClr val="tx1"/>
                          </a:solidFill>
                        </a:rPr>
                        <a:t>77</a:t>
                      </a:r>
                      <a:endParaRPr lang="zh-CN" altLang="en-US" sz="1000" dirty="0">
                        <a:solidFill>
                          <a:schemeClr val="tx1"/>
                        </a:solidFill>
                      </a:endParaRPr>
                    </a:p>
                  </a:txBody>
                  <a:tcPr/>
                </a:tc>
                <a:tc>
                  <a:txBody>
                    <a:bodyPr/>
                    <a:lstStyle/>
                    <a:p>
                      <a:pPr algn="ctr"/>
                      <a:r>
                        <a:rPr lang="en-US" altLang="zh-CN" sz="1000" dirty="0">
                          <a:solidFill>
                            <a:schemeClr val="tx1"/>
                          </a:solidFill>
                        </a:rPr>
                        <a:t>85.6</a:t>
                      </a:r>
                      <a:endParaRPr lang="zh-CN" altLang="en-US" sz="1000" dirty="0">
                        <a:solidFill>
                          <a:schemeClr val="tx1"/>
                        </a:solidFill>
                      </a:endParaRPr>
                    </a:p>
                  </a:txBody>
                  <a:tcPr/>
                </a:tc>
                <a:tc>
                  <a:txBody>
                    <a:bodyPr/>
                    <a:lstStyle/>
                    <a:p>
                      <a:pPr algn="ctr"/>
                      <a:r>
                        <a:rPr lang="en-US" altLang="zh-CN" sz="1000" dirty="0">
                          <a:solidFill>
                            <a:schemeClr val="tx1"/>
                          </a:solidFill>
                        </a:rPr>
                        <a:t>115.9</a:t>
                      </a:r>
                      <a:endParaRPr lang="zh-CN" altLang="en-US" sz="1000" b="1" dirty="0">
                        <a:solidFill>
                          <a:schemeClr val="tx1"/>
                        </a:solidFill>
                      </a:endParaRPr>
                    </a:p>
                  </a:txBody>
                  <a:tcPr/>
                </a:tc>
                <a:tc>
                  <a:txBody>
                    <a:bodyPr/>
                    <a:lstStyle/>
                    <a:p>
                      <a:pPr algn="ctr"/>
                      <a:r>
                        <a:rPr lang="en-US" altLang="zh-CN" sz="1000" dirty="0">
                          <a:solidFill>
                            <a:schemeClr val="tx1"/>
                          </a:solidFill>
                        </a:rPr>
                        <a:t>96.7</a:t>
                      </a:r>
                      <a:endParaRPr lang="zh-CN" altLang="en-US" sz="1000" dirty="0">
                        <a:solidFill>
                          <a:schemeClr val="tx1"/>
                        </a:solidFill>
                      </a:endParaRPr>
                    </a:p>
                  </a:txBody>
                  <a:tcPr/>
                </a:tc>
                <a:extLst>
                  <a:ext uri="{0D108BD9-81ED-4DB2-BD59-A6C34878D82A}">
                    <a16:rowId xmlns:a16="http://schemas.microsoft.com/office/drawing/2014/main" val="2970122973"/>
                  </a:ext>
                </a:extLst>
              </a:tr>
              <a:tr h="121920">
                <a:tc>
                  <a:txBody>
                    <a:bodyPr/>
                    <a:lstStyle/>
                    <a:p>
                      <a:r>
                        <a:rPr lang="en-US" altLang="zh-CN" sz="1000" b="0" dirty="0">
                          <a:effectLst/>
                        </a:rPr>
                        <a:t>Power Consumption</a:t>
                      </a:r>
                      <a:endParaRPr lang="zh-CN" altLang="en-US" sz="1000" b="0" dirty="0">
                        <a:effectLst/>
                      </a:endParaRPr>
                    </a:p>
                  </a:txBody>
                  <a:tcPr/>
                </a:tc>
                <a:tc>
                  <a:txBody>
                    <a:bodyPr/>
                    <a:lstStyle/>
                    <a:p>
                      <a:pPr algn="ctr"/>
                      <a:r>
                        <a:rPr lang="en-US" altLang="zh-CN" sz="1000" dirty="0">
                          <a:solidFill>
                            <a:schemeClr val="tx1"/>
                          </a:solidFill>
                        </a:rPr>
                        <a:t>2~6</a:t>
                      </a:r>
                      <a:r>
                        <a:rPr lang="en-US" altLang="zh-CN" sz="1000" b="1" dirty="0">
                          <a:solidFill>
                            <a:schemeClr val="tx1"/>
                          </a:solidFill>
                        </a:rPr>
                        <a:t> </a:t>
                      </a:r>
                      <a:r>
                        <a:rPr lang="en-US" altLang="zh-CN" sz="1000" dirty="0">
                          <a:solidFill>
                            <a:schemeClr val="tx1"/>
                          </a:solidFill>
                        </a:rPr>
                        <a:t>mA</a:t>
                      </a:r>
                      <a:endParaRPr lang="zh-CN" altLang="en-US" sz="1000" dirty="0">
                        <a:solidFill>
                          <a:schemeClr val="tx1"/>
                        </a:solidFill>
                      </a:endParaRPr>
                    </a:p>
                  </a:txBody>
                  <a:tcPr/>
                </a:tc>
                <a:tc>
                  <a:txBody>
                    <a:bodyPr/>
                    <a:lstStyle/>
                    <a:p>
                      <a:pPr algn="ctr"/>
                      <a:r>
                        <a:rPr lang="en-US" altLang="zh-CN" sz="1000" dirty="0">
                          <a:solidFill>
                            <a:schemeClr val="tx1"/>
                          </a:solidFill>
                        </a:rPr>
                        <a:t>30~70 mA</a:t>
                      </a:r>
                      <a:endParaRPr lang="zh-CN" altLang="en-US" sz="1000" dirty="0">
                        <a:solidFill>
                          <a:schemeClr val="tx1"/>
                        </a:solidFill>
                      </a:endParaRPr>
                    </a:p>
                  </a:txBody>
                  <a:tcPr/>
                </a:tc>
                <a:tc>
                  <a:txBody>
                    <a:bodyPr/>
                    <a:lstStyle/>
                    <a:p>
                      <a:pPr algn="ctr"/>
                      <a:r>
                        <a:rPr lang="en-US" altLang="zh-CN" sz="1000" dirty="0">
                          <a:solidFill>
                            <a:schemeClr val="tx1"/>
                          </a:solidFill>
                        </a:rPr>
                        <a:t>~10 </a:t>
                      </a:r>
                      <a:r>
                        <a:rPr lang="en-US" altLang="zh-CN" sz="1000" dirty="0" err="1">
                          <a:solidFill>
                            <a:schemeClr val="tx1"/>
                          </a:solidFill>
                        </a:rPr>
                        <a:t>μA</a:t>
                      </a:r>
                      <a:endParaRPr lang="en-US" altLang="zh-CN" sz="1000" dirty="0">
                        <a:solidFill>
                          <a:schemeClr val="tx1"/>
                        </a:solidFill>
                      </a:endParaRPr>
                    </a:p>
                    <a:p>
                      <a:pPr algn="ctr"/>
                      <a:r>
                        <a:rPr lang="en-US" altLang="zh-CN" sz="1000" dirty="0">
                          <a:solidFill>
                            <a:schemeClr val="tx1"/>
                          </a:solidFill>
                        </a:rPr>
                        <a:t>(5% Duty Cycle)</a:t>
                      </a:r>
                      <a:endParaRPr lang="zh-CN" altLang="en-US" sz="1000" dirty="0">
                        <a:solidFill>
                          <a:schemeClr val="tx1"/>
                        </a:solidFill>
                      </a:endParaRPr>
                    </a:p>
                  </a:txBody>
                  <a:tcPr/>
                </a:tc>
                <a:tc>
                  <a:txBody>
                    <a:bodyPr/>
                    <a:lstStyle/>
                    <a:p>
                      <a:pPr algn="ctr"/>
                      <a:r>
                        <a:rPr lang="en-US" altLang="zh-CN" sz="1000" dirty="0">
                          <a:solidFill>
                            <a:schemeClr val="tx1"/>
                          </a:solidFill>
                        </a:rPr>
                        <a:t>~25 </a:t>
                      </a:r>
                      <a:r>
                        <a:rPr lang="en-US" altLang="zh-CN" sz="1000" dirty="0" err="1">
                          <a:solidFill>
                            <a:schemeClr val="tx1"/>
                          </a:solidFill>
                        </a:rPr>
                        <a:t>μA</a:t>
                      </a:r>
                      <a:endParaRPr lang="en-US" altLang="zh-CN" sz="1000" dirty="0">
                        <a:solidFill>
                          <a:schemeClr val="tx1"/>
                        </a:solidFill>
                      </a:endParaRPr>
                    </a:p>
                    <a:p>
                      <a:pPr algn="ctr"/>
                      <a:r>
                        <a:rPr lang="en-US" altLang="zh-CN" sz="1000" dirty="0">
                          <a:solidFill>
                            <a:schemeClr val="tx1"/>
                          </a:solidFill>
                        </a:rPr>
                        <a:t>(5% Duty Cycle)</a:t>
                      </a:r>
                      <a:endParaRPr lang="zh-CN" altLang="en-US" sz="1000" dirty="0">
                        <a:solidFill>
                          <a:schemeClr val="tx1"/>
                        </a:solidFill>
                      </a:endParaRPr>
                    </a:p>
                  </a:txBody>
                  <a:tcPr/>
                </a:tc>
                <a:extLst>
                  <a:ext uri="{0D108BD9-81ED-4DB2-BD59-A6C34878D82A}">
                    <a16:rowId xmlns:a16="http://schemas.microsoft.com/office/drawing/2014/main" val="1695091292"/>
                  </a:ext>
                </a:extLst>
              </a:tr>
            </a:tbl>
          </a:graphicData>
        </a:graphic>
      </p:graphicFrame>
      <p:sp>
        <p:nvSpPr>
          <p:cNvPr id="7" name="Title 1">
            <a:extLst>
              <a:ext uri="{FF2B5EF4-FFF2-40B4-BE49-F238E27FC236}">
                <a16:creationId xmlns:a16="http://schemas.microsoft.com/office/drawing/2014/main" id="{D74C64BB-C0B5-4653-A2C6-884B35D9FF91}"/>
              </a:ext>
            </a:extLst>
          </p:cNvPr>
          <p:cNvSpPr txBox="1"/>
          <p:nvPr/>
        </p:nvSpPr>
        <p:spPr>
          <a:xfrm>
            <a:off x="838200" y="854870"/>
            <a:ext cx="7749248" cy="548795"/>
          </a:xfrm>
          <a:prstGeom prst="rect">
            <a:avLst/>
          </a:prstGeom>
        </p:spPr>
        <p:txBody>
          <a:bodyPr/>
          <a:lstStyle>
            <a:defPPr>
              <a:defRPr lang="en-US"/>
            </a:defPPr>
            <a:lvl1pPr algn="ctr" defTabSz="449263">
              <a:buClr>
                <a:srgbClr val="000000"/>
              </a:buClr>
              <a:buSzPct val="100000"/>
              <a:buFont typeface="Times New Roman" panose="02020603050405020304" pitchFamily="18" charset="0"/>
              <a:defRPr sz="3200" kern="0">
                <a:solidFill>
                  <a:srgbClr val="000000"/>
                </a:solidFill>
                <a:ea typeface="MS PGothic" panose="020B0600070205080204" pitchFamily="34" charset="-128"/>
                <a:cs typeface="Times New Roman" panose="02020603050405020304" pitchFamily="18" charset="0"/>
              </a:defRPr>
            </a:lvl1pPr>
            <a:lvl2pPr algn="ctr" defTabSz="449263">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dirty="0"/>
              <a:t>Link budget</a:t>
            </a:r>
          </a:p>
        </p:txBody>
      </p:sp>
      <p:sp>
        <p:nvSpPr>
          <p:cNvPr id="9" name="Datumsplatzhalter 2">
            <a:extLst>
              <a:ext uri="{FF2B5EF4-FFF2-40B4-BE49-F238E27FC236}">
                <a16:creationId xmlns:a16="http://schemas.microsoft.com/office/drawing/2014/main" id="{5B8E5C02-333F-4414-8D62-2DE49B905DE2}"/>
              </a:ext>
            </a:extLst>
          </p:cNvPr>
          <p:cNvSpPr txBox="1"/>
          <p:nvPr/>
        </p:nvSpPr>
        <p:spPr>
          <a:xfrm>
            <a:off x="674369" y="6468837"/>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8" name="Slide Number Placeholder 1">
            <a:extLst>
              <a:ext uri="{FF2B5EF4-FFF2-40B4-BE49-F238E27FC236}">
                <a16:creationId xmlns:a16="http://schemas.microsoft.com/office/drawing/2014/main" id="{C50487C0-C4C8-4894-A75C-D27B3CB6B7A3}"/>
              </a:ext>
            </a:extLst>
          </p:cNvPr>
          <p:cNvSpPr txBox="1">
            <a:spLocks/>
          </p:cNvSpPr>
          <p:nvPr/>
        </p:nvSpPr>
        <p:spPr>
          <a:xfrm>
            <a:off x="4343400" y="6475413"/>
            <a:ext cx="831081"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dirty="0"/>
              <a:t>Slide</a:t>
            </a:r>
            <a:fld id="{0F04E8E9-279B-42CA-B6E8-61A287E0027B}" type="slidenum">
              <a:rPr lang="en-US" altLang="en-US" smtClean="0"/>
              <a:pPr>
                <a:defRPr/>
              </a:pPr>
              <a:t>9</a:t>
            </a:fld>
            <a:endParaRPr lang="en-US" altLang="en-US" dirty="0"/>
          </a:p>
        </p:txBody>
      </p:sp>
      <p:sp>
        <p:nvSpPr>
          <p:cNvPr id="10" name="Rectangle 4">
            <a:extLst>
              <a:ext uri="{FF2B5EF4-FFF2-40B4-BE49-F238E27FC236}">
                <a16:creationId xmlns:a16="http://schemas.microsoft.com/office/drawing/2014/main" id="{4DBFCC4F-149F-46FC-9EF8-FB7F8A89FEF1}"/>
              </a:ext>
            </a:extLst>
          </p:cNvPr>
          <p:cNvSpPr>
            <a:spLocks noGrp="1" noChangeArrowheads="1"/>
          </p:cNvSpPr>
          <p:nvPr>
            <p:ph type="dt" sz="half" idx="2"/>
          </p:nvPr>
        </p:nvSpPr>
        <p:spPr bwMode="auto">
          <a:xfrm>
            <a:off x="762000" y="390286"/>
            <a:ext cx="1600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200" b="0"/>
            </a:lvl1pPr>
          </a:lstStyle>
          <a:p>
            <a:r>
              <a:rPr lang="en-US" altLang="en-US" dirty="0"/>
              <a:t>July 2022</a:t>
            </a:r>
          </a:p>
        </p:txBody>
      </p:sp>
    </p:spTree>
    <p:extLst>
      <p:ext uri="{BB962C8B-B14F-4D97-AF65-F5344CB8AC3E}">
        <p14:creationId xmlns:p14="http://schemas.microsoft.com/office/powerpoint/2010/main" val="40534508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d42e1d7f-ee97-4f3f-9d29-7aa918fb0ab4}"/>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19728</TotalTime>
  <Words>969</Words>
  <Application>Microsoft Office PowerPoint</Application>
  <PresentationFormat>全屏显示(4:3)</PresentationFormat>
  <Paragraphs>221</Paragraphs>
  <Slides>12</Slides>
  <Notes>11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Times-Roman</vt:lpstr>
      <vt:lpstr>Arial</vt:lpstr>
      <vt:lpstr>Calibri Light</vt:lpstr>
      <vt:lpstr>Times New Roman</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Michael McLaughlin</dc:creator>
  <cp:keywords/>
  <dc:description>&lt;doc#&gt;</dc:description>
  <cp:lastModifiedBy>office</cp:lastModifiedBy>
  <cp:revision>492</cp:revision>
  <cp:lastPrinted>2022-07-14T06:26:05Z</cp:lastPrinted>
  <dcterms:created xsi:type="dcterms:W3CDTF">2021-07-16T20:39:58Z</dcterms:created>
  <dcterms:modified xsi:type="dcterms:W3CDTF">2022-07-14T09:21:05Z</dcterms:modified>
</cp:coreProperties>
</file>