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
  </p:notesMasterIdLst>
  <p:handoutMasterIdLst>
    <p:handoutMasterId r:id="rId25"/>
  </p:handoutMasterIdLst>
  <p:sldIdLst>
    <p:sldId id="359" r:id="rId2"/>
    <p:sldId id="360" r:id="rId3"/>
    <p:sldId id="390" r:id="rId4"/>
    <p:sldId id="389" r:id="rId5"/>
    <p:sldId id="391" r:id="rId6"/>
    <p:sldId id="412" r:id="rId7"/>
    <p:sldId id="392" r:id="rId8"/>
    <p:sldId id="393" r:id="rId9"/>
    <p:sldId id="398" r:id="rId10"/>
    <p:sldId id="403" r:id="rId11"/>
    <p:sldId id="401" r:id="rId12"/>
    <p:sldId id="404" r:id="rId13"/>
    <p:sldId id="395" r:id="rId14"/>
    <p:sldId id="413" r:id="rId15"/>
    <p:sldId id="414" r:id="rId16"/>
    <p:sldId id="415" r:id="rId17"/>
    <p:sldId id="408" r:id="rId18"/>
    <p:sldId id="405" r:id="rId19"/>
    <p:sldId id="406" r:id="rId20"/>
    <p:sldId id="407" r:id="rId21"/>
    <p:sldId id="416" r:id="rId22"/>
    <p:sldId id="328"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14F"/>
    <a:srgbClr val="26D5BC"/>
    <a:srgbClr val="BED8EF"/>
    <a:srgbClr val="6F2AA1"/>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94"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22" y="96"/>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5081"/>
            <a:ext cx="23098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smtClean="0"/>
              <a:t>&lt;November 2021&gt;</a:t>
            </a:r>
            <a:endParaRPr lang="en-US" altLang="en-US"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dirty="0" smtClean="0"/>
              <a:t>&lt;</a:t>
            </a:r>
            <a:r>
              <a:rPr lang="en-US" altLang="en-US" dirty="0" err="1" smtClean="0"/>
              <a:t>Xiaohui</a:t>
            </a:r>
            <a:r>
              <a:rPr lang="en-US" altLang="en-US" dirty="0" smtClean="0"/>
              <a:t> Peng&gt;, &lt;Huawei&gt;</a:t>
            </a:r>
            <a:endParaRPr lang="en-US" alt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2806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zh-CN" dirty="0" smtClean="0"/>
              <a:t>Feb 2022</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err="1" smtClean="0"/>
              <a:t>Xiaohui</a:t>
            </a:r>
            <a:r>
              <a:rPr lang="en-US" altLang="en-US" dirty="0" smtClean="0"/>
              <a:t> Peng, Huawei</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FFA85FD-E192-4C2D-9860-28C59D48001D}" type="slidenum">
              <a:rPr lang="en-US" altLang="en-US"/>
              <a:pPr/>
              <a:t>‹#›</a:t>
            </a:fld>
            <a:endParaRPr lang="en-US" altLang="en-US" dirty="0"/>
          </a:p>
        </p:txBody>
      </p:sp>
    </p:spTree>
    <p:extLst>
      <p:ext uri="{BB962C8B-B14F-4D97-AF65-F5344CB8AC3E}">
        <p14:creationId xmlns:p14="http://schemas.microsoft.com/office/powerpoint/2010/main" val="2946041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zh-CN" smtClean="0"/>
              <a:t>November 2021</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zh-CN" smtClean="0"/>
              <a:t>November 2021</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zh-CN" smtClean="0"/>
              <a:t>November 2021</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zh-CN" dirty="0" smtClean="0"/>
              <a:t>July 2022</a:t>
            </a:r>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dirty="0" smtClean="0"/>
              <a:t>Bin Qian, </a:t>
            </a:r>
            <a:r>
              <a:rPr lang="en-US" altLang="en-US" dirty="0" err="1" smtClean="0"/>
              <a:t>Chenchen</a:t>
            </a:r>
            <a:r>
              <a:rPr lang="en-US" altLang="en-US" dirty="0" smtClean="0"/>
              <a:t> Liu, </a:t>
            </a:r>
            <a:r>
              <a:rPr lang="en-US" altLang="en-US" dirty="0" err="1" smtClean="0"/>
              <a:t>Ziyang</a:t>
            </a:r>
            <a:r>
              <a:rPr lang="en-US" altLang="en-US" dirty="0" smtClean="0"/>
              <a:t> Guo Huawei</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zh-CN" smtClean="0"/>
              <a:t>November 2021</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Xiaohui Peng, Huawei</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zh-CN" dirty="0" smtClean="0"/>
              <a:t>May 2022</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Xiaohui Peng, Huawei</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t>doc.</a:t>
            </a:r>
            <a:r>
              <a:rPr lang="en-US" altLang="en-US" sz="1400" b="1" baseline="0" dirty="0" smtClean="0"/>
              <a:t> IEEE </a:t>
            </a:r>
            <a:r>
              <a:rPr lang="en-US" altLang="en-US" sz="1400" b="1" baseline="0" dirty="0" smtClean="0"/>
              <a:t>15-</a:t>
            </a:r>
            <a:r>
              <a:rPr lang="en-US" altLang="zh-CN" sz="1400" b="1" baseline="0" dirty="0" smtClean="0"/>
              <a:t>22</a:t>
            </a:r>
            <a:r>
              <a:rPr lang="en-US" altLang="en-US" sz="1400" b="1" baseline="0" dirty="0" smtClean="0"/>
              <a:t>-0420-</a:t>
            </a:r>
            <a:r>
              <a:rPr lang="en-US" altLang="zh-CN" sz="1400" b="1" baseline="0" dirty="0" smtClean="0"/>
              <a:t>00</a:t>
            </a:r>
            <a:r>
              <a:rPr lang="en-US" altLang="en-US" sz="1400" b="1" baseline="0" dirty="0" smtClean="0"/>
              <a:t>-04ab</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17" Type="http://schemas.openxmlformats.org/officeDocument/2006/relationships/image" Target="../media/image36.emf"/><Relationship Id="rId2" Type="http://schemas.openxmlformats.org/officeDocument/2006/relationships/image" Target="../media/image21.emf"/><Relationship Id="rId16"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Visio___11111111.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emf"/><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11B74706-8CE8-446F-ADD5-944A55CFBC25}"/>
              </a:ext>
            </a:extLst>
          </p:cNvPr>
          <p:cNvSpPr>
            <a:spLocks noChangeArrowheads="1"/>
          </p:cNvSpPr>
          <p:nvPr/>
        </p:nvSpPr>
        <p:spPr bwMode="auto">
          <a:xfrm>
            <a:off x="395536" y="908720"/>
            <a:ext cx="8424936"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just" eaLnBrk="1" hangingPunct="1">
              <a:spcBef>
                <a:spcPct val="0"/>
              </a:spcBef>
              <a:buClrTx/>
              <a:buFontTx/>
              <a:buNone/>
              <a:defRPr/>
            </a:pPr>
            <a:r>
              <a:rPr lang="en-US" altLang="en-US" sz="1800" b="1" u="sng" dirty="0">
                <a:effectLst>
                  <a:outerShdw blurRad="38100" dist="38100" dir="2700000" algn="tl">
                    <a:srgbClr val="C0C0C0"/>
                  </a:outerShdw>
                </a:effectLst>
                <a:latin typeface="+mj-lt"/>
              </a:rPr>
              <a:t>Project: IEEE P802.15 Working Group for Wireless Specialty Networks (WSN)</a:t>
            </a:r>
          </a:p>
          <a:p>
            <a:pPr algn="just" eaLnBrk="1" hangingPunct="1">
              <a:spcBef>
                <a:spcPct val="0"/>
              </a:spcBef>
              <a:buClrTx/>
              <a:buFontTx/>
              <a:buNone/>
              <a:defRPr/>
            </a:pPr>
            <a:endParaRPr lang="en-US" altLang="en-US" sz="2000" dirty="0">
              <a:latin typeface="+mj-lt"/>
            </a:endParaRPr>
          </a:p>
          <a:p>
            <a:pPr algn="just" eaLnBrk="1" hangingPunct="1">
              <a:spcBef>
                <a:spcPct val="0"/>
              </a:spcBef>
              <a:buClrTx/>
              <a:buFontTx/>
              <a:buNone/>
              <a:defRPr/>
            </a:pPr>
            <a:r>
              <a:rPr lang="en-US" altLang="en-US" sz="1600" b="1" dirty="0" smtClean="0">
                <a:latin typeface="+mj-lt"/>
              </a:rPr>
              <a:t>Submission Title: NB considerations for NBA-MMS UWB</a:t>
            </a:r>
            <a:endParaRPr lang="en-US" altLang="en-US" sz="1600" dirty="0" smtClean="0">
              <a:latin typeface="+mj-lt"/>
            </a:endParaRPr>
          </a:p>
          <a:p>
            <a:pPr algn="just" eaLnBrk="1" hangingPunct="1">
              <a:spcBef>
                <a:spcPct val="0"/>
              </a:spcBef>
              <a:buClrTx/>
              <a:buFontTx/>
              <a:buNone/>
              <a:defRPr/>
            </a:pPr>
            <a:r>
              <a:rPr lang="en-US" altLang="en-US" sz="1600" b="1" dirty="0" smtClean="0">
                <a:latin typeface="+mj-lt"/>
              </a:rPr>
              <a:t>Source</a:t>
            </a:r>
            <a:r>
              <a:rPr lang="en-US" altLang="en-US" sz="1600" b="1" dirty="0">
                <a:latin typeface="+mj-lt"/>
              </a:rPr>
              <a:t>:</a:t>
            </a:r>
            <a:r>
              <a:rPr lang="en-US" altLang="en-US" sz="1600" dirty="0">
                <a:latin typeface="+mj-lt"/>
              </a:rPr>
              <a:t> 	</a:t>
            </a:r>
            <a:r>
              <a:rPr lang="en-US" altLang="en-US" sz="1600" dirty="0" smtClean="0">
                <a:latin typeface="+mj-lt"/>
              </a:rPr>
              <a:t>Bin Qian, </a:t>
            </a:r>
            <a:r>
              <a:rPr lang="en-US" altLang="en-US" sz="1600" dirty="0" err="1">
                <a:latin typeface="+mj-lt"/>
              </a:rPr>
              <a:t>Chenchen</a:t>
            </a:r>
            <a:r>
              <a:rPr lang="en-US" altLang="en-US" sz="1600" dirty="0">
                <a:latin typeface="+mj-lt"/>
              </a:rPr>
              <a:t> Liu, </a:t>
            </a:r>
            <a:r>
              <a:rPr lang="en-US" altLang="en-US" sz="1600" dirty="0" err="1" smtClean="0">
                <a:latin typeface="+mj-lt"/>
              </a:rPr>
              <a:t>Ziyang</a:t>
            </a:r>
            <a:r>
              <a:rPr lang="en-US" altLang="en-US" sz="1600" dirty="0" smtClean="0">
                <a:latin typeface="+mj-lt"/>
              </a:rPr>
              <a:t> Guo, David </a:t>
            </a:r>
            <a:r>
              <a:rPr lang="en-US" altLang="en-US" sz="1600" dirty="0" err="1">
                <a:latin typeface="+mj-lt"/>
              </a:rPr>
              <a:t>Xun</a:t>
            </a:r>
            <a:r>
              <a:rPr lang="en-US" altLang="en-US" sz="1600" dirty="0">
                <a:latin typeface="+mj-lt"/>
              </a:rPr>
              <a:t> </a:t>
            </a:r>
            <a:r>
              <a:rPr lang="en-US" altLang="en-US" sz="1600" dirty="0" smtClean="0">
                <a:latin typeface="+mj-lt"/>
              </a:rPr>
              <a:t>Yang (</a:t>
            </a:r>
            <a:r>
              <a:rPr lang="en-US" altLang="en-US" sz="1600" dirty="0">
                <a:latin typeface="+mj-lt"/>
              </a:rPr>
              <a:t>Huawei Technologies)</a:t>
            </a:r>
          </a:p>
          <a:p>
            <a:pPr algn="just" eaLnBrk="1" hangingPunct="1">
              <a:spcBef>
                <a:spcPct val="0"/>
              </a:spcBef>
              <a:buClrTx/>
              <a:buFontTx/>
              <a:buNone/>
              <a:defRPr/>
            </a:pPr>
            <a:r>
              <a:rPr lang="en-US" altLang="en-US" sz="1600" b="1" dirty="0">
                <a:latin typeface="+mj-lt"/>
              </a:rPr>
              <a:t>Address : </a:t>
            </a:r>
            <a:r>
              <a:rPr lang="en-US" altLang="en-US" sz="1600" dirty="0">
                <a:latin typeface="+mj-lt"/>
                <a:cs typeface="Times New Roman" panose="02020603050405020304" pitchFamily="18" charset="0"/>
              </a:rPr>
              <a:t>[</a:t>
            </a:r>
            <a:r>
              <a:rPr lang="en-US" altLang="en-US" sz="1600" dirty="0">
                <a:solidFill>
                  <a:schemeClr val="tx1"/>
                </a:solidFill>
                <a:latin typeface="+mj-lt"/>
                <a:cs typeface="Times New Roman" panose="02020603050405020304" pitchFamily="18" charset="0"/>
              </a:rPr>
              <a:t>Huawei </a:t>
            </a:r>
            <a:r>
              <a:rPr lang="en-US" altLang="en-US" sz="1600" dirty="0" err="1">
                <a:solidFill>
                  <a:schemeClr val="tx1"/>
                </a:solidFill>
                <a:latin typeface="+mj-lt"/>
                <a:cs typeface="Times New Roman" panose="02020603050405020304" pitchFamily="18" charset="0"/>
              </a:rPr>
              <a:t>Bantian</a:t>
            </a:r>
            <a:r>
              <a:rPr lang="en-US" altLang="en-US" sz="1600" dirty="0">
                <a:solidFill>
                  <a:schemeClr val="tx1"/>
                </a:solidFill>
                <a:latin typeface="+mj-lt"/>
                <a:cs typeface="Times New Roman" panose="02020603050405020304" pitchFamily="18" charset="0"/>
              </a:rPr>
              <a:t> Base, </a:t>
            </a:r>
            <a:r>
              <a:rPr lang="en-US" altLang="en-US" sz="1600" dirty="0" err="1">
                <a:solidFill>
                  <a:schemeClr val="tx1"/>
                </a:solidFill>
                <a:latin typeface="+mj-lt"/>
                <a:cs typeface="Times New Roman" panose="02020603050405020304" pitchFamily="18" charset="0"/>
              </a:rPr>
              <a:t>Longgang</a:t>
            </a:r>
            <a:r>
              <a:rPr lang="en-US" altLang="en-US" sz="1600" dirty="0">
                <a:solidFill>
                  <a:schemeClr val="tx1"/>
                </a:solidFill>
                <a:latin typeface="+mj-lt"/>
                <a:cs typeface="Times New Roman" panose="02020603050405020304" pitchFamily="18" charset="0"/>
              </a:rPr>
              <a:t> District, Shenzhen, 518129 China]</a:t>
            </a:r>
          </a:p>
          <a:p>
            <a:pPr algn="just" eaLnBrk="1" hangingPunct="1">
              <a:spcBef>
                <a:spcPct val="0"/>
              </a:spcBef>
              <a:buClrTx/>
              <a:buFontTx/>
              <a:buNone/>
              <a:defRPr/>
            </a:pPr>
            <a:r>
              <a:rPr lang="en-US" altLang="en-US" sz="1600" b="1" dirty="0">
                <a:latin typeface="+mj-lt"/>
              </a:rPr>
              <a:t>E-Mail</a:t>
            </a:r>
            <a:r>
              <a:rPr lang="en-US" altLang="en-US" sz="1600" dirty="0">
                <a:latin typeface="+mj-lt"/>
              </a:rPr>
              <a:t>:    </a:t>
            </a:r>
            <a:r>
              <a:rPr lang="en-US" altLang="en-US" sz="1600" dirty="0" smtClean="0">
                <a:latin typeface="+mj-lt"/>
              </a:rPr>
              <a:t>[qianbin14@huawei.com</a:t>
            </a:r>
            <a:r>
              <a:rPr lang="en-US" altLang="en-US" sz="1600" dirty="0">
                <a:latin typeface="+mj-lt"/>
              </a:rPr>
              <a:t>]	</a:t>
            </a:r>
          </a:p>
          <a:p>
            <a:pPr algn="just" eaLnBrk="1" hangingPunct="1">
              <a:spcBef>
                <a:spcPct val="0"/>
              </a:spcBef>
              <a:buClrTx/>
              <a:buFontTx/>
              <a:buNone/>
              <a:defRPr/>
            </a:pPr>
            <a:r>
              <a:rPr lang="en-US" altLang="en-US" sz="1600" b="1" dirty="0">
                <a:latin typeface="+mj-lt"/>
              </a:rPr>
              <a:t>Re:</a:t>
            </a:r>
            <a:r>
              <a:rPr lang="en-US" altLang="en-US" sz="1600" dirty="0">
                <a:latin typeface="+mj-lt"/>
              </a:rPr>
              <a:t> 	</a:t>
            </a:r>
            <a:r>
              <a:rPr lang="en-US" altLang="en-US" sz="1600" b="1" dirty="0">
                <a:solidFill>
                  <a:srgbClr val="FF0000"/>
                </a:solidFill>
                <a:latin typeface="+mj-lt"/>
              </a:rPr>
              <a:t>Task Group 4ab: UWB Next Generation for 802.15.4</a:t>
            </a:r>
          </a:p>
          <a:p>
            <a:pPr algn="just" eaLnBrk="1" hangingPunct="1">
              <a:spcBef>
                <a:spcPct val="0"/>
              </a:spcBef>
              <a:buClrTx/>
              <a:defRPr/>
            </a:pPr>
            <a:r>
              <a:rPr lang="en-US" altLang="en-US" sz="1600" b="1" dirty="0">
                <a:latin typeface="+mj-lt"/>
              </a:rPr>
              <a:t>Abstract: </a:t>
            </a:r>
            <a:r>
              <a:rPr lang="en-US" altLang="en-US" sz="1600" dirty="0">
                <a:solidFill>
                  <a:srgbClr val="FF0000"/>
                </a:solidFill>
                <a:latin typeface="+mj-lt"/>
              </a:rPr>
              <a:t> </a:t>
            </a:r>
            <a:r>
              <a:rPr lang="en-US" altLang="en-US" sz="1600" dirty="0" smtClean="0">
                <a:solidFill>
                  <a:schemeClr val="tx1"/>
                </a:solidFill>
                <a:latin typeface="+mj-lt"/>
                <a:cs typeface="Times New Roman" panose="02020603050405020304" pitchFamily="18" charset="0"/>
              </a:rPr>
              <a:t>[NB, UWB</a:t>
            </a:r>
            <a:r>
              <a:rPr lang="en-US" altLang="en-US" sz="1600" dirty="0">
                <a:solidFill>
                  <a:schemeClr val="tx2"/>
                </a:solidFill>
                <a:latin typeface="+mj-lt"/>
                <a:cs typeface="Times New Roman" panose="02020603050405020304" pitchFamily="18" charset="0"/>
              </a:rPr>
              <a:t>]</a:t>
            </a:r>
          </a:p>
          <a:p>
            <a:pPr algn="just" eaLnBrk="1" hangingPunct="1">
              <a:spcBef>
                <a:spcPct val="0"/>
              </a:spcBef>
              <a:buClrTx/>
              <a:buFontTx/>
              <a:buNone/>
              <a:defRPr/>
            </a:pPr>
            <a:r>
              <a:rPr lang="en-US" altLang="en-US" sz="1600" b="1" dirty="0">
                <a:latin typeface="+mj-lt"/>
              </a:rPr>
              <a:t>Purpose: </a:t>
            </a:r>
            <a:r>
              <a:rPr lang="en-US" altLang="en-US" sz="1600" dirty="0">
                <a:latin typeface="+mj-lt"/>
              </a:rPr>
              <a:t> </a:t>
            </a:r>
          </a:p>
          <a:p>
            <a:pPr algn="just" eaLnBrk="1" hangingPunct="1">
              <a:spcBef>
                <a:spcPct val="0"/>
              </a:spcBef>
              <a:buClrTx/>
              <a:buFontTx/>
              <a:buNone/>
              <a:defRPr/>
            </a:pPr>
            <a:r>
              <a:rPr lang="en-US" altLang="en-US" sz="1600" b="1" dirty="0">
                <a:latin typeface="+mj-lt"/>
              </a:rPr>
              <a:t>Notice:</a:t>
            </a:r>
            <a:r>
              <a:rPr lang="en-US" altLang="en-US" sz="1600" dirty="0">
                <a:latin typeface="+mj-lt"/>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1" hangingPunct="1">
              <a:spcBef>
                <a:spcPct val="0"/>
              </a:spcBef>
              <a:buClrTx/>
              <a:buFontTx/>
              <a:buNone/>
              <a:defRPr/>
            </a:pPr>
            <a:r>
              <a:rPr lang="en-US" altLang="en-US" sz="1600" b="1" dirty="0">
                <a:latin typeface="+mj-lt"/>
              </a:rPr>
              <a:t>Release:</a:t>
            </a:r>
            <a:r>
              <a:rPr lang="en-US" altLang="en-US" sz="1600" dirty="0">
                <a:latin typeface="+mj-lt"/>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5132530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en-US" dirty="0" err="1"/>
              <a:t>Ziyang</a:t>
            </a:r>
            <a:r>
              <a:rPr lang="en-US" altLang="en-US" dirty="0"/>
              <a:t> Guo,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10</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Symbol-to-chip Option 1 </a:t>
            </a:r>
            <a:r>
              <a:rPr lang="en-US" altLang="zh-CN" sz="3200" dirty="0"/>
              <a:t>Hamming Distance </a:t>
            </a:r>
            <a:endParaRPr lang="zh-CN" altLang="en-US" sz="3200" dirty="0"/>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275178446"/>
                  </p:ext>
                </p:extLst>
              </p:nvPr>
            </p:nvGraphicFramePr>
            <p:xfrm>
              <a:off x="179504" y="1289720"/>
              <a:ext cx="8712976" cy="5019600"/>
            </p:xfrm>
            <a:graphic>
              <a:graphicData uri="http://schemas.openxmlformats.org/drawingml/2006/table">
                <a:tbl>
                  <a:tblPr firstRow="1" bandRow="1">
                    <a:tableStyleId>{F5AB1C69-6EDB-4FF4-983F-18BD219EF322}</a:tableStyleId>
                  </a:tblPr>
                  <a:tblGrid>
                    <a:gridCol w="792096"/>
                    <a:gridCol w="495055"/>
                    <a:gridCol w="495055"/>
                    <a:gridCol w="495055"/>
                    <a:gridCol w="495055"/>
                    <a:gridCol w="495055"/>
                    <a:gridCol w="495055"/>
                    <a:gridCol w="495055"/>
                    <a:gridCol w="495055"/>
                    <a:gridCol w="495055"/>
                    <a:gridCol w="495055"/>
                    <a:gridCol w="495055"/>
                    <a:gridCol w="495055"/>
                    <a:gridCol w="495055"/>
                    <a:gridCol w="495055"/>
                    <a:gridCol w="495055"/>
                    <a:gridCol w="495055"/>
                  </a:tblGrid>
                  <a:tr h="288960">
                    <a:tc>
                      <a:txBody>
                        <a:bodyPr/>
                        <a:lstStyle/>
                        <a:p>
                          <a:r>
                            <a:rPr lang="en-US" altLang="zh-CN" sz="1000" b="0" dirty="0" smtClean="0">
                              <a:solidFill>
                                <a:schemeClr val="tx1"/>
                              </a:solidFill>
                            </a:rPr>
                            <a:t>Hamming distance</a:t>
                          </a:r>
                          <a:endParaRPr lang="zh-CN"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0" smtClean="0">
                                        <a:solidFill>
                                          <a:schemeClr val="tx1"/>
                                        </a:solidFill>
                                        <a:latin typeface="Cambria Math" panose="02040503050406030204" pitchFamily="18" charset="0"/>
                                      </a:rPr>
                                      <m:t>𝟎</m:t>
                                    </m:r>
                                  </m:sub>
                                </m:sSub>
                              </m:oMath>
                            </m:oMathPara>
                          </a14:m>
                          <a:endParaRPr lang="zh-CN" altLang="en-US" sz="12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𝟐</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𝟑</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𝟒</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𝟓</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𝟔</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𝟕</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𝟖</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𝟗</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r>
                                      <a:rPr lang="en-US" altLang="zh-CN" sz="1200" b="1" i="0" smtClean="0">
                                        <a:solidFill>
                                          <a:schemeClr val="tx1"/>
                                        </a:solidFill>
                                        <a:latin typeface="Cambria Math" panose="02040503050406030204" pitchFamily="18" charset="0"/>
                                      </a:rPr>
                                      <m:t>𝟎</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𝟏𝟏</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𝟏𝟐</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𝟏𝟑</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𝟏𝟒</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𝟏𝟓</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0" smtClean="0">
                                        <a:solidFill>
                                          <a:schemeClr val="tx1"/>
                                        </a:solidFill>
                                        <a:latin typeface="Cambria Math" panose="02040503050406030204" pitchFamily="18" charset="0"/>
                                      </a:rPr>
                                      <m:t>𝟎</m:t>
                                    </m:r>
                                  </m:sub>
                                </m:sSub>
                              </m:oMath>
                            </m:oMathPara>
                          </a14:m>
                          <a:endParaRPr lang="zh-CN" altLang="en-US"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𝟐</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𝟑</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𝟒</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𝟓</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𝟔</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𝟕</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𝟖</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𝟗</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r>
                                      <a:rPr lang="en-US" altLang="zh-CN" sz="1200" b="1" i="0" smtClean="0">
                                        <a:solidFill>
                                          <a:schemeClr val="tx1"/>
                                        </a:solidFill>
                                        <a:latin typeface="Cambria Math" panose="02040503050406030204" pitchFamily="18" charset="0"/>
                                      </a:rPr>
                                      <m:t>𝟎</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𝟏𝟏</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𝟏𝟐</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𝟏𝟑</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𝟏𝟒</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𝟏𝟓</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275178446"/>
                  </p:ext>
                </p:extLst>
              </p:nvPr>
            </p:nvGraphicFramePr>
            <p:xfrm>
              <a:off x="179504" y="1289720"/>
              <a:ext cx="8712976" cy="5019600"/>
            </p:xfrm>
            <a:graphic>
              <a:graphicData uri="http://schemas.openxmlformats.org/drawingml/2006/table">
                <a:tbl>
                  <a:tblPr firstRow="1" bandRow="1">
                    <a:tableStyleId>{F5AB1C69-6EDB-4FF4-983F-18BD219EF322}</a:tableStyleId>
                  </a:tblPr>
                  <a:tblGrid>
                    <a:gridCol w="792096"/>
                    <a:gridCol w="495055"/>
                    <a:gridCol w="495055"/>
                    <a:gridCol w="495055"/>
                    <a:gridCol w="495055"/>
                    <a:gridCol w="495055"/>
                    <a:gridCol w="495055"/>
                    <a:gridCol w="495055"/>
                    <a:gridCol w="495055"/>
                    <a:gridCol w="495055"/>
                    <a:gridCol w="495055"/>
                    <a:gridCol w="495055"/>
                    <a:gridCol w="495055"/>
                    <a:gridCol w="495055"/>
                    <a:gridCol w="495055"/>
                    <a:gridCol w="495055"/>
                    <a:gridCol w="495055"/>
                  </a:tblGrid>
                  <a:tr h="396240">
                    <a:tc>
                      <a:txBody>
                        <a:bodyPr/>
                        <a:lstStyle/>
                        <a:p>
                          <a:r>
                            <a:rPr lang="en-US" altLang="zh-CN" sz="1000" b="0" dirty="0" smtClean="0">
                              <a:solidFill>
                                <a:schemeClr val="tx1"/>
                              </a:solidFill>
                            </a:rPr>
                            <a:t>Hamming distance</a:t>
                          </a:r>
                          <a:endParaRPr lang="zh-CN"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61728" t="-1538" r="-1507407"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58537" t="-1538" r="-138902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362963" t="-1538" r="-130617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462963" t="-1538" r="-120617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62963" t="-1538" r="-110617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654878" t="-1538" r="-99268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4198" t="-1538" r="-904938"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64198" t="-1538" r="-804938"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964198" t="-1538" r="-704938"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051220" t="-1538" r="-596341"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5432" t="-1538" r="-50370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265432" t="-1538" r="-40370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65432" t="-1538" r="-30370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447561" t="-1538" r="-200000"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566667" t="-1538" r="-102469"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666667" t="-1538" r="-2469" b="-1172308"/>
                          </a:stretch>
                        </a:blipFill>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40426" r="-1001538" b="-1521277"/>
                          </a:stretch>
                        </a:blipFill>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235417" r="-1001538" b="-1389583"/>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342553" r="-1001538" b="-1319149"/>
                          </a:stretch>
                        </a:blipFill>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433333" r="-1001538" b="-1191667"/>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544681" r="-1001538" b="-1117021"/>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631250" r="-1001538" b="-993750"/>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746809" r="-1001538" b="-914894"/>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829167" r="-1001538" b="-795833"/>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948936" r="-1001538" b="-712766"/>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048936" r="-1001538" b="-612766"/>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125000" r="-1001538" b="-500000"/>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251064" r="-1001538" b="-410638"/>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322917" r="-1001538" b="-302083"/>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453191" r="-1001538" b="-208511"/>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520833" r="-1001538" b="-104167"/>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655319" r="-1001538" b="-6383"/>
                          </a:stretch>
                        </a:blipFill>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050" kern="100" dirty="0">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Tree>
    <p:extLst>
      <p:ext uri="{BB962C8B-B14F-4D97-AF65-F5344CB8AC3E}">
        <p14:creationId xmlns:p14="http://schemas.microsoft.com/office/powerpoint/2010/main" val="390450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30028"/>
            <a:ext cx="7772400" cy="1066800"/>
          </a:xfrm>
        </p:spPr>
        <p:txBody>
          <a:bodyPr/>
          <a:lstStyle/>
          <a:p>
            <a:r>
              <a:rPr lang="en-US" altLang="zh-CN" sz="3200" dirty="0"/>
              <a:t>Symbol-to-chip Option </a:t>
            </a:r>
            <a:r>
              <a:rPr lang="en-US" altLang="zh-CN" sz="3200" dirty="0" smtClean="0"/>
              <a:t>2</a:t>
            </a:r>
            <a:endParaRPr lang="zh-CN" altLang="en-US" sz="3200" dirty="0"/>
          </a:p>
        </p:txBody>
      </p:sp>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smtClean="0"/>
              <a:t>Bin Qian, </a:t>
            </a:r>
            <a:r>
              <a:rPr lang="en-US" altLang="en-US" dirty="0" err="1" smtClean="0"/>
              <a:t>Chenchen</a:t>
            </a:r>
            <a:r>
              <a:rPr lang="en-US" altLang="en-US" dirty="0" smtClean="0"/>
              <a:t> Liu, </a:t>
            </a:r>
            <a:r>
              <a:rPr lang="en-US" altLang="en-US" dirty="0" err="1" smtClean="0"/>
              <a:t>Ziyang</a:t>
            </a:r>
            <a:r>
              <a:rPr lang="en-US" altLang="en-US" dirty="0" smtClean="0"/>
              <a:t> Guo,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11</a:t>
            </a:fld>
            <a:endParaRPr lang="en-US" altLang="en-US" dirty="0"/>
          </a:p>
        </p:txBody>
      </p:sp>
      <mc:AlternateContent xmlns:mc="http://schemas.openxmlformats.org/markup-compatibility/2006" xmlns:a14="http://schemas.microsoft.com/office/drawing/2010/main">
        <mc:Choice Requires="a14">
          <p:graphicFrame>
            <p:nvGraphicFramePr>
              <p:cNvPr id="7" name="表格 6"/>
              <p:cNvGraphicFramePr>
                <a:graphicFrameLocks noGrp="1"/>
              </p:cNvGraphicFramePr>
              <p:nvPr>
                <p:extLst>
                  <p:ext uri="{D42A27DB-BD31-4B8C-83A1-F6EECF244321}">
                    <p14:modId xmlns:p14="http://schemas.microsoft.com/office/powerpoint/2010/main" val="2923885933"/>
                  </p:ext>
                </p:extLst>
              </p:nvPr>
            </p:nvGraphicFramePr>
            <p:xfrm>
              <a:off x="647700" y="1340768"/>
              <a:ext cx="7924800" cy="3627120"/>
            </p:xfrm>
            <a:graphic>
              <a:graphicData uri="http://schemas.openxmlformats.org/drawingml/2006/table">
                <a:tbl>
                  <a:tblPr firstRow="1" bandRow="1">
                    <a:tableStyleId>{C083E6E3-FA7D-4D7B-A595-EF9225AFEA82}</a:tableStyleId>
                  </a:tblPr>
                  <a:tblGrid>
                    <a:gridCol w="2162200"/>
                    <a:gridCol w="5762600"/>
                  </a:tblGrid>
                  <a:tr h="0">
                    <a:tc>
                      <a:txBody>
                        <a:bodyPr/>
                        <a:lstStyle/>
                        <a:p>
                          <a:pPr algn="ctr"/>
                          <a:r>
                            <a:rPr lang="en-US" altLang="zh-CN" sz="800" dirty="0" smtClean="0">
                              <a:latin typeface="+mj-lt"/>
                            </a:rPr>
                            <a:t>Date symbol</a:t>
                          </a:r>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dirty="0" smtClean="0">
                              <a:latin typeface="+mj-lt"/>
                            </a:rPr>
                            <a:t>Chip Values </a:t>
                          </a:r>
                          <a14:m>
                            <m:oMath xmlns:m="http://schemas.openxmlformats.org/officeDocument/2006/math">
                              <m:d>
                                <m:dPr>
                                  <m:ctrlPr>
                                    <a:rPr lang="en-US" altLang="zh-CN" sz="800" i="1" smtClean="0">
                                      <a:latin typeface="Cambria Math" panose="02040503050406030204" pitchFamily="18" charset="0"/>
                                    </a:rPr>
                                  </m:ctrlPr>
                                </m:dPr>
                                <m:e>
                                  <m:sSub>
                                    <m:sSubPr>
                                      <m:ctrlPr>
                                        <a:rPr lang="en-US" altLang="zh-CN" sz="800"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𝟎</m:t>
                                      </m:r>
                                    </m:sub>
                                  </m:sSub>
                                  <m:r>
                                    <a:rPr lang="en-US" altLang="zh-CN" sz="800" b="1" i="1" smtClean="0">
                                      <a:latin typeface="Cambria Math" panose="02040503050406030204" pitchFamily="18" charset="0"/>
                                    </a:rPr>
                                    <m:t>, </m:t>
                                  </m:r>
                                  <m:sSub>
                                    <m:sSubPr>
                                      <m:ctrlPr>
                                        <a:rPr lang="en-US" altLang="zh-CN" sz="800" b="1"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𝟏</m:t>
                                      </m:r>
                                    </m:sub>
                                  </m:sSub>
                                  <m:r>
                                    <a:rPr lang="en-US" altLang="zh-CN" sz="800" b="1" i="1" smtClean="0">
                                      <a:latin typeface="Cambria Math" panose="02040503050406030204" pitchFamily="18" charset="0"/>
                                    </a:rPr>
                                    <m:t>,…, </m:t>
                                  </m:r>
                                  <m:sSub>
                                    <m:sSubPr>
                                      <m:ctrlPr>
                                        <a:rPr lang="en-US" altLang="zh-CN" sz="800" b="1"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𝟑𝟏</m:t>
                                      </m:r>
                                    </m:sub>
                                  </m:sSub>
                                </m:e>
                              </m:d>
                            </m:oMath>
                          </a14:m>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1 0 0 1 1 1 0 1 0 1 1 0 0 0 1 1 0 0 0 1 0 1 0 0 0 1 0 0 0 1 0 0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1 0 1 0 1 0 1 1 0 1 1 1 1 1 1 1 1 0 0 1 0 0 1 0 1 1 1 1 1 0 0 1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1 1 1 1 0 0 1 0 1 0 1 0 1 1 0 1 1 1 1 1 1 1 1 0 0 1 0 0 1 0 1 1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0 1 1 1 1 0 0 1 0 1 0 1 0 1 1 0 1 1 1 1 1 1 1 1 0 0 1 0 0 1 0 1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1 0 1 0 1 1 1 1 1 0 0 1 0 1 0 1 0 1 1 0 1 1 1 1 1 1 1 1 0 0 1 0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1 1 0 0 0 0 0 1 0 0 0 0 1 0 0 1 0 0 1 0 0 1 1 1 0 0 1 0 1 1 1 0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6</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1 0 1 0 0 0 0 0 1 0 0 0 0 1 0 0 1 0 0 1 0 0 1 1 1 0 0 1 0 1 1 1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7</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1 0 1 1 1 0 1 0 0 0 0 0 1 0 0 0 0 1 0 0 1 0 0 1 0 0 1 1 1 0 0 1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8</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0 1 1 0 0 1 0 1 1 1 0 1 0 0 0 0 0 1 0 0 0 0 1 0 0 1 0 0 1 0 0 1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9</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0 0 0 1 0 1 0 0 0 1 1 1 1 0 0 0 1 0 0 0 1 1 1 1 1 1 1 0 0 0 1 1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0 1 0 1 0 0 1 1 1 1 0 0 1 1 0 0 1 1 0 0 0 1 0 0 1 1 1 1 0 1 0 0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0 0 1 0 0 1 0 0 0 1 1 0 1 1 1 0 0 1 1 0 1 1 1 0 1 0 0 1 1 1 0 0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1 1 0 1 1 1 0 0 1 1 0 1 1 1 0 1 0 0 1 1 1 0 0 0 1 0 0 1 0 0 0 1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0 0 0 0 0 0 1 1 1 0 1 1 0 0 1 0 0 0 1 1 1 0 0 0 0 0 0 1 1 0 1 0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0 1 0 1 1 0 0 0 0 0 1 1 0 1 1 1 1 1 0 0 0 1 0 1 1 0 0 1 1 0 1 0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0 1 1 0 1 1 0 0 1 1 0 0 1 0 1 1 1 1 0 1 1 0 0 1 1 1 1 0 1 1 1 0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7" name="表格 6"/>
              <p:cNvGraphicFramePr>
                <a:graphicFrameLocks noGrp="1"/>
              </p:cNvGraphicFramePr>
              <p:nvPr>
                <p:extLst>
                  <p:ext uri="{D42A27DB-BD31-4B8C-83A1-F6EECF244321}">
                    <p14:modId xmlns:p14="http://schemas.microsoft.com/office/powerpoint/2010/main" val="2923885933"/>
                  </p:ext>
                </p:extLst>
              </p:nvPr>
            </p:nvGraphicFramePr>
            <p:xfrm>
              <a:off x="647700" y="1340768"/>
              <a:ext cx="7924800" cy="3627120"/>
            </p:xfrm>
            <a:graphic>
              <a:graphicData uri="http://schemas.openxmlformats.org/drawingml/2006/table">
                <a:tbl>
                  <a:tblPr firstRow="1" bandRow="1">
                    <a:tableStyleId>{C083E6E3-FA7D-4D7B-A595-EF9225AFEA82}</a:tableStyleId>
                  </a:tblPr>
                  <a:tblGrid>
                    <a:gridCol w="2162200"/>
                    <a:gridCol w="5762600"/>
                  </a:tblGrid>
                  <a:tr h="213360">
                    <a:tc>
                      <a:txBody>
                        <a:bodyPr/>
                        <a:lstStyle/>
                        <a:p>
                          <a:pPr algn="ctr"/>
                          <a:r>
                            <a:rPr lang="en-US" altLang="zh-CN" sz="800" dirty="0" smtClean="0">
                              <a:latin typeface="+mj-lt"/>
                            </a:rPr>
                            <a:t>Date symbol</a:t>
                          </a:r>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7632" t="-2857" r="-211" b="-1611429"/>
                          </a:stretch>
                        </a:blipFill>
                      </a:tcPr>
                    </a:tc>
                  </a:tr>
                  <a:tr h="213360">
                    <a:tc>
                      <a:txBody>
                        <a:bodyPr/>
                        <a:lstStyle/>
                        <a:p>
                          <a:pPr algn="ctr"/>
                          <a:r>
                            <a:rPr lang="en-US" altLang="zh-CN" sz="800" dirty="0" smtClean="0"/>
                            <a:t>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1 0 0 1 1 1 0 1 0 1 1 0 0 0 1 1 0 0 0 1 0 1 0 0 0 1 0 0 0 1 0 0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1 0 1 0 1 0 1 1 0 1 1 1 1 1 1 1 1 0 0 1 0 0 1 0 1 1 1 1 1 0 0 1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1 1 1 1 0 0 1 0 1 0 1 0 1 1 0 1 1 1 1 1 1 1 1 0 0 1 0 0 1 0 1 1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0 1 1 1 1 0 0 1 0 1 0 1 0 1 1 0 1 1 1 1 1 1 1 1 0 0 1 0 0 1 0 1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1 0 1 0 1 1 1 1 1 0 0 1 0 1 0 1 0 1 1 0 1 1 1 1 1 1 1 1 0 0 1 0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1 1 0 0 0 0 0 1 0 0 0 0 1 0 0 1 0 0 1 0 0 1 1 1 0 0 1 0 1 1 1 0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6</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1 0 1 0 0 0 0 0 1 0 0 0 0 1 0 0 1 0 0 1 0 0 1 1 1 0 0 1 0 1 1 1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7</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1 0 1 1 1 0 1 0 0 0 0 0 1 0 0 0 0 1 0 0 1 0 0 1 0 0 1 1 1 0 0 1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8</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0 1 1 0 0 1 0 1 1 1 0 1 0 0 0 0 0 1 0 0 0 0 1 0 0 1 0 0 1 0 0 1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9</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0 0 0 1 0 1 0 0 0 1 1 1 1 0 0 0 1 0 0 0 1 1 1 1 1 1 1 0 0 0 1 1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0 1 0 1 0 0 1 1 1 1 0 0 1 1 0 0 1 1 0 0 0 1 0 0 1 1 1 1 0 1 0 0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0 0 1 0 0 1 0 0 0 1 1 0 1 1 1 0 0 1 1 0 1 1 1 0 1 0 0 1 1 1 0 0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1 1 0 1 1 1 0 0 1 1 0 1 1 1 0 1 0 0 1 1 1 0 0 0 1 0 0 1 0 0 0 1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0 0 0 0 0 0 1 1 1 0 1 1 0 0 1 0 0 0 1 1 1 0 0 0 0 0 0 1 1 0 1 0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0 1 0 1 1 0 0 0 0 0 1 1 0 1 1 1 1 1 0 0 0 1 0 1 1 0 0 1 1 0 1 0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0 1 1 0 1 1 0 0 1 1 0 0 1 0 1 1 1 1 0 1 1 0 0 1 1 1 1 0 1 1 1 0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8" name="矩形 7"/>
              <p:cNvSpPr/>
              <p:nvPr/>
            </p:nvSpPr>
            <p:spPr>
              <a:xfrm>
                <a:off x="611560" y="4895880"/>
                <a:ext cx="7960940" cy="1255728"/>
              </a:xfrm>
              <a:prstGeom prst="rect">
                <a:avLst/>
              </a:prstGeom>
            </p:spPr>
            <p:txBody>
              <a:bodyPr wrap="square">
                <a:spAutoFit/>
              </a:bodyPr>
              <a:lstStyle/>
              <a:p>
                <a:pPr marL="171450" indent="-171450">
                  <a:lnSpc>
                    <a:spcPct val="130000"/>
                  </a:lnSpc>
                  <a:buFont typeface="Wingdings" panose="05000000000000000000" pitchFamily="2" charset="2"/>
                  <a:buChar char="n"/>
                </a:pPr>
                <a:r>
                  <a:rPr lang="en-US" altLang="zh-CN" sz="1400" dirty="0" smtClean="0"/>
                  <a:t>Advantages</a:t>
                </a:r>
              </a:p>
              <a:p>
                <a:pPr marL="628650" lvl="1" indent="-171450">
                  <a:lnSpc>
                    <a:spcPct val="130000"/>
                  </a:lnSpc>
                  <a:buFont typeface="Times New Roman" panose="02020603050405020304" pitchFamily="18" charset="0"/>
                  <a:buChar char="­"/>
                </a:pPr>
                <a:r>
                  <a:rPr lang="en-US" altLang="zh-CN" sz="1400" dirty="0" smtClean="0"/>
                  <a:t>The minimum Hamming distance of any two 32-chip sequences is 16 </a:t>
                </a:r>
              </a:p>
              <a:p>
                <a:pPr marL="628650" lvl="1" indent="-171450">
                  <a:lnSpc>
                    <a:spcPct val="130000"/>
                  </a:lnSpc>
                  <a:buFont typeface="Times New Roman" panose="02020603050405020304" pitchFamily="18" charset="0"/>
                  <a:buChar char="­"/>
                </a:pPr>
                <a:r>
                  <a:rPr lang="en-US" altLang="zh-CN" sz="1400" dirty="0" smtClean="0"/>
                  <a:t>Better weight distribution </a:t>
                </a: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𝑊</m:t>
                        </m:r>
                      </m:e>
                      <m:sub>
                        <m:r>
                          <a:rPr lang="en-US" altLang="zh-CN" sz="1400" i="1">
                            <a:latin typeface="Cambria Math" panose="02040503050406030204" pitchFamily="18" charset="0"/>
                          </a:rPr>
                          <m:t>𝑑</m:t>
                        </m:r>
                      </m:sub>
                    </m:sSub>
                  </m:oMath>
                </a14:m>
                <a:r>
                  <a:rPr lang="en-US" altLang="zh-CN" sz="1400" dirty="0"/>
                  <a:t> leads to better symbol error performance</a:t>
                </a:r>
              </a:p>
              <a:p>
                <a:pPr marL="628650" lvl="1" indent="-171450">
                  <a:lnSpc>
                    <a:spcPct val="130000"/>
                  </a:lnSpc>
                  <a:buFont typeface="Times New Roman" panose="02020603050405020304" pitchFamily="18" charset="0"/>
                  <a:buChar char="­"/>
                </a:pPr>
                <a:endParaRPr lang="en-US" altLang="zh-CN" sz="1400" dirty="0" smtClean="0"/>
              </a:p>
            </p:txBody>
          </p:sp>
        </mc:Choice>
        <mc:Fallback xmlns="">
          <p:sp>
            <p:nvSpPr>
              <p:cNvPr id="8" name="矩形 7"/>
              <p:cNvSpPr>
                <a:spLocks noRot="1" noChangeAspect="1" noMove="1" noResize="1" noEditPoints="1" noAdjustHandles="1" noChangeArrowheads="1" noChangeShapeType="1" noTextEdit="1"/>
              </p:cNvSpPr>
              <p:nvPr/>
            </p:nvSpPr>
            <p:spPr>
              <a:xfrm>
                <a:off x="611560" y="4895880"/>
                <a:ext cx="7960940" cy="1255728"/>
              </a:xfrm>
              <a:prstGeom prst="rect">
                <a:avLst/>
              </a:prstGeom>
              <a:blipFill rotWithShape="0">
                <a:blip r:embed="rId3"/>
                <a:stretch>
                  <a:fillRect l="-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8979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en-US" dirty="0" err="1"/>
              <a:t>Ziyang</a:t>
            </a:r>
            <a:r>
              <a:rPr lang="en-US" altLang="en-US" dirty="0"/>
              <a:t> Guo,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12</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Symbol-to-chip Option 2 </a:t>
            </a:r>
            <a:r>
              <a:rPr lang="en-US" altLang="zh-CN" sz="3200" dirty="0"/>
              <a:t>Hamming Distance </a:t>
            </a:r>
            <a:endParaRPr lang="zh-CN" altLang="en-US" sz="3200" dirty="0"/>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2172773002"/>
                  </p:ext>
                </p:extLst>
              </p:nvPr>
            </p:nvGraphicFramePr>
            <p:xfrm>
              <a:off x="179504" y="1289720"/>
              <a:ext cx="8712976" cy="5019600"/>
            </p:xfrm>
            <a:graphic>
              <a:graphicData uri="http://schemas.openxmlformats.org/drawingml/2006/table">
                <a:tbl>
                  <a:tblPr firstRow="1" bandRow="1">
                    <a:tableStyleId>{F5AB1C69-6EDB-4FF4-983F-18BD219EF322}</a:tableStyleId>
                  </a:tblPr>
                  <a:tblGrid>
                    <a:gridCol w="792096"/>
                    <a:gridCol w="495055"/>
                    <a:gridCol w="495055"/>
                    <a:gridCol w="495055"/>
                    <a:gridCol w="495055"/>
                    <a:gridCol w="495055"/>
                    <a:gridCol w="495055"/>
                    <a:gridCol w="495055"/>
                    <a:gridCol w="495055"/>
                    <a:gridCol w="495055"/>
                    <a:gridCol w="495055"/>
                    <a:gridCol w="495055"/>
                    <a:gridCol w="495055"/>
                    <a:gridCol w="495055"/>
                    <a:gridCol w="495055"/>
                    <a:gridCol w="495055"/>
                    <a:gridCol w="495055"/>
                  </a:tblGrid>
                  <a:tr h="288960">
                    <a:tc>
                      <a:txBody>
                        <a:bodyPr/>
                        <a:lstStyle/>
                        <a:p>
                          <a:r>
                            <a:rPr lang="en-US" altLang="zh-CN" sz="1000" b="0" dirty="0" smtClean="0">
                              <a:solidFill>
                                <a:schemeClr val="tx1"/>
                              </a:solidFill>
                            </a:rPr>
                            <a:t>Hamming distance</a:t>
                          </a:r>
                          <a:endParaRPr lang="zh-CN"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0" smtClean="0">
                                        <a:solidFill>
                                          <a:schemeClr val="tx1"/>
                                        </a:solidFill>
                                        <a:latin typeface="Cambria Math" panose="02040503050406030204" pitchFamily="18" charset="0"/>
                                      </a:rPr>
                                      <m:t>𝟎</m:t>
                                    </m:r>
                                  </m:sub>
                                </m:sSub>
                              </m:oMath>
                            </m:oMathPara>
                          </a14:m>
                          <a:endParaRPr lang="zh-CN" altLang="en-US" sz="12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𝟐</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𝟑</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𝟒</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𝟓</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𝟔</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𝟕</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𝟖</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𝟗</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r>
                                      <a:rPr lang="en-US" altLang="zh-CN" sz="1200" b="1" i="0" smtClean="0">
                                        <a:solidFill>
                                          <a:schemeClr val="tx1"/>
                                        </a:solidFill>
                                        <a:latin typeface="Cambria Math" panose="02040503050406030204" pitchFamily="18" charset="0"/>
                                      </a:rPr>
                                      <m:t>𝟎</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𝟏𝟏</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𝟏𝟐</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𝟏𝟑</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𝟏𝟒</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𝟏𝟓</m:t>
                                    </m:r>
                                  </m:sub>
                                </m:sSub>
                              </m:oMath>
                            </m:oMathPara>
                          </a14:m>
                          <a:endParaRPr lang="zh-CN"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0" smtClean="0">
                                        <a:solidFill>
                                          <a:schemeClr val="tx1"/>
                                        </a:solidFill>
                                        <a:latin typeface="Cambria Math" panose="02040503050406030204" pitchFamily="18" charset="0"/>
                                      </a:rPr>
                                      <m:t>𝟎</m:t>
                                    </m:r>
                                  </m:sub>
                                </m:sSub>
                              </m:oMath>
                            </m:oMathPara>
                          </a14:m>
                          <a:endParaRPr lang="zh-CN" altLang="en-US"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𝟐</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𝟑</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𝟒</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𝟓</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𝟔</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𝟕</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𝟖</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𝟗</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m:t>
                                    </m:r>
                                    <m:r>
                                      <a:rPr lang="en-US" altLang="zh-CN" sz="1200" b="1" i="0" smtClean="0">
                                        <a:solidFill>
                                          <a:schemeClr val="tx1"/>
                                        </a:solidFill>
                                        <a:latin typeface="Cambria Math" panose="02040503050406030204" pitchFamily="18" charset="0"/>
                                      </a:rPr>
                                      <m:t>𝟎</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𝟏𝟏</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𝟏𝟐</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𝟏𝟑</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𝟏𝟒</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1" i="0" smtClean="0">
                                        <a:solidFill>
                                          <a:schemeClr val="tx1"/>
                                        </a:solidFill>
                                        <a:latin typeface="Cambria Math" panose="02040503050406030204" pitchFamily="18" charset="0"/>
                                      </a:rPr>
                                      <m:t>𝐯</m:t>
                                    </m:r>
                                  </m:e>
                                  <m:sub>
                                    <m:r>
                                      <a:rPr lang="en-US" altLang="zh-CN" sz="1200" b="1" i="1" smtClean="0">
                                        <a:solidFill>
                                          <a:schemeClr val="tx1"/>
                                        </a:solidFill>
                                        <a:latin typeface="Cambria Math" panose="02040503050406030204" pitchFamily="18" charset="0"/>
                                      </a:rPr>
                                      <m:t>𝟏𝟓</m:t>
                                    </m:r>
                                  </m:sub>
                                </m:sSub>
                              </m:oMath>
                            </m:oMathPara>
                          </a14:m>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2172773002"/>
                  </p:ext>
                </p:extLst>
              </p:nvPr>
            </p:nvGraphicFramePr>
            <p:xfrm>
              <a:off x="179504" y="1289720"/>
              <a:ext cx="8712976" cy="5019600"/>
            </p:xfrm>
            <a:graphic>
              <a:graphicData uri="http://schemas.openxmlformats.org/drawingml/2006/table">
                <a:tbl>
                  <a:tblPr firstRow="1" bandRow="1">
                    <a:tableStyleId>{F5AB1C69-6EDB-4FF4-983F-18BD219EF322}</a:tableStyleId>
                  </a:tblPr>
                  <a:tblGrid>
                    <a:gridCol w="792096"/>
                    <a:gridCol w="495055"/>
                    <a:gridCol w="495055"/>
                    <a:gridCol w="495055"/>
                    <a:gridCol w="495055"/>
                    <a:gridCol w="495055"/>
                    <a:gridCol w="495055"/>
                    <a:gridCol w="495055"/>
                    <a:gridCol w="495055"/>
                    <a:gridCol w="495055"/>
                    <a:gridCol w="495055"/>
                    <a:gridCol w="495055"/>
                    <a:gridCol w="495055"/>
                    <a:gridCol w="495055"/>
                    <a:gridCol w="495055"/>
                    <a:gridCol w="495055"/>
                    <a:gridCol w="495055"/>
                  </a:tblGrid>
                  <a:tr h="396240">
                    <a:tc>
                      <a:txBody>
                        <a:bodyPr/>
                        <a:lstStyle/>
                        <a:p>
                          <a:r>
                            <a:rPr lang="en-US" altLang="zh-CN" sz="1000" b="0" dirty="0" smtClean="0">
                              <a:solidFill>
                                <a:schemeClr val="tx1"/>
                              </a:solidFill>
                            </a:rPr>
                            <a:t>Hamming distance</a:t>
                          </a:r>
                          <a:endParaRPr lang="zh-CN"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61728" t="-1538" r="-1507407"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258537" t="-1538" r="-138902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362963" t="-1538" r="-130617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462963" t="-1538" r="-120617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562963" t="-1538" r="-110617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654878" t="-1538" r="-992683"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4198" t="-1538" r="-904938"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64198" t="-1538" r="-804938"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964198" t="-1538" r="-704938"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051220" t="-1538" r="-596341"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5432" t="-1538" r="-50370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265432" t="-1538" r="-40370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65432" t="-1538" r="-303704"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447561" t="-1538" r="-200000"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566667" t="-1538" r="-102469" b="-117230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666667" t="-1538" r="-2469" b="-1172308"/>
                          </a:stretch>
                        </a:blipFill>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40426" r="-1001538" b="-1521277"/>
                          </a:stretch>
                        </a:blipFill>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235417" r="-1001538" b="-1389583"/>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342553" r="-1001538" b="-1319149"/>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433333" r="-1001538" b="-1191667"/>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544681" r="-1001538" b="-1117021"/>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631250" r="-1001538" b="-993750"/>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746809" r="-1001538" b="-914894"/>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829167" r="-1001538" b="-795833"/>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948936" r="-1001538" b="-712766"/>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048936" r="-1001538" b="-612766"/>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125000" r="-1001538" b="-500000"/>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251064" r="-1001538" b="-410638"/>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322917" r="-1001538" b="-302083"/>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453191" r="-1001538" b="-208511"/>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520833" r="-1001538" b="-104167"/>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9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769" t="-1655319" r="-1001538" b="-6383"/>
                          </a:stretch>
                        </a:blipFill>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17</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sz="1050" kern="10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spcAft>
                              <a:spcPts val="0"/>
                            </a:spcAft>
                          </a:pPr>
                          <a:r>
                            <a:rPr lang="en-US"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050" kern="100" dirty="0">
                            <a:solidFill>
                              <a:schemeClr val="dk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Tree>
    <p:extLst>
      <p:ext uri="{BB962C8B-B14F-4D97-AF65-F5344CB8AC3E}">
        <p14:creationId xmlns:p14="http://schemas.microsoft.com/office/powerpoint/2010/main" val="107427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13</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Symbol-to-chip Option 3</a:t>
            </a:r>
            <a:endParaRPr lang="zh-CN" altLang="en-US" sz="3200" dirty="0"/>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2821867910"/>
                  </p:ext>
                </p:extLst>
              </p:nvPr>
            </p:nvGraphicFramePr>
            <p:xfrm>
              <a:off x="647700" y="1268760"/>
              <a:ext cx="7924800" cy="3627120"/>
            </p:xfrm>
            <a:graphic>
              <a:graphicData uri="http://schemas.openxmlformats.org/drawingml/2006/table">
                <a:tbl>
                  <a:tblPr firstRow="1" bandRow="1">
                    <a:tableStyleId>{C083E6E3-FA7D-4D7B-A595-EF9225AFEA82}</a:tableStyleId>
                  </a:tblPr>
                  <a:tblGrid>
                    <a:gridCol w="2162200"/>
                    <a:gridCol w="5762600"/>
                  </a:tblGrid>
                  <a:tr h="0">
                    <a:tc>
                      <a:txBody>
                        <a:bodyPr/>
                        <a:lstStyle/>
                        <a:p>
                          <a:pPr algn="ctr"/>
                          <a:r>
                            <a:rPr lang="en-US" altLang="zh-CN" sz="800" dirty="0" smtClean="0">
                              <a:latin typeface="+mj-lt"/>
                            </a:rPr>
                            <a:t>Date symbol</a:t>
                          </a:r>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dirty="0" smtClean="0">
                              <a:latin typeface="+mj-lt"/>
                            </a:rPr>
                            <a:t>Chip Values </a:t>
                          </a:r>
                          <a14:m>
                            <m:oMath xmlns:m="http://schemas.openxmlformats.org/officeDocument/2006/math">
                              <m:d>
                                <m:dPr>
                                  <m:ctrlPr>
                                    <a:rPr lang="en-US" altLang="zh-CN" sz="800" i="1" smtClean="0">
                                      <a:latin typeface="Cambria Math" panose="02040503050406030204" pitchFamily="18" charset="0"/>
                                    </a:rPr>
                                  </m:ctrlPr>
                                </m:dPr>
                                <m:e>
                                  <m:sSub>
                                    <m:sSubPr>
                                      <m:ctrlPr>
                                        <a:rPr lang="en-US" altLang="zh-CN" sz="800"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𝟎</m:t>
                                      </m:r>
                                    </m:sub>
                                  </m:sSub>
                                  <m:r>
                                    <a:rPr lang="en-US" altLang="zh-CN" sz="800" b="1" i="1" smtClean="0">
                                      <a:latin typeface="Cambria Math" panose="02040503050406030204" pitchFamily="18" charset="0"/>
                                    </a:rPr>
                                    <m:t>, </m:t>
                                  </m:r>
                                  <m:sSub>
                                    <m:sSubPr>
                                      <m:ctrlPr>
                                        <a:rPr lang="en-US" altLang="zh-CN" sz="800" b="1"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𝟏</m:t>
                                      </m:r>
                                    </m:sub>
                                  </m:sSub>
                                  <m:r>
                                    <a:rPr lang="en-US" altLang="zh-CN" sz="800" b="1" i="1" smtClean="0">
                                      <a:latin typeface="Cambria Math" panose="02040503050406030204" pitchFamily="18" charset="0"/>
                                    </a:rPr>
                                    <m:t>,…, </m:t>
                                  </m:r>
                                  <m:sSub>
                                    <m:sSubPr>
                                      <m:ctrlPr>
                                        <a:rPr lang="en-US" altLang="zh-CN" sz="800" b="1"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𝟑𝟏</m:t>
                                      </m:r>
                                    </m:sub>
                                  </m:sSub>
                                </m:e>
                              </m:d>
                            </m:oMath>
                          </a14:m>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1  1  0  0  1  0  1  0  1  0  0  1  0  0  0  0  1  1  0  0  1  0  1  0  0  1  1  0  1  1  1  1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1  0  1  0  1  1  0  0  1  1  1  1  0  1  1  0  1  0  1  0  1  1  0  0  0  0  0  0  1  0  0  1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1  0  0  1  0  0  0  0  1  1  0  0  1  0  1  0  1  0  0  1  0  0  0  0  0  0  1  1  0  1  0  1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1  1  1  1  0  1  1  0  1  0  1  0  1  1  0  0  1  1  1  1  0  1  1  0  0  1  0  1  0  0  1  1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1  0  0  1  1  1  1  1  0  0  1  1  1  0  1  0  1  0  0  1  1  1  1  1  1  1  0  0  0  1  0  1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1  1  1  1  1  0  0  1  0  1  0  1  1  1  0  0  1  1  1  1  1  0  0  1  1  0  1  0  0  0  1  1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6</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1  1  0  0  0  1  0  1  0  1  1  0  0  0  0  0  1  1  0  0  0  1  0  1  1  0  0  1  1  1  1  1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7</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1  0  1  0  0  0  1  1  0  0  0  0  0  1  1  0  1  0  1  0  0  0  1  1  1  1  1  1  1  0  0  1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8</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1  0  0  1  1  1  1  1  1  1  0  0  0  1  0  1  0  1  1  0  0  0  0  0  1  1  0  0  0  1  0  1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9</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1  1  1  1  1  0  0  1  1  0  1  0  0  0  1  1  0  0  0  0  0  1  1  0  1  0  1  0  0  0  1  1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1  1  0  0  0  1  0  1  1  0  0  1  1  1  1  1  0  0  1  1  1  0  1  0  1  0  0  1  1  1  1  1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1  0  1  0  0  0  1  1  1  1  1  1  1  0  0  1  0  1  0  1  1  1  0  0  1  1  1  1  1  0  0  1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1  1  0  0  1  0  1  0  0  1  1  0  1  1  1  1  0  0  1  1  0  1  0  1  0  1  1  0  1  1  1  1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1  0  1  0  1  1  0  0  0  0  0  0  1  0  0  1  0  1  0  1  0  0  1  1  0  0  0  0  1  0  0  1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1  0  0  1  0  0  0  0  0  0  1  1  0  1  0  1  0  1  1  0  1  1  1  1  0  0  1  1  0  1  0  1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1  1  1  1  0  1  1  0  0  1  0  1  0  0  1  1  0  0  0  0  1  0  0  1  0  1  0  1  0  0  1  1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2821867910"/>
                  </p:ext>
                </p:extLst>
              </p:nvPr>
            </p:nvGraphicFramePr>
            <p:xfrm>
              <a:off x="647700" y="1268760"/>
              <a:ext cx="7924800" cy="3627120"/>
            </p:xfrm>
            <a:graphic>
              <a:graphicData uri="http://schemas.openxmlformats.org/drawingml/2006/table">
                <a:tbl>
                  <a:tblPr firstRow="1" bandRow="1">
                    <a:tableStyleId>{C083E6E3-FA7D-4D7B-A595-EF9225AFEA82}</a:tableStyleId>
                  </a:tblPr>
                  <a:tblGrid>
                    <a:gridCol w="2162200"/>
                    <a:gridCol w="5762600"/>
                  </a:tblGrid>
                  <a:tr h="213360">
                    <a:tc>
                      <a:txBody>
                        <a:bodyPr/>
                        <a:lstStyle/>
                        <a:p>
                          <a:pPr algn="ctr"/>
                          <a:r>
                            <a:rPr lang="en-US" altLang="zh-CN" sz="800" dirty="0" smtClean="0">
                              <a:latin typeface="+mj-lt"/>
                            </a:rPr>
                            <a:t>Date symbol</a:t>
                          </a:r>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7632" t="-2857" r="-211" b="-1608571"/>
                          </a:stretch>
                        </a:blipFill>
                      </a:tcPr>
                    </a:tc>
                  </a:tr>
                  <a:tr h="213360">
                    <a:tc>
                      <a:txBody>
                        <a:bodyPr/>
                        <a:lstStyle/>
                        <a:p>
                          <a:pPr algn="ctr"/>
                          <a:r>
                            <a:rPr lang="en-US" altLang="zh-CN" sz="800" dirty="0" smtClean="0"/>
                            <a:t>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1  1  0  0  1  0  1  0  1  0  0  1  0  0  0  0  1  1  0  0  1  0  1  0  0  1  1  0  1  1  1  1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1  0  1  0  1  1  0  0  1  1  1  1  0  1  1  0  1  0  1  0  1  1  0  0  0  0  0  0  1  0  0  1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1  0  0  1  0  0  0  0  1  1  0  0  1  0  1  0  1  0  0  1  0  0  0  0  0  0  1  1  0  1  0  1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1  1  1  1  0  1  1  0  1  0  1  0  1  1  0  0  1  1  1  1  0  1  1  0  0  1  0  1  0  0  1  1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1  0  0  1  1  1  1  1  0  0  1  1  1  0  1  0  1  0  0  1  1  1  1  1  1  1  0  0  0  1  0  1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1  1  1  1  1  0  0  1  0  1  0  1  1  1  0  0  1  1  1  1  1  0  0  1  1  0  1  0  0  0  1  1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6</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1  1  0  0  0  1  0  1  0  1  1  0  0  0  0  0  1  1  0  0  0  1  0  1  1  0  0  1  1  1  1  1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7</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1  0  1  0  0  0  1  1  0  0  0  0  0  1  1  0  1  0  1  0  0  0  1  1  1  1  1  1  1  0  0  1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8</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1  0  0  1  1  1  1  1  1  1  0  0  0  1  0  1  0  1  1  0  0  0  0  0  1  1  0  0  0  1  0  1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9</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1  1  1  1  1  0  0  1  1  0  1  0  0  0  1  1  0  0  0  0  0  1  1  0  1  0  1  0  0  0  1  1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1  1  0  0  0  1  0  1  1  0  0  1  1  1  1  1  0  0  1  1  1  0  1  0  1  0  0  1  1  1  1  1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1  0  1  0  0  0  1  1  1  1  1  1  1  0  0  1  0  1  0  1  1  1  0  0  1  1  1  1  1  0  0  1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1  1  0  0  1  0  1  0  0  1  1  0  1  1  1  1  0  0  1  1  0  1  0  1  0  1  1  0  1  1  1  1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1  0  1  0  1  1  0  0  0  0  0  0  1  0  0  1  0  1  0  1  0  0  1  1  0  0  0  0  1  0  0  1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1  0  0  1  0  0  0  0  0  0  1  1  0  1  0  1  0  1  1  0  1  1  1  1  0  0  1  1  0  1  0  1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800" kern="1200" dirty="0">
                              <a:solidFill>
                                <a:schemeClr val="tx1"/>
                              </a:solidFill>
                              <a:latin typeface="+mn-lt"/>
                              <a:ea typeface="+mn-ea"/>
                              <a:cs typeface="+mn-cs"/>
                            </a:rPr>
                            <a:t>1  1  1  1  0  1  1  0  0  1  0  1  0  0  1  1  0  0  0  0  1  0  0  1  0  1  0  1  0  0  1  1</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3" name="矩形 2"/>
          <p:cNvSpPr/>
          <p:nvPr/>
        </p:nvSpPr>
        <p:spPr>
          <a:xfrm>
            <a:off x="611560" y="4895880"/>
            <a:ext cx="7960940" cy="1532727"/>
          </a:xfrm>
          <a:prstGeom prst="rect">
            <a:avLst/>
          </a:prstGeom>
        </p:spPr>
        <p:txBody>
          <a:bodyPr wrap="square">
            <a:spAutoFit/>
          </a:bodyPr>
          <a:lstStyle/>
          <a:p>
            <a:pPr marL="171450" indent="-171450">
              <a:lnSpc>
                <a:spcPct val="130000"/>
              </a:lnSpc>
              <a:buFont typeface="Wingdings" panose="05000000000000000000" pitchFamily="2" charset="2"/>
              <a:buChar char="n"/>
            </a:pPr>
            <a:r>
              <a:rPr lang="en-US" altLang="zh-CN" dirty="0" smtClean="0"/>
              <a:t>Recommend Option 3</a:t>
            </a:r>
          </a:p>
          <a:p>
            <a:pPr marL="628650" lvl="1" indent="-171450">
              <a:lnSpc>
                <a:spcPct val="130000"/>
              </a:lnSpc>
              <a:buFont typeface="Times New Roman" panose="02020603050405020304" pitchFamily="18" charset="0"/>
              <a:buChar char="­"/>
            </a:pPr>
            <a:r>
              <a:rPr lang="en-US" altLang="zh-CN" dirty="0" smtClean="0"/>
              <a:t>The Hamming distance of any two 32-chip sequences is 16 to improve the symbol error rate</a:t>
            </a:r>
          </a:p>
          <a:p>
            <a:pPr marL="628650" lvl="1" indent="-171450">
              <a:lnSpc>
                <a:spcPct val="130000"/>
              </a:lnSpc>
              <a:buFont typeface="Times New Roman" panose="02020603050405020304" pitchFamily="18" charset="0"/>
              <a:buChar char="­"/>
            </a:pPr>
            <a:r>
              <a:rPr lang="en-US" altLang="zh-CN" dirty="0"/>
              <a:t>There are two chips with the fixed value at the particular positions, which could be used to assist the CFO estimation and compensation</a:t>
            </a:r>
          </a:p>
          <a:p>
            <a:pPr marL="628650" lvl="1" indent="-171450">
              <a:lnSpc>
                <a:spcPct val="130000"/>
              </a:lnSpc>
              <a:buFont typeface="Times New Roman" panose="02020603050405020304" pitchFamily="18" charset="0"/>
              <a:buChar char="­"/>
            </a:pPr>
            <a:r>
              <a:rPr lang="en-US" altLang="zh-CN" dirty="0" smtClean="0"/>
              <a:t>O-QPSK modulated symbols are orthogonal to support non-coherent demodulator</a:t>
            </a:r>
          </a:p>
          <a:p>
            <a:pPr marL="628650" lvl="1" indent="-171450">
              <a:lnSpc>
                <a:spcPct val="130000"/>
              </a:lnSpc>
              <a:buFont typeface="Times New Roman" panose="02020603050405020304" pitchFamily="18" charset="0"/>
              <a:buChar char="­"/>
            </a:pPr>
            <a:r>
              <a:rPr lang="en-US" altLang="zh-CN" dirty="0" smtClean="0"/>
              <a:t>O-QPSK modulated symbols have low PAPR in the frequency domain </a:t>
            </a:r>
            <a:endParaRPr lang="en-US" altLang="zh-CN" dirty="0"/>
          </a:p>
        </p:txBody>
      </p:sp>
    </p:spTree>
    <p:extLst>
      <p:ext uri="{BB962C8B-B14F-4D97-AF65-F5344CB8AC3E}">
        <p14:creationId xmlns:p14="http://schemas.microsoft.com/office/powerpoint/2010/main" val="2452333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a:t>Ziyang</a:t>
            </a:r>
            <a:r>
              <a:rPr lang="en-US" altLang="zh-CN" dirty="0"/>
              <a:t> </a:t>
            </a:r>
            <a:r>
              <a:rPr lang="en-US" altLang="zh-CN" dirty="0" smtClean="0"/>
              <a:t>Guo</a:t>
            </a:r>
            <a:r>
              <a:rPr lang="en-US" altLang="en-US" dirty="0" smtClean="0"/>
              <a:t>,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14</a:t>
            </a:fld>
            <a:endParaRPr lang="en-US" altLang="en-US" dirty="0"/>
          </a:p>
        </p:txBody>
      </p:sp>
      <p:sp>
        <p:nvSpPr>
          <p:cNvPr id="7" name="标题 1"/>
          <p:cNvSpPr>
            <a:spLocks noGrp="1"/>
          </p:cNvSpPr>
          <p:nvPr>
            <p:ph type="title"/>
          </p:nvPr>
        </p:nvSpPr>
        <p:spPr>
          <a:xfrm>
            <a:off x="685800" y="332656"/>
            <a:ext cx="7772400" cy="1066800"/>
          </a:xfrm>
        </p:spPr>
        <p:txBody>
          <a:bodyPr/>
          <a:lstStyle/>
          <a:p>
            <a:r>
              <a:rPr lang="en-US" altLang="zh-CN" sz="2800" dirty="0" smtClean="0"/>
              <a:t>Autocorrelation Characteristics of Option 3</a:t>
            </a:r>
            <a:endParaRPr lang="zh-CN" altLang="en-US" sz="2800" dirty="0"/>
          </a:p>
        </p:txBody>
      </p:sp>
      <p:sp>
        <p:nvSpPr>
          <p:cNvPr id="24" name="文本框 23"/>
          <p:cNvSpPr txBox="1"/>
          <p:nvPr/>
        </p:nvSpPr>
        <p:spPr>
          <a:xfrm>
            <a:off x="827584" y="6131760"/>
            <a:ext cx="5328592" cy="307777"/>
          </a:xfrm>
          <a:prstGeom prst="rect">
            <a:avLst/>
          </a:prstGeom>
          <a:noFill/>
        </p:spPr>
        <p:txBody>
          <a:bodyPr wrap="square" rtlCol="0">
            <a:spAutoFit/>
          </a:bodyPr>
          <a:lstStyle/>
          <a:p>
            <a:r>
              <a:rPr lang="en-US" altLang="zh-CN" sz="1400" dirty="0" smtClean="0"/>
              <a:t>O-QPSK modulation; 4x over-sampling (all in real numbers)</a:t>
            </a:r>
            <a:endParaRPr lang="zh-CN" altLang="en-US" sz="1400" dirty="0"/>
          </a:p>
        </p:txBody>
      </p:sp>
      <p:pic>
        <p:nvPicPr>
          <p:cNvPr id="23" name="图片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59" y="986691"/>
            <a:ext cx="1726892" cy="1314948"/>
          </a:xfrm>
          <a:prstGeom prst="rect">
            <a:avLst/>
          </a:prstGeom>
          <a:noFill/>
          <a:ln>
            <a:noFill/>
          </a:ln>
        </p:spPr>
      </p:pic>
      <p:pic>
        <p:nvPicPr>
          <p:cNvPr id="35" name="图片 3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739" y="986691"/>
            <a:ext cx="1860651" cy="1352718"/>
          </a:xfrm>
          <a:prstGeom prst="rect">
            <a:avLst/>
          </a:prstGeom>
          <a:noFill/>
          <a:ln>
            <a:noFill/>
          </a:ln>
        </p:spPr>
      </p:pic>
      <p:pic>
        <p:nvPicPr>
          <p:cNvPr id="40" name="图片 3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046" y="986691"/>
            <a:ext cx="1890040" cy="1352718"/>
          </a:xfrm>
          <a:prstGeom prst="rect">
            <a:avLst/>
          </a:prstGeom>
          <a:noFill/>
          <a:ln>
            <a:noFill/>
          </a:ln>
        </p:spPr>
      </p:pic>
      <p:pic>
        <p:nvPicPr>
          <p:cNvPr id="43" name="图片 4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1385" y="1002715"/>
            <a:ext cx="1998975" cy="1363850"/>
          </a:xfrm>
          <a:prstGeom prst="rect">
            <a:avLst/>
          </a:prstGeom>
          <a:noFill/>
          <a:ln>
            <a:noFill/>
          </a:ln>
        </p:spPr>
      </p:pic>
      <p:pic>
        <p:nvPicPr>
          <p:cNvPr id="44" name="图片 4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689" y="2207939"/>
            <a:ext cx="1782050" cy="1316003"/>
          </a:xfrm>
          <a:prstGeom prst="rect">
            <a:avLst/>
          </a:prstGeom>
          <a:noFill/>
          <a:ln>
            <a:noFill/>
          </a:ln>
        </p:spPr>
      </p:pic>
      <p:pic>
        <p:nvPicPr>
          <p:cNvPr id="45" name="图片 4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5630" y="2174899"/>
            <a:ext cx="1881760" cy="1390857"/>
          </a:xfrm>
          <a:prstGeom prst="rect">
            <a:avLst/>
          </a:prstGeom>
          <a:noFill/>
          <a:ln>
            <a:noFill/>
          </a:ln>
        </p:spPr>
      </p:pic>
      <p:pic>
        <p:nvPicPr>
          <p:cNvPr id="46" name="图片 4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4763" y="2249854"/>
            <a:ext cx="1846570" cy="1315902"/>
          </a:xfrm>
          <a:prstGeom prst="rect">
            <a:avLst/>
          </a:prstGeom>
          <a:noFill/>
          <a:ln>
            <a:noFill/>
          </a:ln>
        </p:spPr>
      </p:pic>
      <p:pic>
        <p:nvPicPr>
          <p:cNvPr id="47" name="图片 4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8908" y="2260071"/>
            <a:ext cx="1921452" cy="1305685"/>
          </a:xfrm>
          <a:prstGeom prst="rect">
            <a:avLst/>
          </a:prstGeom>
          <a:noFill/>
          <a:ln>
            <a:noFill/>
          </a:ln>
        </p:spPr>
      </p:pic>
      <p:pic>
        <p:nvPicPr>
          <p:cNvPr id="48" name="图片 4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102" y="3451673"/>
            <a:ext cx="1798066" cy="1414168"/>
          </a:xfrm>
          <a:prstGeom prst="rect">
            <a:avLst/>
          </a:prstGeom>
          <a:noFill/>
          <a:ln>
            <a:noFill/>
          </a:ln>
        </p:spPr>
      </p:pic>
      <p:pic>
        <p:nvPicPr>
          <p:cNvPr id="49" name="图片 48"/>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0" y="3439993"/>
            <a:ext cx="1931390" cy="1446212"/>
          </a:xfrm>
          <a:prstGeom prst="rect">
            <a:avLst/>
          </a:prstGeom>
          <a:noFill/>
          <a:ln>
            <a:noFill/>
          </a:ln>
        </p:spPr>
      </p:pic>
      <p:pic>
        <p:nvPicPr>
          <p:cNvPr id="50" name="图片 49"/>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31283" y="3435558"/>
            <a:ext cx="1950032" cy="1450647"/>
          </a:xfrm>
          <a:prstGeom prst="rect">
            <a:avLst/>
          </a:prstGeom>
          <a:noFill/>
          <a:ln>
            <a:noFill/>
          </a:ln>
        </p:spPr>
      </p:pic>
      <p:pic>
        <p:nvPicPr>
          <p:cNvPr id="51" name="图片 50"/>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8838" y="3451672"/>
            <a:ext cx="1917075" cy="1434533"/>
          </a:xfrm>
          <a:prstGeom prst="rect">
            <a:avLst/>
          </a:prstGeom>
          <a:noFill/>
          <a:ln>
            <a:noFill/>
          </a:ln>
        </p:spPr>
      </p:pic>
      <p:pic>
        <p:nvPicPr>
          <p:cNvPr id="52" name="图片 5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674" y="4715790"/>
            <a:ext cx="1851073" cy="1494245"/>
          </a:xfrm>
          <a:prstGeom prst="rect">
            <a:avLst/>
          </a:prstGeom>
          <a:noFill/>
          <a:ln>
            <a:noFill/>
          </a:ln>
        </p:spPr>
      </p:pic>
      <p:pic>
        <p:nvPicPr>
          <p:cNvPr id="53" name="图片 52"/>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34970" y="4767017"/>
            <a:ext cx="1861706" cy="1486264"/>
          </a:xfrm>
          <a:prstGeom prst="rect">
            <a:avLst/>
          </a:prstGeom>
          <a:noFill/>
          <a:ln>
            <a:noFill/>
          </a:ln>
        </p:spPr>
      </p:pic>
      <p:pic>
        <p:nvPicPr>
          <p:cNvPr id="54" name="图片 53"/>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29728" y="4767017"/>
            <a:ext cx="1946709" cy="1545024"/>
          </a:xfrm>
          <a:prstGeom prst="rect">
            <a:avLst/>
          </a:prstGeom>
          <a:noFill/>
          <a:ln>
            <a:noFill/>
          </a:ln>
        </p:spPr>
      </p:pic>
      <p:pic>
        <p:nvPicPr>
          <p:cNvPr id="55" name="图片 54"/>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31807" y="4823111"/>
            <a:ext cx="1926393" cy="1488929"/>
          </a:xfrm>
          <a:prstGeom prst="rect">
            <a:avLst/>
          </a:prstGeom>
          <a:noFill/>
          <a:ln>
            <a:noFill/>
          </a:ln>
        </p:spPr>
      </p:pic>
    </p:spTree>
    <p:extLst>
      <p:ext uri="{BB962C8B-B14F-4D97-AF65-F5344CB8AC3E}">
        <p14:creationId xmlns:p14="http://schemas.microsoft.com/office/powerpoint/2010/main" val="208377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en-US" dirty="0" err="1"/>
              <a:t>Ziyang</a:t>
            </a:r>
            <a:r>
              <a:rPr lang="en-US" altLang="en-US" dirty="0"/>
              <a:t> Guo, </a:t>
            </a:r>
            <a:r>
              <a:rPr lang="en-US" altLang="en-US" dirty="0" smtClean="0"/>
              <a:t>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15</a:t>
            </a:fld>
            <a:endParaRPr lang="en-US" altLang="en-US" dirty="0"/>
          </a:p>
        </p:txBody>
      </p:sp>
      <p:sp>
        <p:nvSpPr>
          <p:cNvPr id="7" name="标题 1"/>
          <p:cNvSpPr>
            <a:spLocks noGrp="1"/>
          </p:cNvSpPr>
          <p:nvPr>
            <p:ph type="title"/>
          </p:nvPr>
        </p:nvSpPr>
        <p:spPr>
          <a:xfrm>
            <a:off x="685800" y="404664"/>
            <a:ext cx="7772400" cy="1066800"/>
          </a:xfrm>
        </p:spPr>
        <p:txBody>
          <a:bodyPr/>
          <a:lstStyle/>
          <a:p>
            <a:r>
              <a:rPr lang="en-US" altLang="zh-CN" dirty="0" smtClean="0"/>
              <a:t>Simulation Results</a:t>
            </a:r>
            <a:endParaRPr lang="zh-CN" altLang="en-US" dirty="0"/>
          </a:p>
        </p:txBody>
      </p: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685800" y="1124744"/>
                <a:ext cx="7772400" cy="4824536"/>
              </a:xfrm>
            </p:spPr>
            <p:txBody>
              <a:bodyPr/>
              <a:lstStyle/>
              <a:p>
                <a:pPr algn="just">
                  <a:lnSpc>
                    <a:spcPct val="140000"/>
                  </a:lnSpc>
                  <a:buFont typeface="Wingdings" panose="05000000000000000000" pitchFamily="2" charset="2"/>
                  <a:buChar char="n"/>
                </a:pPr>
                <a:r>
                  <a:rPr lang="en-US" altLang="zh-CN" sz="1800" dirty="0" smtClean="0">
                    <a:latin typeface="+mj-lt"/>
                  </a:rPr>
                  <a:t>Setting A</a:t>
                </a:r>
              </a:p>
              <a:p>
                <a:pPr lvl="1" algn="just">
                  <a:lnSpc>
                    <a:spcPct val="140000"/>
                  </a:lnSpc>
                  <a:buFont typeface="Times New Roman" panose="02020603050405020304" pitchFamily="18" charset="0"/>
                  <a:buChar char="­"/>
                </a:pPr>
                <a:r>
                  <a:rPr lang="en-US" altLang="zh-CN" sz="1400" dirty="0" smtClean="0">
                    <a:latin typeface="+mj-lt"/>
                  </a:rPr>
                  <a:t>AWGN without CFO</a:t>
                </a:r>
              </a:p>
              <a:p>
                <a:pPr lvl="1" algn="just">
                  <a:lnSpc>
                    <a:spcPct val="140000"/>
                  </a:lnSpc>
                  <a:buFont typeface="Times New Roman" panose="02020603050405020304" pitchFamily="18" charset="0"/>
                  <a:buChar char="­"/>
                </a:pPr>
                <a:r>
                  <a:rPr lang="en-US" altLang="zh-CN" sz="1400" dirty="0" smtClean="0">
                    <a:latin typeface="+mj-lt"/>
                  </a:rPr>
                  <a:t>coherent demodulator with hard decision</a:t>
                </a:r>
              </a:p>
              <a:p>
                <a:pPr lvl="1" algn="just">
                  <a:lnSpc>
                    <a:spcPct val="140000"/>
                  </a:lnSpc>
                  <a:buFont typeface="Times New Roman" panose="02020603050405020304" pitchFamily="18" charset="0"/>
                  <a:buChar char="­"/>
                </a:pPr>
                <a:r>
                  <a:rPr lang="en-US" altLang="zh-CN" sz="1400" dirty="0" smtClean="0">
                    <a:latin typeface="+mj-lt"/>
                  </a:rPr>
                  <a:t>4 samples per chip duration</a:t>
                </a:r>
              </a:p>
              <a:p>
                <a:pPr algn="just">
                  <a:lnSpc>
                    <a:spcPct val="140000"/>
                  </a:lnSpc>
                  <a:buFont typeface="Wingdings" panose="05000000000000000000" pitchFamily="2" charset="2"/>
                  <a:buChar char="n"/>
                </a:pPr>
                <a:endParaRPr lang="en-US" altLang="zh-CN" sz="1800" dirty="0">
                  <a:latin typeface="+mj-lt"/>
                </a:endParaRPr>
              </a:p>
              <a:p>
                <a:pPr algn="just">
                  <a:lnSpc>
                    <a:spcPct val="140000"/>
                  </a:lnSpc>
                  <a:buFont typeface="Wingdings" panose="05000000000000000000" pitchFamily="2" charset="2"/>
                  <a:buChar char="n"/>
                </a:pPr>
                <a:endParaRPr lang="en-US" altLang="zh-CN" sz="1800" dirty="0" smtClean="0">
                  <a:latin typeface="+mj-lt"/>
                </a:endParaRPr>
              </a:p>
              <a:p>
                <a:pPr algn="just">
                  <a:lnSpc>
                    <a:spcPct val="140000"/>
                  </a:lnSpc>
                  <a:buFont typeface="Wingdings" panose="05000000000000000000" pitchFamily="2" charset="2"/>
                  <a:buChar char="n"/>
                </a:pPr>
                <a:endParaRPr lang="en-US" altLang="zh-CN" sz="1800" dirty="0">
                  <a:latin typeface="+mj-lt"/>
                </a:endParaRPr>
              </a:p>
              <a:p>
                <a:pPr algn="just">
                  <a:lnSpc>
                    <a:spcPct val="140000"/>
                  </a:lnSpc>
                  <a:buFont typeface="Wingdings" panose="05000000000000000000" pitchFamily="2" charset="2"/>
                  <a:buChar char="n"/>
                </a:pPr>
                <a:endParaRPr lang="en-US" altLang="zh-CN" sz="1800" dirty="0" smtClean="0">
                  <a:latin typeface="+mj-lt"/>
                </a:endParaRPr>
              </a:p>
              <a:p>
                <a:pPr algn="just">
                  <a:lnSpc>
                    <a:spcPct val="140000"/>
                  </a:lnSpc>
                  <a:buFont typeface="Wingdings" panose="05000000000000000000" pitchFamily="2" charset="2"/>
                  <a:buChar char="n"/>
                </a:pPr>
                <a:endParaRPr lang="en-US" altLang="zh-CN" sz="1800" dirty="0">
                  <a:latin typeface="+mj-lt"/>
                </a:endParaRPr>
              </a:p>
              <a:p>
                <a:pPr algn="just">
                  <a:lnSpc>
                    <a:spcPct val="140000"/>
                  </a:lnSpc>
                  <a:buFont typeface="Wingdings" panose="05000000000000000000" pitchFamily="2" charset="2"/>
                  <a:buChar char="n"/>
                </a:pPr>
                <a:endParaRPr lang="en-US" altLang="zh-CN" sz="1800" dirty="0" smtClean="0">
                  <a:latin typeface="+mj-lt"/>
                </a:endParaRPr>
              </a:p>
              <a:p>
                <a:pPr algn="just">
                  <a:lnSpc>
                    <a:spcPct val="140000"/>
                  </a:lnSpc>
                  <a:buFont typeface="Wingdings" panose="05000000000000000000" pitchFamily="2" charset="2"/>
                  <a:buChar char="n"/>
                </a:pPr>
                <a:endParaRPr lang="en-US" altLang="zh-CN" sz="1800" dirty="0">
                  <a:latin typeface="+mj-lt"/>
                </a:endParaRPr>
              </a:p>
              <a:p>
                <a:pPr algn="just">
                  <a:lnSpc>
                    <a:spcPct val="140000"/>
                  </a:lnSpc>
                  <a:buFont typeface="Wingdings" panose="05000000000000000000" pitchFamily="2" charset="2"/>
                  <a:buChar char="n"/>
                </a:pPr>
                <a:r>
                  <a:rPr lang="en-US" altLang="zh-CN" sz="1800" dirty="0" smtClean="0">
                    <a:latin typeface="+mj-lt"/>
                  </a:rPr>
                  <a:t>Option 1, 2, 3 achieve 0.9dB, 0.9dB and 0.6dB gain at </a:t>
                </a:r>
                <a14:m>
                  <m:oMath xmlns:m="http://schemas.openxmlformats.org/officeDocument/2006/math">
                    <m:r>
                      <m:rPr>
                        <m:sty m:val="p"/>
                      </m:rPr>
                      <a:rPr lang="en-US" altLang="zh-CN" sz="1800" b="0" i="0" smtClean="0">
                        <a:latin typeface="Cambria Math" panose="02040503050406030204" pitchFamily="18" charset="0"/>
                      </a:rPr>
                      <m:t>SER</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10</m:t>
                        </m:r>
                      </m:e>
                      <m:sup>
                        <m:r>
                          <a:rPr lang="en-US" altLang="zh-CN" sz="1800" b="0" i="1" smtClean="0">
                            <a:latin typeface="Cambria Math" panose="02040503050406030204" pitchFamily="18" charset="0"/>
                          </a:rPr>
                          <m:t>−4</m:t>
                        </m:r>
                      </m:sup>
                    </m:sSup>
                  </m:oMath>
                </a14:m>
                <a:r>
                  <a:rPr lang="en-US" altLang="zh-CN" sz="1800" dirty="0" smtClean="0">
                    <a:latin typeface="+mj-lt"/>
                  </a:rPr>
                  <a:t>, respectively</a:t>
                </a:r>
              </a:p>
              <a:p>
                <a:pPr marL="457200" lvl="1" indent="0" algn="just">
                  <a:lnSpc>
                    <a:spcPct val="140000"/>
                  </a:lnSpc>
                  <a:buNone/>
                </a:pPr>
                <a:endParaRPr lang="en-US" altLang="zh-CN" sz="1400" dirty="0">
                  <a:latin typeface="+mj-lt"/>
                </a:endParaRPr>
              </a:p>
              <a:p>
                <a:pPr lvl="1" algn="just">
                  <a:lnSpc>
                    <a:spcPct val="150000"/>
                  </a:lnSpc>
                  <a:buFont typeface="Times New Roman" panose="02020603050405020304" pitchFamily="18" charset="0"/>
                  <a:buChar char="­"/>
                </a:pPr>
                <a:endParaRPr lang="en-US" altLang="zh-CN" sz="1400" dirty="0" smtClean="0">
                  <a:latin typeface="+mj-lt"/>
                </a:endParaRPr>
              </a:p>
              <a:p>
                <a:pPr algn="just">
                  <a:lnSpc>
                    <a:spcPct val="150000"/>
                  </a:lnSpc>
                  <a:buFont typeface="Wingdings" panose="05000000000000000000" pitchFamily="2" charset="2"/>
                  <a:buChar char="n"/>
                </a:pPr>
                <a:endParaRPr lang="en-US" altLang="zh-CN" sz="1400" dirty="0" smtClean="0">
                  <a:latin typeface="+mj-lt"/>
                </a:endParaRPr>
              </a:p>
              <a:p>
                <a:pPr marL="685800" lvl="1" algn="just">
                  <a:lnSpc>
                    <a:spcPct val="120000"/>
                  </a:lnSpc>
                  <a:buFont typeface="Times New Roman" panose="02020603050405020304" pitchFamily="18" charset="0"/>
                  <a:buChar char="­"/>
                </a:pPr>
                <a:endParaRPr lang="en-US" altLang="zh-CN" sz="1400" dirty="0" smtClean="0">
                  <a:latin typeface="+mj-lt"/>
                </a:endParaRPr>
              </a:p>
              <a:p>
                <a:pPr marL="0" indent="0">
                  <a:lnSpc>
                    <a:spcPct val="120000"/>
                  </a:lnSpc>
                  <a:buNone/>
                </a:pPr>
                <a:endParaRPr lang="zh-CN" altLang="en-US" sz="1800" dirty="0">
                  <a:latin typeface="+mj-lt"/>
                </a:endParaRPr>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685800" y="1124744"/>
                <a:ext cx="7772400" cy="4824536"/>
              </a:xfrm>
              <a:blipFill rotWithShape="0">
                <a:blip r:embed="rId2"/>
                <a:stretch>
                  <a:fillRect l="-549" r="-627" b="-13021"/>
                </a:stretch>
              </a:blipFill>
            </p:spPr>
            <p:txBody>
              <a:bodyPr/>
              <a:lstStyle/>
              <a:p>
                <a:r>
                  <a:rPr lang="zh-CN" altLang="en-US">
                    <a:noFill/>
                  </a:rPr>
                  <a:t> </a:t>
                </a:r>
              </a:p>
            </p:txBody>
          </p:sp>
        </mc:Fallback>
      </mc:AlternateContent>
      <p:pic>
        <p:nvPicPr>
          <p:cNvPr id="13" name="图片 12"/>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534953"/>
            <a:ext cx="4322966" cy="3071592"/>
          </a:xfrm>
          <a:prstGeom prst="rect">
            <a:avLst/>
          </a:prstGeom>
          <a:noFill/>
          <a:ln>
            <a:noFill/>
          </a:ln>
        </p:spPr>
      </p:pic>
    </p:spTree>
    <p:extLst>
      <p:ext uri="{BB962C8B-B14F-4D97-AF65-F5344CB8AC3E}">
        <p14:creationId xmlns:p14="http://schemas.microsoft.com/office/powerpoint/2010/main" val="296102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en-US" dirty="0" err="1"/>
              <a:t>Ziyang</a:t>
            </a:r>
            <a:r>
              <a:rPr lang="en-US" altLang="en-US" dirty="0"/>
              <a:t> Guo, </a:t>
            </a:r>
            <a:r>
              <a:rPr lang="en-US" altLang="en-US" dirty="0" smtClean="0"/>
              <a:t>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16</a:t>
            </a:fld>
            <a:endParaRPr lang="en-US" altLang="en-US" dirty="0"/>
          </a:p>
        </p:txBody>
      </p:sp>
      <p:sp>
        <p:nvSpPr>
          <p:cNvPr id="7" name="标题 1"/>
          <p:cNvSpPr>
            <a:spLocks noGrp="1"/>
          </p:cNvSpPr>
          <p:nvPr>
            <p:ph type="title"/>
          </p:nvPr>
        </p:nvSpPr>
        <p:spPr>
          <a:xfrm>
            <a:off x="685800" y="404664"/>
            <a:ext cx="7772400" cy="1066800"/>
          </a:xfrm>
        </p:spPr>
        <p:txBody>
          <a:bodyPr/>
          <a:lstStyle/>
          <a:p>
            <a:r>
              <a:rPr lang="en-US" altLang="zh-CN" dirty="0" smtClean="0"/>
              <a:t>Simulation Results</a:t>
            </a:r>
            <a:endParaRPr lang="zh-CN" altLang="en-US" dirty="0"/>
          </a:p>
        </p:txBody>
      </p:sp>
      <p:sp>
        <p:nvSpPr>
          <p:cNvPr id="8" name="内容占位符 2"/>
          <p:cNvSpPr>
            <a:spLocks noGrp="1"/>
          </p:cNvSpPr>
          <p:nvPr>
            <p:ph idx="1"/>
          </p:nvPr>
        </p:nvSpPr>
        <p:spPr>
          <a:xfrm>
            <a:off x="685800" y="1124744"/>
            <a:ext cx="7772400" cy="4824536"/>
          </a:xfrm>
        </p:spPr>
        <p:txBody>
          <a:bodyPr/>
          <a:lstStyle/>
          <a:p>
            <a:pPr algn="just">
              <a:lnSpc>
                <a:spcPct val="110000"/>
              </a:lnSpc>
              <a:buFont typeface="Wingdings" panose="05000000000000000000" pitchFamily="2" charset="2"/>
              <a:buChar char="n"/>
            </a:pPr>
            <a:r>
              <a:rPr lang="en-US" altLang="zh-CN" sz="1600" dirty="0" smtClean="0">
                <a:latin typeface="+mj-lt"/>
              </a:rPr>
              <a:t>Setting B</a:t>
            </a:r>
          </a:p>
          <a:p>
            <a:pPr lvl="1" algn="just">
              <a:lnSpc>
                <a:spcPct val="110000"/>
              </a:lnSpc>
              <a:buFont typeface="Times New Roman" panose="02020603050405020304" pitchFamily="18" charset="0"/>
              <a:buChar char="­"/>
            </a:pPr>
            <a:r>
              <a:rPr lang="en-US" altLang="zh-CN" sz="1400" dirty="0" smtClean="0">
                <a:latin typeface="+mj-lt"/>
              </a:rPr>
              <a:t>AWGN with CFO = 40 KHz</a:t>
            </a:r>
          </a:p>
          <a:p>
            <a:pPr lvl="1" algn="just">
              <a:lnSpc>
                <a:spcPct val="110000"/>
              </a:lnSpc>
              <a:buFont typeface="Times New Roman" panose="02020603050405020304" pitchFamily="18" charset="0"/>
              <a:buChar char="­"/>
            </a:pPr>
            <a:r>
              <a:rPr lang="en-US" altLang="zh-CN" sz="1400" dirty="0" smtClean="0">
                <a:latin typeface="+mj-lt"/>
              </a:rPr>
              <a:t>coherent </a:t>
            </a:r>
            <a:r>
              <a:rPr lang="en-US" altLang="zh-CN" sz="1400" dirty="0">
                <a:latin typeface="+mj-lt"/>
              </a:rPr>
              <a:t>demodulator with hard </a:t>
            </a:r>
            <a:r>
              <a:rPr lang="en-US" altLang="zh-CN" sz="1400" dirty="0" smtClean="0">
                <a:latin typeface="+mj-lt"/>
              </a:rPr>
              <a:t>decision, SKD estimator [1] is applied by preamble</a:t>
            </a:r>
          </a:p>
          <a:p>
            <a:pPr lvl="1" algn="just">
              <a:lnSpc>
                <a:spcPct val="110000"/>
              </a:lnSpc>
              <a:buFont typeface="Times New Roman" panose="02020603050405020304" pitchFamily="18" charset="0"/>
              <a:buChar char="­"/>
            </a:pPr>
            <a:r>
              <a:rPr lang="en-US" altLang="zh-CN" sz="1400" dirty="0" smtClean="0">
                <a:latin typeface="+mj-lt"/>
              </a:rPr>
              <a:t>4 </a:t>
            </a:r>
            <a:r>
              <a:rPr lang="en-US" altLang="zh-CN" sz="1400" dirty="0">
                <a:latin typeface="+mj-lt"/>
              </a:rPr>
              <a:t>samples per chip duration</a:t>
            </a:r>
          </a:p>
          <a:p>
            <a:pPr lvl="1" algn="just">
              <a:lnSpc>
                <a:spcPct val="110000"/>
              </a:lnSpc>
              <a:buFont typeface="Times New Roman" panose="02020603050405020304" pitchFamily="18" charset="0"/>
              <a:buChar char="­"/>
            </a:pPr>
            <a:endParaRPr lang="en-US" altLang="zh-CN" sz="1400" dirty="0">
              <a:latin typeface="+mj-lt"/>
            </a:endParaRPr>
          </a:p>
          <a:p>
            <a:pPr lvl="1" algn="just">
              <a:lnSpc>
                <a:spcPct val="110000"/>
              </a:lnSpc>
              <a:buFont typeface="Times New Roman" panose="02020603050405020304" pitchFamily="18" charset="0"/>
              <a:buChar char="­"/>
            </a:pPr>
            <a:endParaRPr lang="en-US" altLang="zh-CN" sz="1400" dirty="0" smtClean="0">
              <a:latin typeface="+mj-lt"/>
            </a:endParaRPr>
          </a:p>
          <a:p>
            <a:pPr lvl="1" algn="just">
              <a:lnSpc>
                <a:spcPct val="110000"/>
              </a:lnSpc>
              <a:buFont typeface="Times New Roman" panose="02020603050405020304" pitchFamily="18" charset="0"/>
              <a:buChar char="­"/>
            </a:pPr>
            <a:endParaRPr lang="en-US" altLang="zh-CN" sz="1400" dirty="0">
              <a:latin typeface="+mj-lt"/>
            </a:endParaRPr>
          </a:p>
          <a:p>
            <a:pPr lvl="1" algn="just">
              <a:lnSpc>
                <a:spcPct val="110000"/>
              </a:lnSpc>
              <a:buFont typeface="Times New Roman" panose="02020603050405020304" pitchFamily="18" charset="0"/>
              <a:buChar char="­"/>
            </a:pPr>
            <a:endParaRPr lang="en-US" altLang="zh-CN" sz="1400" dirty="0" smtClean="0">
              <a:latin typeface="+mj-lt"/>
            </a:endParaRPr>
          </a:p>
          <a:p>
            <a:pPr lvl="1" algn="just">
              <a:lnSpc>
                <a:spcPct val="110000"/>
              </a:lnSpc>
              <a:buFont typeface="Times New Roman" panose="02020603050405020304" pitchFamily="18" charset="0"/>
              <a:buChar char="­"/>
            </a:pPr>
            <a:endParaRPr lang="en-US" altLang="zh-CN" sz="1400" dirty="0" smtClean="0">
              <a:latin typeface="+mj-lt"/>
            </a:endParaRPr>
          </a:p>
          <a:p>
            <a:pPr lvl="1" algn="just">
              <a:lnSpc>
                <a:spcPct val="110000"/>
              </a:lnSpc>
              <a:buFont typeface="Times New Roman" panose="02020603050405020304" pitchFamily="18" charset="0"/>
              <a:buChar char="­"/>
            </a:pPr>
            <a:endParaRPr lang="en-US" altLang="zh-CN" sz="1400" dirty="0">
              <a:latin typeface="+mj-lt"/>
            </a:endParaRPr>
          </a:p>
          <a:p>
            <a:pPr lvl="1" algn="just">
              <a:lnSpc>
                <a:spcPct val="110000"/>
              </a:lnSpc>
              <a:buFont typeface="Times New Roman" panose="02020603050405020304" pitchFamily="18" charset="0"/>
              <a:buChar char="­"/>
            </a:pPr>
            <a:endParaRPr lang="en-US" altLang="zh-CN" sz="1400" dirty="0">
              <a:latin typeface="+mj-lt"/>
            </a:endParaRPr>
          </a:p>
          <a:p>
            <a:pPr lvl="1" algn="just">
              <a:lnSpc>
                <a:spcPct val="110000"/>
              </a:lnSpc>
              <a:buFont typeface="Times New Roman" panose="02020603050405020304" pitchFamily="18" charset="0"/>
              <a:buChar char="­"/>
            </a:pPr>
            <a:endParaRPr lang="en-US" altLang="zh-CN" sz="1400" dirty="0" smtClean="0">
              <a:latin typeface="+mj-lt"/>
            </a:endParaRPr>
          </a:p>
          <a:p>
            <a:pPr lvl="1" algn="just">
              <a:lnSpc>
                <a:spcPct val="110000"/>
              </a:lnSpc>
              <a:buFont typeface="Times New Roman" panose="02020603050405020304" pitchFamily="18" charset="0"/>
              <a:buChar char="­"/>
            </a:pPr>
            <a:endParaRPr lang="en-US" altLang="zh-CN" sz="1400" dirty="0">
              <a:latin typeface="+mj-lt"/>
            </a:endParaRPr>
          </a:p>
          <a:p>
            <a:pPr lvl="1" algn="just">
              <a:lnSpc>
                <a:spcPct val="110000"/>
              </a:lnSpc>
              <a:buFont typeface="Times New Roman" panose="02020603050405020304" pitchFamily="18" charset="0"/>
              <a:buChar char="­"/>
            </a:pPr>
            <a:endParaRPr lang="en-US" altLang="zh-CN" sz="1400" dirty="0" smtClean="0">
              <a:latin typeface="+mj-lt"/>
            </a:endParaRPr>
          </a:p>
          <a:p>
            <a:pPr algn="just">
              <a:lnSpc>
                <a:spcPct val="110000"/>
              </a:lnSpc>
              <a:buFont typeface="Wingdings" panose="05000000000000000000" pitchFamily="2" charset="2"/>
              <a:buChar char="n"/>
            </a:pPr>
            <a:r>
              <a:rPr lang="en-US" altLang="zh-CN" sz="1600" dirty="0" smtClean="0">
                <a:latin typeface="+mj-lt"/>
              </a:rPr>
              <a:t>Option 3 can assist CFO estimation such that NB can provide more accuracy CFO to UWB, while option 1 and 2 have same CFO estimation performance as current PN symbol-to-chip mapping</a:t>
            </a:r>
          </a:p>
          <a:p>
            <a:pPr algn="just">
              <a:lnSpc>
                <a:spcPct val="150000"/>
              </a:lnSpc>
              <a:buFont typeface="Wingdings" panose="05000000000000000000" pitchFamily="2" charset="2"/>
              <a:buChar char="n"/>
            </a:pPr>
            <a:endParaRPr lang="en-US" altLang="zh-CN" sz="1400" dirty="0" smtClean="0">
              <a:latin typeface="+mj-lt"/>
            </a:endParaRPr>
          </a:p>
          <a:p>
            <a:pPr marL="685800" lvl="1" algn="just">
              <a:lnSpc>
                <a:spcPct val="120000"/>
              </a:lnSpc>
              <a:buFont typeface="Times New Roman" panose="02020603050405020304" pitchFamily="18" charset="0"/>
              <a:buChar char="­"/>
            </a:pPr>
            <a:endParaRPr lang="en-US" altLang="zh-CN" sz="1400" dirty="0" smtClean="0">
              <a:latin typeface="+mj-lt"/>
            </a:endParaRPr>
          </a:p>
          <a:p>
            <a:pPr marL="0" indent="0">
              <a:lnSpc>
                <a:spcPct val="120000"/>
              </a:lnSpc>
              <a:buNone/>
            </a:pPr>
            <a:endParaRPr lang="zh-CN" altLang="en-US" sz="1800" dirty="0">
              <a:latin typeface="+mj-lt"/>
            </a:endParaRPr>
          </a:p>
        </p:txBody>
      </p:sp>
      <p:sp>
        <p:nvSpPr>
          <p:cNvPr id="11" name="文本框 10"/>
          <p:cNvSpPr txBox="1"/>
          <p:nvPr/>
        </p:nvSpPr>
        <p:spPr>
          <a:xfrm>
            <a:off x="685800" y="5985575"/>
            <a:ext cx="8496944" cy="461665"/>
          </a:xfrm>
          <a:prstGeom prst="rect">
            <a:avLst/>
          </a:prstGeom>
          <a:noFill/>
        </p:spPr>
        <p:txBody>
          <a:bodyPr wrap="square" rtlCol="0">
            <a:spAutoFit/>
          </a:bodyPr>
          <a:lstStyle/>
          <a:p>
            <a:r>
              <a:rPr lang="en-US" altLang="zh-CN" dirty="0" smtClean="0">
                <a:solidFill>
                  <a:schemeClr val="tx1"/>
                </a:solidFill>
                <a:cs typeface="Times New Roman" panose="02020603050405020304" pitchFamily="18" charset="0"/>
              </a:rPr>
              <a:t>[1] </a:t>
            </a:r>
            <a:r>
              <a:rPr lang="en-US" altLang="zh-CN" dirty="0" err="1" smtClean="0">
                <a:solidFill>
                  <a:schemeClr val="tx1"/>
                </a:solidFill>
                <a:cs typeface="Times New Roman" panose="02020603050405020304" pitchFamily="18" charset="0"/>
              </a:rPr>
              <a:t>Shengchen</a:t>
            </a:r>
            <a:r>
              <a:rPr lang="en-US" altLang="zh-CN" dirty="0" smtClean="0">
                <a:solidFill>
                  <a:schemeClr val="tx1"/>
                </a:solidFill>
                <a:cs typeface="Times New Roman" panose="02020603050405020304" pitchFamily="18" charset="0"/>
              </a:rPr>
              <a:t> Dai, et.al , “A Robust Demodulator for OQPSK-DSSS System”, 2014. </a:t>
            </a:r>
            <a:r>
              <a:rPr lang="en-US" altLang="zh-CN" dirty="0">
                <a:solidFill>
                  <a:schemeClr val="tx1"/>
                </a:solidFill>
                <a:cs typeface="Times New Roman" panose="02020603050405020304" pitchFamily="18" charset="0"/>
              </a:rPr>
              <a:t>[</a:t>
            </a:r>
            <a:r>
              <a:rPr lang="en-US" altLang="zh-CN" dirty="0" smtClean="0">
                <a:solidFill>
                  <a:schemeClr val="tx1"/>
                </a:solidFill>
                <a:cs typeface="Times New Roman" panose="02020603050405020304" pitchFamily="18" charset="0"/>
              </a:rPr>
              <a:t>Online] </a:t>
            </a:r>
            <a:r>
              <a:rPr lang="en-US" altLang="zh-CN" dirty="0">
                <a:cs typeface="Times New Roman" panose="02020603050405020304" pitchFamily="18" charset="0"/>
              </a:rPr>
              <a:t>https://link.springer.com/content/pdf/10.1007/s00034-014-9844-z.pdf</a:t>
            </a:r>
            <a:endParaRPr lang="zh-CN" altLang="en-US" dirty="0">
              <a:solidFill>
                <a:schemeClr val="tx1"/>
              </a:solidFill>
              <a:cs typeface="Times New Roman" panose="02020603050405020304" pitchFamily="18" charset="0"/>
            </a:endParaRPr>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2370665" y="2132856"/>
            <a:ext cx="3948645" cy="3022962"/>
          </a:xfrm>
          <a:prstGeom prst="rect">
            <a:avLst/>
          </a:prstGeom>
          <a:noFill/>
          <a:ln>
            <a:noFill/>
          </a:ln>
        </p:spPr>
      </p:pic>
    </p:spTree>
    <p:extLst>
      <p:ext uri="{BB962C8B-B14F-4D97-AF65-F5344CB8AC3E}">
        <p14:creationId xmlns:p14="http://schemas.microsoft.com/office/powerpoint/2010/main" val="180263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smtClean="0"/>
              <a:t>Bin Qian, </a:t>
            </a:r>
            <a:r>
              <a:rPr lang="en-US" altLang="en-US" dirty="0" err="1" smtClean="0"/>
              <a:t>Chenchen</a:t>
            </a:r>
            <a:r>
              <a:rPr lang="en-US" altLang="en-US" dirty="0" smtClean="0"/>
              <a:t> Liu, </a:t>
            </a:r>
            <a:r>
              <a:rPr lang="en-US" altLang="zh-CN" dirty="0" err="1" smtClean="0"/>
              <a:t>Ziyang</a:t>
            </a:r>
            <a:r>
              <a:rPr lang="en-US" altLang="zh-CN" dirty="0" smtClean="0"/>
              <a:t> Guo,</a:t>
            </a:r>
            <a:r>
              <a:rPr lang="en-US" altLang="en-US" dirty="0" smtClean="0"/>
              <a:t>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17</a:t>
            </a:fld>
            <a:endParaRPr lang="en-US" altLang="en-US" dirty="0"/>
          </a:p>
        </p:txBody>
      </p:sp>
      <p:sp>
        <p:nvSpPr>
          <p:cNvPr id="7" name="文本框 6"/>
          <p:cNvSpPr txBox="1"/>
          <p:nvPr/>
        </p:nvSpPr>
        <p:spPr>
          <a:xfrm>
            <a:off x="1007604" y="3028890"/>
            <a:ext cx="7128792" cy="584775"/>
          </a:xfrm>
          <a:prstGeom prst="rect">
            <a:avLst/>
          </a:prstGeom>
          <a:noFill/>
        </p:spPr>
        <p:txBody>
          <a:bodyPr wrap="square" rtlCol="0">
            <a:spAutoFit/>
          </a:bodyPr>
          <a:lstStyle/>
          <a:p>
            <a:pPr algn="ctr"/>
            <a:r>
              <a:rPr lang="en-US" altLang="en-US" sz="3200" b="1" dirty="0" smtClean="0"/>
              <a:t>NB Frequency Hopping</a:t>
            </a:r>
            <a:endParaRPr lang="zh-CN" altLang="en-US" sz="3200" b="1" dirty="0"/>
          </a:p>
        </p:txBody>
      </p:sp>
    </p:spTree>
    <p:extLst>
      <p:ext uri="{BB962C8B-B14F-4D97-AF65-F5344CB8AC3E}">
        <p14:creationId xmlns:p14="http://schemas.microsoft.com/office/powerpoint/2010/main" val="1307233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July 2022</a:t>
            </a:r>
            <a:endParaRPr lang="en-US" altLang="en-US" dirty="0"/>
          </a:p>
        </p:txBody>
      </p:sp>
      <p:sp>
        <p:nvSpPr>
          <p:cNvPr id="3" name="页脚占位符 2"/>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a:t>
            </a:r>
            <a:r>
              <a:rPr lang="en-US" altLang="zh-CN" dirty="0" smtClean="0"/>
              <a:t>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18</a:t>
            </a:fld>
            <a:endParaRPr lang="en-US" altLang="en-US"/>
          </a:p>
        </p:txBody>
      </p:sp>
      <p:sp>
        <p:nvSpPr>
          <p:cNvPr id="7" name="Rectangle 2"/>
          <p:cNvSpPr txBox="1">
            <a:spLocks noChangeArrowheads="1"/>
          </p:cNvSpPr>
          <p:nvPr/>
        </p:nvSpPr>
        <p:spPr>
          <a:xfrm>
            <a:off x="689992" y="685800"/>
            <a:ext cx="7986464" cy="754063"/>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dirty="0" smtClean="0"/>
              <a:t>Recap of NB Frequency Hopping</a:t>
            </a:r>
            <a:endParaRPr lang="en-US" altLang="en-US" sz="3200" dirty="0"/>
          </a:p>
        </p:txBody>
      </p:sp>
      <p:sp>
        <p:nvSpPr>
          <p:cNvPr id="27" name="内容占位符 2"/>
          <p:cNvSpPr txBox="1">
            <a:spLocks/>
          </p:cNvSpPr>
          <p:nvPr/>
        </p:nvSpPr>
        <p:spPr>
          <a:xfrm>
            <a:off x="797024" y="1423459"/>
            <a:ext cx="7772400" cy="460851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342900" lvl="1" indent="-342900">
              <a:lnSpc>
                <a:spcPct val="130000"/>
              </a:lnSpc>
              <a:buFont typeface="Wingdings" panose="05000000000000000000" pitchFamily="2" charset="2"/>
              <a:buChar char="n"/>
            </a:pPr>
            <a:r>
              <a:rPr lang="en-US" altLang="zh-CN" sz="1800" kern="0" dirty="0" smtClean="0">
                <a:latin typeface="+mj-lt"/>
              </a:rPr>
              <a:t>Frequency </a:t>
            </a:r>
            <a:r>
              <a:rPr lang="en-US" altLang="zh-CN" sz="1800" kern="0" dirty="0">
                <a:latin typeface="+mj-lt"/>
              </a:rPr>
              <a:t>hopping is </a:t>
            </a:r>
            <a:r>
              <a:rPr lang="en-US" altLang="zh-CN" sz="1800" kern="0" dirty="0" smtClean="0">
                <a:latin typeface="+mj-lt"/>
              </a:rPr>
              <a:t>recommended for NB transmission to avoid deep fade and interference </a:t>
            </a:r>
            <a:r>
              <a:rPr lang="en-US" altLang="zh-CN" sz="1800" kern="0" dirty="0">
                <a:latin typeface="+mj-lt"/>
              </a:rPr>
              <a:t>from other coexisting </a:t>
            </a:r>
            <a:r>
              <a:rPr lang="en-US" altLang="zh-CN" sz="1800" kern="0" dirty="0" smtClean="0">
                <a:latin typeface="+mj-lt"/>
              </a:rPr>
              <a:t>systems [6]</a:t>
            </a:r>
          </a:p>
          <a:p>
            <a:pPr marL="342900" lvl="1" indent="-342900">
              <a:lnSpc>
                <a:spcPct val="130000"/>
              </a:lnSpc>
              <a:buFont typeface="Wingdings" panose="05000000000000000000" pitchFamily="2" charset="2"/>
              <a:buChar char="n"/>
            </a:pPr>
            <a:r>
              <a:rPr lang="en-US" altLang="zh-CN" sz="1800" kern="0" dirty="0" smtClean="0">
                <a:latin typeface="+mj-lt"/>
              </a:rPr>
              <a:t>Hop every ranging round/block</a:t>
            </a:r>
            <a:endParaRPr lang="en-US" altLang="zh-CN" sz="1800" kern="0" dirty="0" smtClean="0">
              <a:latin typeface="+mj-lt"/>
              <a:sym typeface="Wingdings" panose="05000000000000000000" pitchFamily="2" charset="2"/>
            </a:endParaRPr>
          </a:p>
        </p:txBody>
      </p:sp>
      <p:grpSp>
        <p:nvGrpSpPr>
          <p:cNvPr id="22" name="组合 21"/>
          <p:cNvGrpSpPr/>
          <p:nvPr/>
        </p:nvGrpSpPr>
        <p:grpSpPr>
          <a:xfrm>
            <a:off x="744251" y="2708920"/>
            <a:ext cx="7932205" cy="3636876"/>
            <a:chOff x="744251" y="2708920"/>
            <a:chExt cx="7932205" cy="3636876"/>
          </a:xfrm>
        </p:grpSpPr>
        <p:pic>
          <p:nvPicPr>
            <p:cNvPr id="5" name="图片 4"/>
            <p:cNvPicPr>
              <a:picLocks noChangeAspect="1"/>
            </p:cNvPicPr>
            <p:nvPr/>
          </p:nvPicPr>
          <p:blipFill>
            <a:blip r:embed="rId2"/>
            <a:stretch>
              <a:fillRect/>
            </a:stretch>
          </p:blipFill>
          <p:spPr>
            <a:xfrm>
              <a:off x="744251" y="2708920"/>
              <a:ext cx="7932205" cy="3636876"/>
            </a:xfrm>
            <a:prstGeom prst="rect">
              <a:avLst/>
            </a:prstGeom>
          </p:spPr>
        </p:pic>
        <p:cxnSp>
          <p:nvCxnSpPr>
            <p:cNvPr id="8" name="直接箭头连接符 7"/>
            <p:cNvCxnSpPr/>
            <p:nvPr/>
          </p:nvCxnSpPr>
          <p:spPr bwMode="auto">
            <a:xfrm flipH="1">
              <a:off x="2123728" y="3645024"/>
              <a:ext cx="1152128" cy="12241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3563888" y="3645024"/>
              <a:ext cx="3744416" cy="12241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09860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51520" y="4054476"/>
            <a:ext cx="8623300" cy="1800919"/>
            <a:chOff x="371574" y="4077072"/>
            <a:chExt cx="8623300" cy="1800919"/>
          </a:xfrm>
        </p:grpSpPr>
        <p:graphicFrame>
          <p:nvGraphicFramePr>
            <p:cNvPr id="8" name="对象 7"/>
            <p:cNvGraphicFramePr>
              <a:graphicFrameLocks noChangeAspect="1"/>
            </p:cNvGraphicFramePr>
            <p:nvPr>
              <p:extLst/>
            </p:nvPr>
          </p:nvGraphicFramePr>
          <p:xfrm>
            <a:off x="371574" y="4365104"/>
            <a:ext cx="8623300" cy="1512887"/>
          </p:xfrm>
          <a:graphic>
            <a:graphicData uri="http://schemas.openxmlformats.org/presentationml/2006/ole">
              <mc:AlternateContent xmlns:mc="http://schemas.openxmlformats.org/markup-compatibility/2006">
                <mc:Choice xmlns:v="urn:schemas-microsoft-com:vml" Requires="v">
                  <p:oleObj spid="_x0000_s1065" name="Visio" r:id="rId3" imgW="10372801" imgH="1819339" progId="Visio.Drawing.15">
                    <p:embed/>
                  </p:oleObj>
                </mc:Choice>
                <mc:Fallback>
                  <p:oleObj name="Visio" r:id="rId3" imgW="10372801" imgH="1819339" progId="Visio.Drawing.15">
                    <p:embed/>
                    <p:pic>
                      <p:nvPicPr>
                        <p:cNvPr id="0" name=""/>
                        <p:cNvPicPr>
                          <a:picLocks noChangeAspect="1" noChangeArrowheads="1"/>
                        </p:cNvPicPr>
                        <p:nvPr/>
                      </p:nvPicPr>
                      <p:blipFill>
                        <a:blip r:embed="rId4"/>
                        <a:srcRect/>
                        <a:stretch>
                          <a:fillRect/>
                        </a:stretch>
                      </p:blipFill>
                      <p:spPr bwMode="auto">
                        <a:xfrm>
                          <a:off x="371574" y="4365104"/>
                          <a:ext cx="8623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组合 21"/>
            <p:cNvGrpSpPr/>
            <p:nvPr/>
          </p:nvGrpSpPr>
          <p:grpSpPr>
            <a:xfrm>
              <a:off x="1331640" y="4077072"/>
              <a:ext cx="7250049" cy="253916"/>
              <a:chOff x="1331640" y="4089288"/>
              <a:chExt cx="7250049" cy="253916"/>
            </a:xfrm>
          </p:grpSpPr>
          <p:cxnSp>
            <p:nvCxnSpPr>
              <p:cNvPr id="9" name="直接箭头连接符 8"/>
              <p:cNvCxnSpPr/>
              <p:nvPr/>
            </p:nvCxnSpPr>
            <p:spPr bwMode="auto">
              <a:xfrm>
                <a:off x="1331640" y="4221088"/>
                <a:ext cx="7250049"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文本框 9"/>
              <p:cNvSpPr txBox="1"/>
              <p:nvPr/>
            </p:nvSpPr>
            <p:spPr>
              <a:xfrm>
                <a:off x="4405225" y="4089288"/>
                <a:ext cx="1030871" cy="253916"/>
              </a:xfrm>
              <a:prstGeom prst="rect">
                <a:avLst/>
              </a:prstGeom>
              <a:solidFill>
                <a:schemeClr val="bg1"/>
              </a:solidFill>
            </p:spPr>
            <p:txBody>
              <a:bodyPr wrap="square" rtlCol="0">
                <a:spAutoFit/>
              </a:bodyPr>
              <a:lstStyle/>
              <a:p>
                <a:pPr algn="ctr"/>
                <a:r>
                  <a:rPr lang="en-US" altLang="zh-CN" sz="1050" dirty="0" smtClean="0"/>
                  <a:t>Ranging Round</a:t>
                </a:r>
                <a:endParaRPr lang="zh-CN" altLang="en-US" sz="1050" dirty="0"/>
              </a:p>
            </p:txBody>
          </p:sp>
        </p:grpSp>
        <p:grpSp>
          <p:nvGrpSpPr>
            <p:cNvPr id="30" name="组合 29"/>
            <p:cNvGrpSpPr/>
            <p:nvPr/>
          </p:nvGrpSpPr>
          <p:grpSpPr>
            <a:xfrm>
              <a:off x="3131840" y="5608794"/>
              <a:ext cx="3815573" cy="253916"/>
              <a:chOff x="3204699" y="5623355"/>
              <a:chExt cx="3815573" cy="253916"/>
            </a:xfrm>
          </p:grpSpPr>
          <p:cxnSp>
            <p:nvCxnSpPr>
              <p:cNvPr id="25" name="直接箭头连接符 24"/>
              <p:cNvCxnSpPr/>
              <p:nvPr/>
            </p:nvCxnSpPr>
            <p:spPr bwMode="auto">
              <a:xfrm>
                <a:off x="3204699" y="5733256"/>
                <a:ext cx="3815573"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文本框 25"/>
              <p:cNvSpPr txBox="1"/>
              <p:nvPr/>
            </p:nvSpPr>
            <p:spPr>
              <a:xfrm>
                <a:off x="4396285" y="5623355"/>
                <a:ext cx="1327844" cy="253916"/>
              </a:xfrm>
              <a:prstGeom prst="rect">
                <a:avLst/>
              </a:prstGeom>
              <a:solidFill>
                <a:schemeClr val="bg1"/>
              </a:solidFill>
            </p:spPr>
            <p:txBody>
              <a:bodyPr wrap="square" rtlCol="0">
                <a:spAutoFit/>
              </a:bodyPr>
              <a:lstStyle/>
              <a:p>
                <a:pPr algn="ctr"/>
                <a:r>
                  <a:rPr lang="en-US" altLang="zh-CN" sz="1050" dirty="0" smtClean="0"/>
                  <a:t>MMS ranging phase</a:t>
                </a:r>
                <a:endParaRPr lang="zh-CN" altLang="en-US" sz="1050" dirty="0"/>
              </a:p>
            </p:txBody>
          </p:sp>
        </p:grpSp>
      </p:grpSp>
      <p:sp>
        <p:nvSpPr>
          <p:cNvPr id="2" name="日期占位符 1"/>
          <p:cNvSpPr>
            <a:spLocks noGrp="1"/>
          </p:cNvSpPr>
          <p:nvPr>
            <p:ph type="dt" sz="half" idx="10"/>
          </p:nvPr>
        </p:nvSpPr>
        <p:spPr/>
        <p:txBody>
          <a:bodyPr/>
          <a:lstStyle/>
          <a:p>
            <a:r>
              <a:rPr lang="en-US" altLang="zh-CN" dirty="0" smtClean="0"/>
              <a:t>July 2022</a:t>
            </a:r>
            <a:endParaRPr lang="en-US" altLang="en-US" dirty="0"/>
          </a:p>
        </p:txBody>
      </p:sp>
      <p:sp>
        <p:nvSpPr>
          <p:cNvPr id="3" name="页脚占位符 2"/>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a:t>
            </a:r>
            <a:r>
              <a:rPr lang="en-US" altLang="zh-CN" dirty="0" smtClean="0"/>
              <a:t>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19</a:t>
            </a:fld>
            <a:endParaRPr lang="en-US" altLang="en-US"/>
          </a:p>
        </p:txBody>
      </p:sp>
      <p:sp>
        <p:nvSpPr>
          <p:cNvPr id="7" name="Rectangle 2"/>
          <p:cNvSpPr txBox="1">
            <a:spLocks noChangeArrowheads="1"/>
          </p:cNvSpPr>
          <p:nvPr/>
        </p:nvSpPr>
        <p:spPr>
          <a:xfrm>
            <a:off x="689992" y="685800"/>
            <a:ext cx="7986464" cy="754063"/>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dirty="0"/>
              <a:t>Slot Based NB </a:t>
            </a:r>
            <a:r>
              <a:rPr lang="en-US" altLang="zh-CN" sz="3200" dirty="0" smtClean="0"/>
              <a:t>Frequency Hopping</a:t>
            </a:r>
            <a:endParaRPr lang="en-US" altLang="en-US" sz="3200" dirty="0"/>
          </a:p>
        </p:txBody>
      </p:sp>
      <p:sp>
        <p:nvSpPr>
          <p:cNvPr id="27" name="内容占位符 2"/>
          <p:cNvSpPr txBox="1">
            <a:spLocks/>
          </p:cNvSpPr>
          <p:nvPr/>
        </p:nvSpPr>
        <p:spPr>
          <a:xfrm>
            <a:off x="685800" y="1531938"/>
            <a:ext cx="7772400" cy="484938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342900" lvl="1" indent="-342900">
              <a:lnSpc>
                <a:spcPct val="130000"/>
              </a:lnSpc>
              <a:buFont typeface="Wingdings" panose="05000000000000000000" pitchFamily="2" charset="2"/>
              <a:buChar char="n"/>
            </a:pPr>
            <a:r>
              <a:rPr lang="en-US" altLang="zh-CN" sz="1800" kern="0" dirty="0" smtClean="0">
                <a:latin typeface="+mj-lt"/>
                <a:sym typeface="Wingdings" panose="05000000000000000000" pitchFamily="2" charset="2"/>
              </a:rPr>
              <a:t>MMS ranging phase may last for tens of milliseconds, up to 32ms [3]</a:t>
            </a:r>
          </a:p>
          <a:p>
            <a:pPr marL="342900" lvl="1" indent="-342900">
              <a:lnSpc>
                <a:spcPct val="130000"/>
              </a:lnSpc>
              <a:buFont typeface="Wingdings" panose="05000000000000000000" pitchFamily="2" charset="2"/>
              <a:buChar char="n"/>
            </a:pPr>
            <a:r>
              <a:rPr lang="en-US" altLang="zh-CN" sz="1800" kern="0" dirty="0">
                <a:latin typeface="+mj-lt"/>
              </a:rPr>
              <a:t>Hop every ranging round/block may not be a good </a:t>
            </a:r>
            <a:r>
              <a:rPr lang="en-US" altLang="zh-CN" sz="1800" kern="0" dirty="0" smtClean="0">
                <a:latin typeface="+mj-lt"/>
              </a:rPr>
              <a:t>choice</a:t>
            </a:r>
            <a:endParaRPr lang="en-US" altLang="zh-CN" sz="1800" kern="0" dirty="0" smtClean="0">
              <a:latin typeface="+mj-lt"/>
              <a:sym typeface="Wingdings" panose="05000000000000000000" pitchFamily="2" charset="2"/>
            </a:endParaRPr>
          </a:p>
          <a:p>
            <a:pPr marL="685800" lvl="2" indent="-342900">
              <a:lnSpc>
                <a:spcPct val="130000"/>
              </a:lnSpc>
              <a:buFont typeface="Times New Roman" panose="02020603050405020304" pitchFamily="18" charset="0"/>
              <a:buChar char="­"/>
            </a:pPr>
            <a:r>
              <a:rPr lang="en-US" altLang="zh-CN" sz="1400" kern="0" dirty="0" smtClean="0">
                <a:latin typeface="+mj-lt"/>
                <a:sym typeface="Wingdings" panose="05000000000000000000" pitchFamily="2" charset="2"/>
              </a:rPr>
              <a:t>Channel condition and interference may have changed a lot</a:t>
            </a:r>
          </a:p>
          <a:p>
            <a:pPr marL="685800" lvl="2" indent="-342900">
              <a:lnSpc>
                <a:spcPct val="130000"/>
              </a:lnSpc>
              <a:buFont typeface="Times New Roman" panose="02020603050405020304" pitchFamily="18" charset="0"/>
              <a:buChar char="­"/>
            </a:pPr>
            <a:r>
              <a:rPr lang="en-US" altLang="zh-CN" sz="1400" kern="0" dirty="0">
                <a:latin typeface="+mj-lt"/>
                <a:sym typeface="Wingdings" panose="05000000000000000000" pitchFamily="2" charset="2"/>
              </a:rPr>
              <a:t>NB channel may be occupied when ranging report is sent </a:t>
            </a:r>
            <a:r>
              <a:rPr lang="en-US" altLang="zh-CN" sz="1400" kern="0" dirty="0" smtClean="0">
                <a:latin typeface="+mj-lt"/>
                <a:sym typeface="Wingdings" panose="05000000000000000000" pitchFamily="2" charset="2"/>
              </a:rPr>
              <a:t>back</a:t>
            </a:r>
          </a:p>
          <a:p>
            <a:pPr marL="342900" lvl="1" indent="-342900">
              <a:lnSpc>
                <a:spcPct val="130000"/>
              </a:lnSpc>
              <a:buFont typeface="Wingdings" panose="05000000000000000000" pitchFamily="2" charset="2"/>
              <a:buChar char="n"/>
            </a:pPr>
            <a:r>
              <a:rPr lang="en-US" altLang="zh-CN" sz="1800" kern="0" dirty="0" smtClean="0">
                <a:latin typeface="+mj-lt"/>
              </a:rPr>
              <a:t>Slot based frequency hopping: hop every slot (similar to </a:t>
            </a:r>
            <a:r>
              <a:rPr lang="en-US" altLang="zh-CN" sz="1800" kern="0" dirty="0">
                <a:latin typeface="+mj-lt"/>
              </a:rPr>
              <a:t>B</a:t>
            </a:r>
            <a:r>
              <a:rPr lang="en-US" altLang="zh-CN" sz="1800" kern="0" dirty="0" smtClean="0">
                <a:latin typeface="+mj-lt"/>
              </a:rPr>
              <a:t>luetooth)</a:t>
            </a:r>
          </a:p>
          <a:p>
            <a:pPr marL="685800" lvl="2" indent="-342900">
              <a:lnSpc>
                <a:spcPct val="130000"/>
              </a:lnSpc>
              <a:buFont typeface="Times New Roman" panose="02020603050405020304" pitchFamily="18" charset="0"/>
              <a:buChar char="­"/>
            </a:pPr>
            <a:r>
              <a:rPr lang="en-US" altLang="zh-CN" sz="1400" kern="0" dirty="0" smtClean="0">
                <a:latin typeface="+mj-lt"/>
              </a:rPr>
              <a:t>No impact to receiver since hopping timing is known</a:t>
            </a:r>
          </a:p>
          <a:p>
            <a:pPr marL="685800" lvl="2" indent="-342900">
              <a:lnSpc>
                <a:spcPct val="130000"/>
              </a:lnSpc>
              <a:buFont typeface="Times New Roman" panose="02020603050405020304" pitchFamily="18" charset="0"/>
              <a:buChar char="­"/>
            </a:pPr>
            <a:r>
              <a:rPr lang="en-US" altLang="zh-CN" sz="1400" kern="0" dirty="0" smtClean="0">
                <a:latin typeface="+mj-lt"/>
              </a:rPr>
              <a:t>The duration of one slot could be pre-set, e.g., 1ms</a:t>
            </a:r>
          </a:p>
          <a:p>
            <a:pPr marL="0" lvl="1" indent="0">
              <a:lnSpc>
                <a:spcPct val="130000"/>
              </a:lnSpc>
              <a:buNone/>
            </a:pPr>
            <a:endParaRPr lang="en-US" altLang="zh-CN" sz="1800" kern="0" dirty="0" smtClean="0">
              <a:solidFill>
                <a:srgbClr val="C00000"/>
              </a:solidFill>
              <a:latin typeface="+mj-lt"/>
            </a:endParaRPr>
          </a:p>
        </p:txBody>
      </p:sp>
      <p:sp>
        <p:nvSpPr>
          <p:cNvPr id="11" name="文本框 10"/>
          <p:cNvSpPr txBox="1"/>
          <p:nvPr/>
        </p:nvSpPr>
        <p:spPr>
          <a:xfrm>
            <a:off x="7020272" y="5957511"/>
            <a:ext cx="1741141" cy="276999"/>
          </a:xfrm>
          <a:prstGeom prst="rect">
            <a:avLst/>
          </a:prstGeom>
          <a:noFill/>
          <a:ln>
            <a:noFill/>
          </a:ln>
        </p:spPr>
        <p:txBody>
          <a:bodyPr wrap="square" rtlCol="0">
            <a:spAutoFit/>
          </a:bodyPr>
          <a:lstStyle/>
          <a:p>
            <a:pPr algn="ctr"/>
            <a:r>
              <a:rPr lang="en-US" altLang="zh-CN" dirty="0" smtClean="0">
                <a:solidFill>
                  <a:srgbClr val="C00000"/>
                </a:solidFill>
              </a:rPr>
              <a:t>Use different frequency</a:t>
            </a:r>
            <a:endParaRPr lang="zh-CN" altLang="en-US" dirty="0">
              <a:solidFill>
                <a:srgbClr val="C00000"/>
              </a:solidFill>
            </a:endParaRPr>
          </a:p>
        </p:txBody>
      </p:sp>
      <p:cxnSp>
        <p:nvCxnSpPr>
          <p:cNvPr id="19" name="直接箭头连接符 18"/>
          <p:cNvCxnSpPr>
            <a:endCxn id="11" idx="0"/>
          </p:cNvCxnSpPr>
          <p:nvPr/>
        </p:nvCxnSpPr>
        <p:spPr bwMode="auto">
          <a:xfrm flipH="1">
            <a:off x="7890843" y="5445224"/>
            <a:ext cx="209549" cy="512287"/>
          </a:xfrm>
          <a:prstGeom prst="straightConnector1">
            <a:avLst/>
          </a:prstGeom>
          <a:solidFill>
            <a:schemeClr val="accent1"/>
          </a:solidFill>
          <a:ln w="12700" cap="flat" cmpd="sng" algn="ctr">
            <a:solidFill>
              <a:srgbClr val="C0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290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graphicFrame>
        <p:nvGraphicFramePr>
          <p:cNvPr id="7" name="Table 6">
            <a:extLst>
              <a:ext uri="{FF2B5EF4-FFF2-40B4-BE49-F238E27FC236}">
                <a16:creationId xmlns="" xmlns:a16="http://schemas.microsoft.com/office/drawing/2014/main" id="{E1963027-458B-4B5A-887A-DC0895FB5029}"/>
              </a:ext>
            </a:extLst>
          </p:cNvPr>
          <p:cNvGraphicFramePr>
            <a:graphicFrameLocks noGrp="1"/>
          </p:cNvGraphicFramePr>
          <p:nvPr>
            <p:extLst>
              <p:ext uri="{D42A27DB-BD31-4B8C-83A1-F6EECF244321}">
                <p14:modId xmlns:p14="http://schemas.microsoft.com/office/powerpoint/2010/main" val="3789633416"/>
              </p:ext>
            </p:extLst>
          </p:nvPr>
        </p:nvGraphicFramePr>
        <p:xfrm>
          <a:off x="467544" y="908720"/>
          <a:ext cx="8280920" cy="5634518"/>
        </p:xfrm>
        <a:graphic>
          <a:graphicData uri="http://schemas.openxmlformats.org/drawingml/2006/table">
            <a:tbl>
              <a:tblPr firstRow="1" bandRow="1">
                <a:tableStyleId>{5940675A-B579-460E-94D1-54222C63F5DA}</a:tableStyleId>
              </a:tblPr>
              <a:tblGrid>
                <a:gridCol w="3911557">
                  <a:extLst>
                    <a:ext uri="{9D8B030D-6E8A-4147-A177-3AD203B41FA5}">
                      <a16:colId xmlns="" xmlns:a16="http://schemas.microsoft.com/office/drawing/2014/main" val="1745747388"/>
                    </a:ext>
                  </a:extLst>
                </a:gridCol>
                <a:gridCol w="4369363">
                  <a:extLst>
                    <a:ext uri="{9D8B030D-6E8A-4147-A177-3AD203B41FA5}">
                      <a16:colId xmlns="" xmlns:a16="http://schemas.microsoft.com/office/drawing/2014/main" val="1336621721"/>
                    </a:ext>
                  </a:extLst>
                </a:gridCol>
              </a:tblGrid>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PAR Objective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Proposed Solution (how addressed)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516017004"/>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Safeguards so that the high throughput data use cases will not cause significant disruption to low duty-cycle ranging use cases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2336347152"/>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Interference mitigation techniques to support higher density and higher traffic use cases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712880846"/>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Other coexistence improvement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550120941"/>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Backward compatibility with enhanced ranging capable devices (ERDEVs)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229274704"/>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Improved link budget and/or reduced air-time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402719402"/>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Additional channels and operating frequencies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770140464"/>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Improvements to accuracy / precision / reliability and interoperability for high-integrity ranging</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marL="0" marR="0" algn="just">
                        <a:lnSpc>
                          <a:spcPct val="107000"/>
                        </a:lnSpc>
                        <a:spcBef>
                          <a:spcPts val="0"/>
                        </a:spcBef>
                        <a:spcAft>
                          <a:spcPts val="0"/>
                        </a:spcAft>
                      </a:pPr>
                      <a:endParaRPr lang="en-US" altLang="zh-CN"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13926360"/>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Reduced complexity and power consumption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006555623"/>
                  </a:ext>
                </a:extLst>
              </a:tr>
              <a:tr h="251274">
                <a:tc>
                  <a:txBody>
                    <a:bodyPr/>
                    <a:lstStyle/>
                    <a:p>
                      <a:pPr algn="just">
                        <a:lnSpc>
                          <a:spcPct val="107000"/>
                        </a:lnSpc>
                        <a:spcAft>
                          <a:spcPts val="800"/>
                        </a:spcAft>
                      </a:pPr>
                      <a:r>
                        <a:rPr lang="en-US" sz="1200" dirty="0">
                          <a:solidFill>
                            <a:srgbClr val="FF0000"/>
                          </a:solidFill>
                          <a:effectLst/>
                          <a:latin typeface="Times New Roman" panose="02020603050405020304" pitchFamily="18" charset="0"/>
                          <a:cs typeface="Times New Roman" panose="02020603050405020304" pitchFamily="18" charset="0"/>
                        </a:rPr>
                        <a:t>Hybrid operation with narrowband signaling to assist UWB</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marL="228600" indent="-228600" algn="just">
                        <a:lnSpc>
                          <a:spcPct val="107000"/>
                        </a:lnSpc>
                        <a:spcAft>
                          <a:spcPts val="800"/>
                        </a:spcAft>
                        <a:buAutoNum type="arabicPeriod"/>
                      </a:pP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Improved symbol-to-chip mapping to achieve better error performance and assist the CFO estimation</a:t>
                      </a:r>
                    </a:p>
                    <a:p>
                      <a:pPr marL="228600" indent="-228600" algn="just">
                        <a:lnSpc>
                          <a:spcPct val="107000"/>
                        </a:lnSpc>
                        <a:spcAft>
                          <a:spcPts val="800"/>
                        </a:spcAft>
                        <a:buAutoNum type="arabicPeriod"/>
                      </a:pP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NB frequency hopping method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140993491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Enhanced native discovery and connection setup mechanisms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157165867"/>
                  </a:ext>
                </a:extLst>
              </a:tr>
              <a:tr h="251274">
                <a:tc>
                  <a:txBody>
                    <a:bodyPr/>
                    <a:lstStyle/>
                    <a:p>
                      <a:pPr algn="just">
                        <a:lnSpc>
                          <a:spcPct val="107000"/>
                        </a:lnSpc>
                        <a:spcAft>
                          <a:spcPts val="800"/>
                        </a:spcAft>
                      </a:pPr>
                      <a:r>
                        <a:rPr lang="en-US" sz="1200" dirty="0">
                          <a:solidFill>
                            <a:schemeClr val="tx1"/>
                          </a:solidFill>
                          <a:effectLst/>
                          <a:latin typeface="Times New Roman" panose="02020603050405020304" pitchFamily="18" charset="0"/>
                          <a:cs typeface="Times New Roman" panose="02020603050405020304" pitchFamily="18" charset="0"/>
                        </a:rPr>
                        <a:t>Sensing capabilities to support presence detection and environment mapping</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78912419"/>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Low-power low-latency streaming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1576344013"/>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Higher data-rate streaming allowing at least 50 Mbit/s of throughput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86346622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Support for peer-to-peer, peer-to-multi-peer, and station-to-infrastructure protocols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3794586688"/>
                  </a:ext>
                </a:extLst>
              </a:tr>
              <a:tr h="251274">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Infrastructure synchronization mechanisms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tc>
                  <a:txBody>
                    <a:bodyPr/>
                    <a:lstStyle/>
                    <a:p>
                      <a:pPr algn="just">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197" marR="62197" marT="0" marB="0" anchor="ctr"/>
                </a:tc>
                <a:extLst>
                  <a:ext uri="{0D108BD9-81ED-4DB2-BD59-A6C34878D82A}">
                    <a16:rowId xmlns="" xmlns:a16="http://schemas.microsoft.com/office/drawing/2014/main" val="1541787244"/>
                  </a:ext>
                </a:extLst>
              </a:tr>
            </a:tbl>
          </a:graphicData>
        </a:graphic>
      </p:graphicFrame>
    </p:spTree>
    <p:extLst>
      <p:ext uri="{BB962C8B-B14F-4D97-AF65-F5344CB8AC3E}">
        <p14:creationId xmlns:p14="http://schemas.microsoft.com/office/powerpoint/2010/main" val="1951843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dirty="0" smtClean="0"/>
              <a:t>July 2022</a:t>
            </a:r>
            <a:endParaRPr lang="en-US" altLang="en-US" dirty="0"/>
          </a:p>
        </p:txBody>
      </p:sp>
      <p:sp>
        <p:nvSpPr>
          <p:cNvPr id="3" name="页脚占位符 2"/>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a:t>
            </a:r>
            <a:r>
              <a:rPr lang="en-US" altLang="zh-CN" dirty="0" smtClean="0"/>
              <a:t>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20</a:t>
            </a:fld>
            <a:endParaRPr lang="en-US" altLang="en-US"/>
          </a:p>
        </p:txBody>
      </p:sp>
      <p:sp>
        <p:nvSpPr>
          <p:cNvPr id="7" name="Rectangle 2"/>
          <p:cNvSpPr txBox="1">
            <a:spLocks noChangeArrowheads="1"/>
          </p:cNvSpPr>
          <p:nvPr/>
        </p:nvSpPr>
        <p:spPr>
          <a:xfrm>
            <a:off x="689992" y="685800"/>
            <a:ext cx="7986464" cy="754063"/>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dirty="0" smtClean="0"/>
              <a:t>Hopping Function</a:t>
            </a:r>
            <a:endParaRPr lang="en-US" altLang="en-US" sz="3200" dirty="0"/>
          </a:p>
        </p:txBody>
      </p:sp>
      <p:sp>
        <p:nvSpPr>
          <p:cNvPr id="68" name="矩形 67"/>
          <p:cNvSpPr/>
          <p:nvPr/>
        </p:nvSpPr>
        <p:spPr>
          <a:xfrm>
            <a:off x="507164" y="1268760"/>
            <a:ext cx="8352119" cy="5035225"/>
          </a:xfrm>
          <a:prstGeom prst="rect">
            <a:avLst/>
          </a:prstGeom>
        </p:spPr>
        <p:txBody>
          <a:bodyPr wrap="square">
            <a:spAutoFit/>
          </a:bodyPr>
          <a:lstStyle/>
          <a:p>
            <a:pPr marL="458788" lvl="1" indent="-285750">
              <a:lnSpc>
                <a:spcPct val="140000"/>
              </a:lnSpc>
              <a:spcBef>
                <a:spcPts val="0"/>
              </a:spcBef>
              <a:spcAft>
                <a:spcPts val="600"/>
              </a:spcAft>
              <a:buClrTx/>
              <a:buFont typeface="Wingdings" panose="05000000000000000000" pitchFamily="2" charset="2"/>
              <a:buChar char="n"/>
            </a:pPr>
            <a:r>
              <a:rPr lang="en-US" altLang="zh-CN" sz="1800" dirty="0"/>
              <a:t>U</a:t>
            </a:r>
            <a:r>
              <a:rPr lang="en-US" altLang="zh-CN" sz="1800" dirty="0" smtClean="0"/>
              <a:t>se </a:t>
            </a:r>
            <a:r>
              <a:rPr lang="en-US" altLang="zh-CN" sz="1800" dirty="0" smtClean="0"/>
              <a:t>LFSR </a:t>
            </a:r>
            <a:r>
              <a:rPr lang="en-US" altLang="zh-CN" sz="1800" dirty="0" smtClean="0"/>
              <a:t>to </a:t>
            </a:r>
            <a:r>
              <a:rPr lang="en-US" altLang="zh-CN" sz="1800" dirty="0" smtClean="0"/>
              <a:t>generate pseudo random channel index</a:t>
            </a:r>
          </a:p>
          <a:p>
            <a:pPr marL="915988" lvl="2" indent="-285750">
              <a:lnSpc>
                <a:spcPct val="140000"/>
              </a:lnSpc>
              <a:spcBef>
                <a:spcPts val="0"/>
              </a:spcBef>
              <a:spcAft>
                <a:spcPts val="600"/>
              </a:spcAft>
              <a:buFont typeface="Times New Roman" panose="02020603050405020304" pitchFamily="18" charset="0"/>
              <a:buChar char="­"/>
            </a:pPr>
            <a:r>
              <a:rPr lang="en-US" altLang="zh-CN" sz="1400" dirty="0" smtClean="0"/>
              <a:t>[6] proposes reuse AES-128 to generate pseudo random channel index </a:t>
            </a:r>
          </a:p>
          <a:p>
            <a:pPr marL="915988" lvl="2" indent="-285750">
              <a:lnSpc>
                <a:spcPct val="140000"/>
              </a:lnSpc>
              <a:spcBef>
                <a:spcPts val="0"/>
              </a:spcBef>
              <a:spcAft>
                <a:spcPts val="600"/>
              </a:spcAft>
              <a:buFont typeface="Times New Roman" panose="02020603050405020304" pitchFamily="18" charset="0"/>
              <a:buChar char="­"/>
            </a:pPr>
            <a:r>
              <a:rPr lang="en-US" altLang="zh-CN" sz="1400" dirty="0" smtClean="0"/>
              <a:t>Compared with AES-128 based channel switching, LFSR based channel switching is more structured, which makes it much easier to analyze the auto/cross-correlation performance in theory</a:t>
            </a:r>
          </a:p>
          <a:p>
            <a:pPr marL="458788" lvl="1" indent="-285750">
              <a:lnSpc>
                <a:spcPct val="140000"/>
              </a:lnSpc>
              <a:spcBef>
                <a:spcPts val="0"/>
              </a:spcBef>
              <a:spcAft>
                <a:spcPts val="600"/>
              </a:spcAft>
              <a:buClrTx/>
              <a:buFont typeface="Wingdings" panose="05000000000000000000" pitchFamily="2" charset="2"/>
              <a:buChar char="n"/>
            </a:pPr>
            <a:r>
              <a:rPr lang="en-US" altLang="zh-CN" sz="1800" dirty="0" err="1" smtClean="0"/>
              <a:t>Channel_index</a:t>
            </a:r>
            <a:r>
              <a:rPr lang="en-US" altLang="zh-CN" sz="1800" dirty="0" smtClean="0"/>
              <a:t> = </a:t>
            </a:r>
            <a:r>
              <a:rPr lang="en-US" altLang="zh-CN" sz="1800" dirty="0" err="1" smtClean="0"/>
              <a:t>hop_function</a:t>
            </a:r>
            <a:r>
              <a:rPr lang="en-US" altLang="zh-CN" sz="1800" dirty="0" smtClean="0"/>
              <a:t>(initial seed, slot index, block list)</a:t>
            </a:r>
          </a:p>
          <a:p>
            <a:pPr marL="915988" lvl="2" indent="-285750">
              <a:lnSpc>
                <a:spcPct val="140000"/>
              </a:lnSpc>
              <a:spcBef>
                <a:spcPts val="0"/>
              </a:spcBef>
              <a:spcAft>
                <a:spcPts val="600"/>
              </a:spcAft>
              <a:buFont typeface="Times New Roman" panose="02020603050405020304" pitchFamily="18" charset="0"/>
              <a:buChar char="‒"/>
            </a:pPr>
            <a:r>
              <a:rPr lang="en-US" altLang="zh-CN" sz="1400" dirty="0" smtClean="0"/>
              <a:t>Initial </a:t>
            </a:r>
            <a:r>
              <a:rPr lang="en-US" altLang="zh-CN" sz="1400" dirty="0"/>
              <a:t>seed is </a:t>
            </a:r>
            <a:r>
              <a:rPr lang="en-US" altLang="zh-CN" sz="1400" dirty="0" smtClean="0"/>
              <a:t>the </a:t>
            </a:r>
            <a:r>
              <a:rPr lang="en-US" altLang="zh-CN" sz="1400" dirty="0"/>
              <a:t>starting point of </a:t>
            </a:r>
            <a:r>
              <a:rPr lang="en-US" altLang="zh-CN" sz="1400" dirty="0" smtClean="0"/>
              <a:t>LFSR, which could be </a:t>
            </a:r>
            <a:r>
              <a:rPr lang="en-US" altLang="zh-CN" sz="1400" dirty="0"/>
              <a:t>determined by the MAC address of the </a:t>
            </a:r>
            <a:r>
              <a:rPr lang="en-US" altLang="zh-CN" sz="1400" dirty="0" smtClean="0"/>
              <a:t>initiator. Initial seed could be transferred by BLE</a:t>
            </a:r>
            <a:endParaRPr lang="en-US" altLang="zh-CN" sz="1400" dirty="0" smtClean="0">
              <a:solidFill>
                <a:srgbClr val="FF0000"/>
              </a:solidFill>
            </a:endParaRPr>
          </a:p>
          <a:p>
            <a:pPr marL="915988" lvl="2" indent="-285750">
              <a:lnSpc>
                <a:spcPct val="140000"/>
              </a:lnSpc>
              <a:spcBef>
                <a:spcPts val="0"/>
              </a:spcBef>
              <a:spcAft>
                <a:spcPts val="600"/>
              </a:spcAft>
              <a:buFont typeface="Times New Roman" panose="02020603050405020304" pitchFamily="18" charset="0"/>
              <a:buChar char="‒"/>
            </a:pPr>
            <a:r>
              <a:rPr lang="en-US" altLang="zh-CN" sz="1400" dirty="0" smtClean="0"/>
              <a:t>Slot index is</a:t>
            </a:r>
            <a:r>
              <a:rPr lang="zh-CN" altLang="en-US" sz="1400" dirty="0"/>
              <a:t> </a:t>
            </a:r>
            <a:r>
              <a:rPr lang="en-US" altLang="zh-CN" sz="1400" dirty="0"/>
              <a:t>monotonically </a:t>
            </a:r>
            <a:r>
              <a:rPr lang="en-US" altLang="zh-CN" sz="1400" dirty="0" smtClean="0"/>
              <a:t>increasing with time</a:t>
            </a:r>
          </a:p>
          <a:p>
            <a:pPr marL="915988" lvl="2" indent="-285750">
              <a:lnSpc>
                <a:spcPct val="140000"/>
              </a:lnSpc>
              <a:spcBef>
                <a:spcPts val="0"/>
              </a:spcBef>
              <a:spcAft>
                <a:spcPts val="600"/>
              </a:spcAft>
              <a:buFont typeface="Times New Roman" panose="02020603050405020304" pitchFamily="18" charset="0"/>
              <a:buChar char="‒"/>
            </a:pPr>
            <a:r>
              <a:rPr lang="en-US" altLang="zh-CN" sz="1400" dirty="0" smtClean="0"/>
              <a:t>Block </a:t>
            </a:r>
            <a:r>
              <a:rPr lang="en-US" altLang="zh-CN" sz="1400" dirty="0"/>
              <a:t>list </a:t>
            </a:r>
            <a:r>
              <a:rPr lang="en-US" altLang="zh-CN" sz="1400" dirty="0" smtClean="0"/>
              <a:t>is </a:t>
            </a:r>
            <a:r>
              <a:rPr lang="en-US" altLang="zh-CN" sz="1400" dirty="0"/>
              <a:t>the channel set being </a:t>
            </a:r>
            <a:r>
              <a:rPr lang="en-US" altLang="zh-CN" sz="1400" dirty="0" smtClean="0"/>
              <a:t>interfered, which could </a:t>
            </a:r>
            <a:r>
              <a:rPr lang="en-US" altLang="zh-CN" sz="1400" dirty="0"/>
              <a:t>be </a:t>
            </a:r>
            <a:r>
              <a:rPr lang="en-US" altLang="zh-CN" sz="1400" dirty="0" smtClean="0"/>
              <a:t>updated to adapt to the environment change</a:t>
            </a:r>
          </a:p>
          <a:p>
            <a:pPr marL="915988" lvl="2" indent="-285750">
              <a:spcBef>
                <a:spcPts val="0"/>
              </a:spcBef>
              <a:spcAft>
                <a:spcPts val="600"/>
              </a:spcAft>
              <a:buFont typeface="Times New Roman" panose="02020603050405020304" pitchFamily="18" charset="0"/>
              <a:buChar char="‒"/>
            </a:pPr>
            <a:endParaRPr lang="en-US" altLang="zh-CN" sz="1600" dirty="0"/>
          </a:p>
          <a:p>
            <a:pPr marL="915988" lvl="2" indent="-285750">
              <a:spcBef>
                <a:spcPts val="0"/>
              </a:spcBef>
              <a:spcAft>
                <a:spcPts val="600"/>
              </a:spcAft>
              <a:buFont typeface="Times New Roman" panose="02020603050405020304" pitchFamily="18" charset="0"/>
              <a:buChar char="‒"/>
            </a:pPr>
            <a:endParaRPr lang="en-US" altLang="zh-CN" sz="1600" dirty="0" smtClean="0"/>
          </a:p>
          <a:p>
            <a:pPr marL="915988" lvl="2" indent="-285750">
              <a:spcBef>
                <a:spcPts val="0"/>
              </a:spcBef>
              <a:spcAft>
                <a:spcPts val="600"/>
              </a:spcAft>
              <a:buFont typeface="Times New Roman" panose="02020603050405020304" pitchFamily="18" charset="0"/>
              <a:buChar char="‒"/>
            </a:pPr>
            <a:endParaRPr lang="en-US" altLang="zh-CN" sz="1600" dirty="0"/>
          </a:p>
          <a:p>
            <a:pPr marL="915988" lvl="2" indent="-285750">
              <a:spcBef>
                <a:spcPts val="0"/>
              </a:spcBef>
              <a:spcAft>
                <a:spcPts val="600"/>
              </a:spcAft>
              <a:buFont typeface="Times New Roman" panose="02020603050405020304" pitchFamily="18" charset="0"/>
              <a:buChar char="‒"/>
            </a:pPr>
            <a:endParaRPr lang="en-US" altLang="zh-CN" sz="1600" dirty="0" smtClean="0"/>
          </a:p>
        </p:txBody>
      </p:sp>
      <p:grpSp>
        <p:nvGrpSpPr>
          <p:cNvPr id="29" name="组合 28"/>
          <p:cNvGrpSpPr/>
          <p:nvPr/>
        </p:nvGrpSpPr>
        <p:grpSpPr>
          <a:xfrm>
            <a:off x="926681" y="5013176"/>
            <a:ext cx="7897063" cy="1109063"/>
            <a:chOff x="787479" y="4415421"/>
            <a:chExt cx="7897063" cy="1109063"/>
          </a:xfrm>
        </p:grpSpPr>
        <p:sp>
          <p:nvSpPr>
            <p:cNvPr id="5" name="矩形 4"/>
            <p:cNvSpPr/>
            <p:nvPr/>
          </p:nvSpPr>
          <p:spPr bwMode="auto">
            <a:xfrm>
              <a:off x="2049955" y="4698195"/>
              <a:ext cx="720080" cy="432048"/>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6" name="文本框 5"/>
            <p:cNvSpPr txBox="1"/>
            <p:nvPr/>
          </p:nvSpPr>
          <p:spPr>
            <a:xfrm>
              <a:off x="2138230" y="4789572"/>
              <a:ext cx="576064" cy="276999"/>
            </a:xfrm>
            <a:prstGeom prst="rect">
              <a:avLst/>
            </a:prstGeom>
            <a:noFill/>
          </p:spPr>
          <p:txBody>
            <a:bodyPr wrap="square" rtlCol="0">
              <a:spAutoFit/>
            </a:bodyPr>
            <a:lstStyle/>
            <a:p>
              <a:r>
                <a:rPr lang="en-US" altLang="zh-CN" dirty="0" smtClean="0"/>
                <a:t>LFSR</a:t>
              </a:r>
              <a:endParaRPr lang="zh-CN" altLang="en-US" dirty="0"/>
            </a:p>
          </p:txBody>
        </p:sp>
        <p:cxnSp>
          <p:nvCxnSpPr>
            <p:cNvPr id="10" name="直接箭头连接符 9"/>
            <p:cNvCxnSpPr/>
            <p:nvPr/>
          </p:nvCxnSpPr>
          <p:spPr bwMode="auto">
            <a:xfrm>
              <a:off x="1617907" y="4914218"/>
              <a:ext cx="432048"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a:xfrm>
              <a:off x="787479" y="4775718"/>
              <a:ext cx="859531" cy="276999"/>
            </a:xfrm>
            <a:prstGeom prst="rect">
              <a:avLst/>
            </a:prstGeom>
          </p:spPr>
          <p:txBody>
            <a:bodyPr wrap="none">
              <a:spAutoFit/>
            </a:bodyPr>
            <a:lstStyle/>
            <a:p>
              <a:r>
                <a:rPr lang="en-US" altLang="zh-CN" dirty="0" smtClean="0"/>
                <a:t>Initial </a:t>
              </a:r>
              <a:r>
                <a:rPr lang="en-US" altLang="zh-CN" dirty="0"/>
                <a:t>seed</a:t>
              </a:r>
              <a:endParaRPr lang="zh-CN" altLang="en-US" dirty="0"/>
            </a:p>
          </p:txBody>
        </p:sp>
        <p:cxnSp>
          <p:nvCxnSpPr>
            <p:cNvPr id="13" name="直接箭头连接符 12"/>
            <p:cNvCxnSpPr/>
            <p:nvPr/>
          </p:nvCxnSpPr>
          <p:spPr bwMode="auto">
            <a:xfrm>
              <a:off x="2770035" y="4928071"/>
              <a:ext cx="65467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bwMode="auto">
            <a:xfrm>
              <a:off x="3424711" y="4698195"/>
              <a:ext cx="1483860" cy="432048"/>
            </a:xfrm>
            <a:prstGeom prst="rect">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5" name="文本框 14"/>
            <p:cNvSpPr txBox="1"/>
            <p:nvPr/>
          </p:nvSpPr>
          <p:spPr>
            <a:xfrm>
              <a:off x="3480453" y="4683386"/>
              <a:ext cx="1395585" cy="461665"/>
            </a:xfrm>
            <a:prstGeom prst="rect">
              <a:avLst/>
            </a:prstGeom>
            <a:noFill/>
          </p:spPr>
          <p:txBody>
            <a:bodyPr wrap="square" rtlCol="0">
              <a:spAutoFit/>
            </a:bodyPr>
            <a:lstStyle/>
            <a:p>
              <a:r>
                <a:rPr lang="en-US" altLang="zh-CN" dirty="0"/>
                <a:t>Convert to </a:t>
              </a:r>
              <a:r>
                <a:rPr lang="en-US" altLang="zh-CN" dirty="0" smtClean="0"/>
                <a:t>decimal number and mod M</a:t>
              </a:r>
              <a:endParaRPr lang="zh-CN" altLang="en-US" dirty="0"/>
            </a:p>
          </p:txBody>
        </p:sp>
        <mc:AlternateContent xmlns:mc="http://schemas.openxmlformats.org/markup-compatibility/2006" xmlns:a14="http://schemas.microsoft.com/office/drawing/2010/main">
          <mc:Choice Requires="a14">
            <p:sp>
              <p:nvSpPr>
                <p:cNvPr id="16" name="矩形 15"/>
                <p:cNvSpPr/>
                <p:nvPr/>
              </p:nvSpPr>
              <p:spPr>
                <a:xfrm>
                  <a:off x="2714294" y="4466406"/>
                  <a:ext cx="798693" cy="461665"/>
                </a:xfrm>
                <a:prstGeom prst="rect">
                  <a:avLst/>
                </a:prstGeom>
              </p:spPr>
              <p:txBody>
                <a:bodyPr wrap="square">
                  <a:spAutoFit/>
                </a:bodyPr>
                <a:lstStyle/>
                <a:p>
                  <a:pPr algn="ctr"/>
                  <a14:m>
                    <m:oMath xmlns:m="http://schemas.openxmlformats.org/officeDocument/2006/math">
                      <m:d>
                        <m:dPr>
                          <m:begChr m:val="⌈"/>
                          <m:endChr m:val="⌉"/>
                          <m:ctrlPr>
                            <a:rPr lang="en-US" altLang="zh-CN" b="0" i="1" smtClean="0">
                              <a:latin typeface="Cambria Math" panose="02040503050406030204" pitchFamily="18" charset="0"/>
                            </a:rPr>
                          </m:ctrlPr>
                        </m:dPr>
                        <m:e>
                          <m:func>
                            <m:funcPr>
                              <m:ctrlPr>
                                <a:rPr lang="en-US" altLang="zh-CN" i="1">
                                  <a:latin typeface="Cambria Math" panose="02040503050406030204" pitchFamily="18" charset="0"/>
                                </a:rPr>
                              </m:ctrlPr>
                            </m:funcPr>
                            <m:fName>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log</m:t>
                                  </m:r>
                                </m:e>
                                <m:sub>
                                  <m:r>
                                    <a:rPr lang="en-US" altLang="zh-CN" i="1">
                                      <a:latin typeface="Cambria Math" panose="02040503050406030204" pitchFamily="18" charset="0"/>
                                    </a:rPr>
                                    <m:t>2</m:t>
                                  </m:r>
                                </m:sub>
                              </m:sSub>
                            </m:fName>
                            <m:e>
                              <m:r>
                                <m:rPr>
                                  <m:sty m:val="p"/>
                                </m:rPr>
                                <a:rPr lang="en-US" altLang="zh-CN" i="0">
                                  <a:latin typeface="Cambria Math" panose="02040503050406030204" pitchFamily="18" charset="0"/>
                                </a:rPr>
                                <m:t>M</m:t>
                              </m:r>
                            </m:e>
                          </m:func>
                        </m:e>
                      </m:d>
                    </m:oMath>
                  </a14:m>
                  <a:r>
                    <a:rPr lang="zh-CN" altLang="en-US" dirty="0" smtClean="0"/>
                    <a:t> </a:t>
                  </a:r>
                  <a:r>
                    <a:rPr lang="en-US" altLang="zh-CN" dirty="0" smtClean="0"/>
                    <a:t>binary</a:t>
                  </a:r>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2714294" y="4466406"/>
                  <a:ext cx="798693" cy="461665"/>
                </a:xfrm>
                <a:prstGeom prst="rect">
                  <a:avLst/>
                </a:prstGeom>
                <a:blipFill rotWithShape="0">
                  <a:blip r:embed="rId3"/>
                  <a:stretch>
                    <a:fillRect b="-9211"/>
                  </a:stretch>
                </a:blipFill>
              </p:spPr>
              <p:txBody>
                <a:bodyPr/>
                <a:lstStyle/>
                <a:p>
                  <a:r>
                    <a:rPr lang="zh-CN" altLang="en-US">
                      <a:noFill/>
                    </a:rPr>
                    <a:t> </a:t>
                  </a:r>
                </a:p>
              </p:txBody>
            </p:sp>
          </mc:Fallback>
        </mc:AlternateContent>
        <p:cxnSp>
          <p:nvCxnSpPr>
            <p:cNvPr id="18" name="直接箭头连接符 17"/>
            <p:cNvCxnSpPr/>
            <p:nvPr/>
          </p:nvCxnSpPr>
          <p:spPr bwMode="auto">
            <a:xfrm>
              <a:off x="4909168" y="4906815"/>
              <a:ext cx="654677"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矩形 18"/>
            <p:cNvSpPr/>
            <p:nvPr/>
          </p:nvSpPr>
          <p:spPr>
            <a:xfrm>
              <a:off x="4788024" y="4415421"/>
              <a:ext cx="1086725" cy="461665"/>
            </a:xfrm>
            <a:prstGeom prst="rect">
              <a:avLst/>
            </a:prstGeom>
          </p:spPr>
          <p:txBody>
            <a:bodyPr wrap="square">
              <a:spAutoFit/>
            </a:bodyPr>
            <a:lstStyle/>
            <a:p>
              <a:pPr algn="ctr"/>
              <a:r>
                <a:rPr lang="en-US" altLang="zh-CN" dirty="0" smtClean="0"/>
                <a:t>Channel</a:t>
              </a:r>
              <a:r>
                <a:rPr lang="zh-CN" altLang="en-US" dirty="0" smtClean="0"/>
                <a:t> </a:t>
              </a:r>
              <a:r>
                <a:rPr lang="en-US" altLang="zh-CN" dirty="0" smtClean="0"/>
                <a:t>index in [0, M-1]</a:t>
              </a:r>
              <a:endParaRPr lang="zh-CN" altLang="en-US" dirty="0"/>
            </a:p>
          </p:txBody>
        </p:sp>
        <p:sp>
          <p:nvSpPr>
            <p:cNvPr id="17" name="流程图: 决策 16"/>
            <p:cNvSpPr/>
            <p:nvPr/>
          </p:nvSpPr>
          <p:spPr bwMode="auto">
            <a:xfrm>
              <a:off x="5565139" y="4625439"/>
              <a:ext cx="1601041" cy="562751"/>
            </a:xfrm>
            <a:prstGeom prst="flowChartDecision">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1" name="文本框 20"/>
            <p:cNvSpPr txBox="1"/>
            <p:nvPr/>
          </p:nvSpPr>
          <p:spPr>
            <a:xfrm>
              <a:off x="5904799" y="4768204"/>
              <a:ext cx="1043465" cy="276999"/>
            </a:xfrm>
            <a:prstGeom prst="rect">
              <a:avLst/>
            </a:prstGeom>
            <a:noFill/>
          </p:spPr>
          <p:txBody>
            <a:bodyPr wrap="square" rtlCol="0">
              <a:spAutoFit/>
            </a:bodyPr>
            <a:lstStyle/>
            <a:p>
              <a:r>
                <a:rPr lang="en-US" altLang="zh-CN" dirty="0" smtClean="0"/>
                <a:t>in block list?</a:t>
              </a:r>
              <a:endParaRPr lang="zh-CN" altLang="en-US" dirty="0"/>
            </a:p>
          </p:txBody>
        </p:sp>
        <p:cxnSp>
          <p:nvCxnSpPr>
            <p:cNvPr id="24" name="直接箭头连接符 23"/>
            <p:cNvCxnSpPr/>
            <p:nvPr/>
          </p:nvCxnSpPr>
          <p:spPr bwMode="auto">
            <a:xfrm>
              <a:off x="7166180" y="4906704"/>
              <a:ext cx="432048"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24"/>
            <p:cNvSpPr/>
            <p:nvPr/>
          </p:nvSpPr>
          <p:spPr>
            <a:xfrm>
              <a:off x="7603797" y="4768204"/>
              <a:ext cx="1080745" cy="276999"/>
            </a:xfrm>
            <a:prstGeom prst="rect">
              <a:avLst/>
            </a:prstGeom>
          </p:spPr>
          <p:txBody>
            <a:bodyPr wrap="none">
              <a:spAutoFit/>
            </a:bodyPr>
            <a:lstStyle/>
            <a:p>
              <a:r>
                <a:rPr lang="en-US" altLang="zh-CN" dirty="0" smtClean="0"/>
                <a:t>Channel index</a:t>
              </a:r>
              <a:endParaRPr lang="zh-CN" altLang="en-US" dirty="0"/>
            </a:p>
          </p:txBody>
        </p:sp>
        <p:cxnSp>
          <p:nvCxnSpPr>
            <p:cNvPr id="26" name="肘形连接符 25"/>
            <p:cNvCxnSpPr>
              <a:stCxn id="17" idx="2"/>
              <a:endCxn id="5" idx="2"/>
            </p:cNvCxnSpPr>
            <p:nvPr/>
          </p:nvCxnSpPr>
          <p:spPr bwMode="auto">
            <a:xfrm rot="5400000" flipH="1">
              <a:off x="4358854" y="3181385"/>
              <a:ext cx="57947" cy="3955665"/>
            </a:xfrm>
            <a:prstGeom prst="bentConnector3">
              <a:avLst>
                <a:gd name="adj1" fmla="val -659955"/>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矩形 29"/>
            <p:cNvSpPr/>
            <p:nvPr/>
          </p:nvSpPr>
          <p:spPr>
            <a:xfrm>
              <a:off x="7125420" y="4621136"/>
              <a:ext cx="372218" cy="276999"/>
            </a:xfrm>
            <a:prstGeom prst="rect">
              <a:avLst/>
            </a:prstGeom>
          </p:spPr>
          <p:txBody>
            <a:bodyPr wrap="none">
              <a:spAutoFit/>
            </a:bodyPr>
            <a:lstStyle/>
            <a:p>
              <a:r>
                <a:rPr lang="en-US" altLang="zh-CN" dirty="0" smtClean="0"/>
                <a:t>No</a:t>
              </a:r>
              <a:endParaRPr lang="zh-CN" altLang="en-US" dirty="0"/>
            </a:p>
          </p:txBody>
        </p:sp>
        <p:sp>
          <p:nvSpPr>
            <p:cNvPr id="31" name="矩形 30"/>
            <p:cNvSpPr/>
            <p:nvPr/>
          </p:nvSpPr>
          <p:spPr>
            <a:xfrm>
              <a:off x="6325905" y="5247485"/>
              <a:ext cx="408125" cy="276999"/>
            </a:xfrm>
            <a:prstGeom prst="rect">
              <a:avLst/>
            </a:prstGeom>
          </p:spPr>
          <p:txBody>
            <a:bodyPr wrap="none">
              <a:spAutoFit/>
            </a:bodyPr>
            <a:lstStyle/>
            <a:p>
              <a:r>
                <a:rPr lang="en-US" altLang="zh-CN" dirty="0" smtClean="0"/>
                <a:t>Yes</a:t>
              </a:r>
              <a:endParaRPr lang="zh-CN" altLang="en-US" dirty="0"/>
            </a:p>
          </p:txBody>
        </p:sp>
      </p:grpSp>
    </p:spTree>
    <p:extLst>
      <p:ext uri="{BB962C8B-B14F-4D97-AF65-F5344CB8AC3E}">
        <p14:creationId xmlns:p14="http://schemas.microsoft.com/office/powerpoint/2010/main" val="2586233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July 2022</a:t>
            </a:r>
            <a:endParaRPr lang="en-US" altLang="en-US" dirty="0"/>
          </a:p>
        </p:txBody>
      </p:sp>
      <p:sp>
        <p:nvSpPr>
          <p:cNvPr id="3" name="页脚占位符 2"/>
          <p:cNvSpPr>
            <a:spLocks noGrp="1"/>
          </p:cNvSpPr>
          <p:nvPr>
            <p:ph type="ftr" sz="quarter" idx="11"/>
          </p:nvPr>
        </p:nvSpPr>
        <p:spPr/>
        <p:txBody>
          <a:bodyPr/>
          <a:lstStyle/>
          <a:p>
            <a:r>
              <a:rPr lang="en-US" altLang="en-US" dirty="0" smtClean="0"/>
              <a:t>Bin Qian, </a:t>
            </a:r>
            <a:r>
              <a:rPr lang="en-US" altLang="en-US" dirty="0" err="1" smtClean="0"/>
              <a:t>Chenchen</a:t>
            </a:r>
            <a:r>
              <a:rPr lang="en-US" altLang="en-US" dirty="0"/>
              <a:t> </a:t>
            </a:r>
            <a:r>
              <a:rPr lang="en-US" altLang="en-US" dirty="0" smtClean="0"/>
              <a:t>Liu, </a:t>
            </a:r>
            <a:r>
              <a:rPr lang="en-US" altLang="zh-CN" dirty="0" err="1"/>
              <a:t>Ziyang</a:t>
            </a:r>
            <a:r>
              <a:rPr lang="en-US" altLang="zh-CN" dirty="0"/>
              <a:t> Guo</a:t>
            </a:r>
            <a:r>
              <a:rPr lang="en-US" altLang="en-US" dirty="0" smtClean="0"/>
              <a:t>, Huawei</a:t>
            </a:r>
            <a:endParaRPr lang="en-US" altLang="en-US" dirty="0"/>
          </a:p>
        </p:txBody>
      </p:sp>
      <p:sp>
        <p:nvSpPr>
          <p:cNvPr id="4" name="灯片编号占位符 3"/>
          <p:cNvSpPr>
            <a:spLocks noGrp="1"/>
          </p:cNvSpPr>
          <p:nvPr>
            <p:ph type="sldNum" sz="quarter" idx="12"/>
          </p:nvPr>
        </p:nvSpPr>
        <p:spPr/>
        <p:txBody>
          <a:bodyPr/>
          <a:lstStyle/>
          <a:p>
            <a:r>
              <a:rPr lang="en-US" altLang="en-US" smtClean="0"/>
              <a:t>Slide </a:t>
            </a:r>
            <a:fld id="{77849D27-6DDF-4CEA-A842-3715DABEA1B1}" type="slidenum">
              <a:rPr lang="en-US" altLang="en-US" smtClean="0"/>
              <a:pPr/>
              <a:t>21</a:t>
            </a:fld>
            <a:endParaRPr lang="en-US" altLang="en-US"/>
          </a:p>
        </p:txBody>
      </p:sp>
      <p:sp>
        <p:nvSpPr>
          <p:cNvPr id="5" name="Rectangle 2"/>
          <p:cNvSpPr txBox="1">
            <a:spLocks noChangeArrowheads="1"/>
          </p:cNvSpPr>
          <p:nvPr/>
        </p:nvSpPr>
        <p:spPr>
          <a:xfrm>
            <a:off x="689992" y="685800"/>
            <a:ext cx="7986464" cy="754063"/>
          </a:xfrm>
          <a:prstGeom prst="rect">
            <a:avLst/>
          </a:prstGeom>
          <a:ln/>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zh-CN" sz="3200" dirty="0" smtClean="0"/>
              <a:t>Summary</a:t>
            </a:r>
            <a:endParaRPr lang="en-US" altLang="en-US" sz="3200" dirty="0"/>
          </a:p>
        </p:txBody>
      </p:sp>
      <p:sp>
        <p:nvSpPr>
          <p:cNvPr id="6" name="矩形 5"/>
          <p:cNvSpPr/>
          <p:nvPr/>
        </p:nvSpPr>
        <p:spPr>
          <a:xfrm>
            <a:off x="507164" y="1468339"/>
            <a:ext cx="8352119" cy="4478149"/>
          </a:xfrm>
          <a:prstGeom prst="rect">
            <a:avLst/>
          </a:prstGeom>
        </p:spPr>
        <p:txBody>
          <a:bodyPr wrap="square">
            <a:spAutoFit/>
          </a:bodyPr>
          <a:lstStyle/>
          <a:p>
            <a:pPr marL="458788" lvl="1" indent="-285750">
              <a:lnSpc>
                <a:spcPct val="160000"/>
              </a:lnSpc>
              <a:spcBef>
                <a:spcPts val="0"/>
              </a:spcBef>
              <a:spcAft>
                <a:spcPts val="600"/>
              </a:spcAft>
              <a:buClrTx/>
              <a:buFont typeface="Wingdings" panose="05000000000000000000" pitchFamily="2" charset="2"/>
              <a:buChar char="n"/>
            </a:pPr>
            <a:r>
              <a:rPr lang="en-US" altLang="zh-CN" sz="1800" dirty="0" smtClean="0"/>
              <a:t>3 different O-QPSK (32, 4) symbol-to-chip mappings are introduced. Option 3 is recommended</a:t>
            </a:r>
          </a:p>
          <a:p>
            <a:pPr marL="915988" lvl="2" indent="-285750">
              <a:lnSpc>
                <a:spcPct val="160000"/>
              </a:lnSpc>
              <a:spcBef>
                <a:spcPts val="0"/>
              </a:spcBef>
              <a:spcAft>
                <a:spcPts val="600"/>
              </a:spcAft>
              <a:buFont typeface="Times New Roman" panose="02020603050405020304" pitchFamily="18" charset="0"/>
              <a:buChar char="­"/>
            </a:pPr>
            <a:r>
              <a:rPr lang="en-US" altLang="zh-CN" sz="1400" dirty="0"/>
              <a:t>The Hamming distance of any two 32-chip sequences is </a:t>
            </a:r>
            <a:r>
              <a:rPr lang="en-US" altLang="zh-CN" sz="1400" dirty="0" smtClean="0"/>
              <a:t>improved from 12 to 16</a:t>
            </a:r>
          </a:p>
          <a:p>
            <a:pPr marL="915988" lvl="2" indent="-285750">
              <a:lnSpc>
                <a:spcPct val="160000"/>
              </a:lnSpc>
              <a:spcBef>
                <a:spcPts val="0"/>
              </a:spcBef>
              <a:spcAft>
                <a:spcPts val="600"/>
              </a:spcAft>
              <a:buFont typeface="Times New Roman" panose="02020603050405020304" pitchFamily="18" charset="0"/>
              <a:buChar char="­"/>
            </a:pPr>
            <a:r>
              <a:rPr lang="en-US" altLang="zh-CN" sz="1400" dirty="0" smtClean="0"/>
              <a:t>It could assist </a:t>
            </a:r>
            <a:r>
              <a:rPr lang="en-US" altLang="zh-CN" sz="1400" dirty="0"/>
              <a:t>the CFO estimation and </a:t>
            </a:r>
            <a:r>
              <a:rPr lang="en-US" altLang="zh-CN" sz="1400" dirty="0" smtClean="0"/>
              <a:t>compensation</a:t>
            </a:r>
            <a:endParaRPr lang="en-US" altLang="zh-CN" sz="1400" dirty="0"/>
          </a:p>
          <a:p>
            <a:pPr marL="458788" lvl="1" indent="-285750">
              <a:lnSpc>
                <a:spcPct val="160000"/>
              </a:lnSpc>
              <a:spcBef>
                <a:spcPts val="0"/>
              </a:spcBef>
              <a:spcAft>
                <a:spcPts val="600"/>
              </a:spcAft>
              <a:buClrTx/>
              <a:buFont typeface="Wingdings" panose="05000000000000000000" pitchFamily="2" charset="2"/>
              <a:buChar char="n"/>
            </a:pPr>
            <a:r>
              <a:rPr lang="en-US" altLang="zh-CN" sz="1800" dirty="0" smtClean="0"/>
              <a:t>Slot based NB frequency hopping is introduced</a:t>
            </a:r>
          </a:p>
          <a:p>
            <a:pPr marL="915988" lvl="2" indent="-285750">
              <a:lnSpc>
                <a:spcPct val="160000"/>
              </a:lnSpc>
              <a:spcBef>
                <a:spcPts val="0"/>
              </a:spcBef>
              <a:spcAft>
                <a:spcPts val="600"/>
              </a:spcAft>
              <a:buFont typeface="Times New Roman" panose="02020603050405020304" pitchFamily="18" charset="0"/>
              <a:buChar char="‒"/>
            </a:pPr>
            <a:r>
              <a:rPr lang="en-US" altLang="zh-CN" sz="1400" dirty="0" smtClean="0"/>
              <a:t>Hop </a:t>
            </a:r>
            <a:r>
              <a:rPr lang="en-US" altLang="zh-CN" sz="1400" kern="0" dirty="0"/>
              <a:t>every ranging round/block may not be a good choice</a:t>
            </a:r>
            <a:endParaRPr lang="en-US" altLang="zh-CN" sz="1400" dirty="0" smtClean="0"/>
          </a:p>
          <a:p>
            <a:pPr marL="915988" lvl="2" indent="-285750">
              <a:lnSpc>
                <a:spcPct val="160000"/>
              </a:lnSpc>
              <a:spcBef>
                <a:spcPts val="0"/>
              </a:spcBef>
              <a:spcAft>
                <a:spcPts val="600"/>
              </a:spcAft>
              <a:buFont typeface="Times New Roman" panose="02020603050405020304" pitchFamily="18" charset="0"/>
              <a:buChar char="‒"/>
            </a:pPr>
            <a:r>
              <a:rPr lang="en-US" altLang="zh-CN" sz="1400" dirty="0" smtClean="0"/>
              <a:t>A hopping function is proposed</a:t>
            </a:r>
          </a:p>
          <a:p>
            <a:pPr marL="915988" lvl="2" indent="-285750">
              <a:spcBef>
                <a:spcPts val="0"/>
              </a:spcBef>
              <a:spcAft>
                <a:spcPts val="600"/>
              </a:spcAft>
              <a:buFont typeface="Times New Roman" panose="02020603050405020304" pitchFamily="18" charset="0"/>
              <a:buChar char="‒"/>
            </a:pPr>
            <a:endParaRPr lang="en-US" altLang="zh-CN" sz="1600" dirty="0"/>
          </a:p>
          <a:p>
            <a:pPr marL="915988" lvl="2" indent="-285750">
              <a:spcBef>
                <a:spcPts val="0"/>
              </a:spcBef>
              <a:spcAft>
                <a:spcPts val="600"/>
              </a:spcAft>
              <a:buFont typeface="Times New Roman" panose="02020603050405020304" pitchFamily="18" charset="0"/>
              <a:buChar char="‒"/>
            </a:pPr>
            <a:endParaRPr lang="en-US" altLang="zh-CN" sz="1600" dirty="0" smtClean="0"/>
          </a:p>
          <a:p>
            <a:pPr marL="915988" lvl="2" indent="-285750">
              <a:spcBef>
                <a:spcPts val="0"/>
              </a:spcBef>
              <a:spcAft>
                <a:spcPts val="600"/>
              </a:spcAft>
              <a:buFont typeface="Times New Roman" panose="02020603050405020304" pitchFamily="18" charset="0"/>
              <a:buChar char="‒"/>
            </a:pPr>
            <a:endParaRPr lang="en-US" altLang="zh-CN" sz="1600" dirty="0"/>
          </a:p>
          <a:p>
            <a:pPr marL="915988" lvl="2" indent="-285750">
              <a:spcBef>
                <a:spcPts val="0"/>
              </a:spcBef>
              <a:spcAft>
                <a:spcPts val="600"/>
              </a:spcAft>
              <a:buFont typeface="Times New Roman" panose="02020603050405020304" pitchFamily="18" charset="0"/>
              <a:buChar char="‒"/>
            </a:pPr>
            <a:endParaRPr lang="en-US" altLang="zh-CN" sz="1600" dirty="0" smtClean="0"/>
          </a:p>
        </p:txBody>
      </p:sp>
    </p:spTree>
    <p:extLst>
      <p:ext uri="{BB962C8B-B14F-4D97-AF65-F5344CB8AC3E}">
        <p14:creationId xmlns:p14="http://schemas.microsoft.com/office/powerpoint/2010/main" val="273248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50115" y="959768"/>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altLang="en-US" sz="2800" b="1" kern="0" dirty="0" smtClean="0">
                <a:solidFill>
                  <a:schemeClr val="tx1"/>
                </a:solidFill>
              </a:rPr>
              <a:t>References</a:t>
            </a:r>
            <a:endParaRPr lang="en-US" altLang="en-US" sz="2800" b="1" kern="0" dirty="0">
              <a:solidFill>
                <a:schemeClr val="tx1"/>
              </a:solidFill>
            </a:endParaRPr>
          </a:p>
        </p:txBody>
      </p:sp>
      <p:sp>
        <p:nvSpPr>
          <p:cNvPr id="7" name="Rectangle 2"/>
          <p:cNvSpPr txBox="1">
            <a:spLocks noChangeArrowheads="1"/>
          </p:cNvSpPr>
          <p:nvPr/>
        </p:nvSpPr>
        <p:spPr bwMode="auto">
          <a:xfrm>
            <a:off x="685800" y="1556792"/>
            <a:ext cx="77724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lgn="just">
              <a:lnSpc>
                <a:spcPct val="130000"/>
              </a:lnSpc>
              <a:buNone/>
            </a:pPr>
            <a:r>
              <a:rPr lang="en-US" altLang="zh-CN" sz="1800" b="1" dirty="0" smtClean="0">
                <a:latin typeface="+mj-lt"/>
                <a:ea typeface="+mj-ea"/>
                <a:cs typeface="Calibri" panose="020F0502020204030204" pitchFamily="34" charset="0"/>
              </a:rPr>
              <a:t>[1] 15-22-0064-04ab Potentials of narrowband assisted UWB</a:t>
            </a:r>
          </a:p>
          <a:p>
            <a:pPr marL="0" indent="0" algn="just">
              <a:lnSpc>
                <a:spcPct val="130000"/>
              </a:lnSpc>
              <a:buNone/>
            </a:pPr>
            <a:r>
              <a:rPr lang="en-US" altLang="zh-CN" sz="1800" b="1" dirty="0" smtClean="0">
                <a:latin typeface="+mj-lt"/>
                <a:ea typeface="+mj-ea"/>
                <a:cs typeface="Calibri" panose="020F0502020204030204" pitchFamily="34" charset="0"/>
              </a:rPr>
              <a:t>[2] 15-22-0074-04ab Link budget analysis for NBA-MMS </a:t>
            </a:r>
          </a:p>
          <a:p>
            <a:pPr marL="0" indent="0" algn="just">
              <a:lnSpc>
                <a:spcPct val="130000"/>
              </a:lnSpc>
              <a:buNone/>
            </a:pPr>
            <a:r>
              <a:rPr lang="en-US" altLang="zh-CN" sz="1800" b="1" dirty="0" smtClean="0">
                <a:latin typeface="+mj-lt"/>
                <a:ea typeface="+mj-ea"/>
                <a:cs typeface="Calibri" panose="020F0502020204030204" pitchFamily="34" charset="0"/>
              </a:rPr>
              <a:t>[3] 15-21-0593-04ab More on NBA-MMS</a:t>
            </a:r>
          </a:p>
          <a:p>
            <a:pPr marL="0" indent="0" algn="just">
              <a:lnSpc>
                <a:spcPct val="130000"/>
              </a:lnSpc>
              <a:buNone/>
            </a:pPr>
            <a:r>
              <a:rPr lang="en-US" altLang="zh-CN" sz="1800" b="1" dirty="0" smtClean="0">
                <a:latin typeface="+mj-lt"/>
                <a:ea typeface="+mj-ea"/>
                <a:cs typeface="Calibri" panose="020F0502020204030204" pitchFamily="34" charset="0"/>
              </a:rPr>
              <a:t>[4] 15-21-0409-04ab Narrowband assisted multi-millisecond UWB</a:t>
            </a:r>
          </a:p>
          <a:p>
            <a:pPr marL="0" indent="0" algn="just">
              <a:lnSpc>
                <a:spcPct val="130000"/>
              </a:lnSpc>
              <a:buNone/>
            </a:pPr>
            <a:r>
              <a:rPr lang="en-US" altLang="zh-CN" sz="1800" b="1" dirty="0" smtClean="0">
                <a:latin typeface="+mj-lt"/>
                <a:ea typeface="+mj-ea"/>
                <a:cs typeface="Calibri" panose="020F0502020204030204" pitchFamily="34" charset="0"/>
              </a:rPr>
              <a:t>[5] </a:t>
            </a:r>
            <a:r>
              <a:rPr lang="en-US" altLang="zh-CN" sz="1800" b="1" dirty="0">
                <a:latin typeface="+mj-lt"/>
                <a:ea typeface="+mj-ea"/>
                <a:cs typeface="Calibri" panose="020F0502020204030204" pitchFamily="34" charset="0"/>
              </a:rPr>
              <a:t>15-22-0262-04ab</a:t>
            </a:r>
            <a:r>
              <a:rPr lang="en-US" altLang="zh-CN" sz="1800" b="1" dirty="0" smtClean="0">
                <a:latin typeface="+mj-lt"/>
                <a:ea typeface="+mj-ea"/>
                <a:cs typeface="Calibri" panose="020F0502020204030204" pitchFamily="34" charset="0"/>
              </a:rPr>
              <a:t> NBA-UWB technical framework proposal</a:t>
            </a:r>
          </a:p>
          <a:p>
            <a:pPr marL="0" indent="0" algn="just">
              <a:lnSpc>
                <a:spcPct val="130000"/>
              </a:lnSpc>
              <a:buNone/>
            </a:pPr>
            <a:r>
              <a:rPr lang="en-US" altLang="zh-CN" sz="1800" b="1" dirty="0" smtClean="0">
                <a:latin typeface="+mj-lt"/>
                <a:ea typeface="+mj-ea"/>
                <a:cs typeface="Calibri" panose="020F0502020204030204" pitchFamily="34" charset="0"/>
              </a:rPr>
              <a:t>[6] 15-22-0340-04ab Narrowband channel access and interference mitigation for NBA-MMS-UWB</a:t>
            </a:r>
          </a:p>
          <a:p>
            <a:pPr marL="0" indent="0" algn="just">
              <a:lnSpc>
                <a:spcPct val="200000"/>
              </a:lnSpc>
              <a:buNone/>
            </a:pPr>
            <a:endParaRPr lang="en-US" altLang="zh-CN" sz="1800" b="1" dirty="0" smtClean="0">
              <a:latin typeface="+mj-lt"/>
              <a:ea typeface="+mj-ea"/>
              <a:cs typeface="Calibri" panose="020F0502020204030204" pitchFamily="34" charset="0"/>
            </a:endParaRPr>
          </a:p>
          <a:p>
            <a:pPr marL="0" indent="0" algn="just">
              <a:lnSpc>
                <a:spcPct val="200000"/>
              </a:lnSpc>
              <a:buNone/>
            </a:pPr>
            <a:endParaRPr lang="en-US" altLang="zh-CN" sz="1800" b="1" dirty="0" smtClean="0">
              <a:latin typeface="+mj-lt"/>
              <a:ea typeface="+mj-ea"/>
              <a:cs typeface="Calibri" panose="020F0502020204030204" pitchFamily="34" charset="0"/>
            </a:endParaRPr>
          </a:p>
        </p:txBody>
      </p:sp>
      <p:sp>
        <p:nvSpPr>
          <p:cNvPr id="2" name="日期占位符 1"/>
          <p:cNvSpPr>
            <a:spLocks noGrp="1"/>
          </p:cNvSpPr>
          <p:nvPr>
            <p:ph type="dt" sz="half" idx="10"/>
          </p:nvPr>
        </p:nvSpPr>
        <p:spPr/>
        <p:txBody>
          <a:bodyPr/>
          <a:lstStyle/>
          <a:p>
            <a:r>
              <a:rPr lang="en-US" altLang="zh-CN" dirty="0" smtClean="0"/>
              <a:t>July 2022</a:t>
            </a:r>
            <a:endParaRPr lang="en-US" altLang="en-US" dirty="0"/>
          </a:p>
        </p:txBody>
      </p:sp>
      <p:sp>
        <p:nvSpPr>
          <p:cNvPr id="3" name="灯片编号占位符 2"/>
          <p:cNvSpPr>
            <a:spLocks noGrp="1"/>
          </p:cNvSpPr>
          <p:nvPr>
            <p:ph type="sldNum" sz="quarter" idx="12"/>
          </p:nvPr>
        </p:nvSpPr>
        <p:spPr/>
        <p:txBody>
          <a:bodyPr/>
          <a:lstStyle/>
          <a:p>
            <a:r>
              <a:rPr lang="en-US" altLang="en-US" smtClean="0"/>
              <a:t>Slide </a:t>
            </a:r>
            <a:fld id="{7FFA85FD-E192-4C2D-9860-28C59D48001D}" type="slidenum">
              <a:rPr lang="en-US" altLang="en-US" smtClean="0"/>
              <a:pPr/>
              <a:t>22</a:t>
            </a:fld>
            <a:endParaRPr lang="en-US" altLang="en-US" dirty="0"/>
          </a:p>
        </p:txBody>
      </p:sp>
      <p:sp>
        <p:nvSpPr>
          <p:cNvPr id="8" name="Footer Placeholder 2"/>
          <p:cNvSpPr>
            <a:spLocks noGrp="1"/>
          </p:cNvSpPr>
          <p:nvPr>
            <p:ph type="ftr" sz="quarter" idx="11"/>
          </p:nvPr>
        </p:nvSpPr>
        <p:spPr>
          <a:xfrm>
            <a:off x="5004048" y="6475413"/>
            <a:ext cx="3606552" cy="184666"/>
          </a:xfrm>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Huawei</a:t>
            </a:r>
          </a:p>
        </p:txBody>
      </p:sp>
    </p:spTree>
    <p:extLst>
      <p:ext uri="{BB962C8B-B14F-4D97-AF65-F5344CB8AC3E}">
        <p14:creationId xmlns:p14="http://schemas.microsoft.com/office/powerpoint/2010/main" val="36234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smtClean="0"/>
              <a:t>Bin Qian, </a:t>
            </a:r>
            <a:r>
              <a:rPr lang="en-US" altLang="en-US" dirty="0" err="1" smtClean="0"/>
              <a:t>Chenchen</a:t>
            </a:r>
            <a:r>
              <a:rPr lang="en-US" altLang="en-US" dirty="0" smtClean="0"/>
              <a:t> Liu, </a:t>
            </a:r>
            <a:r>
              <a:rPr lang="en-US" altLang="zh-CN" dirty="0" err="1" smtClean="0"/>
              <a:t>Ziyang</a:t>
            </a:r>
            <a:r>
              <a:rPr lang="en-US" altLang="zh-CN" dirty="0" smtClean="0"/>
              <a:t> Guo,</a:t>
            </a:r>
            <a:r>
              <a:rPr lang="en-US" altLang="en-US" dirty="0" smtClean="0"/>
              <a:t>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3</a:t>
            </a:fld>
            <a:endParaRPr lang="en-US" altLang="en-US" dirty="0"/>
          </a:p>
        </p:txBody>
      </p:sp>
      <p:sp>
        <p:nvSpPr>
          <p:cNvPr id="7" name="文本框 6"/>
          <p:cNvSpPr txBox="1"/>
          <p:nvPr/>
        </p:nvSpPr>
        <p:spPr>
          <a:xfrm>
            <a:off x="1007604" y="3028890"/>
            <a:ext cx="7128792" cy="584775"/>
          </a:xfrm>
          <a:prstGeom prst="rect">
            <a:avLst/>
          </a:prstGeom>
          <a:noFill/>
        </p:spPr>
        <p:txBody>
          <a:bodyPr wrap="square" rtlCol="0">
            <a:spAutoFit/>
          </a:bodyPr>
          <a:lstStyle/>
          <a:p>
            <a:pPr algn="ctr"/>
            <a:r>
              <a:rPr lang="en-US" altLang="en-US" sz="3200" b="1" dirty="0" smtClean="0"/>
              <a:t>NB Symbol-to-chip Mapping</a:t>
            </a:r>
            <a:endParaRPr lang="zh-CN" altLang="en-US" sz="3200" b="1" dirty="0"/>
          </a:p>
        </p:txBody>
      </p:sp>
    </p:spTree>
    <p:extLst>
      <p:ext uri="{BB962C8B-B14F-4D97-AF65-F5344CB8AC3E}">
        <p14:creationId xmlns:p14="http://schemas.microsoft.com/office/powerpoint/2010/main" val="1884702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2628" y="429125"/>
            <a:ext cx="7772400" cy="1066800"/>
          </a:xfrm>
        </p:spPr>
        <p:txBody>
          <a:bodyPr/>
          <a:lstStyle/>
          <a:p>
            <a:r>
              <a:rPr lang="en-US" altLang="zh-CN" sz="3200" dirty="0" smtClean="0"/>
              <a:t>Recap of NB</a:t>
            </a:r>
            <a:endParaRPr lang="zh-CN" altLang="en-US" sz="3200" dirty="0"/>
          </a:p>
        </p:txBody>
      </p:sp>
      <p:sp>
        <p:nvSpPr>
          <p:cNvPr id="3" name="内容占位符 2"/>
          <p:cNvSpPr>
            <a:spLocks noGrp="1"/>
          </p:cNvSpPr>
          <p:nvPr>
            <p:ph idx="1"/>
          </p:nvPr>
        </p:nvSpPr>
        <p:spPr>
          <a:xfrm>
            <a:off x="838200" y="1262100"/>
            <a:ext cx="7772400" cy="4903204"/>
          </a:xfrm>
        </p:spPr>
        <p:txBody>
          <a:bodyPr/>
          <a:lstStyle/>
          <a:p>
            <a:pPr>
              <a:lnSpc>
                <a:spcPct val="130000"/>
              </a:lnSpc>
              <a:buFont typeface="Wingdings" panose="05000000000000000000" pitchFamily="2" charset="2"/>
              <a:buChar char="n"/>
            </a:pPr>
            <a:r>
              <a:rPr lang="en-US" altLang="zh-CN" sz="1800" dirty="0" smtClean="0">
                <a:latin typeface="+mj-lt"/>
              </a:rPr>
              <a:t>NB assisted UWB has been discussed in [1-4] to improve link budget</a:t>
            </a:r>
          </a:p>
          <a:p>
            <a:pPr>
              <a:lnSpc>
                <a:spcPct val="130000"/>
              </a:lnSpc>
              <a:buFont typeface="Wingdings" panose="05000000000000000000" pitchFamily="2" charset="2"/>
              <a:buChar char="n"/>
            </a:pPr>
            <a:r>
              <a:rPr lang="en-US" altLang="zh-CN" sz="1800" dirty="0" smtClean="0">
                <a:latin typeface="+mj-lt"/>
              </a:rPr>
              <a:t>NB provides initial CFO to UWB</a:t>
            </a:r>
          </a:p>
          <a:p>
            <a:pPr>
              <a:lnSpc>
                <a:spcPct val="130000"/>
              </a:lnSpc>
              <a:buFont typeface="Wingdings" panose="05000000000000000000" pitchFamily="2" charset="2"/>
              <a:buChar char="n"/>
            </a:pPr>
            <a:r>
              <a:rPr lang="en-US" altLang="zh-CN" sz="1800" dirty="0" smtClean="0">
                <a:latin typeface="+mj-lt"/>
              </a:rPr>
              <a:t>In [5], the PPDU formats in Clause 12 of IEEE 802.15.4-2020 are recommended as the NB candidate</a:t>
            </a:r>
          </a:p>
          <a:p>
            <a:pPr>
              <a:lnSpc>
                <a:spcPct val="130000"/>
              </a:lnSpc>
              <a:buFont typeface="Wingdings" panose="05000000000000000000" pitchFamily="2" charset="2"/>
              <a:buChar char="n"/>
            </a:pPr>
            <a:endParaRPr lang="en-US" altLang="zh-CN" sz="1800" dirty="0">
              <a:latin typeface="+mj-lt"/>
            </a:endParaRPr>
          </a:p>
          <a:p>
            <a:pPr marL="0" indent="0">
              <a:lnSpc>
                <a:spcPct val="130000"/>
              </a:lnSpc>
              <a:buNone/>
            </a:pPr>
            <a:endParaRPr lang="en-US" altLang="zh-CN" sz="1800" dirty="0">
              <a:latin typeface="+mj-lt"/>
            </a:endParaRPr>
          </a:p>
          <a:p>
            <a:pPr>
              <a:lnSpc>
                <a:spcPct val="130000"/>
              </a:lnSpc>
              <a:buFont typeface="Wingdings" panose="05000000000000000000" pitchFamily="2" charset="2"/>
              <a:buChar char="n"/>
            </a:pPr>
            <a:r>
              <a:rPr lang="en-US" altLang="zh-CN" sz="1800" dirty="0" smtClean="0">
                <a:latin typeface="+mj-lt"/>
              </a:rPr>
              <a:t>The functional block diagram of O-QPSK is as follows</a:t>
            </a:r>
          </a:p>
          <a:p>
            <a:pPr>
              <a:lnSpc>
                <a:spcPct val="130000"/>
              </a:lnSpc>
              <a:buFont typeface="Wingdings" panose="05000000000000000000" pitchFamily="2" charset="2"/>
              <a:buChar char="n"/>
            </a:pPr>
            <a:endParaRPr lang="en-US" altLang="zh-CN" sz="1800" dirty="0">
              <a:latin typeface="+mj-lt"/>
            </a:endParaRPr>
          </a:p>
          <a:p>
            <a:pPr>
              <a:lnSpc>
                <a:spcPct val="130000"/>
              </a:lnSpc>
              <a:buFont typeface="Wingdings" panose="05000000000000000000" pitchFamily="2" charset="2"/>
              <a:buChar char="n"/>
            </a:pPr>
            <a:endParaRPr lang="en-US" altLang="zh-CN" sz="1800" dirty="0" smtClean="0">
              <a:latin typeface="+mj-lt"/>
            </a:endParaRPr>
          </a:p>
          <a:p>
            <a:pPr>
              <a:lnSpc>
                <a:spcPct val="130000"/>
              </a:lnSpc>
              <a:buFont typeface="Wingdings" panose="05000000000000000000" pitchFamily="2" charset="2"/>
              <a:buChar char="n"/>
            </a:pPr>
            <a:r>
              <a:rPr lang="en-US" altLang="zh-CN" sz="1800" dirty="0" smtClean="0">
                <a:latin typeface="+mj-lt"/>
              </a:rPr>
              <a:t>According to the possible data rate, two symbol-to-chip mappings are required</a:t>
            </a:r>
          </a:p>
          <a:p>
            <a:pPr lvl="1">
              <a:lnSpc>
                <a:spcPct val="130000"/>
              </a:lnSpc>
              <a:buFont typeface="Times New Roman" panose="02020603050405020304" pitchFamily="18" charset="0"/>
              <a:buChar char="­"/>
            </a:pPr>
            <a:r>
              <a:rPr lang="en-US" altLang="zh-CN" sz="1400" dirty="0" smtClean="0">
                <a:latin typeface="+mj-lt"/>
              </a:rPr>
              <a:t>(32, 4) symbol-to-chip mapping</a:t>
            </a:r>
          </a:p>
          <a:p>
            <a:pPr lvl="1">
              <a:lnSpc>
                <a:spcPct val="130000"/>
              </a:lnSpc>
              <a:buFont typeface="Times New Roman" panose="02020603050405020304" pitchFamily="18" charset="0"/>
              <a:buChar char="­"/>
            </a:pPr>
            <a:r>
              <a:rPr lang="en-US" altLang="zh-CN" sz="1400" dirty="0" smtClean="0">
                <a:latin typeface="+mj-lt"/>
              </a:rPr>
              <a:t>(8, 4) symbol-to-chip mapping </a:t>
            </a:r>
          </a:p>
          <a:p>
            <a:pPr>
              <a:lnSpc>
                <a:spcPct val="130000"/>
              </a:lnSpc>
              <a:buFont typeface="Wingdings" panose="05000000000000000000" pitchFamily="2" charset="2"/>
              <a:buChar char="n"/>
            </a:pPr>
            <a:endParaRPr lang="en-US" altLang="zh-CN" sz="1800" dirty="0" smtClean="0">
              <a:latin typeface="+mj-lt"/>
            </a:endParaRPr>
          </a:p>
          <a:p>
            <a:pPr>
              <a:lnSpc>
                <a:spcPct val="130000"/>
              </a:lnSpc>
              <a:buFont typeface="Wingdings" panose="05000000000000000000" pitchFamily="2" charset="2"/>
              <a:buChar char="n"/>
            </a:pPr>
            <a:endParaRPr lang="zh-CN" altLang="en-US" sz="1800" dirty="0">
              <a:latin typeface="+mj-lt"/>
            </a:endParaRPr>
          </a:p>
        </p:txBody>
      </p:sp>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4</a:t>
            </a:fld>
            <a:endParaRPr lang="en-US"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91" y="2870788"/>
            <a:ext cx="7434194" cy="74182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8" y="4077072"/>
            <a:ext cx="7659770" cy="838960"/>
          </a:xfrm>
          <a:prstGeom prst="rect">
            <a:avLst/>
          </a:prstGeom>
        </p:spPr>
      </p:pic>
    </p:spTree>
    <p:extLst>
      <p:ext uri="{BB962C8B-B14F-4D97-AF65-F5344CB8AC3E}">
        <p14:creationId xmlns:p14="http://schemas.microsoft.com/office/powerpoint/2010/main" val="125709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5</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Symbol-to-chip Mapping</a:t>
            </a:r>
            <a:endParaRPr lang="zh-CN" altLang="en-US" sz="3200" dirty="0"/>
          </a:p>
        </p:txBody>
      </p:sp>
      <p:sp>
        <p:nvSpPr>
          <p:cNvPr id="8" name="内容占位符 2"/>
          <p:cNvSpPr>
            <a:spLocks noGrp="1"/>
          </p:cNvSpPr>
          <p:nvPr>
            <p:ph idx="1"/>
          </p:nvPr>
        </p:nvSpPr>
        <p:spPr>
          <a:xfrm>
            <a:off x="611560" y="1268760"/>
            <a:ext cx="7772400" cy="4467200"/>
          </a:xfrm>
        </p:spPr>
        <p:txBody>
          <a:bodyPr/>
          <a:lstStyle/>
          <a:p>
            <a:pPr>
              <a:buFont typeface="Wingdings" panose="05000000000000000000" pitchFamily="2" charset="2"/>
              <a:buChar char="n"/>
            </a:pPr>
            <a:endParaRPr lang="en-US" altLang="zh-CN" sz="1800" dirty="0">
              <a:latin typeface="+mj-lt"/>
            </a:endParaRPr>
          </a:p>
          <a:p>
            <a:pPr>
              <a:buFont typeface="Wingdings" panose="05000000000000000000" pitchFamily="2" charset="2"/>
              <a:buChar char="n"/>
            </a:pPr>
            <a:endParaRPr lang="en-US" altLang="zh-CN" sz="1800" dirty="0" smtClean="0">
              <a:latin typeface="+mj-lt"/>
            </a:endParaRPr>
          </a:p>
          <a:p>
            <a:pPr>
              <a:buFont typeface="Wingdings" panose="05000000000000000000" pitchFamily="2" charset="2"/>
              <a:buChar char="n"/>
            </a:pPr>
            <a:endParaRPr lang="en-US" altLang="zh-CN" sz="1800" dirty="0">
              <a:latin typeface="+mj-lt"/>
            </a:endParaRPr>
          </a:p>
          <a:p>
            <a:pPr>
              <a:buFont typeface="Wingdings" panose="05000000000000000000" pitchFamily="2" charset="2"/>
              <a:buChar char="n"/>
            </a:pPr>
            <a:endParaRPr lang="en-US" altLang="zh-CN" sz="1800" dirty="0" smtClean="0">
              <a:latin typeface="+mj-lt"/>
            </a:endParaRPr>
          </a:p>
          <a:p>
            <a:pPr>
              <a:buFont typeface="Wingdings" panose="05000000000000000000" pitchFamily="2" charset="2"/>
              <a:buChar char="n"/>
            </a:pPr>
            <a:endParaRPr lang="en-US" altLang="zh-CN" sz="1800" dirty="0">
              <a:latin typeface="+mj-lt"/>
            </a:endParaRPr>
          </a:p>
          <a:p>
            <a:pPr marL="0" indent="0">
              <a:buNone/>
            </a:pPr>
            <a:endParaRPr lang="en-US" altLang="zh-CN" sz="1800" dirty="0" smtClean="0">
              <a:latin typeface="+mj-lt"/>
            </a:endParaRPr>
          </a:p>
          <a:p>
            <a:pPr marL="0" indent="0">
              <a:buNone/>
            </a:pPr>
            <a:endParaRPr lang="en-US" altLang="zh-CN" sz="1800" dirty="0" smtClean="0">
              <a:latin typeface="+mj-lt"/>
            </a:endParaRPr>
          </a:p>
          <a:p>
            <a:pPr marL="0" indent="0">
              <a:buNone/>
            </a:pPr>
            <a:endParaRPr lang="en-US" altLang="zh-CN" sz="1800" dirty="0" smtClean="0">
              <a:latin typeface="+mj-lt"/>
            </a:endParaRPr>
          </a:p>
          <a:p>
            <a:pPr>
              <a:buFont typeface="Wingdings" panose="05000000000000000000" pitchFamily="2" charset="2"/>
              <a:buChar char="n"/>
            </a:pPr>
            <a:endParaRPr lang="en-US" altLang="zh-CN" sz="1800" dirty="0" smtClean="0">
              <a:latin typeface="+mj-lt"/>
            </a:endParaRPr>
          </a:p>
          <a:p>
            <a:pPr>
              <a:buFont typeface="Wingdings" panose="05000000000000000000" pitchFamily="2" charset="2"/>
              <a:buChar char="n"/>
            </a:pPr>
            <a:endParaRPr lang="en-US" altLang="zh-CN" sz="1800" dirty="0">
              <a:latin typeface="+mj-lt"/>
            </a:endParaRPr>
          </a:p>
          <a:p>
            <a:pPr marL="0" indent="0">
              <a:buNone/>
            </a:pPr>
            <a:endParaRPr lang="en-US" altLang="zh-CN" sz="1800" dirty="0" smtClean="0">
              <a:latin typeface="+mj-lt"/>
            </a:endParaRPr>
          </a:p>
          <a:p>
            <a:pPr>
              <a:buFont typeface="Wingdings" panose="05000000000000000000" pitchFamily="2" charset="2"/>
              <a:buChar char="n"/>
            </a:pPr>
            <a:endParaRPr lang="zh-CN" altLang="en-US" sz="1800" dirty="0">
              <a:latin typeface="+mj-lt"/>
            </a:endParaRPr>
          </a:p>
        </p:txBody>
      </p:sp>
      <p:pic>
        <p:nvPicPr>
          <p:cNvPr id="10" name="图片 9"/>
          <p:cNvPicPr>
            <a:picLocks noChangeAspect="1"/>
          </p:cNvPicPr>
          <p:nvPr/>
        </p:nvPicPr>
        <p:blipFill>
          <a:blip r:embed="rId2"/>
          <a:stretch>
            <a:fillRect/>
          </a:stretch>
        </p:blipFill>
        <p:spPr>
          <a:xfrm>
            <a:off x="5663356" y="1735837"/>
            <a:ext cx="3196950" cy="4555794"/>
          </a:xfrm>
          <a:prstGeom prst="rect">
            <a:avLst/>
          </a:prstGeom>
        </p:spPr>
      </p:pic>
      <p:pic>
        <p:nvPicPr>
          <p:cNvPr id="11" name="内容占位符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1519" y="1685722"/>
            <a:ext cx="5051796" cy="437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1308104" y="1398787"/>
            <a:ext cx="2938625" cy="344518"/>
          </a:xfrm>
          <a:prstGeom prst="rect">
            <a:avLst/>
          </a:prstGeom>
        </p:spPr>
        <p:txBody>
          <a:bodyPr wrap="none">
            <a:spAutoFit/>
          </a:bodyPr>
          <a:lstStyle/>
          <a:p>
            <a:pPr lvl="1">
              <a:lnSpc>
                <a:spcPct val="130000"/>
              </a:lnSpc>
            </a:pPr>
            <a:r>
              <a:rPr lang="en-US" altLang="zh-CN" sz="1400" dirty="0"/>
              <a:t>(32, 4) symbol-to-chip mapping</a:t>
            </a:r>
          </a:p>
        </p:txBody>
      </p:sp>
      <p:sp>
        <p:nvSpPr>
          <p:cNvPr id="13" name="矩形 12"/>
          <p:cNvSpPr/>
          <p:nvPr/>
        </p:nvSpPr>
        <p:spPr>
          <a:xfrm>
            <a:off x="5586242" y="1398787"/>
            <a:ext cx="2848857" cy="372410"/>
          </a:xfrm>
          <a:prstGeom prst="rect">
            <a:avLst/>
          </a:prstGeom>
        </p:spPr>
        <p:txBody>
          <a:bodyPr wrap="none">
            <a:spAutoFit/>
          </a:bodyPr>
          <a:lstStyle/>
          <a:p>
            <a:pPr lvl="1">
              <a:lnSpc>
                <a:spcPct val="130000"/>
              </a:lnSpc>
            </a:pPr>
            <a:r>
              <a:rPr lang="en-US" altLang="zh-CN" sz="1400" dirty="0" smtClean="0"/>
              <a:t>(8, </a:t>
            </a:r>
            <a:r>
              <a:rPr lang="en-US" altLang="zh-CN" sz="1400" dirty="0"/>
              <a:t>4) symbol-to-chip mapping</a:t>
            </a:r>
          </a:p>
        </p:txBody>
      </p:sp>
    </p:spTree>
    <p:extLst>
      <p:ext uri="{BB962C8B-B14F-4D97-AF65-F5344CB8AC3E}">
        <p14:creationId xmlns:p14="http://schemas.microsoft.com/office/powerpoint/2010/main" val="63080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a:t>Ziyang</a:t>
            </a:r>
            <a:r>
              <a:rPr lang="en-US" altLang="zh-CN" dirty="0"/>
              <a:t> </a:t>
            </a:r>
            <a:r>
              <a:rPr lang="en-US" altLang="zh-CN" dirty="0" smtClean="0"/>
              <a:t>Guo</a:t>
            </a:r>
            <a:r>
              <a:rPr lang="en-US" altLang="en-US" dirty="0" smtClean="0"/>
              <a:t>, 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6</a:t>
            </a:fld>
            <a:endParaRPr lang="en-US" altLang="en-US" dirty="0"/>
          </a:p>
        </p:txBody>
      </p:sp>
      <p:sp>
        <p:nvSpPr>
          <p:cNvPr id="7" name="标题 1"/>
          <p:cNvSpPr>
            <a:spLocks noGrp="1"/>
          </p:cNvSpPr>
          <p:nvPr>
            <p:ph type="title"/>
          </p:nvPr>
        </p:nvSpPr>
        <p:spPr>
          <a:xfrm>
            <a:off x="685800" y="332656"/>
            <a:ext cx="7772400" cy="1066800"/>
          </a:xfrm>
        </p:spPr>
        <p:txBody>
          <a:bodyPr/>
          <a:lstStyle/>
          <a:p>
            <a:r>
              <a:rPr lang="en-US" altLang="zh-CN" sz="2800" dirty="0" smtClean="0"/>
              <a:t>Autocorrelation Characteristics of Current Mapping</a:t>
            </a:r>
            <a:endParaRPr lang="zh-CN" altLang="en-US" sz="2800" dirty="0"/>
          </a:p>
        </p:txBody>
      </p:sp>
      <p:sp>
        <p:nvSpPr>
          <p:cNvPr id="24" name="文本框 23"/>
          <p:cNvSpPr txBox="1"/>
          <p:nvPr/>
        </p:nvSpPr>
        <p:spPr>
          <a:xfrm>
            <a:off x="827584" y="6131760"/>
            <a:ext cx="5328592" cy="307777"/>
          </a:xfrm>
          <a:prstGeom prst="rect">
            <a:avLst/>
          </a:prstGeom>
          <a:noFill/>
        </p:spPr>
        <p:txBody>
          <a:bodyPr wrap="square" rtlCol="0">
            <a:spAutoFit/>
          </a:bodyPr>
          <a:lstStyle/>
          <a:p>
            <a:r>
              <a:rPr lang="en-US" altLang="zh-CN" sz="1400" dirty="0" smtClean="0"/>
              <a:t>O-QPSK modulation; 4x over-sampling (complex domain)</a:t>
            </a:r>
            <a:endParaRPr lang="zh-CN" altLang="en-US" sz="1400" dirty="0"/>
          </a:p>
        </p:txBody>
      </p:sp>
      <p:pic>
        <p:nvPicPr>
          <p:cNvPr id="25" name="图片 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919" y="1037034"/>
            <a:ext cx="1615026" cy="1200985"/>
          </a:xfrm>
          <a:prstGeom prst="rect">
            <a:avLst/>
          </a:prstGeom>
          <a:noFill/>
          <a:ln>
            <a:noFill/>
          </a:ln>
        </p:spPr>
      </p:pic>
      <p:pic>
        <p:nvPicPr>
          <p:cNvPr id="26" name="图片 2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71" y="1024650"/>
            <a:ext cx="1725928" cy="1256992"/>
          </a:xfrm>
          <a:prstGeom prst="rect">
            <a:avLst/>
          </a:prstGeom>
          <a:noFill/>
          <a:ln>
            <a:noFill/>
          </a:ln>
        </p:spPr>
      </p:pic>
      <p:pic>
        <p:nvPicPr>
          <p:cNvPr id="27" name="图片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2076" y="1000303"/>
            <a:ext cx="1701051" cy="1279205"/>
          </a:xfrm>
          <a:prstGeom prst="rect">
            <a:avLst/>
          </a:prstGeom>
          <a:noFill/>
          <a:ln>
            <a:noFill/>
          </a:ln>
        </p:spPr>
      </p:pic>
      <p:pic>
        <p:nvPicPr>
          <p:cNvPr id="28" name="图片 2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8893" y="1013115"/>
            <a:ext cx="1884058" cy="1266393"/>
          </a:xfrm>
          <a:prstGeom prst="rect">
            <a:avLst/>
          </a:prstGeom>
          <a:noFill/>
          <a:ln>
            <a:noFill/>
          </a:ln>
        </p:spPr>
      </p:pic>
      <p:pic>
        <p:nvPicPr>
          <p:cNvPr id="29" name="图片 2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486" y="2164527"/>
            <a:ext cx="1669806" cy="1410796"/>
          </a:xfrm>
          <a:prstGeom prst="rect">
            <a:avLst/>
          </a:prstGeom>
          <a:noFill/>
          <a:ln>
            <a:noFill/>
          </a:ln>
        </p:spPr>
      </p:pic>
      <p:pic>
        <p:nvPicPr>
          <p:cNvPr id="30" name="图片 2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8481" y="2164527"/>
            <a:ext cx="1739884" cy="1450508"/>
          </a:xfrm>
          <a:prstGeom prst="rect">
            <a:avLst/>
          </a:prstGeom>
          <a:noFill/>
          <a:ln>
            <a:noFill/>
          </a:ln>
        </p:spPr>
      </p:pic>
      <p:pic>
        <p:nvPicPr>
          <p:cNvPr id="31" name="图片 3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9964" y="2164527"/>
            <a:ext cx="1771449" cy="1458027"/>
          </a:xfrm>
          <a:prstGeom prst="rect">
            <a:avLst/>
          </a:prstGeom>
          <a:noFill/>
          <a:ln>
            <a:noFill/>
          </a:ln>
        </p:spPr>
      </p:pic>
      <p:pic>
        <p:nvPicPr>
          <p:cNvPr id="32" name="图片 3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6920" y="2188421"/>
            <a:ext cx="1906032" cy="1426614"/>
          </a:xfrm>
          <a:prstGeom prst="rect">
            <a:avLst/>
          </a:prstGeom>
          <a:noFill/>
          <a:ln>
            <a:noFill/>
          </a:ln>
        </p:spPr>
      </p:pic>
      <p:pic>
        <p:nvPicPr>
          <p:cNvPr id="33" name="图片 3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211" y="3421289"/>
            <a:ext cx="1697047" cy="1414450"/>
          </a:xfrm>
          <a:prstGeom prst="rect">
            <a:avLst/>
          </a:prstGeom>
          <a:noFill/>
          <a:ln>
            <a:noFill/>
          </a:ln>
        </p:spPr>
      </p:pic>
      <p:pic>
        <p:nvPicPr>
          <p:cNvPr id="34" name="图片 3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21918" y="3464354"/>
            <a:ext cx="1830323" cy="1371385"/>
          </a:xfrm>
          <a:prstGeom prst="rect">
            <a:avLst/>
          </a:prstGeom>
          <a:noFill/>
          <a:ln>
            <a:noFill/>
          </a:ln>
        </p:spPr>
      </p:pic>
      <p:pic>
        <p:nvPicPr>
          <p:cNvPr id="35" name="图片 34"/>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61080" y="3521549"/>
            <a:ext cx="1782306" cy="1314189"/>
          </a:xfrm>
          <a:prstGeom prst="rect">
            <a:avLst/>
          </a:prstGeom>
          <a:noFill/>
          <a:ln>
            <a:noFill/>
          </a:ln>
        </p:spPr>
      </p:pic>
      <p:pic>
        <p:nvPicPr>
          <p:cNvPr id="36" name="图片 35"/>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78539" y="3497484"/>
            <a:ext cx="1891750" cy="1443684"/>
          </a:xfrm>
          <a:prstGeom prst="rect">
            <a:avLst/>
          </a:prstGeom>
          <a:noFill/>
          <a:ln>
            <a:noFill/>
          </a:ln>
        </p:spPr>
      </p:pic>
      <p:pic>
        <p:nvPicPr>
          <p:cNvPr id="37" name="图片 36"/>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031" y="4696915"/>
            <a:ext cx="1757737" cy="1434845"/>
          </a:xfrm>
          <a:prstGeom prst="rect">
            <a:avLst/>
          </a:prstGeom>
          <a:noFill/>
          <a:ln>
            <a:noFill/>
          </a:ln>
        </p:spPr>
      </p:pic>
      <p:pic>
        <p:nvPicPr>
          <p:cNvPr id="38" name="图片 37"/>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96387" y="4709445"/>
            <a:ext cx="1892715" cy="1444025"/>
          </a:xfrm>
          <a:prstGeom prst="rect">
            <a:avLst/>
          </a:prstGeom>
          <a:noFill/>
          <a:ln>
            <a:noFill/>
          </a:ln>
        </p:spPr>
      </p:pic>
      <p:pic>
        <p:nvPicPr>
          <p:cNvPr id="39" name="图片 38"/>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44299" y="4739235"/>
            <a:ext cx="1839552" cy="1489029"/>
          </a:xfrm>
          <a:prstGeom prst="rect">
            <a:avLst/>
          </a:prstGeom>
          <a:noFill/>
          <a:ln>
            <a:noFill/>
          </a:ln>
        </p:spPr>
      </p:pic>
      <p:pic>
        <p:nvPicPr>
          <p:cNvPr id="40" name="图片 39"/>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46920" y="4789917"/>
            <a:ext cx="1923369" cy="1438347"/>
          </a:xfrm>
          <a:prstGeom prst="rect">
            <a:avLst/>
          </a:prstGeom>
          <a:noFill/>
          <a:ln>
            <a:noFill/>
          </a:ln>
        </p:spPr>
      </p:pic>
    </p:spTree>
    <p:extLst>
      <p:ext uri="{BB962C8B-B14F-4D97-AF65-F5344CB8AC3E}">
        <p14:creationId xmlns:p14="http://schemas.microsoft.com/office/powerpoint/2010/main" val="183499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85800" y="1412776"/>
                <a:ext cx="7772400" cy="4683224"/>
              </a:xfrm>
            </p:spPr>
            <p:txBody>
              <a:bodyPr/>
              <a:lstStyle/>
              <a:p>
                <a:pPr>
                  <a:lnSpc>
                    <a:spcPct val="120000"/>
                  </a:lnSpc>
                  <a:buFont typeface="Wingdings" panose="05000000000000000000" pitchFamily="2" charset="2"/>
                  <a:buChar char="n"/>
                </a:pPr>
                <a:r>
                  <a:rPr lang="en-US" altLang="zh-CN" sz="1800" dirty="0" smtClean="0">
                    <a:latin typeface="+mj-lt"/>
                  </a:rPr>
                  <a:t>The union upper bound of the symbol error rate for the symbol-to-chip mapping under AWGN is given by</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𝑃</m:t>
                          </m:r>
                        </m:e>
                        <m:sub>
                          <m:r>
                            <a:rPr lang="en-US" altLang="zh-CN" sz="1800" b="0" i="1" smtClean="0">
                              <a:latin typeface="Cambria Math" panose="02040503050406030204" pitchFamily="18" charset="0"/>
                            </a:rPr>
                            <m:t>𝑒</m:t>
                          </m:r>
                        </m:sub>
                      </m:sSub>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𝑁</m:t>
                              </m:r>
                            </m:e>
                            <m:sup>
                              <m:r>
                                <a:rPr lang="en-US" altLang="zh-CN" sz="1800" b="0" i="1" smtClean="0">
                                  <a:latin typeface="Cambria Math" panose="02040503050406030204" pitchFamily="18" charset="0"/>
                                </a:rPr>
                                <m:t>2</m:t>
                              </m:r>
                            </m:sup>
                          </m:sSup>
                        </m:den>
                      </m:f>
                      <m:nary>
                        <m:naryPr>
                          <m:chr m:val="∑"/>
                          <m:ctrlPr>
                            <a:rPr lang="en-US" altLang="zh-CN" sz="1800" b="0" i="1" smtClean="0">
                              <a:latin typeface="Cambria Math" panose="02040503050406030204" pitchFamily="18" charset="0"/>
                            </a:rPr>
                          </m:ctrlPr>
                        </m:naryPr>
                        <m:sub>
                          <m:r>
                            <m:rPr>
                              <m:brk m:alnAt="23"/>
                            </m:rPr>
                            <a:rPr lang="en-US" altLang="zh-CN" sz="1800" b="0" i="1" smtClean="0">
                              <a:latin typeface="Cambria Math" panose="02040503050406030204" pitchFamily="18" charset="0"/>
                            </a:rPr>
                            <m:t>𝑑</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𝑑</m:t>
                              </m:r>
                            </m:e>
                            <m:sub>
                              <m:r>
                                <a:rPr lang="en-US" altLang="zh-CN" sz="1800" b="0" i="1" smtClean="0">
                                  <a:latin typeface="Cambria Math" panose="02040503050406030204" pitchFamily="18" charset="0"/>
                                </a:rPr>
                                <m:t>𝑚𝑖𝑛</m:t>
                              </m:r>
                            </m:sub>
                          </m:sSub>
                        </m:sub>
                        <m:sup>
                          <m:r>
                            <a:rPr lang="en-US" altLang="zh-CN" sz="1800" b="0" i="1" smtClean="0">
                              <a:latin typeface="Cambria Math" panose="02040503050406030204" pitchFamily="18" charset="0"/>
                            </a:rPr>
                            <m:t>𝐿</m:t>
                          </m:r>
                        </m:sup>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𝑊</m:t>
                              </m:r>
                            </m:e>
                            <m:sub>
                              <m:r>
                                <a:rPr lang="en-US" altLang="zh-CN" sz="1800" b="0" i="1" smtClean="0">
                                  <a:latin typeface="Cambria Math" panose="02040503050406030204" pitchFamily="18" charset="0"/>
                                </a:rPr>
                                <m:t>𝑑</m:t>
                              </m:r>
                            </m:sub>
                          </m:sSub>
                          <m:r>
                            <a:rPr lang="en-US" altLang="zh-CN" sz="1800" b="0" i="1" smtClean="0">
                              <a:latin typeface="Cambria Math" panose="02040503050406030204" pitchFamily="18" charset="0"/>
                            </a:rPr>
                            <m:t>𝑒𝑟𝑓𝑐</m:t>
                          </m:r>
                          <m:d>
                            <m:dPr>
                              <m:ctrlPr>
                                <a:rPr lang="en-US" altLang="zh-CN" sz="1800" b="0" i="1" smtClean="0">
                                  <a:latin typeface="Cambria Math" panose="02040503050406030204" pitchFamily="18" charset="0"/>
                                </a:rPr>
                              </m:ctrlPr>
                            </m:dPr>
                            <m:e>
                              <m:rad>
                                <m:radPr>
                                  <m:degHide m:val="on"/>
                                  <m:ctrlPr>
                                    <a:rPr lang="en-US" altLang="zh-CN" sz="1800" b="0" i="1" smtClean="0">
                                      <a:latin typeface="Cambria Math" panose="02040503050406030204" pitchFamily="18" charset="0"/>
                                    </a:rPr>
                                  </m:ctrlPr>
                                </m:radPr>
                                <m:deg/>
                                <m:e>
                                  <m:r>
                                    <a:rPr lang="en-US" altLang="zh-CN" sz="1800" b="0" i="1" smtClean="0">
                                      <a:latin typeface="Cambria Math" panose="02040503050406030204" pitchFamily="18" charset="0"/>
                                    </a:rPr>
                                    <m:t>𝑑</m:t>
                                  </m:r>
                                  <m:r>
                                    <a:rPr lang="zh-CN" altLang="en-US" sz="1800" b="0" i="1" smtClean="0">
                                      <a:latin typeface="Cambria Math" panose="02040503050406030204" pitchFamily="18" charset="0"/>
                                    </a:rPr>
                                    <m:t>𝛾</m:t>
                                  </m:r>
                                </m:e>
                              </m:rad>
                            </m:e>
                          </m:d>
                        </m:e>
                      </m:nary>
                    </m:oMath>
                  </m:oMathPara>
                </a14:m>
                <a:endParaRPr lang="en-US" altLang="zh-CN" sz="1800" dirty="0" smtClean="0">
                  <a:latin typeface="+mj-lt"/>
                </a:endParaRPr>
              </a:p>
              <a:p>
                <a:pPr marL="685800" lvl="1">
                  <a:lnSpc>
                    <a:spcPct val="120000"/>
                  </a:lnSpc>
                  <a:buFont typeface="Times New Roman" panose="02020603050405020304" pitchFamily="18" charset="0"/>
                  <a:buChar char="­"/>
                </a:pPr>
                <a14:m>
                  <m:oMath xmlns:m="http://schemas.openxmlformats.org/officeDocument/2006/math">
                    <m:r>
                      <a:rPr lang="en-US" altLang="zh-CN" sz="1400" i="1">
                        <a:latin typeface="Cambria Math" panose="02040503050406030204" pitchFamily="18" charset="0"/>
                      </a:rPr>
                      <m:t>𝑒𝑟𝑓𝑐</m:t>
                    </m:r>
                    <m:d>
                      <m:dPr>
                        <m:ctrlPr>
                          <a:rPr lang="en-US" altLang="zh-CN" sz="1400" i="1" smtClean="0">
                            <a:latin typeface="Cambria Math" panose="02040503050406030204" pitchFamily="18" charset="0"/>
                          </a:rPr>
                        </m:ctrlPr>
                      </m:dPr>
                      <m:e>
                        <m:r>
                          <a:rPr lang="en-US" altLang="zh-CN" sz="1400" i="1" smtClean="0">
                            <a:latin typeface="Cambria Math" panose="02040503050406030204" pitchFamily="18" charset="0"/>
                            <a:ea typeface="Cambria Math" panose="02040503050406030204" pitchFamily="18" charset="0"/>
                          </a:rPr>
                          <m:t>∙</m:t>
                        </m:r>
                      </m:e>
                    </m:d>
                  </m:oMath>
                </a14:m>
                <a:r>
                  <a:rPr lang="zh-CN" altLang="en-US" sz="1400" dirty="0" smtClean="0">
                    <a:latin typeface="+mj-lt"/>
                  </a:rPr>
                  <a:t> </a:t>
                </a:r>
                <a:r>
                  <a:rPr lang="en-US" altLang="zh-CN" sz="1400" dirty="0" smtClean="0">
                    <a:latin typeface="+mj-lt"/>
                  </a:rPr>
                  <a:t>is the complementary error function</a:t>
                </a:r>
              </a:p>
              <a:p>
                <a:pPr marL="685800" lvl="1">
                  <a:lnSpc>
                    <a:spcPct val="120000"/>
                  </a:lnSpc>
                  <a:buFont typeface="Times New Roman" panose="02020603050405020304" pitchFamily="18" charset="0"/>
                  <a:buChar char="­"/>
                </a:pPr>
                <a14:m>
                  <m:oMath xmlns:m="http://schemas.openxmlformats.org/officeDocument/2006/math">
                    <m:r>
                      <a:rPr lang="zh-CN" altLang="en-US" sz="1400" i="1">
                        <a:latin typeface="Cambria Math" panose="02040503050406030204" pitchFamily="18" charset="0"/>
                      </a:rPr>
                      <m:t>𝛾</m:t>
                    </m:r>
                  </m:oMath>
                </a14:m>
                <a:r>
                  <a:rPr lang="zh-CN" altLang="en-US" sz="1400" dirty="0" smtClean="0">
                    <a:latin typeface="+mj-lt"/>
                  </a:rPr>
                  <a:t> </a:t>
                </a:r>
                <a:r>
                  <a:rPr lang="en-US" altLang="zh-CN" sz="1400" dirty="0" smtClean="0">
                    <a:latin typeface="+mj-lt"/>
                  </a:rPr>
                  <a:t>is the signal-to-noise ratio</a:t>
                </a:r>
              </a:p>
              <a:p>
                <a:pPr marL="685800" lvl="1">
                  <a:lnSpc>
                    <a:spcPct val="120000"/>
                  </a:lnSpc>
                  <a:buFont typeface="Times New Roman" panose="02020603050405020304" pitchFamily="18" charset="0"/>
                  <a:buChar char="­"/>
                </a:pP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𝑊</m:t>
                        </m:r>
                      </m:e>
                      <m:sub>
                        <m:r>
                          <a:rPr lang="en-US" altLang="zh-CN" sz="1400" i="1">
                            <a:latin typeface="Cambria Math" panose="02040503050406030204" pitchFamily="18" charset="0"/>
                          </a:rPr>
                          <m:t>𝑑</m:t>
                        </m:r>
                      </m:sub>
                    </m:sSub>
                  </m:oMath>
                </a14:m>
                <a:r>
                  <a:rPr lang="zh-CN" altLang="en-US" sz="1400" dirty="0" smtClean="0">
                    <a:latin typeface="+mj-lt"/>
                  </a:rPr>
                  <a:t> </a:t>
                </a:r>
                <a:r>
                  <a:rPr lang="en-US" altLang="zh-CN" sz="1400" dirty="0" smtClean="0">
                    <a:latin typeface="+mj-lt"/>
                  </a:rPr>
                  <a:t>is the number of pairs of mapping sequences with Hamming distance </a:t>
                </a:r>
                <a14:m>
                  <m:oMath xmlns:m="http://schemas.openxmlformats.org/officeDocument/2006/math">
                    <m:r>
                      <m:rPr>
                        <m:brk m:alnAt="23"/>
                      </m:rPr>
                      <a:rPr lang="en-US" altLang="zh-CN" sz="1400" i="1">
                        <a:latin typeface="Cambria Math" panose="02040503050406030204" pitchFamily="18" charset="0"/>
                      </a:rPr>
                      <m:t>𝑑</m:t>
                    </m:r>
                  </m:oMath>
                </a14:m>
                <a:endParaRPr lang="en-US" altLang="zh-CN" sz="1400" dirty="0" smtClean="0">
                  <a:latin typeface="+mj-lt"/>
                </a:endParaRPr>
              </a:p>
              <a:p>
                <a:pPr marL="285750">
                  <a:lnSpc>
                    <a:spcPct val="120000"/>
                  </a:lnSpc>
                  <a:buFont typeface="Wingdings" panose="05000000000000000000" pitchFamily="2" charset="2"/>
                  <a:buChar char="n"/>
                </a:pPr>
                <a:r>
                  <a:rPr lang="en-US" altLang="zh-CN" sz="1800" dirty="0" smtClean="0">
                    <a:latin typeface="+mj-lt"/>
                  </a:rPr>
                  <a:t>The symbol error rate mainly depends on the minimum Hamming distance </a:t>
                </a:r>
                <a14:m>
                  <m:oMath xmlns:m="http://schemas.openxmlformats.org/officeDocument/2006/math">
                    <m:sSub>
                      <m:sSubPr>
                        <m:ctrlPr>
                          <a:rPr lang="en-US" altLang="zh-CN" sz="1800" i="1" smtClean="0">
                            <a:latin typeface="Cambria Math" panose="02040503050406030204" pitchFamily="18" charset="0"/>
                          </a:rPr>
                        </m:ctrlPr>
                      </m:sSubPr>
                      <m:e>
                        <m:r>
                          <m:rPr>
                            <m:brk m:alnAt="23"/>
                          </m:rPr>
                          <a:rPr lang="en-US" altLang="zh-CN" sz="1800" i="1">
                            <a:latin typeface="Cambria Math" panose="02040503050406030204" pitchFamily="18" charset="0"/>
                          </a:rPr>
                          <m:t>𝑑</m:t>
                        </m:r>
                      </m:e>
                      <m:sub>
                        <m:r>
                          <a:rPr lang="en-US" altLang="zh-CN" sz="1800" b="0" i="1" smtClean="0">
                            <a:latin typeface="Cambria Math" panose="02040503050406030204" pitchFamily="18" charset="0"/>
                          </a:rPr>
                          <m:t>𝑚𝑖𝑛</m:t>
                        </m:r>
                      </m:sub>
                    </m:sSub>
                  </m:oMath>
                </a14:m>
                <a:r>
                  <a:rPr lang="zh-CN" altLang="en-US" sz="1800" dirty="0" smtClean="0">
                    <a:latin typeface="+mj-lt"/>
                  </a:rPr>
                  <a:t> </a:t>
                </a:r>
                <a:r>
                  <a:rPr lang="en-US" altLang="zh-CN" sz="1800" dirty="0" smtClean="0">
                    <a:latin typeface="+mj-lt"/>
                  </a:rPr>
                  <a:t>and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𝑊</m:t>
                        </m:r>
                      </m:e>
                      <m:sub>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𝑑</m:t>
                            </m:r>
                          </m:e>
                          <m:sub>
                            <m:r>
                              <a:rPr lang="en-US" altLang="zh-CN" sz="1800" b="0" i="1" smtClean="0">
                                <a:latin typeface="Cambria Math" panose="02040503050406030204" pitchFamily="18" charset="0"/>
                              </a:rPr>
                              <m:t>𝑚𝑖𝑛</m:t>
                            </m:r>
                          </m:sub>
                        </m:sSub>
                      </m:sub>
                    </m:sSub>
                  </m:oMath>
                </a14:m>
                <a:endParaRPr lang="en-US" altLang="zh-CN" sz="1800" dirty="0" smtClean="0">
                  <a:latin typeface="+mj-lt"/>
                </a:endParaRPr>
              </a:p>
              <a:p>
                <a:pPr marL="285750">
                  <a:lnSpc>
                    <a:spcPct val="120000"/>
                  </a:lnSpc>
                  <a:buFont typeface="Wingdings" panose="05000000000000000000" pitchFamily="2" charset="2"/>
                  <a:buChar char="n"/>
                </a:pPr>
                <a:r>
                  <a:rPr lang="en-US" altLang="zh-CN" sz="1800" dirty="0" smtClean="0">
                    <a:latin typeface="+mj-lt"/>
                  </a:rPr>
                  <a:t>The upper bound of the minimum Hamming distance for symbol-to-chip mapping of size </a:t>
                </a:r>
                <a14:m>
                  <m:oMath xmlns:m="http://schemas.openxmlformats.org/officeDocument/2006/math">
                    <m:r>
                      <a:rPr lang="en-US" altLang="zh-CN" sz="1800" b="0" i="1" smtClean="0">
                        <a:latin typeface="Cambria Math" panose="02040503050406030204" pitchFamily="18" charset="0"/>
                      </a:rPr>
                      <m:t>𝑁</m:t>
                    </m:r>
                  </m:oMath>
                </a14:m>
                <a:r>
                  <a:rPr lang="zh-CN" altLang="en-US" sz="1800" dirty="0" smtClean="0">
                    <a:latin typeface="+mj-lt"/>
                  </a:rPr>
                  <a:t> </a:t>
                </a:r>
                <a:r>
                  <a:rPr lang="en-US" altLang="zh-CN" sz="1800" dirty="0" smtClean="0">
                    <a:latin typeface="+mj-lt"/>
                  </a:rPr>
                  <a:t>with length </a:t>
                </a:r>
                <a14:m>
                  <m:oMath xmlns:m="http://schemas.openxmlformats.org/officeDocument/2006/math">
                    <m:r>
                      <a:rPr lang="en-US" altLang="zh-CN" sz="1800" b="0" i="1" smtClean="0">
                        <a:latin typeface="Cambria Math" panose="02040503050406030204" pitchFamily="18" charset="0"/>
                      </a:rPr>
                      <m:t>𝐿</m:t>
                    </m:r>
                  </m:oMath>
                </a14:m>
                <a:r>
                  <a:rPr lang="zh-CN" altLang="en-US" sz="1800" dirty="0" smtClean="0">
                    <a:latin typeface="+mj-lt"/>
                  </a:rPr>
                  <a:t> </a:t>
                </a:r>
                <a:r>
                  <a:rPr lang="en-US" altLang="zh-CN" sz="1800" dirty="0" smtClean="0">
                    <a:latin typeface="+mj-lt"/>
                  </a:rPr>
                  <a:t>is </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rPr>
                          </m:ctrlPr>
                        </m:sSubPr>
                        <m:e>
                          <m:r>
                            <m:rPr>
                              <m:brk m:alnAt="23"/>
                            </m:rPr>
                            <a:rPr lang="en-US" altLang="zh-CN" sz="1800" i="1">
                              <a:latin typeface="Cambria Math" panose="02040503050406030204" pitchFamily="18" charset="0"/>
                            </a:rPr>
                            <m:t>𝑑</m:t>
                          </m:r>
                        </m:e>
                        <m:sub>
                          <m:r>
                            <a:rPr lang="en-US" altLang="zh-CN" sz="1800" i="1">
                              <a:latin typeface="Cambria Math" panose="02040503050406030204" pitchFamily="18" charset="0"/>
                            </a:rPr>
                            <m:t>𝑚𝑖𝑛</m:t>
                          </m:r>
                        </m:sub>
                      </m:sSub>
                      <m:r>
                        <a:rPr lang="en-US" altLang="zh-CN" sz="1800" i="1">
                          <a:latin typeface="Cambria Math" panose="02040503050406030204" pitchFamily="18" charset="0"/>
                          <a:ea typeface="Cambria Math" panose="02040503050406030204" pitchFamily="18" charset="0"/>
                        </a:rPr>
                        <m:t>≤</m:t>
                      </m:r>
                      <m:d>
                        <m:dPr>
                          <m:begChr m:val="⌊"/>
                          <m:endChr m:val="⌋"/>
                          <m:ctrlPr>
                            <a:rPr lang="en-US" altLang="zh-CN" sz="1800" i="1" smtClean="0">
                              <a:latin typeface="Cambria Math" panose="02040503050406030204" pitchFamily="18" charset="0"/>
                              <a:ea typeface="Cambria Math" panose="02040503050406030204" pitchFamily="18" charset="0"/>
                            </a:rPr>
                          </m:ctrlPr>
                        </m:dPr>
                        <m:e>
                          <m:f>
                            <m:fPr>
                              <m:ctrlPr>
                                <a:rPr lang="en-US" altLang="zh-CN" sz="1800" i="1" smtClean="0">
                                  <a:latin typeface="Cambria Math" panose="02040503050406030204" pitchFamily="18" charset="0"/>
                                  <a:ea typeface="Cambria Math" panose="02040503050406030204" pitchFamily="18" charset="0"/>
                                </a:rPr>
                              </m:ctrlPr>
                            </m:fPr>
                            <m:num>
                              <m:r>
                                <a:rPr lang="en-US" altLang="zh-CN" sz="1800" b="0" i="1" smtClean="0">
                                  <a:latin typeface="Cambria Math" panose="02040503050406030204" pitchFamily="18" charset="0"/>
                                  <a:ea typeface="Cambria Math" panose="02040503050406030204" pitchFamily="18" charset="0"/>
                                </a:rPr>
                                <m:t>𝑁𝐿</m:t>
                              </m:r>
                            </m:num>
                            <m:den>
                              <m:r>
                                <a:rPr lang="en-US" altLang="zh-CN" sz="1800" b="0" i="1" smtClean="0">
                                  <a:latin typeface="Cambria Math" panose="02040503050406030204" pitchFamily="18" charset="0"/>
                                  <a:ea typeface="Cambria Math" panose="02040503050406030204" pitchFamily="18" charset="0"/>
                                </a:rPr>
                                <m:t>2</m:t>
                              </m:r>
                              <m:d>
                                <m:dPr>
                                  <m:ctrlPr>
                                    <a:rPr lang="en-US" altLang="zh-CN" sz="1800" b="0" i="1" smtClean="0">
                                      <a:latin typeface="Cambria Math" panose="02040503050406030204" pitchFamily="18" charset="0"/>
                                      <a:ea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𝑁</m:t>
                                  </m:r>
                                  <m:r>
                                    <a:rPr lang="en-US" altLang="zh-CN" sz="1800" b="0" i="1" smtClean="0">
                                      <a:latin typeface="Cambria Math" panose="02040503050406030204" pitchFamily="18" charset="0"/>
                                      <a:ea typeface="Cambria Math" panose="02040503050406030204" pitchFamily="18" charset="0"/>
                                    </a:rPr>
                                    <m:t>−1</m:t>
                                  </m:r>
                                </m:e>
                              </m:d>
                            </m:den>
                          </m:f>
                        </m:e>
                      </m:d>
                    </m:oMath>
                  </m:oMathPara>
                </a14:m>
                <a:endParaRPr lang="zh-CN" altLang="en-US" sz="1800" dirty="0">
                  <a:latin typeface="+mj-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85800" y="1412776"/>
                <a:ext cx="7772400" cy="4683224"/>
              </a:xfrm>
              <a:blipFill rotWithShape="0">
                <a:blip r:embed="rId2"/>
                <a:stretch>
                  <a:fillRect l="-549" t="-130" b="-260"/>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7</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Union Bound</a:t>
            </a:r>
            <a:endParaRPr lang="zh-CN" altLang="en-US" sz="3200" dirty="0"/>
          </a:p>
        </p:txBody>
      </p:sp>
    </p:spTree>
    <p:extLst>
      <p:ext uri="{BB962C8B-B14F-4D97-AF65-F5344CB8AC3E}">
        <p14:creationId xmlns:p14="http://schemas.microsoft.com/office/powerpoint/2010/main" val="261862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val="3449988934"/>
              </p:ext>
            </p:extLst>
          </p:nvPr>
        </p:nvGraphicFramePr>
        <p:xfrm>
          <a:off x="539560" y="1268760"/>
          <a:ext cx="8071040" cy="4464489"/>
        </p:xfrm>
        <a:graphic>
          <a:graphicData uri="http://schemas.openxmlformats.org/drawingml/2006/table">
            <a:tbl>
              <a:tblPr firstRow="1" bandRow="1">
                <a:tableStyleId>{C083E6E3-FA7D-4D7B-A595-EF9225AFEA82}</a:tableStyleId>
              </a:tblPr>
              <a:tblGrid>
                <a:gridCol w="2088224"/>
                <a:gridCol w="373926"/>
                <a:gridCol w="373926"/>
                <a:gridCol w="373926"/>
                <a:gridCol w="373926"/>
                <a:gridCol w="373926"/>
                <a:gridCol w="373926"/>
                <a:gridCol w="373926"/>
                <a:gridCol w="373926"/>
                <a:gridCol w="373926"/>
                <a:gridCol w="373926"/>
                <a:gridCol w="373926"/>
                <a:gridCol w="373926"/>
                <a:gridCol w="373926"/>
                <a:gridCol w="373926"/>
                <a:gridCol w="373926"/>
                <a:gridCol w="373926"/>
              </a:tblGrid>
              <a:tr h="262617">
                <a:tc>
                  <a:txBody>
                    <a:bodyPr/>
                    <a:lstStyle/>
                    <a:p>
                      <a:pPr algn="ctr"/>
                      <a:r>
                        <a:rPr lang="en-US" altLang="zh-CN" sz="1000" dirty="0" smtClean="0">
                          <a:latin typeface="+mj-lt"/>
                        </a:rPr>
                        <a:t>Symbol-to-chip</a:t>
                      </a:r>
                      <a:r>
                        <a:rPr lang="en-US" altLang="zh-CN" sz="1000" baseline="0" dirty="0" smtClean="0">
                          <a:latin typeface="+mj-lt"/>
                        </a:rPr>
                        <a:t> Mapping sequence</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3</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5</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7</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9</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11</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12</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13</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15</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2</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3</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5</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7</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9</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11</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12</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13</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15</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617">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solidFill>
                            <a:srgbClr val="FF0000"/>
                          </a:solidFill>
                          <a:latin typeface="+mj-lt"/>
                        </a:rPr>
                        <a:t>12</a:t>
                      </a:r>
                      <a:endParaRPr lang="zh-CN" altLang="en-US" sz="1000" dirty="0">
                        <a:solidFill>
                          <a:srgbClr val="FF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14</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000" kern="1200" dirty="0" smtClean="0">
                          <a:solidFill>
                            <a:srgbClr val="FF0000"/>
                          </a:solidFill>
                          <a:latin typeface="+mj-lt"/>
                          <a:ea typeface="+mn-ea"/>
                          <a:cs typeface="+mn-cs"/>
                        </a:rPr>
                        <a:t>12</a:t>
                      </a:r>
                      <a:endParaRPr lang="zh-CN" altLang="en-US" sz="1000" kern="1200" dirty="0">
                        <a:solidFill>
                          <a:srgbClr val="FF0000"/>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20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18</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16</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smtClean="0">
                          <a:latin typeface="+mj-lt"/>
                        </a:rPr>
                        <a:t>0</a:t>
                      </a:r>
                      <a:endParaRPr lang="zh-CN" alt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zh-CN" dirty="0" err="1" smtClean="0"/>
              <a:t>Ziyang</a:t>
            </a:r>
            <a:r>
              <a:rPr lang="en-US" altLang="zh-CN" dirty="0" smtClean="0"/>
              <a:t> </a:t>
            </a:r>
            <a:r>
              <a:rPr lang="en-US" altLang="zh-CN" dirty="0"/>
              <a:t>Guo,</a:t>
            </a:r>
            <a:r>
              <a:rPr lang="en-US" altLang="en-US" dirty="0"/>
              <a:t> Huawei</a:t>
            </a:r>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8</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Hamming Distance</a:t>
            </a:r>
            <a:endParaRPr lang="zh-CN" altLang="en-US" sz="3200" dirty="0"/>
          </a:p>
        </p:txBody>
      </p:sp>
      <p:sp>
        <p:nvSpPr>
          <p:cNvPr id="9" name="矩形 8"/>
          <p:cNvSpPr/>
          <p:nvPr/>
        </p:nvSpPr>
        <p:spPr>
          <a:xfrm>
            <a:off x="686780" y="5812580"/>
            <a:ext cx="7846640" cy="424732"/>
          </a:xfrm>
          <a:prstGeom prst="rect">
            <a:avLst/>
          </a:prstGeom>
        </p:spPr>
        <p:txBody>
          <a:bodyPr wrap="square">
            <a:spAutoFit/>
          </a:bodyPr>
          <a:lstStyle/>
          <a:p>
            <a:pPr marL="285750" indent="-285750">
              <a:lnSpc>
                <a:spcPct val="120000"/>
              </a:lnSpc>
              <a:buFont typeface="Wingdings" panose="05000000000000000000" pitchFamily="2" charset="2"/>
              <a:buChar char="n"/>
            </a:pPr>
            <a:r>
              <a:rPr lang="en-US" altLang="zh-CN" sz="1800" dirty="0">
                <a:latin typeface="+mj-lt"/>
              </a:rPr>
              <a:t>The minimum </a:t>
            </a:r>
            <a:r>
              <a:rPr lang="en-US" altLang="zh-CN" sz="1800" dirty="0"/>
              <a:t>Hamming </a:t>
            </a:r>
            <a:r>
              <a:rPr lang="en-US" altLang="zh-CN" sz="1800" dirty="0" smtClean="0"/>
              <a:t>distance 12 is far from the </a:t>
            </a:r>
            <a:r>
              <a:rPr lang="en-US" altLang="zh-CN" sz="1800" smtClean="0"/>
              <a:t>theoretical upper </a:t>
            </a:r>
            <a:r>
              <a:rPr lang="en-US" altLang="zh-CN" sz="1800" dirty="0" smtClean="0"/>
              <a:t>bound  </a:t>
            </a:r>
            <a:endParaRPr lang="en-US" altLang="zh-CN" sz="1800" dirty="0"/>
          </a:p>
        </p:txBody>
      </p:sp>
    </p:spTree>
    <p:extLst>
      <p:ext uri="{BB962C8B-B14F-4D97-AF65-F5344CB8AC3E}">
        <p14:creationId xmlns:p14="http://schemas.microsoft.com/office/powerpoint/2010/main" val="2977902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July 2022</a:t>
            </a:r>
            <a:endParaRPr lang="en-US" altLang="en-US" dirty="0"/>
          </a:p>
        </p:txBody>
      </p:sp>
      <p:sp>
        <p:nvSpPr>
          <p:cNvPr id="5" name="页脚占位符 4"/>
          <p:cNvSpPr>
            <a:spLocks noGrp="1"/>
          </p:cNvSpPr>
          <p:nvPr>
            <p:ph type="ftr" sz="quarter" idx="11"/>
          </p:nvPr>
        </p:nvSpPr>
        <p:spPr/>
        <p:txBody>
          <a:bodyPr/>
          <a:lstStyle/>
          <a:p>
            <a:r>
              <a:rPr lang="en-US" altLang="en-US" dirty="0"/>
              <a:t>Bin Qian, </a:t>
            </a:r>
            <a:r>
              <a:rPr lang="en-US" altLang="en-US" dirty="0" err="1"/>
              <a:t>Chenchen</a:t>
            </a:r>
            <a:r>
              <a:rPr lang="en-US" altLang="en-US" dirty="0"/>
              <a:t> Liu, </a:t>
            </a:r>
            <a:r>
              <a:rPr lang="en-US" altLang="en-US" dirty="0" err="1"/>
              <a:t>Ziyang</a:t>
            </a:r>
            <a:r>
              <a:rPr lang="en-US" altLang="en-US" dirty="0"/>
              <a:t> Guo, </a:t>
            </a:r>
            <a:r>
              <a:rPr lang="en-US" altLang="en-US" dirty="0" smtClean="0"/>
              <a:t>Huawei</a:t>
            </a:r>
            <a:endParaRPr lang="en-US" altLang="en-US" dirty="0"/>
          </a:p>
        </p:txBody>
      </p:sp>
      <p:sp>
        <p:nvSpPr>
          <p:cNvPr id="6" name="灯片编号占位符 5"/>
          <p:cNvSpPr>
            <a:spLocks noGrp="1"/>
          </p:cNvSpPr>
          <p:nvPr>
            <p:ph type="sldNum" sz="quarter" idx="12"/>
          </p:nvPr>
        </p:nvSpPr>
        <p:spPr/>
        <p:txBody>
          <a:bodyPr/>
          <a:lstStyle/>
          <a:p>
            <a:r>
              <a:rPr lang="en-US" altLang="en-US" smtClean="0"/>
              <a:t>Slide </a:t>
            </a:r>
            <a:fld id="{7FFA85FD-E192-4C2D-9860-28C59D48001D}" type="slidenum">
              <a:rPr lang="en-US" altLang="en-US" smtClean="0"/>
              <a:pPr/>
              <a:t>9</a:t>
            </a:fld>
            <a:endParaRPr lang="en-US" altLang="en-US" dirty="0"/>
          </a:p>
        </p:txBody>
      </p:sp>
      <p:sp>
        <p:nvSpPr>
          <p:cNvPr id="7" name="标题 1"/>
          <p:cNvSpPr>
            <a:spLocks noGrp="1"/>
          </p:cNvSpPr>
          <p:nvPr>
            <p:ph type="title"/>
          </p:nvPr>
        </p:nvSpPr>
        <p:spPr>
          <a:xfrm>
            <a:off x="685800" y="439738"/>
            <a:ext cx="7772400" cy="1066800"/>
          </a:xfrm>
        </p:spPr>
        <p:txBody>
          <a:bodyPr/>
          <a:lstStyle/>
          <a:p>
            <a:r>
              <a:rPr lang="en-US" altLang="zh-CN" sz="3200" dirty="0" smtClean="0"/>
              <a:t>Symbol-to-chip Option 1</a:t>
            </a:r>
            <a:endParaRPr lang="zh-CN" altLang="en-US" sz="3200" dirty="0"/>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extLst>
                  <p:ext uri="{D42A27DB-BD31-4B8C-83A1-F6EECF244321}">
                    <p14:modId xmlns:p14="http://schemas.microsoft.com/office/powerpoint/2010/main" val="2558471806"/>
                  </p:ext>
                </p:extLst>
              </p:nvPr>
            </p:nvGraphicFramePr>
            <p:xfrm>
              <a:off x="609600" y="1268760"/>
              <a:ext cx="7924800" cy="3627120"/>
            </p:xfrm>
            <a:graphic>
              <a:graphicData uri="http://schemas.openxmlformats.org/drawingml/2006/table">
                <a:tbl>
                  <a:tblPr firstRow="1" bandRow="1">
                    <a:tableStyleId>{C083E6E3-FA7D-4D7B-A595-EF9225AFEA82}</a:tableStyleId>
                  </a:tblPr>
                  <a:tblGrid>
                    <a:gridCol w="2162200"/>
                    <a:gridCol w="5762600"/>
                  </a:tblGrid>
                  <a:tr h="0">
                    <a:tc>
                      <a:txBody>
                        <a:bodyPr/>
                        <a:lstStyle/>
                        <a:p>
                          <a:pPr algn="ctr"/>
                          <a:r>
                            <a:rPr lang="en-US" altLang="zh-CN" sz="800" dirty="0" smtClean="0">
                              <a:latin typeface="+mj-lt"/>
                            </a:rPr>
                            <a:t>Date symbol</a:t>
                          </a:r>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dirty="0" smtClean="0">
                              <a:latin typeface="+mj-lt"/>
                            </a:rPr>
                            <a:t>Chip Values </a:t>
                          </a:r>
                          <a14:m>
                            <m:oMath xmlns:m="http://schemas.openxmlformats.org/officeDocument/2006/math">
                              <m:d>
                                <m:dPr>
                                  <m:ctrlPr>
                                    <a:rPr lang="en-US" altLang="zh-CN" sz="800" i="1" smtClean="0">
                                      <a:latin typeface="Cambria Math" panose="02040503050406030204" pitchFamily="18" charset="0"/>
                                    </a:rPr>
                                  </m:ctrlPr>
                                </m:dPr>
                                <m:e>
                                  <m:sSub>
                                    <m:sSubPr>
                                      <m:ctrlPr>
                                        <a:rPr lang="en-US" altLang="zh-CN" sz="800"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𝟎</m:t>
                                      </m:r>
                                    </m:sub>
                                  </m:sSub>
                                  <m:r>
                                    <a:rPr lang="en-US" altLang="zh-CN" sz="800" b="1" i="1" smtClean="0">
                                      <a:latin typeface="Cambria Math" panose="02040503050406030204" pitchFamily="18" charset="0"/>
                                    </a:rPr>
                                    <m:t>, </m:t>
                                  </m:r>
                                  <m:sSub>
                                    <m:sSubPr>
                                      <m:ctrlPr>
                                        <a:rPr lang="en-US" altLang="zh-CN" sz="800" b="1"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𝟏</m:t>
                                      </m:r>
                                    </m:sub>
                                  </m:sSub>
                                  <m:r>
                                    <a:rPr lang="en-US" altLang="zh-CN" sz="800" b="1" i="1" smtClean="0">
                                      <a:latin typeface="Cambria Math" panose="02040503050406030204" pitchFamily="18" charset="0"/>
                                    </a:rPr>
                                    <m:t>,…, </m:t>
                                  </m:r>
                                  <m:sSub>
                                    <m:sSubPr>
                                      <m:ctrlPr>
                                        <a:rPr lang="en-US" altLang="zh-CN" sz="800" b="1" i="1" smtClean="0">
                                          <a:latin typeface="Cambria Math" panose="02040503050406030204" pitchFamily="18" charset="0"/>
                                        </a:rPr>
                                      </m:ctrlPr>
                                    </m:sSubPr>
                                    <m:e>
                                      <m:r>
                                        <a:rPr lang="en-US" altLang="zh-CN" sz="800" b="1" i="1" smtClean="0">
                                          <a:latin typeface="Cambria Math" panose="02040503050406030204" pitchFamily="18" charset="0"/>
                                        </a:rPr>
                                        <m:t>𝒄</m:t>
                                      </m:r>
                                    </m:e>
                                    <m:sub>
                                      <m:r>
                                        <a:rPr lang="en-US" altLang="zh-CN" sz="800" b="1" i="1" smtClean="0">
                                          <a:latin typeface="Cambria Math" panose="02040503050406030204" pitchFamily="18" charset="0"/>
                                        </a:rPr>
                                        <m:t>𝟑𝟏</m:t>
                                      </m:r>
                                    </m:sub>
                                  </m:sSub>
                                </m:e>
                              </m:d>
                            </m:oMath>
                          </a14:m>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1  1  1  1  0  1  0  0  0  1  0  0  1  1  0  1  0  1  1  0  0  1  1  1  1  0  1  0  1  0  0  1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1  0  0  1  1  1  1  1  0  1  0  0  0  1  0  0  1  1  0  1  0  1  1  0  0  1  1  1  1  0  1  0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1  0  1  0  1  0  0  1  1  1  1  1  0  1  0  0  0  1  0  0  1  1  0  1  0  1  1  0  0  1  1  1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0  1  1  1  1  0  1  0  1  0  0  1  1  1  1  1  0  1  0  0  0  1  0  0  1  1  0  1  0  1  1  0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0  1  1  0  0  1  1  1  1  0  1  0  1  0  0  1  1  1  1  1  0  1  0  0  0  1  0  0  1  1  0  1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1  1  0  1  0  1  1  0  0  1  1  1  1  0  1  0  1  0  0  1  1  1  1  1  0  1  0  0  0  1  0  0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6</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0  1  0  0  1  1  0  1  0  1  1  0  0  1  1  1  1  0  1  0  1  0  0  1  1  1  1  1  0  1  0  0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7</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0  1  0  0  0  1  0  0  1  1  0  1  0  1  1  0  0  1  1  1  1  0  1  0  1  0  0  1  1  1  1  1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8</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1  0  1  0  0  0  0  1  0  0  0  1  1  0  0  0  0  0  1  1  0  0  1  0  1  1  1  1  1  1  0  0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9</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1  1  0  0  1  0  1  0  0  0  0  1  0  0  0  1  1  0  0  0  0  0  1  1  0  0  1  0  1  1  1  1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1  1  1  1  1  1  0  0  1  0  1  0  0  0  0  1  0  0  0  1  1  0  0  0  0  0  1  1  0  0  1  0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0  0  1  0  1  1  1  1  1  1  0  0  1  0  1  0  0  0  0  1  0  0  0  1  1  0  0  0  0  0  1  1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0  0  1  1  0  0  1  0  1  1  1  1  1  1  0  0  1  0  1  0  0  0  0  1  0  0  0  1  1  0  0  0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1  0  0  0  0  0  1  1  0  0  1  0  1  1  1  1  1  1  0  0  1  0  1  0  0  0  0  1  0  0  0  1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200">
                              <a:solidFill>
                                <a:schemeClr val="tx1"/>
                              </a:solidFill>
                              <a:latin typeface="+mn-lt"/>
                              <a:ea typeface="+mn-ea"/>
                              <a:cs typeface="+mn-cs"/>
                            </a:rPr>
                            <a:t>0  0  0  1  1  0  0  0  0  0  1  1  0  0  1  0  1  1  1  1  1  1  0  0  1  0  1  0  0  0  0  1</a:t>
                          </a:r>
                          <a:endParaRPr lang="zh-CN" sz="800" kern="120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97">
                    <a:tc>
                      <a:txBody>
                        <a:bodyPr/>
                        <a:lstStyle/>
                        <a:p>
                          <a:pPr algn="ctr"/>
                          <a:r>
                            <a:rPr lang="en-US" altLang="zh-CN" sz="800" dirty="0" smtClean="0"/>
                            <a:t>15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200" dirty="0">
                              <a:solidFill>
                                <a:schemeClr val="tx1"/>
                              </a:solidFill>
                              <a:latin typeface="+mn-lt"/>
                              <a:ea typeface="+mn-ea"/>
                              <a:cs typeface="+mn-cs"/>
                            </a:rPr>
                            <a:t>0  0  0  1  0  0  0  1  1  0  0  0  0  0  1  1  0  0  1  0  1  1  1  1  1  1  0  0  1  0  1  0</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9" name="表格 8"/>
              <p:cNvGraphicFramePr>
                <a:graphicFrameLocks noGrp="1"/>
              </p:cNvGraphicFramePr>
              <p:nvPr>
                <p:extLst>
                  <p:ext uri="{D42A27DB-BD31-4B8C-83A1-F6EECF244321}">
                    <p14:modId xmlns:p14="http://schemas.microsoft.com/office/powerpoint/2010/main" val="2558471806"/>
                  </p:ext>
                </p:extLst>
              </p:nvPr>
            </p:nvGraphicFramePr>
            <p:xfrm>
              <a:off x="609600" y="1268760"/>
              <a:ext cx="7924800" cy="3627120"/>
            </p:xfrm>
            <a:graphic>
              <a:graphicData uri="http://schemas.openxmlformats.org/drawingml/2006/table">
                <a:tbl>
                  <a:tblPr firstRow="1" bandRow="1">
                    <a:tableStyleId>{C083E6E3-FA7D-4D7B-A595-EF9225AFEA82}</a:tableStyleId>
                  </a:tblPr>
                  <a:tblGrid>
                    <a:gridCol w="2162200"/>
                    <a:gridCol w="5762600"/>
                  </a:tblGrid>
                  <a:tr h="213360">
                    <a:tc>
                      <a:txBody>
                        <a:bodyPr/>
                        <a:lstStyle/>
                        <a:p>
                          <a:pPr algn="ctr"/>
                          <a:r>
                            <a:rPr lang="en-US" altLang="zh-CN" sz="800" dirty="0" smtClean="0">
                              <a:latin typeface="+mj-lt"/>
                            </a:rPr>
                            <a:t>Date symbol</a:t>
                          </a:r>
                          <a:endParaRPr lang="zh-CN" altLang="en-US" sz="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7778" t="-2857" r="-317" b="-1608571"/>
                          </a:stretch>
                        </a:blipFill>
                      </a:tcPr>
                    </a:tc>
                  </a:tr>
                  <a:tr h="213360">
                    <a:tc>
                      <a:txBody>
                        <a:bodyPr/>
                        <a:lstStyle/>
                        <a:p>
                          <a:pPr algn="ctr"/>
                          <a:r>
                            <a:rPr lang="en-US" altLang="zh-CN" sz="800" dirty="0" smtClean="0"/>
                            <a:t>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1  1  1  1  0  1  0  0  0  1  0  0  1  1  0  1  0  1  1  0  0  1  1  1  1  0  1  0  1  0  0  1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1  0  0  1  1  1  1  1  0  1  0  0  0  1  0  0  1  1  0  1  0  1  1  0  0  1  1  1  1  0  1  0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1  0  1  0  1  0  0  1  1  1  1  1  0  1  0  0  0  1  0  0  1  1  0  1  0  1  1  0  0  1  1  1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0  1  1  1  1  0  1  0  1  0  0  1  1  1  1  1  0  1  0  0  0  1  0  0  1  1  0  1  0  1  1  0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0  1  1  0  0  1  1  1  1  0  1  0  1  0  0  1  1  1  1  1  0  1  0  0  0  1  0  0  1  1  0  1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800" kern="1200" dirty="0" smtClean="0">
                              <a:solidFill>
                                <a:schemeClr val="tx1"/>
                              </a:solidFill>
                              <a:latin typeface="+mn-lt"/>
                              <a:ea typeface="+mn-ea"/>
                              <a:cs typeface="+mn-cs"/>
                            </a:rPr>
                            <a:t>1  1  0  1  0  1  1  0  0  1  1  1  1  0  1  0  1  0  0  1  1  1  1  1  0  1  0  0  0  1  0  0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6</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0  1  0  0  1  1  0  1  0  1  1  0  0  1  1  1  1  0  1  0  1  0  0  1  1  1  1  1  0  1  0  0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7</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0  1  0  0  0  1  0  0  1  1  0  1  0  1  1  0  0  1  1  1  1  0  1  0  1  0  0  1  1  1  1  1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8</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1  0  1  0  0  0  0  1  0  0  0  1  1  0  0  0  0  0  1  1  0  0  1  0  1  1  1  1  1  1  0  0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9</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1  1  0  0  1  0  1  0  0  0  0  1  0  0  0  1  1  0  0  0  0  0  1  1  0  0  1  0  1  1  1  1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10</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1  1  1  1  1  1  0  0  1  0  1  0  0  0  0  1  0  0  0  1  1  0  0  0  0  0  1  1  0  0  1  0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11</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0  0  1  0  1  1  1  1  1  1  0  0  1  0  1  0  0  0  0  1  0  0  0  1  1  0  0  0  0  0  1  1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12</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0  0  1  1  0  0  1  0  1  1  1  1  1  1  0  0  1  0  1  0  0  0  0  1  0  0  0  1  1  0  0  0</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13</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800" kern="1200" dirty="0" smtClean="0">
                              <a:solidFill>
                                <a:schemeClr val="tx1"/>
                              </a:solidFill>
                              <a:latin typeface="+mn-lt"/>
                              <a:ea typeface="+mn-ea"/>
                              <a:cs typeface="+mn-cs"/>
                            </a:rPr>
                            <a:t>1  0  0  0  0  0  1  1  0  0  1  0  1  1  1  1  1  1  0  0  1  0  1  0  0  0  0  1  0  0  0  1</a:t>
                          </a:r>
                          <a:endParaRPr lang="zh-CN" altLang="en-US" sz="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14</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200">
                              <a:solidFill>
                                <a:schemeClr val="tx1"/>
                              </a:solidFill>
                              <a:latin typeface="+mn-lt"/>
                              <a:ea typeface="+mn-ea"/>
                              <a:cs typeface="+mn-cs"/>
                            </a:rPr>
                            <a:t>0  0  0  1  1  0  0  0  0  0  1  1  0  0  1  0  1  1  1  1  1  1  0  0  1  0  1  0  0  0  0  1</a:t>
                          </a:r>
                          <a:endParaRPr lang="zh-CN" sz="800" kern="120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60">
                    <a:tc>
                      <a:txBody>
                        <a:bodyPr/>
                        <a:lstStyle/>
                        <a:p>
                          <a:pPr algn="ctr"/>
                          <a:r>
                            <a:rPr lang="en-US" altLang="zh-CN" sz="800" dirty="0" smtClean="0"/>
                            <a:t>15</a:t>
                          </a:r>
                          <a:endParaRPr lang="zh-CN"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800" kern="1200" dirty="0">
                              <a:solidFill>
                                <a:schemeClr val="tx1"/>
                              </a:solidFill>
                              <a:latin typeface="+mn-lt"/>
                              <a:ea typeface="+mn-ea"/>
                              <a:cs typeface="+mn-cs"/>
                            </a:rPr>
                            <a:t>0  0  0  1  0  0  0  1  1  0  0  0  0  0  1  1  0  0  1  0  1  1  1  1  1  1  0  0  1  0  1  0</a:t>
                          </a:r>
                          <a:endParaRPr lang="zh-CN" sz="8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10" name="矩形 9"/>
          <p:cNvSpPr/>
          <p:nvPr/>
        </p:nvSpPr>
        <p:spPr>
          <a:xfrm>
            <a:off x="611560" y="4895880"/>
            <a:ext cx="7960940" cy="1492716"/>
          </a:xfrm>
          <a:prstGeom prst="rect">
            <a:avLst/>
          </a:prstGeom>
        </p:spPr>
        <p:txBody>
          <a:bodyPr wrap="square">
            <a:spAutoFit/>
          </a:bodyPr>
          <a:lstStyle/>
          <a:p>
            <a:pPr marL="171450" indent="-171450">
              <a:lnSpc>
                <a:spcPct val="130000"/>
              </a:lnSpc>
              <a:buFont typeface="Wingdings" panose="05000000000000000000" pitchFamily="2" charset="2"/>
              <a:buChar char="n"/>
            </a:pPr>
            <a:r>
              <a:rPr lang="en-US" altLang="zh-CN" sz="1400" dirty="0" smtClean="0"/>
              <a:t>Advantages</a:t>
            </a:r>
          </a:p>
          <a:p>
            <a:pPr marL="628650" lvl="1" indent="-171450">
              <a:lnSpc>
                <a:spcPct val="130000"/>
              </a:lnSpc>
              <a:buFont typeface="Times New Roman" panose="02020603050405020304" pitchFamily="18" charset="0"/>
              <a:buChar char="­"/>
            </a:pPr>
            <a:r>
              <a:rPr lang="en-US" altLang="zh-CN" sz="1400" dirty="0" smtClean="0"/>
              <a:t>The Hamming distance of any two 32-chip sequences is either 16 or 18 to improve the symbol error performance</a:t>
            </a:r>
          </a:p>
          <a:p>
            <a:pPr marL="628650" lvl="1" indent="-171450">
              <a:lnSpc>
                <a:spcPct val="130000"/>
              </a:lnSpc>
              <a:buFont typeface="Times New Roman" panose="02020603050405020304" pitchFamily="18" charset="0"/>
              <a:buChar char="­"/>
            </a:pPr>
            <a:r>
              <a:rPr lang="en-US" altLang="zh-CN" sz="1400" dirty="0" smtClean="0"/>
              <a:t>The cyclic shift and element-wise XOR properties are same as the current symbol-to-chip mapping to reduce the complexity of the </a:t>
            </a:r>
            <a:r>
              <a:rPr lang="en-US" altLang="zh-CN" sz="1400" dirty="0" smtClean="0"/>
              <a:t>symbol-to-chip transformation</a:t>
            </a:r>
            <a:endParaRPr lang="en-US" altLang="zh-CN" sz="1400" dirty="0" smtClean="0"/>
          </a:p>
        </p:txBody>
      </p:sp>
    </p:spTree>
    <p:extLst>
      <p:ext uri="{BB962C8B-B14F-4D97-AF65-F5344CB8AC3E}">
        <p14:creationId xmlns:p14="http://schemas.microsoft.com/office/powerpoint/2010/main" val="1888887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3664</Words>
  <Application>Microsoft Office PowerPoint</Application>
  <PresentationFormat>全屏显示(4:3)</PresentationFormat>
  <Paragraphs>1212</Paragraphs>
  <Slides>22</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2" baseType="lpstr">
      <vt:lpstr>Arial Unicode MS</vt:lpstr>
      <vt:lpstr>MS PGothic</vt:lpstr>
      <vt:lpstr>宋体</vt:lpstr>
      <vt:lpstr>Arial</vt:lpstr>
      <vt:lpstr>Calibri</vt:lpstr>
      <vt:lpstr>Cambria Math</vt:lpstr>
      <vt:lpstr>Times New Roman</vt:lpstr>
      <vt:lpstr>Wingdings</vt:lpstr>
      <vt:lpstr>IEEE-P802_15</vt:lpstr>
      <vt:lpstr>Visio</vt:lpstr>
      <vt:lpstr>PowerPoint 演示文稿</vt:lpstr>
      <vt:lpstr>PowerPoint 演示文稿</vt:lpstr>
      <vt:lpstr>PowerPoint 演示文稿</vt:lpstr>
      <vt:lpstr>Recap of NB</vt:lpstr>
      <vt:lpstr>Symbol-to-chip Mapping</vt:lpstr>
      <vt:lpstr>Autocorrelation Characteristics of Current Mapping</vt:lpstr>
      <vt:lpstr>Union Bound</vt:lpstr>
      <vt:lpstr>Hamming Distance</vt:lpstr>
      <vt:lpstr>Symbol-to-chip Option 1</vt:lpstr>
      <vt:lpstr>Symbol-to-chip Option 1 Hamming Distance </vt:lpstr>
      <vt:lpstr>Symbol-to-chip Option 2</vt:lpstr>
      <vt:lpstr>Symbol-to-chip Option 2 Hamming Distance </vt:lpstr>
      <vt:lpstr>Symbol-to-chip Option 3</vt:lpstr>
      <vt:lpstr>Autocorrelation Characteristics of Option 3</vt:lpstr>
      <vt:lpstr>Simulation Results</vt:lpstr>
      <vt:lpstr>Simulation Results</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2021-07-16T14:20:34Z</dcterms:created>
  <dcterms:modified xsi:type="dcterms:W3CDTF">2022-07-14T08:27:08Z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(3)VWaY79P7vjWu8R0Knf8Anxowi9p6Sd8L0ouG90v/snfnrr7Xp+HDlCGERDnlQ9KiYYdyTkLH
++3rzKszrC5TYKy/77VGK87X8B7i/rhe5W10D0Jl+DfWEJDl+Wq29n5oDnBBAhNys4KBL20W
x2b6bPvv1kn8e7fGZ82iHCdkoewgr0aWRWVDO9NtWuNl+eRXxVu/LxiW+I4uRCqrpL7H0aal
VHnzRlezFfo91XEl4m</vt:lpwstr>
  </property>
  <property fmtid="{D5CDD505-2E9C-101B-9397-08002B2CF9AE}" pid="3" name="_2015_ms_pID_7253431">
    <vt:lpwstr>UPkDukKm+6ImzrKjZ4ykMLO8bvHG5GM8R95jtf1OuDT46KHUqRniv7
KE39sQ/3Kia/YIGuCRST/1NX4+I0gmAr7sXrq+M6P5nKvQyVdRAeVlgwGJyTqhylifPtLYoi
krJygJIwTTVBC/xyFPiGa5WgVaradQWZAvwFfLsMFMK0Aarc/Ey514wULNUomZxTgbxQbTiJ
tIJ+ZsSDPWqvk5EBDndAsc2umwZwpgskLdfB</vt:lpwstr>
  </property>
  <property fmtid="{D5CDD505-2E9C-101B-9397-08002B2CF9AE}" pid="4" name="_2015_ms_pID_7253432">
    <vt:lpwstr>Hg==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1646731555</vt:lpwstr>
  </property>
</Properties>
</file>