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3">
  <p:sldMasterIdLst>
    <p:sldMasterId id="2147483648" r:id="rId1"/>
  </p:sldMasterIdLst>
  <p:notesMasterIdLst>
    <p:notesMasterId r:id="rId22"/>
  </p:notesMasterIdLst>
  <p:handoutMasterIdLst>
    <p:handoutMasterId r:id="rId23"/>
  </p:handoutMasterIdLst>
  <p:sldIdLst>
    <p:sldId id="259" r:id="rId2"/>
    <p:sldId id="258" r:id="rId3"/>
    <p:sldId id="342" r:id="rId4"/>
    <p:sldId id="368" r:id="rId5"/>
    <p:sldId id="369" r:id="rId6"/>
    <p:sldId id="353" r:id="rId7"/>
    <p:sldId id="352" r:id="rId8"/>
    <p:sldId id="375" r:id="rId9"/>
    <p:sldId id="374" r:id="rId10"/>
    <p:sldId id="370" r:id="rId11"/>
    <p:sldId id="356" r:id="rId12"/>
    <p:sldId id="361" r:id="rId13"/>
    <p:sldId id="376" r:id="rId14"/>
    <p:sldId id="360" r:id="rId15"/>
    <p:sldId id="377" r:id="rId16"/>
    <p:sldId id="379" r:id="rId17"/>
    <p:sldId id="380" r:id="rId18"/>
    <p:sldId id="381" r:id="rId19"/>
    <p:sldId id="378" r:id="rId20"/>
    <p:sldId id="328"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23" userDrawn="1">
          <p15:clr>
            <a:srgbClr val="A4A3A4"/>
          </p15:clr>
        </p15:guide>
      </p15:sldGuideLst>
    </p:ext>
    <p:ext uri="{2D200454-40CA-4A62-9FC3-DE9A4176ACB9}">
      <p15:notesGuideLst xmlns:p15="http://schemas.microsoft.com/office/powerpoint/2012/main">
        <p15:guide id="1" orient="horz" pos="2923"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0DA"/>
    <a:srgbClr val="FF0000"/>
    <a:srgbClr val="BED8EF"/>
    <a:srgbClr val="6F2AA1"/>
    <a:srgbClr val="00B14F"/>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233" autoAdjust="0"/>
  </p:normalViewPr>
  <p:slideViewPr>
    <p:cSldViewPr>
      <p:cViewPr varScale="1">
        <p:scale>
          <a:sx n="109" d="100"/>
          <a:sy n="109" d="100"/>
        </p:scale>
        <p:origin x="960" y="114"/>
      </p:cViewPr>
      <p:guideLst>
        <p:guide orient="horz" pos="2160"/>
        <p:guide pos="392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2970" y="96"/>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smtClean="0"/>
              <a:t>&lt;November 2021&gt;</a:t>
            </a:r>
            <a:endParaRPr lang="en-US" alt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dirty="0" smtClean="0"/>
              <a:t>&lt;</a:t>
            </a:r>
            <a:r>
              <a:rPr lang="en-US" altLang="en-US" dirty="0" err="1" smtClean="0"/>
              <a:t>Xiaohui</a:t>
            </a:r>
            <a:r>
              <a:rPr lang="en-US" altLang="en-US" dirty="0" smtClean="0"/>
              <a:t> Peng&gt;, &lt;Huawei&gt;</a:t>
            </a:r>
            <a:endParaRPr lang="en-US" alt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2897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457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4196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13091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5793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41286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2907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5697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5225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5018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1141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341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5634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4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6692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186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11</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8592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err="1" smtClean="0"/>
              <a:t>Xiaohui</a:t>
            </a:r>
            <a:r>
              <a:rPr lang="en-US" altLang="en-US" dirty="0" smtClean="0"/>
              <a:t> Peng, Huawei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FFA85FD-E192-4C2D-9860-28C59D48001D}" type="slidenum">
              <a:rPr lang="en-US" altLang="en-US"/>
              <a:pPr/>
              <a:t>‹#›</a:t>
            </a:fld>
            <a:endParaRPr lang="en-US" altLang="en-US" dirty="0"/>
          </a:p>
        </p:txBody>
      </p:sp>
    </p:spTree>
    <p:extLst>
      <p:ext uri="{BB962C8B-B14F-4D97-AF65-F5344CB8AC3E}">
        <p14:creationId xmlns:p14="http://schemas.microsoft.com/office/powerpoint/2010/main" val="2946041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zh-CN" smtClean="0"/>
              <a:t>November 2021</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zh-CN" smtClean="0"/>
              <a:t>November 2021</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zh-CN" dirty="0" smtClean="0"/>
              <a:t>July 2022</a:t>
            </a:r>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zh-CN" dirty="0" smtClean="0"/>
              <a:t>July 2022</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Xiaohui Peng, Huawei</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t>doc.</a:t>
            </a:r>
            <a:r>
              <a:rPr lang="en-US" altLang="en-US" sz="1400" b="1" baseline="0" dirty="0" smtClean="0"/>
              <a:t> IEEE </a:t>
            </a:r>
            <a:r>
              <a:rPr lang="en-US" altLang="en-US" sz="1400" b="1" baseline="0" dirty="0" smtClean="0"/>
              <a:t>15-22-0418-00-04ab</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e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gif"/></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1</a:t>
            </a:fld>
            <a:endParaRPr lang="en-US" altLang="en-US"/>
          </a:p>
        </p:txBody>
      </p:sp>
      <p:sp>
        <p:nvSpPr>
          <p:cNvPr id="27651" name="Rectangle 3"/>
          <p:cNvSpPr>
            <a:spLocks noChangeArrowheads="1"/>
          </p:cNvSpPr>
          <p:nvPr/>
        </p:nvSpPr>
        <p:spPr bwMode="auto">
          <a:xfrm>
            <a:off x="152400" y="609600"/>
            <a:ext cx="8812088"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US" altLang="en-US" sz="1600" dirty="0" smtClean="0">
                <a:solidFill>
                  <a:schemeClr val="tx2"/>
                </a:solidFill>
              </a:rPr>
              <a:t>Sensing </a:t>
            </a:r>
            <a:r>
              <a:rPr lang="en-US" altLang="en-US" sz="1600" dirty="0">
                <a:solidFill>
                  <a:schemeClr val="tx2"/>
                </a:solidFill>
              </a:rPr>
              <a:t>p</a:t>
            </a:r>
            <a:r>
              <a:rPr lang="en-US" altLang="en-US" sz="1600" dirty="0" smtClean="0">
                <a:solidFill>
                  <a:schemeClr val="tx2"/>
                </a:solidFill>
              </a:rPr>
              <a:t>ulse </a:t>
            </a:r>
            <a:r>
              <a:rPr lang="en-US" altLang="en-US" sz="1600" dirty="0" smtClean="0">
                <a:solidFill>
                  <a:schemeClr val="tx2"/>
                </a:solidFill>
              </a:rPr>
              <a:t>shape consideration in 802.15.4ab]</a:t>
            </a:r>
            <a:r>
              <a:rPr lang="en-US" altLang="en-US" sz="1600" dirty="0">
                <a:solidFill>
                  <a:schemeClr val="tx2"/>
                </a:solidFill>
              </a:rPr>
              <a:t>	</a:t>
            </a:r>
          </a:p>
          <a:p>
            <a:r>
              <a:rPr lang="en-US" altLang="en-US" sz="1600" b="1" dirty="0">
                <a:solidFill>
                  <a:schemeClr val="tx2"/>
                </a:solidFill>
              </a:rPr>
              <a:t>Date Submitted: </a:t>
            </a:r>
            <a:r>
              <a:rPr lang="en-US" altLang="en-US" sz="1600" dirty="0" smtClean="0">
                <a:solidFill>
                  <a:schemeClr val="tx2"/>
                </a:solidFill>
              </a:rPr>
              <a:t>[]</a:t>
            </a:r>
            <a:r>
              <a:rPr lang="en-US" altLang="en-US" sz="1600" dirty="0">
                <a:solidFill>
                  <a:schemeClr val="tx2"/>
                </a:solidFill>
              </a:rPr>
              <a:t>	</a:t>
            </a:r>
          </a:p>
          <a:p>
            <a:r>
              <a:rPr lang="en-US" altLang="en-US" sz="1600" b="1" dirty="0"/>
              <a:t>Source:</a:t>
            </a:r>
            <a:r>
              <a:rPr lang="en-US" altLang="en-US" sz="1600" dirty="0"/>
              <a:t> </a:t>
            </a:r>
            <a:r>
              <a:rPr lang="en-US" altLang="en-US" sz="1400" dirty="0" smtClean="0"/>
              <a:t>[</a:t>
            </a:r>
            <a:r>
              <a:rPr lang="en-US" altLang="en-US" sz="1400" dirty="0" err="1" smtClean="0"/>
              <a:t>Xiaohui</a:t>
            </a:r>
            <a:r>
              <a:rPr lang="en-US" altLang="en-US" sz="1400" dirty="0" smtClean="0"/>
              <a:t> Peng, Bin </a:t>
            </a:r>
            <a:r>
              <a:rPr lang="en-US" altLang="en-US" sz="1400" dirty="0"/>
              <a:t>Q</a:t>
            </a:r>
            <a:r>
              <a:rPr lang="en-US" altLang="en-US" sz="1400" dirty="0" smtClean="0"/>
              <a:t>ian</a:t>
            </a:r>
            <a:r>
              <a:rPr lang="en-US" altLang="en-US" sz="1400" dirty="0"/>
              <a:t>, </a:t>
            </a:r>
            <a:r>
              <a:rPr lang="en-US" altLang="en-US" sz="1400" dirty="0" err="1"/>
              <a:t>Kuan</a:t>
            </a:r>
            <a:r>
              <a:rPr lang="en-US" altLang="en-US" sz="1400" dirty="0"/>
              <a:t> Wu</a:t>
            </a:r>
            <a:r>
              <a:rPr lang="en-US" altLang="en-US" sz="1400" dirty="0" smtClean="0"/>
              <a:t>, David </a:t>
            </a:r>
            <a:r>
              <a:rPr lang="en-US" altLang="en-US" sz="1400" dirty="0" err="1" smtClean="0"/>
              <a:t>Xun</a:t>
            </a:r>
            <a:r>
              <a:rPr lang="en-US" altLang="en-US" sz="1400" dirty="0" smtClean="0"/>
              <a:t> Yang] </a:t>
            </a:r>
            <a:r>
              <a:rPr lang="en-US" altLang="en-US" sz="1400" dirty="0"/>
              <a:t>Company </a:t>
            </a:r>
            <a:r>
              <a:rPr lang="en-US" altLang="en-US" sz="1400" dirty="0" smtClean="0"/>
              <a:t>[Huawei Technologies]</a:t>
            </a:r>
            <a:r>
              <a:rPr lang="en-US" altLang="en-US" sz="1600" dirty="0" smtClean="0"/>
              <a:t> </a:t>
            </a:r>
          </a:p>
          <a:p>
            <a:r>
              <a:rPr lang="en-US" altLang="en-US" sz="1600" b="1" dirty="0"/>
              <a:t>E-Mail: </a:t>
            </a:r>
            <a:r>
              <a:rPr lang="en-US" altLang="en-US" sz="1600" dirty="0" smtClean="0"/>
              <a:t>[pengxiaohui5@huawei.com]</a:t>
            </a:r>
          </a:p>
          <a:p>
            <a:r>
              <a:rPr lang="en-US" altLang="en-US" sz="1600" b="1" dirty="0" smtClean="0"/>
              <a:t>Re</a:t>
            </a:r>
            <a:r>
              <a:rPr lang="en-US" altLang="en-US" sz="1600" b="1" dirty="0"/>
              <a:t>:</a:t>
            </a:r>
            <a:r>
              <a:rPr lang="en-US" altLang="en-US" sz="1600" dirty="0"/>
              <a:t> [Input to the Working Group]</a:t>
            </a:r>
            <a:endParaRPr lang="en-US" altLang="en-US" dirty="0"/>
          </a:p>
          <a:p>
            <a:pPr>
              <a:spcBef>
                <a:spcPts val="600"/>
              </a:spcBef>
              <a:spcAft>
                <a:spcPts val="600"/>
              </a:spcAft>
            </a:pPr>
            <a:r>
              <a:rPr lang="en-US" altLang="en-US" sz="1600" b="1" dirty="0"/>
              <a:t>Abstract:</a:t>
            </a:r>
            <a:r>
              <a:rPr lang="en-US" altLang="en-US" sz="1600" dirty="0"/>
              <a:t>	</a:t>
            </a:r>
            <a:r>
              <a:rPr lang="en-US" altLang="en-US" sz="1600" dirty="0" smtClean="0"/>
              <a:t>[Sensing, </a:t>
            </a:r>
            <a:r>
              <a:rPr lang="en-US" altLang="en-US" sz="1600" dirty="0"/>
              <a:t>UWB in </a:t>
            </a:r>
            <a:r>
              <a:rPr lang="en-US" altLang="en-US" sz="1600" dirty="0" smtClean="0"/>
              <a:t>802.15.4ab, pulse shape]</a:t>
            </a:r>
            <a:endParaRPr lang="en-US" altLang="en-US" sz="1600" dirty="0"/>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p>
          <a:p>
            <a:pPr algn="just"/>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10</a:t>
            </a:fld>
            <a:endParaRPr lang="en-US" altLang="en-US"/>
          </a:p>
        </p:txBody>
      </p:sp>
      <p:sp>
        <p:nvSpPr>
          <p:cNvPr id="4098" name="Rectangle 2"/>
          <p:cNvSpPr>
            <a:spLocks noGrp="1" noChangeArrowheads="1"/>
          </p:cNvSpPr>
          <p:nvPr>
            <p:ph type="title"/>
          </p:nvPr>
        </p:nvSpPr>
        <p:spPr>
          <a:xfrm>
            <a:off x="685800" y="345976"/>
            <a:ext cx="8062664" cy="1066800"/>
          </a:xfrm>
          <a:ln/>
        </p:spPr>
        <p:txBody>
          <a:bodyPr/>
          <a:lstStyle/>
          <a:p>
            <a:r>
              <a:rPr lang="en-US" altLang="en-US" sz="3200" b="1" dirty="0" smtClean="0">
                <a:solidFill>
                  <a:schemeClr val="tx1"/>
                </a:solidFill>
              </a:rPr>
              <a:t>Pulse shape design methods</a:t>
            </a:r>
            <a:endParaRPr lang="en-US" altLang="en-US" sz="32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31" name="Rectangle 3"/>
          <p:cNvSpPr txBox="1">
            <a:spLocks noChangeArrowheads="1"/>
          </p:cNvSpPr>
          <p:nvPr/>
        </p:nvSpPr>
        <p:spPr bwMode="auto">
          <a:xfrm>
            <a:off x="401688" y="1548213"/>
            <a:ext cx="8490792" cy="483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20000"/>
              </a:lnSpc>
            </a:pPr>
            <a:r>
              <a:rPr lang="en-US" altLang="zh-CN" sz="1800" b="1" kern="0" dirty="0" smtClean="0">
                <a:latin typeface="+mj-lt"/>
              </a:rPr>
              <a:t>Method 1: Gaussian pulse </a:t>
            </a:r>
            <a:r>
              <a:rPr lang="en-US" altLang="en-US" sz="1800" b="1" kern="0" dirty="0">
                <a:latin typeface="+mj-lt"/>
              </a:rPr>
              <a:t>— </a:t>
            </a:r>
            <a:r>
              <a:rPr lang="en-US" altLang="en-US" sz="1800" kern="0" dirty="0">
                <a:latin typeface="+mj-lt"/>
              </a:rPr>
              <a:t>a Gaussian pulse is shaped as a Gaussian function with no precursor and </a:t>
            </a:r>
            <a:r>
              <a:rPr lang="en-US" altLang="en-US" sz="1800" kern="0" dirty="0" err="1">
                <a:latin typeface="+mj-lt"/>
              </a:rPr>
              <a:t>postcursor</a:t>
            </a:r>
            <a:r>
              <a:rPr lang="en-US" altLang="en-US" sz="1800" kern="0" dirty="0">
                <a:latin typeface="+mj-lt"/>
              </a:rPr>
              <a:t>. It can be expressed as:</a:t>
            </a:r>
          </a:p>
          <a:p>
            <a:pPr algn="just">
              <a:lnSpc>
                <a:spcPct val="120000"/>
              </a:lnSpc>
            </a:pPr>
            <a:endParaRPr lang="en-US" altLang="zh-CN" sz="1800" b="1" kern="0" dirty="0" smtClean="0">
              <a:latin typeface="+mj-lt"/>
            </a:endParaRPr>
          </a:p>
          <a:p>
            <a:pPr algn="just">
              <a:lnSpc>
                <a:spcPct val="120000"/>
              </a:lnSpc>
            </a:pPr>
            <a:endParaRPr lang="en-US" altLang="zh-CN" sz="1800" b="1" kern="0" dirty="0">
              <a:latin typeface="+mj-lt"/>
            </a:endParaRPr>
          </a:p>
          <a:p>
            <a:pPr algn="just">
              <a:lnSpc>
                <a:spcPct val="120000"/>
              </a:lnSpc>
            </a:pPr>
            <a:endParaRPr lang="en-US" altLang="zh-CN" sz="1800" b="1" kern="0" dirty="0" smtClean="0">
              <a:latin typeface="+mj-lt"/>
            </a:endParaRPr>
          </a:p>
          <a:p>
            <a:pPr marL="0" indent="0" algn="just">
              <a:lnSpc>
                <a:spcPct val="120000"/>
              </a:lnSpc>
              <a:buNone/>
            </a:pPr>
            <a:endParaRPr lang="en-US" altLang="zh-CN" sz="1800" b="1" kern="0" dirty="0" smtClean="0">
              <a:latin typeface="+mj-lt"/>
            </a:endParaRPr>
          </a:p>
          <a:p>
            <a:pPr algn="just">
              <a:lnSpc>
                <a:spcPct val="120000"/>
              </a:lnSpc>
            </a:pPr>
            <a:r>
              <a:rPr lang="en-US" altLang="zh-CN" sz="1800" b="1" kern="0" dirty="0" smtClean="0">
                <a:latin typeface="+mj-lt"/>
              </a:rPr>
              <a:t>Method2: Basic pulse + Gaussian window</a:t>
            </a:r>
            <a:r>
              <a:rPr lang="en-US" altLang="en-US" sz="1800" b="1" kern="0" dirty="0"/>
              <a:t> —</a:t>
            </a:r>
            <a:r>
              <a:rPr lang="en-US" altLang="zh-CN" sz="1800" b="1" kern="0" dirty="0" smtClean="0">
                <a:latin typeface="+mj-lt"/>
              </a:rPr>
              <a:t> </a:t>
            </a:r>
            <a:r>
              <a:rPr lang="en-US" altLang="zh-CN" sz="1800" kern="0" dirty="0">
                <a:latin typeface="+mj-lt"/>
              </a:rPr>
              <a:t>in order to reduce the </a:t>
            </a:r>
            <a:r>
              <a:rPr lang="en-US" altLang="zh-CN" sz="1800" kern="0" dirty="0" smtClean="0">
                <a:latin typeface="+mj-lt"/>
              </a:rPr>
              <a:t>ringing </a:t>
            </a:r>
            <a:r>
              <a:rPr lang="en-US" altLang="zh-CN" sz="1800" kern="0" dirty="0">
                <a:latin typeface="+mj-lt"/>
              </a:rPr>
              <a:t>of the </a:t>
            </a:r>
            <a:r>
              <a:rPr lang="en-US" altLang="zh-CN" sz="1800" kern="0" dirty="0" smtClean="0">
                <a:latin typeface="+mj-lt"/>
              </a:rPr>
              <a:t>pulse, a </a:t>
            </a:r>
            <a:r>
              <a:rPr lang="en-US" altLang="zh-CN" sz="1800" kern="0" dirty="0">
                <a:latin typeface="+mj-lt"/>
              </a:rPr>
              <a:t>Gaussian </a:t>
            </a:r>
            <a:r>
              <a:rPr lang="en-US" altLang="zh-CN" sz="1800" kern="0" dirty="0" smtClean="0">
                <a:latin typeface="+mj-lt"/>
              </a:rPr>
              <a:t>window is applied </a:t>
            </a:r>
            <a:r>
              <a:rPr lang="en-US" altLang="zh-CN" sz="1800" kern="0" dirty="0">
                <a:latin typeface="+mj-lt"/>
              </a:rPr>
              <a:t>to </a:t>
            </a:r>
            <a:r>
              <a:rPr lang="en-US" altLang="zh-CN" sz="1800" kern="0" dirty="0" smtClean="0">
                <a:latin typeface="+mj-lt"/>
              </a:rPr>
              <a:t>the basic pulse (Butterworth pulse) </a:t>
            </a:r>
            <a:r>
              <a:rPr lang="en-US" altLang="zh-CN" sz="1800" kern="0" dirty="0">
                <a:latin typeface="+mj-lt"/>
              </a:rPr>
              <a:t>and </a:t>
            </a:r>
            <a:r>
              <a:rPr lang="en-US" altLang="zh-CN" sz="1800" kern="0" dirty="0" smtClean="0">
                <a:latin typeface="+mj-lt"/>
              </a:rPr>
              <a:t>a </a:t>
            </a:r>
            <a:r>
              <a:rPr lang="en-US" altLang="zh-CN" sz="1800" kern="0" dirty="0">
                <a:latin typeface="+mj-lt"/>
              </a:rPr>
              <a:t>new pulse with reduced </a:t>
            </a:r>
            <a:r>
              <a:rPr lang="en-US" altLang="zh-CN" sz="1800" kern="0" dirty="0" err="1">
                <a:latin typeface="+mj-lt"/>
              </a:rPr>
              <a:t>sidelobe</a:t>
            </a:r>
            <a:r>
              <a:rPr lang="en-US" altLang="zh-CN" sz="1800" kern="0" dirty="0">
                <a:latin typeface="+mj-lt"/>
              </a:rPr>
              <a:t> </a:t>
            </a:r>
            <a:r>
              <a:rPr lang="en-US" altLang="zh-CN" sz="1800" kern="0" dirty="0" smtClean="0">
                <a:latin typeface="+mj-lt"/>
              </a:rPr>
              <a:t>level is obtained. </a:t>
            </a:r>
            <a:r>
              <a:rPr lang="en-US" altLang="zh-CN" sz="1800" kern="0" dirty="0">
                <a:latin typeface="+mj-lt"/>
              </a:rPr>
              <a:t>The new pulse also </a:t>
            </a:r>
            <a:r>
              <a:rPr lang="en-US" altLang="zh-CN" sz="1800" kern="0" dirty="0" smtClean="0">
                <a:latin typeface="+mj-lt"/>
              </a:rPr>
              <a:t>complies </a:t>
            </a:r>
            <a:r>
              <a:rPr lang="en-US" altLang="zh-CN" sz="1800" kern="0" dirty="0">
                <a:latin typeface="+mj-lt"/>
              </a:rPr>
              <a:t>with the PSD </a:t>
            </a:r>
            <a:r>
              <a:rPr lang="en-US" altLang="zh-CN" sz="1800" kern="0" dirty="0" smtClean="0">
                <a:latin typeface="+mj-lt"/>
              </a:rPr>
              <a:t>mask with the following expression:</a:t>
            </a:r>
            <a:endParaRPr lang="en-US" altLang="zh-CN" sz="1800" kern="0" dirty="0">
              <a:latin typeface="+mj-lt"/>
            </a:endParaRPr>
          </a:p>
        </p:txBody>
      </p:sp>
      <mc:AlternateContent xmlns:mc="http://schemas.openxmlformats.org/markup-compatibility/2006" xmlns:a14="http://schemas.microsoft.com/office/drawing/2010/main">
        <mc:Choice Requires="a14">
          <p:sp>
            <p:nvSpPr>
              <p:cNvPr id="27" name="文本框 26"/>
              <p:cNvSpPr txBox="1"/>
              <p:nvPr/>
            </p:nvSpPr>
            <p:spPr>
              <a:xfrm>
                <a:off x="1907704" y="2452580"/>
                <a:ext cx="1486048" cy="4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𝑝</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𝐴</m:t>
                      </m:r>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f>
                            <m:fPr>
                              <m:ctrlPr>
                                <a:rPr lang="en-US" altLang="zh-CN" sz="1800" i="1" smtClean="0">
                                  <a:latin typeface="Cambria Math" panose="02040503050406030204" pitchFamily="18" charset="0"/>
                                </a:rPr>
                              </m:ctrlPr>
                            </m:fPr>
                            <m:num>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𝑡</m:t>
                                  </m:r>
                                </m:e>
                                <m:sup>
                                  <m:r>
                                    <a:rPr lang="en-US" altLang="zh-CN" sz="1800" b="0" i="1" smtClean="0">
                                      <a:latin typeface="Cambria Math" panose="02040503050406030204" pitchFamily="18" charset="0"/>
                                    </a:rPr>
                                    <m:t>2</m:t>
                                  </m:r>
                                </m:sup>
                              </m:sSup>
                            </m:num>
                            <m:den>
                              <m:r>
                                <a:rPr lang="en-US" altLang="zh-CN" sz="1800" b="0" i="1" smtClean="0">
                                  <a:latin typeface="Cambria Math" panose="02040503050406030204" pitchFamily="18" charset="0"/>
                                </a:rPr>
                                <m:t>2</m:t>
                              </m:r>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𝜎</m:t>
                                  </m:r>
                                </m:e>
                                <m:sup>
                                  <m:r>
                                    <a:rPr lang="en-US" altLang="zh-CN" sz="1800" b="0" i="1" smtClean="0">
                                      <a:latin typeface="Cambria Math" panose="02040503050406030204" pitchFamily="18" charset="0"/>
                                    </a:rPr>
                                    <m:t>2</m:t>
                                  </m:r>
                                </m:sup>
                              </m:sSup>
                            </m:den>
                          </m:f>
                        </m:sup>
                      </m:sSup>
                    </m:oMath>
                  </m:oMathPara>
                </a14:m>
                <a:endParaRPr lang="zh-CN" altLang="en-US" sz="18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907704" y="2452580"/>
                <a:ext cx="1486048" cy="459741"/>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763166" y="2985651"/>
                <a:ext cx="4528914" cy="830997"/>
              </a:xfrm>
              <a:prstGeom prst="rect">
                <a:avLst/>
              </a:prstGeom>
              <a:noFill/>
            </p:spPr>
            <p:txBody>
              <a:bodyPr wrap="square" rtlCol="0">
                <a:spAutoFit/>
              </a:bodyPr>
              <a:lstStyle/>
              <a:p>
                <a:pPr algn="just"/>
                <a:r>
                  <a:rPr lang="en-US" altLang="zh-CN" sz="1600" dirty="0" smtClean="0"/>
                  <a:t>w</a:t>
                </a:r>
                <a:r>
                  <a:rPr lang="en-US" altLang="zh-CN" sz="1600" dirty="0" smtClean="0">
                    <a:solidFill>
                      <a:schemeClr val="tx1"/>
                    </a:solidFill>
                  </a:rPr>
                  <a:t>here A is the amplitude and </a:t>
                </a:r>
                <a14:m>
                  <m:oMath xmlns:m="http://schemas.openxmlformats.org/officeDocument/2006/math">
                    <m:r>
                      <a:rPr lang="en-US" altLang="zh-CN" sz="1600" b="0" i="1" smtClean="0">
                        <a:solidFill>
                          <a:schemeClr val="tx1"/>
                        </a:solidFill>
                        <a:latin typeface="Cambria Math" panose="02040503050406030204" pitchFamily="18" charset="0"/>
                      </a:rPr>
                      <m:t>𝜎</m:t>
                    </m:r>
                  </m:oMath>
                </a14:m>
                <a:r>
                  <a:rPr lang="en-US" altLang="zh-CN" sz="1600" dirty="0" smtClean="0">
                    <a:solidFill>
                      <a:schemeClr val="tx1"/>
                    </a:solidFill>
                  </a:rPr>
                  <a:t> is related to the full-width at half-maximum (FWHM), i.e., FWHM</a:t>
                </a:r>
                <a:r>
                  <a:rPr lang="zh-CN" altLang="en-US" sz="1600" dirty="0" smtClean="0">
                    <a:solidFill>
                      <a:schemeClr val="tx1"/>
                    </a:solidFill>
                  </a:rPr>
                  <a:t>≈</a:t>
                </a:r>
                <a:r>
                  <a:rPr lang="en-US" altLang="zh-CN" sz="1600" dirty="0" smtClean="0">
                    <a:solidFill>
                      <a:schemeClr val="tx1"/>
                    </a:solidFill>
                  </a:rPr>
                  <a:t>2.355</a:t>
                </a:r>
                <a14:m>
                  <m:oMath xmlns:m="http://schemas.openxmlformats.org/officeDocument/2006/math">
                    <m:r>
                      <a:rPr lang="en-US" altLang="zh-CN" sz="1600" b="0" i="1" smtClean="0">
                        <a:solidFill>
                          <a:schemeClr val="tx1"/>
                        </a:solidFill>
                        <a:latin typeface="Cambria Math" panose="02040503050406030204" pitchFamily="18" charset="0"/>
                      </a:rPr>
                      <m:t>𝜎</m:t>
                    </m:r>
                  </m:oMath>
                </a14:m>
                <a:r>
                  <a:rPr lang="en-US" altLang="zh-CN" sz="1600" dirty="0" smtClean="0">
                    <a:solidFill>
                      <a:schemeClr val="tx1"/>
                    </a:solidFill>
                  </a:rPr>
                  <a:t>.</a:t>
                </a:r>
                <a:r>
                  <a:rPr lang="zh-CN" altLang="en-US" sz="1600" dirty="0" smtClean="0">
                    <a:solidFill>
                      <a:schemeClr val="tx1"/>
                    </a:solidFill>
                  </a:rPr>
                  <a:t> </a:t>
                </a:r>
                <a:r>
                  <a:rPr lang="en-US" altLang="zh-CN" sz="1600" dirty="0" smtClean="0">
                    <a:solidFill>
                      <a:schemeClr val="tx1"/>
                    </a:solidFill>
                  </a:rPr>
                  <a:t> </a:t>
                </a:r>
                <a:endParaRPr lang="zh-CN" altLang="en-US" sz="1600" dirty="0">
                  <a:solidFill>
                    <a:schemeClr val="tx1"/>
                  </a:solidFill>
                </a:endParaRPr>
              </a:p>
            </p:txBody>
          </p:sp>
        </mc:Choice>
        <mc:Fallback xmlns="">
          <p:sp>
            <p:nvSpPr>
              <p:cNvPr id="28" name="文本框 27"/>
              <p:cNvSpPr txBox="1">
                <a:spLocks noRot="1" noChangeAspect="1" noMove="1" noResize="1" noEditPoints="1" noAdjustHandles="1" noChangeArrowheads="1" noChangeShapeType="1" noTextEdit="1"/>
              </p:cNvSpPr>
              <p:nvPr/>
            </p:nvSpPr>
            <p:spPr>
              <a:xfrm>
                <a:off x="763166" y="2985651"/>
                <a:ext cx="4528914" cy="830997"/>
              </a:xfrm>
              <a:prstGeom prst="rect">
                <a:avLst/>
              </a:prstGeom>
              <a:blipFill rotWithShape="0">
                <a:blip r:embed="rId4"/>
                <a:stretch>
                  <a:fillRect l="-673" t="-2206" r="-808" b="-8824"/>
                </a:stretch>
              </a:blipFill>
            </p:spPr>
            <p:txBody>
              <a:bodyPr/>
              <a:lstStyle/>
              <a:p>
                <a:r>
                  <a:rPr lang="zh-CN" altLang="en-US">
                    <a:noFill/>
                  </a:rPr>
                  <a:t> </a:t>
                </a:r>
              </a:p>
            </p:txBody>
          </p:sp>
        </mc:Fallback>
      </mc:AlternateContent>
      <p:pic>
        <p:nvPicPr>
          <p:cNvPr id="4" name="图片 3"/>
          <p:cNvPicPr>
            <a:picLocks noChangeAspect="1"/>
          </p:cNvPicPr>
          <p:nvPr/>
        </p:nvPicPr>
        <p:blipFill>
          <a:blip r:embed="rId5"/>
          <a:stretch>
            <a:fillRect/>
          </a:stretch>
        </p:blipFill>
        <p:spPr>
          <a:xfrm>
            <a:off x="5653558" y="2072025"/>
            <a:ext cx="2817167" cy="1895017"/>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6444208" y="2742534"/>
                <a:ext cx="144016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𝐹𝑊𝐻𝑀</m:t>
                      </m:r>
                      <m:r>
                        <a:rPr lang="en-US" altLang="zh-CN" b="0" i="1" smtClean="0">
                          <a:latin typeface="Cambria Math" panose="02040503050406030204" pitchFamily="18" charset="0"/>
                          <a:ea typeface="Cambria Math" panose="02040503050406030204" pitchFamily="18" charset="0"/>
                        </a:rPr>
                        <m:t>≈2.355</m:t>
                      </m:r>
                      <m:r>
                        <a:rPr lang="en-US" altLang="zh-CN" b="0" i="1" smtClean="0">
                          <a:latin typeface="Cambria Math" panose="02040503050406030204" pitchFamily="18" charset="0"/>
                          <a:ea typeface="Cambria Math" panose="02040503050406030204" pitchFamily="18" charset="0"/>
                        </a:rPr>
                        <m:t>𝜎</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6444208" y="2742534"/>
                <a:ext cx="1440160" cy="276999"/>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3240538" y="5125522"/>
                <a:ext cx="320367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𝑝</m:t>
                          </m:r>
                        </m:e>
                        <m:sub>
                          <m:r>
                            <a:rPr lang="en-US" altLang="zh-CN" sz="1800" b="0" i="1" smtClean="0">
                              <a:latin typeface="Cambria Math" panose="02040503050406030204" pitchFamily="18" charset="0"/>
                            </a:rPr>
                            <m:t>𝑤</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𝑡</m:t>
                          </m:r>
                        </m:e>
                      </m:d>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𝑝</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𝑡</m:t>
                          </m:r>
                        </m:e>
                      </m:d>
                      <m:r>
                        <a:rPr lang="en-US" altLang="zh-CN" sz="1800" b="0" i="1" smtClean="0">
                          <a:latin typeface="Cambria Math" panose="02040503050406030204" pitchFamily="18" charset="0"/>
                        </a:rPr>
                        <m:t>𝑤</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m:t>
                      </m:r>
                    </m:oMath>
                  </m:oMathPara>
                </a14:m>
                <a:endParaRPr lang="en-US" altLang="zh-CN" sz="1800" dirty="0" smtClean="0"/>
              </a:p>
            </p:txBody>
          </p:sp>
        </mc:Choice>
        <mc:Fallback xmlns="">
          <p:sp>
            <p:nvSpPr>
              <p:cNvPr id="31" name="文本框 30"/>
              <p:cNvSpPr txBox="1">
                <a:spLocks noRot="1" noChangeAspect="1" noMove="1" noResize="1" noEditPoints="1" noAdjustHandles="1" noChangeArrowheads="1" noChangeShapeType="1" noTextEdit="1"/>
              </p:cNvSpPr>
              <p:nvPr/>
            </p:nvSpPr>
            <p:spPr>
              <a:xfrm>
                <a:off x="3240538" y="5125522"/>
                <a:ext cx="3203670" cy="369332"/>
              </a:xfrm>
              <a:prstGeom prst="rect">
                <a:avLst/>
              </a:prstGeom>
              <a:blipFill rotWithShape="0">
                <a:blip r:embed="rId7"/>
                <a:stretch>
                  <a:fillRect b="-15000"/>
                </a:stretch>
              </a:blipFill>
            </p:spPr>
            <p:txBody>
              <a:bodyPr/>
              <a:lstStyle/>
              <a:p>
                <a:r>
                  <a:rPr lang="zh-CN" altLang="en-US">
                    <a:noFill/>
                  </a:rPr>
                  <a:t> </a:t>
                </a:r>
              </a:p>
            </p:txBody>
          </p:sp>
        </mc:Fallback>
      </mc:AlternateContent>
      <p:sp>
        <p:nvSpPr>
          <p:cNvPr id="33" name="文本框 32"/>
          <p:cNvSpPr txBox="1"/>
          <p:nvPr/>
        </p:nvSpPr>
        <p:spPr>
          <a:xfrm>
            <a:off x="771281" y="5599331"/>
            <a:ext cx="8052589" cy="338554"/>
          </a:xfrm>
          <a:prstGeom prst="rect">
            <a:avLst/>
          </a:prstGeom>
          <a:noFill/>
        </p:spPr>
        <p:txBody>
          <a:bodyPr wrap="square" rtlCol="0">
            <a:spAutoFit/>
          </a:bodyPr>
          <a:lstStyle/>
          <a:p>
            <a:pPr algn="just"/>
            <a:r>
              <a:rPr lang="en-US" altLang="zh-CN" sz="1600" dirty="0"/>
              <a:t>w</a:t>
            </a:r>
            <a:r>
              <a:rPr lang="en-US" altLang="zh-CN" sz="1600" dirty="0" smtClean="0">
                <a:solidFill>
                  <a:schemeClr val="tx1"/>
                </a:solidFill>
              </a:rPr>
              <a:t>here </a:t>
            </a:r>
            <a:r>
              <a:rPr lang="en-US" altLang="zh-CN" sz="1600" i="1" dirty="0" smtClean="0">
                <a:solidFill>
                  <a:schemeClr val="tx1"/>
                </a:solidFill>
              </a:rPr>
              <a:t>p</a:t>
            </a:r>
            <a:r>
              <a:rPr lang="en-US" altLang="zh-CN" sz="1600" dirty="0" smtClean="0">
                <a:solidFill>
                  <a:schemeClr val="tx1"/>
                </a:solidFill>
              </a:rPr>
              <a:t>(</a:t>
            </a:r>
            <a:r>
              <a:rPr lang="en-US" altLang="zh-CN" sz="1600" i="1" dirty="0" smtClean="0">
                <a:solidFill>
                  <a:schemeClr val="tx1"/>
                </a:solidFill>
              </a:rPr>
              <a:t>t</a:t>
            </a:r>
            <a:r>
              <a:rPr lang="en-US" altLang="zh-CN" sz="1600" dirty="0" smtClean="0">
                <a:solidFill>
                  <a:schemeClr val="tx1"/>
                </a:solidFill>
              </a:rPr>
              <a:t>) is the transmitted signal and w(t) is a Gaussian window.</a:t>
            </a:r>
            <a:r>
              <a:rPr lang="zh-CN" altLang="en-US" sz="1600" dirty="0" smtClean="0">
                <a:solidFill>
                  <a:schemeClr val="tx1"/>
                </a:solidFill>
              </a:rPr>
              <a:t> </a:t>
            </a:r>
            <a:r>
              <a:rPr lang="en-US" altLang="zh-CN" sz="1600" dirty="0" smtClean="0">
                <a:solidFill>
                  <a:schemeClr val="tx1"/>
                </a:solidFill>
              </a:rPr>
              <a:t> </a:t>
            </a:r>
            <a:endParaRPr lang="zh-CN" altLang="en-US" sz="1600" dirty="0">
              <a:solidFill>
                <a:schemeClr val="tx1"/>
              </a:solidFill>
            </a:endParaRPr>
          </a:p>
        </p:txBody>
      </p:sp>
      <p:sp>
        <p:nvSpPr>
          <p:cNvPr id="14"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701460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11</a:t>
            </a:fld>
            <a:endParaRPr lang="en-US" altLang="en-US"/>
          </a:p>
        </p:txBody>
      </p:sp>
      <p:sp>
        <p:nvSpPr>
          <p:cNvPr id="8" name="Rectangle 2"/>
          <p:cNvSpPr txBox="1">
            <a:spLocks noChangeArrowheads="1"/>
          </p:cNvSpPr>
          <p:nvPr/>
        </p:nvSpPr>
        <p:spPr bwMode="auto">
          <a:xfrm>
            <a:off x="685800" y="37828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Basic pulse shape</a:t>
            </a:r>
            <a:endParaRPr lang="en-US" altLang="en-US" sz="3200" b="1" kern="0" dirty="0">
              <a:solidFill>
                <a:schemeClr val="tx1"/>
              </a:solidFill>
            </a:endParaRPr>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pic>
        <p:nvPicPr>
          <p:cNvPr id="5" name="图片 4"/>
          <p:cNvPicPr>
            <a:picLocks noChangeAspect="1"/>
          </p:cNvPicPr>
          <p:nvPr/>
        </p:nvPicPr>
        <p:blipFill>
          <a:blip r:embed="rId3"/>
          <a:stretch>
            <a:fillRect/>
          </a:stretch>
        </p:blipFill>
        <p:spPr>
          <a:xfrm>
            <a:off x="-73690" y="1052736"/>
            <a:ext cx="4719379" cy="3174575"/>
          </a:xfrm>
          <a:prstGeom prst="rect">
            <a:avLst/>
          </a:prstGeom>
        </p:spPr>
      </p:pic>
      <p:pic>
        <p:nvPicPr>
          <p:cNvPr id="7" name="图片 6"/>
          <p:cNvPicPr>
            <a:picLocks noChangeAspect="1"/>
          </p:cNvPicPr>
          <p:nvPr/>
        </p:nvPicPr>
        <p:blipFill>
          <a:blip r:embed="rId4"/>
          <a:stretch>
            <a:fillRect/>
          </a:stretch>
        </p:blipFill>
        <p:spPr>
          <a:xfrm>
            <a:off x="4422931" y="1082611"/>
            <a:ext cx="4630552" cy="3114824"/>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2002788630"/>
              </p:ext>
            </p:extLst>
          </p:nvPr>
        </p:nvGraphicFramePr>
        <p:xfrm>
          <a:off x="467544" y="4168269"/>
          <a:ext cx="8143056" cy="2194560"/>
        </p:xfrm>
        <a:graphic>
          <a:graphicData uri="http://schemas.openxmlformats.org/drawingml/2006/table">
            <a:tbl>
              <a:tblPr firstRow="1" bandRow="1">
                <a:tableStyleId>{5940675A-B579-460E-94D1-54222C63F5DA}</a:tableStyleId>
              </a:tblPr>
              <a:tblGrid>
                <a:gridCol w="2035764"/>
                <a:gridCol w="2035764"/>
                <a:gridCol w="1689112"/>
                <a:gridCol w="2382416"/>
              </a:tblGrid>
              <a:tr h="206141">
                <a:tc>
                  <a:txBody>
                    <a:bodyPr/>
                    <a:lstStyle/>
                    <a:p>
                      <a:pPr algn="ctr"/>
                      <a:r>
                        <a:rPr lang="en-US" altLang="zh-CN" sz="1200" b="1" dirty="0" smtClean="0">
                          <a:latin typeface="+mj-lt"/>
                        </a:rPr>
                        <a:t>Pulse shape</a:t>
                      </a:r>
                      <a:endParaRPr lang="zh-CN" altLang="en-US" sz="1200" b="1" dirty="0">
                        <a:latin typeface="+mj-lt"/>
                      </a:endParaRPr>
                    </a:p>
                  </a:txBody>
                  <a:tcPr/>
                </a:tc>
                <a:tc>
                  <a:txBody>
                    <a:bodyPr/>
                    <a:lstStyle/>
                    <a:p>
                      <a:pPr algn="ctr"/>
                      <a:r>
                        <a:rPr lang="en-US" altLang="zh-CN" sz="1200" b="1" dirty="0" smtClean="0">
                          <a:latin typeface="+mj-lt"/>
                        </a:rPr>
                        <a:t>Resolution (ns)</a:t>
                      </a:r>
                      <a:endParaRPr lang="zh-CN" altLang="en-US" sz="1200" b="1" dirty="0">
                        <a:latin typeface="+mj-lt"/>
                      </a:endParaRPr>
                    </a:p>
                  </a:txBody>
                  <a:tcPr/>
                </a:tc>
                <a:tc>
                  <a:txBody>
                    <a:bodyPr/>
                    <a:lstStyle/>
                    <a:p>
                      <a:pPr algn="ctr"/>
                      <a:r>
                        <a:rPr lang="en-US" altLang="zh-CN" sz="1200" b="1" dirty="0" smtClean="0">
                          <a:latin typeface="+mj-lt"/>
                        </a:rPr>
                        <a:t>PSLR (dB)</a:t>
                      </a:r>
                      <a:endParaRPr lang="zh-CN" altLang="en-US" sz="1200" b="1" dirty="0">
                        <a:latin typeface="+mj-lt"/>
                      </a:endParaRPr>
                    </a:p>
                  </a:txBody>
                  <a:tcPr/>
                </a:tc>
                <a:tc>
                  <a:txBody>
                    <a:bodyPr/>
                    <a:lstStyle/>
                    <a:p>
                      <a:pPr algn="ctr"/>
                      <a:r>
                        <a:rPr lang="en-US" altLang="zh-CN" sz="1200" b="1" dirty="0" smtClean="0">
                          <a:latin typeface="+mj-lt"/>
                        </a:rPr>
                        <a:t>Spectrum</a:t>
                      </a:r>
                      <a:r>
                        <a:rPr lang="en-US" altLang="zh-CN" sz="1200" b="1" baseline="0" dirty="0" smtClean="0">
                          <a:latin typeface="+mj-lt"/>
                        </a:rPr>
                        <a:t> efficiency</a:t>
                      </a:r>
                      <a:endParaRPr lang="zh-CN" altLang="en-US" sz="1200" b="1" dirty="0">
                        <a:latin typeface="+mj-lt"/>
                      </a:endParaRPr>
                    </a:p>
                  </a:txBody>
                  <a:tcPr/>
                </a:tc>
              </a:tr>
              <a:tr h="206141">
                <a:tc>
                  <a:txBody>
                    <a:bodyPr/>
                    <a:lstStyle/>
                    <a:p>
                      <a:pPr algn="ctr"/>
                      <a:r>
                        <a:rPr lang="en-US" altLang="zh-CN" sz="1200" dirty="0" smtClean="0">
                          <a:solidFill>
                            <a:srgbClr val="FF0000"/>
                          </a:solidFill>
                          <a:latin typeface="+mj-lt"/>
                        </a:rPr>
                        <a:t>5</a:t>
                      </a:r>
                      <a:r>
                        <a:rPr lang="en-US" altLang="zh-CN" sz="1200" baseline="30000" dirty="0" smtClean="0">
                          <a:solidFill>
                            <a:srgbClr val="FF0000"/>
                          </a:solidFill>
                          <a:latin typeface="+mj-lt"/>
                        </a:rPr>
                        <a:t>th</a:t>
                      </a:r>
                      <a:r>
                        <a:rPr lang="en-US" altLang="zh-CN" sz="1200" baseline="0" dirty="0" smtClean="0">
                          <a:solidFill>
                            <a:srgbClr val="FF0000"/>
                          </a:solidFill>
                          <a:latin typeface="+mj-lt"/>
                        </a:rPr>
                        <a:t> order Butterworth</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1.671</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16.02</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73.92%</a:t>
                      </a:r>
                      <a:endParaRPr lang="zh-CN" altLang="en-US" sz="1200" dirty="0">
                        <a:solidFill>
                          <a:srgbClr val="FF0000"/>
                        </a:solidFill>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6</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1.698</a:t>
                      </a:r>
                      <a:endParaRPr lang="zh-CN" altLang="en-US" sz="1200" dirty="0">
                        <a:latin typeface="+mj-lt"/>
                      </a:endParaRPr>
                    </a:p>
                  </a:txBody>
                  <a:tcPr/>
                </a:tc>
                <a:tc>
                  <a:txBody>
                    <a:bodyPr/>
                    <a:lstStyle/>
                    <a:p>
                      <a:pPr algn="ctr"/>
                      <a:r>
                        <a:rPr lang="en-US" altLang="zh-CN" sz="1200" dirty="0" smtClean="0">
                          <a:latin typeface="+mj-lt"/>
                        </a:rPr>
                        <a:t>15.21</a:t>
                      </a:r>
                      <a:endParaRPr lang="zh-CN" altLang="en-US" sz="1200" dirty="0">
                        <a:latin typeface="+mj-lt"/>
                      </a:endParaRPr>
                    </a:p>
                  </a:txBody>
                  <a:tcPr/>
                </a:tc>
                <a:tc>
                  <a:txBody>
                    <a:bodyPr/>
                    <a:lstStyle/>
                    <a:p>
                      <a:pPr algn="ctr"/>
                      <a:r>
                        <a:rPr lang="en-US" altLang="zh-CN" sz="1200" dirty="0" smtClean="0">
                          <a:latin typeface="+mj-lt"/>
                        </a:rPr>
                        <a:t>73.32%</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7</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1.720</a:t>
                      </a:r>
                      <a:endParaRPr lang="zh-CN" altLang="en-US" sz="1200" dirty="0">
                        <a:latin typeface="+mj-lt"/>
                      </a:endParaRPr>
                    </a:p>
                  </a:txBody>
                  <a:tcPr/>
                </a:tc>
                <a:tc>
                  <a:txBody>
                    <a:bodyPr/>
                    <a:lstStyle/>
                    <a:p>
                      <a:pPr algn="ctr"/>
                      <a:r>
                        <a:rPr lang="en-US" altLang="zh-CN" sz="1200" dirty="0" smtClean="0">
                          <a:latin typeface="+mj-lt"/>
                        </a:rPr>
                        <a:t>14.71</a:t>
                      </a:r>
                      <a:endParaRPr lang="zh-CN" altLang="en-US" sz="1200" dirty="0">
                        <a:latin typeface="+mj-lt"/>
                      </a:endParaRPr>
                    </a:p>
                  </a:txBody>
                  <a:tcPr/>
                </a:tc>
                <a:tc>
                  <a:txBody>
                    <a:bodyPr/>
                    <a:lstStyle/>
                    <a:p>
                      <a:pPr algn="ctr"/>
                      <a:r>
                        <a:rPr lang="en-US" altLang="zh-CN" sz="1200" dirty="0" smtClean="0">
                          <a:latin typeface="+mj-lt"/>
                        </a:rPr>
                        <a:t>72.83%</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8</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1.728</a:t>
                      </a:r>
                      <a:endParaRPr lang="zh-CN" altLang="en-US" sz="1200" dirty="0">
                        <a:latin typeface="+mj-lt"/>
                      </a:endParaRPr>
                    </a:p>
                  </a:txBody>
                  <a:tcPr/>
                </a:tc>
                <a:tc>
                  <a:txBody>
                    <a:bodyPr/>
                    <a:lstStyle/>
                    <a:p>
                      <a:pPr algn="ctr"/>
                      <a:r>
                        <a:rPr lang="en-US" altLang="zh-CN" sz="1200" dirty="0" smtClean="0">
                          <a:latin typeface="+mj-lt"/>
                        </a:rPr>
                        <a:t>14.38</a:t>
                      </a:r>
                      <a:endParaRPr lang="zh-CN" altLang="en-US" sz="1200" dirty="0">
                        <a:latin typeface="+mj-lt"/>
                      </a:endParaRPr>
                    </a:p>
                  </a:txBody>
                  <a:tcPr/>
                </a:tc>
                <a:tc>
                  <a:txBody>
                    <a:bodyPr/>
                    <a:lstStyle/>
                    <a:p>
                      <a:pPr algn="ctr"/>
                      <a:r>
                        <a:rPr lang="en-US" altLang="zh-CN" sz="1200" dirty="0" smtClean="0">
                          <a:latin typeface="+mj-lt"/>
                        </a:rPr>
                        <a:t>72.25%</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9</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1.741</a:t>
                      </a:r>
                      <a:endParaRPr lang="zh-CN" altLang="en-US" sz="1200" dirty="0">
                        <a:latin typeface="+mj-lt"/>
                      </a:endParaRPr>
                    </a:p>
                  </a:txBody>
                  <a:tcPr/>
                </a:tc>
                <a:tc>
                  <a:txBody>
                    <a:bodyPr/>
                    <a:lstStyle/>
                    <a:p>
                      <a:pPr algn="ctr"/>
                      <a:r>
                        <a:rPr lang="en-US" altLang="zh-CN" sz="1200" dirty="0" smtClean="0">
                          <a:latin typeface="+mj-lt"/>
                        </a:rPr>
                        <a:t>14.15</a:t>
                      </a:r>
                      <a:endParaRPr lang="zh-CN" altLang="en-US" sz="1200" dirty="0">
                        <a:latin typeface="+mj-lt"/>
                      </a:endParaRPr>
                    </a:p>
                  </a:txBody>
                  <a:tcPr/>
                </a:tc>
                <a:tc>
                  <a:txBody>
                    <a:bodyPr/>
                    <a:lstStyle/>
                    <a:p>
                      <a:pPr algn="ctr"/>
                      <a:r>
                        <a:rPr lang="en-US" altLang="zh-CN" sz="1200" dirty="0" smtClean="0">
                          <a:latin typeface="+mj-lt"/>
                        </a:rPr>
                        <a:t>71.72%</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10</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1.747</a:t>
                      </a:r>
                      <a:endParaRPr lang="zh-CN" altLang="en-US" sz="1200" dirty="0">
                        <a:latin typeface="+mj-lt"/>
                      </a:endParaRPr>
                    </a:p>
                  </a:txBody>
                  <a:tcPr/>
                </a:tc>
                <a:tc>
                  <a:txBody>
                    <a:bodyPr/>
                    <a:lstStyle/>
                    <a:p>
                      <a:pPr algn="ctr"/>
                      <a:r>
                        <a:rPr lang="en-US" altLang="zh-CN" sz="1200" dirty="0" smtClean="0">
                          <a:latin typeface="+mj-lt"/>
                        </a:rPr>
                        <a:t>14.00</a:t>
                      </a:r>
                      <a:endParaRPr lang="zh-CN" altLang="en-US" sz="1200" dirty="0">
                        <a:latin typeface="+mj-lt"/>
                      </a:endParaRPr>
                    </a:p>
                  </a:txBody>
                  <a:tcPr/>
                </a:tc>
                <a:tc>
                  <a:txBody>
                    <a:bodyPr/>
                    <a:lstStyle/>
                    <a:p>
                      <a:pPr algn="ctr"/>
                      <a:r>
                        <a:rPr lang="en-US" altLang="zh-CN" sz="1200" dirty="0" smtClean="0">
                          <a:latin typeface="+mj-lt"/>
                        </a:rPr>
                        <a:t>71.58%</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11</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1.760</a:t>
                      </a:r>
                      <a:endParaRPr lang="zh-CN" altLang="en-US" sz="1200" dirty="0">
                        <a:latin typeface="+mj-lt"/>
                      </a:endParaRPr>
                    </a:p>
                  </a:txBody>
                  <a:tcPr/>
                </a:tc>
                <a:tc>
                  <a:txBody>
                    <a:bodyPr/>
                    <a:lstStyle/>
                    <a:p>
                      <a:pPr algn="ctr"/>
                      <a:r>
                        <a:rPr lang="en-US" altLang="zh-CN" sz="1200" dirty="0" smtClean="0">
                          <a:latin typeface="+mj-lt"/>
                        </a:rPr>
                        <a:t>13.51</a:t>
                      </a:r>
                      <a:endParaRPr lang="zh-CN" altLang="en-US" sz="1200" dirty="0">
                        <a:latin typeface="+mj-lt"/>
                      </a:endParaRPr>
                    </a:p>
                  </a:txBody>
                  <a:tcPr/>
                </a:tc>
                <a:tc>
                  <a:txBody>
                    <a:bodyPr/>
                    <a:lstStyle/>
                    <a:p>
                      <a:pPr algn="ctr"/>
                      <a:r>
                        <a:rPr lang="en-US" altLang="zh-CN" sz="1200" dirty="0" smtClean="0">
                          <a:latin typeface="+mj-lt"/>
                        </a:rPr>
                        <a:t>63.51%</a:t>
                      </a:r>
                      <a:endParaRPr lang="zh-CN" altLang="en-US" sz="1200" dirty="0">
                        <a:latin typeface="+mj-lt"/>
                      </a:endParaRPr>
                    </a:p>
                  </a:txBody>
                  <a:tcPr/>
                </a:tc>
              </a:tr>
            </a:tbl>
          </a:graphicData>
        </a:graphic>
      </p:graphicFrame>
      <p:sp>
        <p:nvSpPr>
          <p:cNvPr id="9"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12" name="椭圆 11"/>
          <p:cNvSpPr/>
          <p:nvPr/>
        </p:nvSpPr>
        <p:spPr bwMode="auto">
          <a:xfrm>
            <a:off x="5963012" y="1607597"/>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3" name="椭圆 12"/>
          <p:cNvSpPr/>
          <p:nvPr/>
        </p:nvSpPr>
        <p:spPr bwMode="auto">
          <a:xfrm>
            <a:off x="5789294" y="1897401"/>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椭圆 13"/>
          <p:cNvSpPr/>
          <p:nvPr/>
        </p:nvSpPr>
        <p:spPr bwMode="auto">
          <a:xfrm>
            <a:off x="7536154" y="1605940"/>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5" name="椭圆 14"/>
          <p:cNvSpPr/>
          <p:nvPr/>
        </p:nvSpPr>
        <p:spPr bwMode="auto">
          <a:xfrm>
            <a:off x="7714078" y="1897401"/>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 name="文本框 15"/>
          <p:cNvSpPr txBox="1"/>
          <p:nvPr/>
        </p:nvSpPr>
        <p:spPr>
          <a:xfrm>
            <a:off x="4991041" y="1788056"/>
            <a:ext cx="878220" cy="230832"/>
          </a:xfrm>
          <a:prstGeom prst="rect">
            <a:avLst/>
          </a:prstGeom>
          <a:noFill/>
        </p:spPr>
        <p:txBody>
          <a:bodyPr wrap="square" rtlCol="0">
            <a:spAutoFit/>
          </a:bodyPr>
          <a:lstStyle/>
          <a:p>
            <a:pPr algn="ctr"/>
            <a:r>
              <a:rPr lang="en-US" altLang="zh-CN" sz="900" dirty="0" smtClean="0">
                <a:solidFill>
                  <a:srgbClr val="FF0000"/>
                </a:solidFill>
              </a:rPr>
              <a:t>Cutoff point 1</a:t>
            </a:r>
            <a:endParaRPr lang="zh-CN" altLang="en-US" sz="900" dirty="0">
              <a:solidFill>
                <a:srgbClr val="FF0000"/>
              </a:solidFill>
            </a:endParaRPr>
          </a:p>
        </p:txBody>
      </p:sp>
      <p:sp>
        <p:nvSpPr>
          <p:cNvPr id="17" name="文本框 16"/>
          <p:cNvSpPr txBox="1"/>
          <p:nvPr/>
        </p:nvSpPr>
        <p:spPr>
          <a:xfrm>
            <a:off x="5190708" y="1484784"/>
            <a:ext cx="878220" cy="230832"/>
          </a:xfrm>
          <a:prstGeom prst="rect">
            <a:avLst/>
          </a:prstGeom>
          <a:noFill/>
        </p:spPr>
        <p:txBody>
          <a:bodyPr wrap="square" rtlCol="0">
            <a:spAutoFit/>
          </a:bodyPr>
          <a:lstStyle/>
          <a:p>
            <a:pPr algn="ctr"/>
            <a:r>
              <a:rPr lang="en-US" altLang="zh-CN" sz="900" dirty="0" smtClean="0">
                <a:solidFill>
                  <a:srgbClr val="FF0000"/>
                </a:solidFill>
              </a:rPr>
              <a:t>Cutoff point 2</a:t>
            </a:r>
            <a:endParaRPr lang="zh-CN" altLang="en-US" sz="900" dirty="0">
              <a:solidFill>
                <a:srgbClr val="FF0000"/>
              </a:solidFill>
            </a:endParaRPr>
          </a:p>
        </p:txBody>
      </p:sp>
      <p:sp>
        <p:nvSpPr>
          <p:cNvPr id="18" name="文本框 17"/>
          <p:cNvSpPr txBox="1"/>
          <p:nvPr/>
        </p:nvSpPr>
        <p:spPr>
          <a:xfrm>
            <a:off x="7582212" y="1469976"/>
            <a:ext cx="878220" cy="230832"/>
          </a:xfrm>
          <a:prstGeom prst="rect">
            <a:avLst/>
          </a:prstGeom>
          <a:noFill/>
        </p:spPr>
        <p:txBody>
          <a:bodyPr wrap="square" rtlCol="0">
            <a:spAutoFit/>
          </a:bodyPr>
          <a:lstStyle/>
          <a:p>
            <a:pPr algn="ctr"/>
            <a:r>
              <a:rPr lang="en-US" altLang="zh-CN" sz="900" dirty="0" smtClean="0">
                <a:solidFill>
                  <a:srgbClr val="FF0000"/>
                </a:solidFill>
              </a:rPr>
              <a:t>Cutoff point 3</a:t>
            </a:r>
            <a:endParaRPr lang="zh-CN" altLang="en-US" sz="900" dirty="0">
              <a:solidFill>
                <a:srgbClr val="FF0000"/>
              </a:solidFill>
            </a:endParaRPr>
          </a:p>
        </p:txBody>
      </p:sp>
      <p:sp>
        <p:nvSpPr>
          <p:cNvPr id="19" name="文本框 18"/>
          <p:cNvSpPr txBox="1"/>
          <p:nvPr/>
        </p:nvSpPr>
        <p:spPr>
          <a:xfrm>
            <a:off x="7770832" y="1788056"/>
            <a:ext cx="878220" cy="230832"/>
          </a:xfrm>
          <a:prstGeom prst="rect">
            <a:avLst/>
          </a:prstGeom>
          <a:noFill/>
        </p:spPr>
        <p:txBody>
          <a:bodyPr wrap="square" rtlCol="0">
            <a:spAutoFit/>
          </a:bodyPr>
          <a:lstStyle/>
          <a:p>
            <a:pPr algn="ctr"/>
            <a:r>
              <a:rPr lang="en-US" altLang="zh-CN" sz="900" dirty="0" smtClean="0">
                <a:solidFill>
                  <a:srgbClr val="FF0000"/>
                </a:solidFill>
              </a:rPr>
              <a:t>Cutoff point 4</a:t>
            </a:r>
            <a:endParaRPr lang="zh-CN" altLang="en-US" sz="900" dirty="0">
              <a:solidFill>
                <a:srgbClr val="FF0000"/>
              </a:solidFill>
            </a:endParaRPr>
          </a:p>
        </p:txBody>
      </p:sp>
    </p:spTree>
    <p:extLst>
      <p:ext uri="{BB962C8B-B14F-4D97-AF65-F5344CB8AC3E}">
        <p14:creationId xmlns:p14="http://schemas.microsoft.com/office/powerpoint/2010/main" val="15658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12</a:t>
            </a:fld>
            <a:endParaRPr lang="en-US" altLang="en-US"/>
          </a:p>
        </p:txBody>
      </p:sp>
      <p:sp>
        <p:nvSpPr>
          <p:cNvPr id="8" name="Rectangle 2"/>
          <p:cNvSpPr txBox="1">
            <a:spLocks noChangeArrowheads="1"/>
          </p:cNvSpPr>
          <p:nvPr/>
        </p:nvSpPr>
        <p:spPr bwMode="auto">
          <a:xfrm>
            <a:off x="685800" y="37828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Gaussian pulse shape</a:t>
            </a:r>
            <a:endParaRPr lang="en-US" altLang="en-US" sz="3200" b="1" kern="0" dirty="0">
              <a:solidFill>
                <a:schemeClr val="tx1"/>
              </a:solidFill>
            </a:endParaRPr>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mc:AlternateContent xmlns:mc="http://schemas.openxmlformats.org/markup-compatibility/2006">
        <mc:Choice xmlns:a14="http://schemas.microsoft.com/office/drawing/2010/main" Requires="a14">
          <p:sp>
            <p:nvSpPr>
              <p:cNvPr id="31" name="文本框 30"/>
              <p:cNvSpPr txBox="1"/>
              <p:nvPr/>
            </p:nvSpPr>
            <p:spPr>
              <a:xfrm>
                <a:off x="503040" y="5296345"/>
                <a:ext cx="8327775" cy="1212640"/>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altLang="zh-CN" sz="1400" b="1" dirty="0" smtClean="0"/>
                  <a:t>Minimize </a:t>
                </a:r>
                <a14:m>
                  <m:oMath xmlns:m="http://schemas.openxmlformats.org/officeDocument/2006/math">
                    <m:r>
                      <a:rPr lang="en-US" altLang="zh-CN" sz="1400" b="1" i="1" smtClean="0">
                        <a:latin typeface="Cambria Math" panose="02040503050406030204" pitchFamily="18" charset="0"/>
                      </a:rPr>
                      <m:t>𝝈</m:t>
                    </m:r>
                  </m:oMath>
                </a14:m>
                <a:r>
                  <a:rPr lang="en-US" altLang="zh-CN" sz="1400" b="1" dirty="0" smtClean="0"/>
                  <a:t> with the constraint that </a:t>
                </a:r>
                <a:r>
                  <a:rPr lang="en-US" altLang="zh-CN" sz="1400" b="1" dirty="0"/>
                  <a:t>the </a:t>
                </a:r>
                <a:r>
                  <a:rPr lang="en-US" altLang="zh-CN" sz="1400" b="1" dirty="0" smtClean="0"/>
                  <a:t>PSD of </a:t>
                </a:r>
                <a:r>
                  <a:rPr lang="en-US" altLang="zh-CN" sz="1400" b="1" dirty="0"/>
                  <a:t>pulse </a:t>
                </a:r>
                <a:r>
                  <a:rPr lang="en-US" altLang="zh-CN" sz="1400" b="1" dirty="0" smtClean="0"/>
                  <a:t>complies with the PSD mask, which can improve the range resolution performance and can also improve the spectrum efficiency</a:t>
                </a:r>
                <a:r>
                  <a:rPr lang="en-US" altLang="zh-CN" sz="1400" b="1" dirty="0" smtClean="0"/>
                  <a:t>.</a:t>
                </a:r>
              </a:p>
              <a:p>
                <a:pPr marL="285750" indent="-285750" algn="just">
                  <a:lnSpc>
                    <a:spcPct val="130000"/>
                  </a:lnSpc>
                  <a:buFont typeface="Arial" panose="020B0604020202020204" pitchFamily="34" charset="0"/>
                  <a:buChar char="•"/>
                </a:pPr>
                <a:r>
                  <a:rPr lang="en-US" altLang="zh-CN" sz="1400" b="1" dirty="0" smtClean="0"/>
                  <a:t>For practical implementation, some margins are needed from the power spectrum density to the cutoff points.</a:t>
                </a:r>
                <a:endParaRPr lang="zh-CN" altLang="en-US" sz="1400" b="1" dirty="0"/>
              </a:p>
            </p:txBody>
          </p:sp>
        </mc:Choice>
        <mc:Fallback>
          <p:sp>
            <p:nvSpPr>
              <p:cNvPr id="31" name="文本框 30"/>
              <p:cNvSpPr txBox="1">
                <a:spLocks noRot="1" noChangeAspect="1" noMove="1" noResize="1" noEditPoints="1" noAdjustHandles="1" noChangeArrowheads="1" noChangeShapeType="1" noTextEdit="1"/>
              </p:cNvSpPr>
              <p:nvPr/>
            </p:nvSpPr>
            <p:spPr>
              <a:xfrm>
                <a:off x="503040" y="5296345"/>
                <a:ext cx="8327775" cy="1212640"/>
              </a:xfrm>
              <a:prstGeom prst="rect">
                <a:avLst/>
              </a:prstGeom>
              <a:blipFill rotWithShape="0">
                <a:blip r:embed="rId3"/>
                <a:stretch>
                  <a:fillRect l="-146" r="-220" b="-2010"/>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318792" y="1020247"/>
            <a:ext cx="4393695" cy="2955497"/>
          </a:xfrm>
          <a:prstGeom prst="rect">
            <a:avLst/>
          </a:prstGeom>
        </p:spPr>
      </p:pic>
      <p:pic>
        <p:nvPicPr>
          <p:cNvPr id="5" name="图片 4"/>
          <p:cNvPicPr>
            <a:picLocks noChangeAspect="1"/>
          </p:cNvPicPr>
          <p:nvPr/>
        </p:nvPicPr>
        <p:blipFill>
          <a:blip r:embed="rId5"/>
          <a:stretch>
            <a:fillRect/>
          </a:stretch>
        </p:blipFill>
        <p:spPr>
          <a:xfrm>
            <a:off x="4405817" y="1020247"/>
            <a:ext cx="4424998" cy="2976554"/>
          </a:xfrm>
          <a:prstGeom prst="rect">
            <a:avLst/>
          </a:prstGeom>
        </p:spPr>
      </p:pic>
      <mc:AlternateContent xmlns:mc="http://schemas.openxmlformats.org/markup-compatibility/2006">
        <mc:Choice xmlns:a14="http://schemas.microsoft.com/office/drawing/2010/main" Requires="a14">
          <p:graphicFrame>
            <p:nvGraphicFramePr>
              <p:cNvPr id="7" name="表格 6"/>
              <p:cNvGraphicFramePr>
                <a:graphicFrameLocks noGrp="1"/>
              </p:cNvGraphicFramePr>
              <p:nvPr>
                <p:extLst>
                  <p:ext uri="{D42A27DB-BD31-4B8C-83A1-F6EECF244321}">
                    <p14:modId xmlns:p14="http://schemas.microsoft.com/office/powerpoint/2010/main" val="1804546512"/>
                  </p:ext>
                </p:extLst>
              </p:nvPr>
            </p:nvGraphicFramePr>
            <p:xfrm>
              <a:off x="674553" y="4014460"/>
              <a:ext cx="8062662" cy="1280160"/>
            </p:xfrm>
            <a:graphic>
              <a:graphicData uri="http://schemas.openxmlformats.org/drawingml/2006/table">
                <a:tbl>
                  <a:tblPr firstRow="1" bandRow="1">
                    <a:tableStyleId>{5940675A-B579-460E-94D1-54222C63F5DA}</a:tableStyleId>
                  </a:tblPr>
                  <a:tblGrid>
                    <a:gridCol w="1149896"/>
                    <a:gridCol w="1537658"/>
                    <a:gridCol w="1343777"/>
                    <a:gridCol w="1343777"/>
                    <a:gridCol w="1343777"/>
                    <a:gridCol w="1343777"/>
                  </a:tblGrid>
                  <a:tr h="399626">
                    <a:tc>
                      <a:txBody>
                        <a:bodyPr/>
                        <a:lstStyle/>
                        <a:p>
                          <a:pPr/>
                          <a14:m>
                            <m:oMathPara xmlns:m="http://schemas.openxmlformats.org/officeDocument/2006/math">
                              <m:oMathParaPr>
                                <m:jc m:val="centerGroup"/>
                              </m:oMathParaPr>
                              <m:oMath xmlns:m="http://schemas.openxmlformats.org/officeDocument/2006/math">
                                <m:r>
                                  <a:rPr lang="en-US" altLang="zh-CN" sz="1200" b="1" i="1" kern="1200" smtClean="0">
                                    <a:solidFill>
                                      <a:schemeClr val="tx1"/>
                                    </a:solidFill>
                                    <a:latin typeface="Cambria Math" panose="02040503050406030204" pitchFamily="18" charset="0"/>
                                    <a:ea typeface="+mn-ea"/>
                                    <a:cs typeface="+mn-cs"/>
                                  </a:rPr>
                                  <m:t>𝝈</m:t>
                                </m:r>
                              </m:oMath>
                            </m:oMathPara>
                          </a14:m>
                          <a:endParaRPr lang="zh-CN" altLang="en-US" sz="1200" b="1" kern="1200" dirty="0">
                            <a:solidFill>
                              <a:schemeClr val="tx1"/>
                            </a:solidFill>
                            <a:latin typeface="+mj-lt"/>
                            <a:ea typeface="+mn-ea"/>
                            <a:cs typeface="+mn-cs"/>
                          </a:endParaRPr>
                        </a:p>
                      </a:txBody>
                      <a:tcPr anchor="ctr"/>
                    </a:tc>
                    <a:tc>
                      <a:txBody>
                        <a:bodyPr/>
                        <a:lstStyle/>
                        <a:p>
                          <a:pPr algn="ctr"/>
                          <a:r>
                            <a:rPr lang="en-US" altLang="zh-CN" sz="1200" b="1" kern="1200" dirty="0" smtClean="0">
                              <a:solidFill>
                                <a:schemeClr val="tx1"/>
                              </a:solidFill>
                              <a:latin typeface="+mj-lt"/>
                              <a:ea typeface="+mn-ea"/>
                              <a:cs typeface="+mn-cs"/>
                            </a:rPr>
                            <a:t>Comply with time-domain mask</a:t>
                          </a:r>
                          <a:endParaRPr lang="zh-CN" altLang="en-US" sz="1200" b="1" kern="1200" dirty="0">
                            <a:solidFill>
                              <a:schemeClr val="tx1"/>
                            </a:solidFill>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latin typeface="+mj-lt"/>
                              <a:ea typeface="+mn-ea"/>
                              <a:cs typeface="+mn-cs"/>
                            </a:rPr>
                            <a:t>Comply with PSD mask</a:t>
                          </a:r>
                          <a:endParaRPr lang="zh-CN" altLang="en-US" sz="1200" b="1" kern="1200" dirty="0" smtClean="0">
                            <a:solidFill>
                              <a:schemeClr val="tx1"/>
                            </a:solidFill>
                            <a:latin typeface="+mj-lt"/>
                            <a:ea typeface="+mn-ea"/>
                            <a:cs typeface="+mn-cs"/>
                          </a:endParaRPr>
                        </a:p>
                      </a:txBody>
                      <a:tcPr/>
                    </a:tc>
                    <a:tc>
                      <a:txBody>
                        <a:bodyPr/>
                        <a:lstStyle/>
                        <a:p>
                          <a:pPr algn="ctr"/>
                          <a:r>
                            <a:rPr lang="en-US" altLang="zh-CN" sz="1200" b="1" dirty="0" smtClean="0">
                              <a:latin typeface="+mj-lt"/>
                            </a:rPr>
                            <a:t>Resolution (ns)</a:t>
                          </a:r>
                          <a:endParaRPr lang="zh-CN" altLang="en-US" sz="1200" b="1" dirty="0">
                            <a:latin typeface="+mj-lt"/>
                          </a:endParaRPr>
                        </a:p>
                      </a:txBody>
                      <a:tcPr/>
                    </a:tc>
                    <a:tc>
                      <a:txBody>
                        <a:bodyPr/>
                        <a:lstStyle/>
                        <a:p>
                          <a:pPr algn="ctr"/>
                          <a:r>
                            <a:rPr lang="en-US" altLang="zh-CN" sz="1200" b="1" dirty="0" smtClean="0">
                              <a:latin typeface="+mj-lt"/>
                            </a:rPr>
                            <a:t>PSLR (dB)</a:t>
                          </a:r>
                          <a:endParaRPr lang="zh-CN" altLang="en-US" sz="1200" b="1" dirty="0">
                            <a:latin typeface="+mj-lt"/>
                          </a:endParaRPr>
                        </a:p>
                      </a:txBody>
                      <a:tcPr/>
                    </a:tc>
                    <a:tc>
                      <a:txBody>
                        <a:bodyPr/>
                        <a:lstStyle/>
                        <a:p>
                          <a:pPr algn="ctr"/>
                          <a:r>
                            <a:rPr lang="en-US" altLang="zh-CN" sz="1200" b="1" dirty="0" smtClean="0">
                              <a:latin typeface="+mj-lt"/>
                            </a:rPr>
                            <a:t>Spectrum</a:t>
                          </a:r>
                          <a:r>
                            <a:rPr lang="en-US" altLang="zh-CN" sz="1200" b="1" baseline="0" dirty="0" smtClean="0">
                              <a:latin typeface="+mj-lt"/>
                            </a:rPr>
                            <a:t> efficiency</a:t>
                          </a:r>
                          <a:endParaRPr lang="zh-CN" altLang="en-US" sz="1200" b="1" dirty="0">
                            <a:latin typeface="+mj-lt"/>
                          </a:endParaRPr>
                        </a:p>
                      </a:txBody>
                      <a:tcPr/>
                    </a:tc>
                  </a:tr>
                  <a:tr h="265709">
                    <a:tc>
                      <a:txBody>
                        <a:bodyPr/>
                        <a:lstStyle/>
                        <a:p>
                          <a:pPr algn="ctr"/>
                          <a:r>
                            <a:rPr lang="en-US" altLang="zh-CN" sz="1200" dirty="0" smtClean="0">
                              <a:latin typeface="+mj-lt"/>
                            </a:rPr>
                            <a:t>7.9e-10</a:t>
                          </a:r>
                          <a:endParaRPr lang="zh-CN" altLang="en-US" sz="1200" dirty="0">
                            <a:latin typeface="+mj-lt"/>
                          </a:endParaRPr>
                        </a:p>
                      </a:txBody>
                      <a:tcPr/>
                    </a:tc>
                    <a:tc>
                      <a:txBody>
                        <a:bodyPr/>
                        <a:lstStyle/>
                        <a:p>
                          <a:pPr algn="ctr"/>
                          <a:r>
                            <a:rPr lang="en-US" altLang="zh-CN" sz="1200" dirty="0" smtClean="0">
                              <a:latin typeface="+mj-lt"/>
                            </a:rPr>
                            <a:t>Yes</a:t>
                          </a:r>
                          <a:endParaRPr lang="zh-CN" altLang="en-US" sz="1200" dirty="0">
                            <a:latin typeface="+mj-lt"/>
                          </a:endParaRPr>
                        </a:p>
                      </a:txBody>
                      <a:tcPr/>
                    </a:tc>
                    <a:tc>
                      <a:txBody>
                        <a:bodyPr/>
                        <a:lstStyle/>
                        <a:p>
                          <a:pPr algn="ctr"/>
                          <a:r>
                            <a:rPr lang="en-US" altLang="zh-CN" sz="1200" dirty="0" smtClean="0">
                              <a:latin typeface="+mj-lt"/>
                            </a:rPr>
                            <a:t>No</a:t>
                          </a:r>
                          <a:endParaRPr lang="zh-CN" altLang="en-US" sz="1200" dirty="0">
                            <a:latin typeface="+mj-lt"/>
                          </a:endParaRPr>
                        </a:p>
                      </a:txBody>
                      <a:tcPr/>
                    </a:tc>
                    <a:tc>
                      <a:txBody>
                        <a:bodyPr/>
                        <a:lstStyle/>
                        <a:p>
                          <a:pPr algn="ctr"/>
                          <a:r>
                            <a:rPr lang="en-US" altLang="zh-CN" sz="1200" dirty="0" smtClean="0">
                              <a:latin typeface="+mj-lt"/>
                            </a:rPr>
                            <a:t>1.855</a:t>
                          </a:r>
                          <a:endParaRPr lang="zh-CN" altLang="en-US" sz="1200" dirty="0">
                            <a:latin typeface="+mj-lt"/>
                          </a:endParaRPr>
                        </a:p>
                      </a:txBody>
                      <a:tcPr/>
                    </a:tc>
                    <a:tc>
                      <a:txBody>
                        <a:bodyPr/>
                        <a:lstStyle/>
                        <a:p>
                          <a:pPr algn="ctr"/>
                          <a:r>
                            <a:rPr lang="en-US" altLang="zh-CN" sz="1200" dirty="0" smtClean="0">
                              <a:latin typeface="+mj-lt"/>
                            </a:rPr>
                            <a:t>321.42</a:t>
                          </a:r>
                          <a:endParaRPr lang="zh-CN" altLang="en-US" sz="1200" dirty="0">
                            <a:latin typeface="+mj-lt"/>
                          </a:endParaRPr>
                        </a:p>
                      </a:txBody>
                      <a:tcPr/>
                    </a:tc>
                    <a:tc>
                      <a:txBody>
                        <a:bodyPr/>
                        <a:lstStyle/>
                        <a:p>
                          <a:pPr algn="ctr"/>
                          <a:r>
                            <a:rPr lang="en-US" altLang="zh-CN" sz="1200" dirty="0" smtClean="0">
                              <a:latin typeface="+mj-lt"/>
                            </a:rPr>
                            <a:t>52.24%</a:t>
                          </a:r>
                          <a:endParaRPr lang="zh-CN" altLang="en-US" sz="1200" dirty="0">
                            <a:latin typeface="+mj-lt"/>
                          </a:endParaRPr>
                        </a:p>
                      </a:txBody>
                      <a:tcPr/>
                    </a:tc>
                  </a:tr>
                  <a:tr h="265709">
                    <a:tc>
                      <a:txBody>
                        <a:bodyPr/>
                        <a:lstStyle/>
                        <a:p>
                          <a:pPr algn="ctr"/>
                          <a:r>
                            <a:rPr lang="en-US" altLang="zh-CN" sz="1200" dirty="0" smtClean="0">
                              <a:solidFill>
                                <a:srgbClr val="FF0000"/>
                              </a:solidFill>
                              <a:latin typeface="+mj-lt"/>
                            </a:rPr>
                            <a:t>8.2e-10</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Yes</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Yes</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1.926</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322.56</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50.29%</a:t>
                          </a:r>
                          <a:endParaRPr lang="zh-CN" altLang="en-US" sz="1200" dirty="0">
                            <a:solidFill>
                              <a:srgbClr val="FF0000"/>
                            </a:solidFill>
                            <a:latin typeface="+mj-lt"/>
                          </a:endParaRPr>
                        </a:p>
                      </a:txBody>
                      <a:tcPr/>
                    </a:tc>
                  </a:tr>
                  <a:tr h="265709">
                    <a:tc>
                      <a:txBody>
                        <a:bodyPr/>
                        <a:lstStyle/>
                        <a:p>
                          <a:pPr algn="ctr"/>
                          <a:r>
                            <a:rPr lang="en-US" altLang="zh-CN" sz="1200" dirty="0" smtClean="0">
                              <a:latin typeface="+mj-lt"/>
                            </a:rPr>
                            <a:t>8.5e-10</a:t>
                          </a:r>
                          <a:endParaRPr lang="zh-CN" altLang="en-US" sz="1200" dirty="0">
                            <a:latin typeface="+mj-lt"/>
                          </a:endParaRPr>
                        </a:p>
                      </a:txBody>
                      <a:tcPr/>
                    </a:tc>
                    <a:tc>
                      <a:txBody>
                        <a:bodyPr/>
                        <a:lstStyle/>
                        <a:p>
                          <a:pPr algn="ctr"/>
                          <a:r>
                            <a:rPr lang="en-US" altLang="zh-CN" sz="1200" dirty="0" smtClean="0">
                              <a:latin typeface="+mj-lt"/>
                            </a:rPr>
                            <a:t>Yes</a:t>
                          </a:r>
                          <a:endParaRPr lang="zh-CN" altLang="en-US" sz="1200" dirty="0">
                            <a:latin typeface="+mj-lt"/>
                          </a:endParaRPr>
                        </a:p>
                      </a:txBody>
                      <a:tcPr/>
                    </a:tc>
                    <a:tc>
                      <a:txBody>
                        <a:bodyPr/>
                        <a:lstStyle/>
                        <a:p>
                          <a:pPr algn="ctr"/>
                          <a:r>
                            <a:rPr lang="en-US" altLang="zh-CN" sz="1200" dirty="0" smtClean="0">
                              <a:latin typeface="+mj-lt"/>
                            </a:rPr>
                            <a:t>Yes</a:t>
                          </a:r>
                          <a:endParaRPr lang="zh-CN" altLang="en-US" sz="1200" dirty="0">
                            <a:latin typeface="+mj-lt"/>
                          </a:endParaRPr>
                        </a:p>
                      </a:txBody>
                      <a:tcPr/>
                    </a:tc>
                    <a:tc>
                      <a:txBody>
                        <a:bodyPr/>
                        <a:lstStyle/>
                        <a:p>
                          <a:pPr algn="ctr"/>
                          <a:r>
                            <a:rPr lang="en-US" altLang="zh-CN" sz="1200" dirty="0" smtClean="0">
                              <a:latin typeface="+mj-lt"/>
                            </a:rPr>
                            <a:t>1.998</a:t>
                          </a:r>
                          <a:endParaRPr lang="zh-CN" altLang="en-US" sz="1200" dirty="0">
                            <a:latin typeface="+mj-lt"/>
                          </a:endParaRPr>
                        </a:p>
                      </a:txBody>
                      <a:tcPr/>
                    </a:tc>
                    <a:tc>
                      <a:txBody>
                        <a:bodyPr/>
                        <a:lstStyle/>
                        <a:p>
                          <a:pPr algn="ctr"/>
                          <a:r>
                            <a:rPr lang="en-US" altLang="zh-CN" sz="1200" dirty="0" smtClean="0">
                              <a:latin typeface="+mj-lt"/>
                            </a:rPr>
                            <a:t>323.07</a:t>
                          </a:r>
                          <a:endParaRPr lang="zh-CN" altLang="en-US" sz="1200" dirty="0">
                            <a:latin typeface="+mj-lt"/>
                          </a:endParaRPr>
                        </a:p>
                      </a:txBody>
                      <a:tcPr/>
                    </a:tc>
                    <a:tc>
                      <a:txBody>
                        <a:bodyPr/>
                        <a:lstStyle/>
                        <a:p>
                          <a:pPr algn="ctr"/>
                          <a:r>
                            <a:rPr lang="en-US" altLang="zh-CN" sz="1200" dirty="0" smtClean="0">
                              <a:latin typeface="+mj-lt"/>
                            </a:rPr>
                            <a:t>48.48%</a:t>
                          </a:r>
                          <a:endParaRPr lang="zh-CN" altLang="en-US" sz="1200" dirty="0">
                            <a:latin typeface="+mj-lt"/>
                          </a:endParaRPr>
                        </a:p>
                      </a:txBody>
                      <a:tcPr/>
                    </a:tc>
                  </a:tr>
                </a:tbl>
              </a:graphicData>
            </a:graphic>
          </p:graphicFrame>
        </mc:Choice>
        <mc:Fallback>
          <p:graphicFrame>
            <p:nvGraphicFramePr>
              <p:cNvPr id="7" name="表格 6"/>
              <p:cNvGraphicFramePr>
                <a:graphicFrameLocks noGrp="1"/>
              </p:cNvGraphicFramePr>
              <p:nvPr>
                <p:extLst>
                  <p:ext uri="{D42A27DB-BD31-4B8C-83A1-F6EECF244321}">
                    <p14:modId xmlns:p14="http://schemas.microsoft.com/office/powerpoint/2010/main" val="1804546512"/>
                  </p:ext>
                </p:extLst>
              </p:nvPr>
            </p:nvGraphicFramePr>
            <p:xfrm>
              <a:off x="674553" y="4014460"/>
              <a:ext cx="8062662" cy="1280160"/>
            </p:xfrm>
            <a:graphic>
              <a:graphicData uri="http://schemas.openxmlformats.org/drawingml/2006/table">
                <a:tbl>
                  <a:tblPr firstRow="1" bandRow="1">
                    <a:tableStyleId>{5940675A-B579-460E-94D1-54222C63F5DA}</a:tableStyleId>
                  </a:tblPr>
                  <a:tblGrid>
                    <a:gridCol w="1149896"/>
                    <a:gridCol w="1537658"/>
                    <a:gridCol w="1343777"/>
                    <a:gridCol w="1343777"/>
                    <a:gridCol w="1343777"/>
                    <a:gridCol w="1343777"/>
                  </a:tblGrid>
                  <a:tr h="457200">
                    <a:tc>
                      <a:txBody>
                        <a:bodyPr/>
                        <a:lstStyle/>
                        <a:p>
                          <a:endParaRPr lang="zh-CN"/>
                        </a:p>
                      </a:txBody>
                      <a:tcPr anchor="ctr">
                        <a:blipFill rotWithShape="0">
                          <a:blip r:embed="rId6"/>
                          <a:stretch>
                            <a:fillRect l="-529" t="-1333" r="-601587" b="-192000"/>
                          </a:stretch>
                        </a:blipFill>
                      </a:tcPr>
                    </a:tc>
                    <a:tc>
                      <a:txBody>
                        <a:bodyPr/>
                        <a:lstStyle/>
                        <a:p>
                          <a:pPr algn="ctr"/>
                          <a:r>
                            <a:rPr lang="en-US" altLang="zh-CN" sz="1200" b="1" kern="1200" dirty="0" smtClean="0">
                              <a:solidFill>
                                <a:schemeClr val="tx1"/>
                              </a:solidFill>
                              <a:latin typeface="+mj-lt"/>
                              <a:ea typeface="+mn-ea"/>
                              <a:cs typeface="+mn-cs"/>
                            </a:rPr>
                            <a:t>Comply with time-domain mask</a:t>
                          </a:r>
                          <a:endParaRPr lang="zh-CN" altLang="en-US" sz="1200" b="1" kern="1200" dirty="0">
                            <a:solidFill>
                              <a:schemeClr val="tx1"/>
                            </a:solidFill>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latin typeface="+mj-lt"/>
                              <a:ea typeface="+mn-ea"/>
                              <a:cs typeface="+mn-cs"/>
                            </a:rPr>
                            <a:t>Comply with PSD mask</a:t>
                          </a:r>
                          <a:endParaRPr lang="zh-CN" altLang="en-US" sz="1200" b="1" kern="1200" dirty="0" smtClean="0">
                            <a:solidFill>
                              <a:schemeClr val="tx1"/>
                            </a:solidFill>
                            <a:latin typeface="+mj-lt"/>
                            <a:ea typeface="+mn-ea"/>
                            <a:cs typeface="+mn-cs"/>
                          </a:endParaRPr>
                        </a:p>
                      </a:txBody>
                      <a:tcPr/>
                    </a:tc>
                    <a:tc>
                      <a:txBody>
                        <a:bodyPr/>
                        <a:lstStyle/>
                        <a:p>
                          <a:pPr algn="ctr"/>
                          <a:r>
                            <a:rPr lang="en-US" altLang="zh-CN" sz="1200" b="1" dirty="0" smtClean="0">
                              <a:latin typeface="+mj-lt"/>
                            </a:rPr>
                            <a:t>Resolution (ns)</a:t>
                          </a:r>
                          <a:endParaRPr lang="zh-CN" altLang="en-US" sz="1200" b="1" dirty="0">
                            <a:latin typeface="+mj-lt"/>
                          </a:endParaRPr>
                        </a:p>
                      </a:txBody>
                      <a:tcPr/>
                    </a:tc>
                    <a:tc>
                      <a:txBody>
                        <a:bodyPr/>
                        <a:lstStyle/>
                        <a:p>
                          <a:pPr algn="ctr"/>
                          <a:r>
                            <a:rPr lang="en-US" altLang="zh-CN" sz="1200" b="1" dirty="0" smtClean="0">
                              <a:latin typeface="+mj-lt"/>
                            </a:rPr>
                            <a:t>PSLR (dB)</a:t>
                          </a:r>
                          <a:endParaRPr lang="zh-CN" altLang="en-US" sz="1200" b="1" dirty="0">
                            <a:latin typeface="+mj-lt"/>
                          </a:endParaRPr>
                        </a:p>
                      </a:txBody>
                      <a:tcPr/>
                    </a:tc>
                    <a:tc>
                      <a:txBody>
                        <a:bodyPr/>
                        <a:lstStyle/>
                        <a:p>
                          <a:pPr algn="ctr"/>
                          <a:r>
                            <a:rPr lang="en-US" altLang="zh-CN" sz="1200" b="1" dirty="0" smtClean="0">
                              <a:latin typeface="+mj-lt"/>
                            </a:rPr>
                            <a:t>Spectrum</a:t>
                          </a:r>
                          <a:r>
                            <a:rPr lang="en-US" altLang="zh-CN" sz="1200" b="1" baseline="0" dirty="0" smtClean="0">
                              <a:latin typeface="+mj-lt"/>
                            </a:rPr>
                            <a:t> efficiency</a:t>
                          </a:r>
                          <a:endParaRPr lang="zh-CN" altLang="en-US" sz="1200" b="1" dirty="0">
                            <a:latin typeface="+mj-lt"/>
                          </a:endParaRPr>
                        </a:p>
                      </a:txBody>
                      <a:tcPr/>
                    </a:tc>
                  </a:tr>
                  <a:tr h="274320">
                    <a:tc>
                      <a:txBody>
                        <a:bodyPr/>
                        <a:lstStyle/>
                        <a:p>
                          <a:pPr algn="ctr"/>
                          <a:r>
                            <a:rPr lang="en-US" altLang="zh-CN" sz="1200" dirty="0" smtClean="0">
                              <a:latin typeface="+mj-lt"/>
                            </a:rPr>
                            <a:t>7.9e-10</a:t>
                          </a:r>
                          <a:endParaRPr lang="zh-CN" altLang="en-US" sz="1200" dirty="0">
                            <a:latin typeface="+mj-lt"/>
                          </a:endParaRPr>
                        </a:p>
                      </a:txBody>
                      <a:tcPr/>
                    </a:tc>
                    <a:tc>
                      <a:txBody>
                        <a:bodyPr/>
                        <a:lstStyle/>
                        <a:p>
                          <a:pPr algn="ctr"/>
                          <a:r>
                            <a:rPr lang="en-US" altLang="zh-CN" sz="1200" dirty="0" smtClean="0">
                              <a:latin typeface="+mj-lt"/>
                            </a:rPr>
                            <a:t>Yes</a:t>
                          </a:r>
                          <a:endParaRPr lang="zh-CN" altLang="en-US" sz="1200" dirty="0">
                            <a:latin typeface="+mj-lt"/>
                          </a:endParaRPr>
                        </a:p>
                      </a:txBody>
                      <a:tcPr/>
                    </a:tc>
                    <a:tc>
                      <a:txBody>
                        <a:bodyPr/>
                        <a:lstStyle/>
                        <a:p>
                          <a:pPr algn="ctr"/>
                          <a:r>
                            <a:rPr lang="en-US" altLang="zh-CN" sz="1200" dirty="0" smtClean="0">
                              <a:latin typeface="+mj-lt"/>
                            </a:rPr>
                            <a:t>No</a:t>
                          </a:r>
                          <a:endParaRPr lang="zh-CN" altLang="en-US" sz="1200" dirty="0">
                            <a:latin typeface="+mj-lt"/>
                          </a:endParaRPr>
                        </a:p>
                      </a:txBody>
                      <a:tcPr/>
                    </a:tc>
                    <a:tc>
                      <a:txBody>
                        <a:bodyPr/>
                        <a:lstStyle/>
                        <a:p>
                          <a:pPr algn="ctr"/>
                          <a:r>
                            <a:rPr lang="en-US" altLang="zh-CN" sz="1200" dirty="0" smtClean="0">
                              <a:latin typeface="+mj-lt"/>
                            </a:rPr>
                            <a:t>1.855</a:t>
                          </a:r>
                          <a:endParaRPr lang="zh-CN" altLang="en-US" sz="1200" dirty="0">
                            <a:latin typeface="+mj-lt"/>
                          </a:endParaRPr>
                        </a:p>
                      </a:txBody>
                      <a:tcPr/>
                    </a:tc>
                    <a:tc>
                      <a:txBody>
                        <a:bodyPr/>
                        <a:lstStyle/>
                        <a:p>
                          <a:pPr algn="ctr"/>
                          <a:r>
                            <a:rPr lang="en-US" altLang="zh-CN" sz="1200" dirty="0" smtClean="0">
                              <a:latin typeface="+mj-lt"/>
                            </a:rPr>
                            <a:t>321.42</a:t>
                          </a:r>
                          <a:endParaRPr lang="zh-CN" altLang="en-US" sz="1200" dirty="0">
                            <a:latin typeface="+mj-lt"/>
                          </a:endParaRPr>
                        </a:p>
                      </a:txBody>
                      <a:tcPr/>
                    </a:tc>
                    <a:tc>
                      <a:txBody>
                        <a:bodyPr/>
                        <a:lstStyle/>
                        <a:p>
                          <a:pPr algn="ctr"/>
                          <a:r>
                            <a:rPr lang="en-US" altLang="zh-CN" sz="1200" dirty="0" smtClean="0">
                              <a:latin typeface="+mj-lt"/>
                            </a:rPr>
                            <a:t>52.24%</a:t>
                          </a:r>
                          <a:endParaRPr lang="zh-CN" altLang="en-US" sz="1200" dirty="0">
                            <a:latin typeface="+mj-lt"/>
                          </a:endParaRPr>
                        </a:p>
                      </a:txBody>
                      <a:tcPr/>
                    </a:tc>
                  </a:tr>
                  <a:tr h="274320">
                    <a:tc>
                      <a:txBody>
                        <a:bodyPr/>
                        <a:lstStyle/>
                        <a:p>
                          <a:pPr algn="ctr"/>
                          <a:r>
                            <a:rPr lang="en-US" altLang="zh-CN" sz="1200" dirty="0" smtClean="0">
                              <a:solidFill>
                                <a:srgbClr val="FF0000"/>
                              </a:solidFill>
                              <a:latin typeface="+mj-lt"/>
                            </a:rPr>
                            <a:t>8.2e-10</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Yes</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Yes</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1.926</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322.56</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50.29%</a:t>
                          </a:r>
                          <a:endParaRPr lang="zh-CN" altLang="en-US" sz="1200" dirty="0">
                            <a:solidFill>
                              <a:srgbClr val="FF0000"/>
                            </a:solidFill>
                            <a:latin typeface="+mj-lt"/>
                          </a:endParaRPr>
                        </a:p>
                      </a:txBody>
                      <a:tcPr/>
                    </a:tc>
                  </a:tr>
                  <a:tr h="274320">
                    <a:tc>
                      <a:txBody>
                        <a:bodyPr/>
                        <a:lstStyle/>
                        <a:p>
                          <a:pPr algn="ctr"/>
                          <a:r>
                            <a:rPr lang="en-US" altLang="zh-CN" sz="1200" dirty="0" smtClean="0">
                              <a:latin typeface="+mj-lt"/>
                            </a:rPr>
                            <a:t>8.5e-10</a:t>
                          </a:r>
                          <a:endParaRPr lang="zh-CN" altLang="en-US" sz="1200" dirty="0">
                            <a:latin typeface="+mj-lt"/>
                          </a:endParaRPr>
                        </a:p>
                      </a:txBody>
                      <a:tcPr/>
                    </a:tc>
                    <a:tc>
                      <a:txBody>
                        <a:bodyPr/>
                        <a:lstStyle/>
                        <a:p>
                          <a:pPr algn="ctr"/>
                          <a:r>
                            <a:rPr lang="en-US" altLang="zh-CN" sz="1200" dirty="0" smtClean="0">
                              <a:latin typeface="+mj-lt"/>
                            </a:rPr>
                            <a:t>Yes</a:t>
                          </a:r>
                          <a:endParaRPr lang="zh-CN" altLang="en-US" sz="1200" dirty="0">
                            <a:latin typeface="+mj-lt"/>
                          </a:endParaRPr>
                        </a:p>
                      </a:txBody>
                      <a:tcPr/>
                    </a:tc>
                    <a:tc>
                      <a:txBody>
                        <a:bodyPr/>
                        <a:lstStyle/>
                        <a:p>
                          <a:pPr algn="ctr"/>
                          <a:r>
                            <a:rPr lang="en-US" altLang="zh-CN" sz="1200" dirty="0" smtClean="0">
                              <a:latin typeface="+mj-lt"/>
                            </a:rPr>
                            <a:t>Yes</a:t>
                          </a:r>
                          <a:endParaRPr lang="zh-CN" altLang="en-US" sz="1200" dirty="0">
                            <a:latin typeface="+mj-lt"/>
                          </a:endParaRPr>
                        </a:p>
                      </a:txBody>
                      <a:tcPr/>
                    </a:tc>
                    <a:tc>
                      <a:txBody>
                        <a:bodyPr/>
                        <a:lstStyle/>
                        <a:p>
                          <a:pPr algn="ctr"/>
                          <a:r>
                            <a:rPr lang="en-US" altLang="zh-CN" sz="1200" dirty="0" smtClean="0">
                              <a:latin typeface="+mj-lt"/>
                            </a:rPr>
                            <a:t>1.998</a:t>
                          </a:r>
                          <a:endParaRPr lang="zh-CN" altLang="en-US" sz="1200" dirty="0">
                            <a:latin typeface="+mj-lt"/>
                          </a:endParaRPr>
                        </a:p>
                      </a:txBody>
                      <a:tcPr/>
                    </a:tc>
                    <a:tc>
                      <a:txBody>
                        <a:bodyPr/>
                        <a:lstStyle/>
                        <a:p>
                          <a:pPr algn="ctr"/>
                          <a:r>
                            <a:rPr lang="en-US" altLang="zh-CN" sz="1200" dirty="0" smtClean="0">
                              <a:latin typeface="+mj-lt"/>
                            </a:rPr>
                            <a:t>323.07</a:t>
                          </a:r>
                          <a:endParaRPr lang="zh-CN" altLang="en-US" sz="1200" dirty="0">
                            <a:latin typeface="+mj-lt"/>
                          </a:endParaRPr>
                        </a:p>
                      </a:txBody>
                      <a:tcPr/>
                    </a:tc>
                    <a:tc>
                      <a:txBody>
                        <a:bodyPr/>
                        <a:lstStyle/>
                        <a:p>
                          <a:pPr algn="ctr"/>
                          <a:r>
                            <a:rPr lang="en-US" altLang="zh-CN" sz="1200" dirty="0" smtClean="0">
                              <a:latin typeface="+mj-lt"/>
                            </a:rPr>
                            <a:t>48.48%</a:t>
                          </a:r>
                          <a:endParaRPr lang="zh-CN" altLang="en-US" sz="1200" dirty="0">
                            <a:latin typeface="+mj-lt"/>
                          </a:endParaRPr>
                        </a:p>
                      </a:txBody>
                      <a:tcPr/>
                    </a:tc>
                  </a:tr>
                </a:tbl>
              </a:graphicData>
            </a:graphic>
          </p:graphicFrame>
        </mc:Fallback>
      </mc:AlternateContent>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2" name="椭圆 1"/>
          <p:cNvSpPr/>
          <p:nvPr/>
        </p:nvSpPr>
        <p:spPr bwMode="auto">
          <a:xfrm>
            <a:off x="5714603" y="1785516"/>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椭圆 11"/>
          <p:cNvSpPr/>
          <p:nvPr/>
        </p:nvSpPr>
        <p:spPr bwMode="auto">
          <a:xfrm>
            <a:off x="5887194" y="1526993"/>
            <a:ext cx="124966" cy="10180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 name="文本框 2"/>
          <p:cNvSpPr txBox="1"/>
          <p:nvPr/>
        </p:nvSpPr>
        <p:spPr>
          <a:xfrm>
            <a:off x="4952941" y="1628800"/>
            <a:ext cx="878220" cy="230832"/>
          </a:xfrm>
          <a:prstGeom prst="rect">
            <a:avLst/>
          </a:prstGeom>
          <a:noFill/>
        </p:spPr>
        <p:txBody>
          <a:bodyPr wrap="square" rtlCol="0">
            <a:spAutoFit/>
          </a:bodyPr>
          <a:lstStyle/>
          <a:p>
            <a:pPr algn="ctr"/>
            <a:r>
              <a:rPr lang="en-US" altLang="zh-CN" sz="900" dirty="0" smtClean="0">
                <a:solidFill>
                  <a:srgbClr val="FF0000"/>
                </a:solidFill>
              </a:rPr>
              <a:t>Cutoff point 1</a:t>
            </a:r>
            <a:endParaRPr lang="zh-CN" altLang="en-US" sz="900" dirty="0">
              <a:solidFill>
                <a:srgbClr val="FF0000"/>
              </a:solidFill>
            </a:endParaRPr>
          </a:p>
        </p:txBody>
      </p:sp>
      <p:sp>
        <p:nvSpPr>
          <p:cNvPr id="13" name="文本框 12"/>
          <p:cNvSpPr txBox="1"/>
          <p:nvPr/>
        </p:nvSpPr>
        <p:spPr>
          <a:xfrm>
            <a:off x="5133940" y="1369721"/>
            <a:ext cx="878220" cy="230832"/>
          </a:xfrm>
          <a:prstGeom prst="rect">
            <a:avLst/>
          </a:prstGeom>
          <a:noFill/>
        </p:spPr>
        <p:txBody>
          <a:bodyPr wrap="square" rtlCol="0">
            <a:spAutoFit/>
          </a:bodyPr>
          <a:lstStyle/>
          <a:p>
            <a:pPr algn="ctr"/>
            <a:r>
              <a:rPr lang="en-US" altLang="zh-CN" sz="900" dirty="0" smtClean="0">
                <a:solidFill>
                  <a:srgbClr val="FF0000"/>
                </a:solidFill>
              </a:rPr>
              <a:t>Cutoff point 2</a:t>
            </a:r>
            <a:endParaRPr lang="zh-CN" altLang="en-US" sz="900" dirty="0">
              <a:solidFill>
                <a:srgbClr val="FF0000"/>
              </a:solidFill>
            </a:endParaRPr>
          </a:p>
        </p:txBody>
      </p:sp>
      <p:sp>
        <p:nvSpPr>
          <p:cNvPr id="14" name="文本框 13"/>
          <p:cNvSpPr txBox="1"/>
          <p:nvPr/>
        </p:nvSpPr>
        <p:spPr>
          <a:xfrm>
            <a:off x="6982377" y="1306109"/>
            <a:ext cx="878220" cy="230832"/>
          </a:xfrm>
          <a:prstGeom prst="rect">
            <a:avLst/>
          </a:prstGeom>
          <a:noFill/>
        </p:spPr>
        <p:txBody>
          <a:bodyPr wrap="square" rtlCol="0">
            <a:spAutoFit/>
          </a:bodyPr>
          <a:lstStyle/>
          <a:p>
            <a:pPr algn="ctr"/>
            <a:r>
              <a:rPr lang="en-US" altLang="zh-CN" sz="900" dirty="0" smtClean="0">
                <a:solidFill>
                  <a:srgbClr val="FF0000"/>
                </a:solidFill>
              </a:rPr>
              <a:t>Cutoff point 3</a:t>
            </a:r>
            <a:endParaRPr lang="zh-CN" altLang="en-US" sz="900" dirty="0">
              <a:solidFill>
                <a:srgbClr val="FF0000"/>
              </a:solidFill>
            </a:endParaRPr>
          </a:p>
        </p:txBody>
      </p:sp>
      <p:sp>
        <p:nvSpPr>
          <p:cNvPr id="15" name="文本框 14"/>
          <p:cNvSpPr txBox="1"/>
          <p:nvPr/>
        </p:nvSpPr>
        <p:spPr>
          <a:xfrm>
            <a:off x="7597080" y="1659302"/>
            <a:ext cx="878220" cy="230832"/>
          </a:xfrm>
          <a:prstGeom prst="rect">
            <a:avLst/>
          </a:prstGeom>
          <a:noFill/>
        </p:spPr>
        <p:txBody>
          <a:bodyPr wrap="square" rtlCol="0">
            <a:spAutoFit/>
          </a:bodyPr>
          <a:lstStyle/>
          <a:p>
            <a:pPr algn="ctr"/>
            <a:r>
              <a:rPr lang="en-US" altLang="zh-CN" sz="900" dirty="0" smtClean="0">
                <a:solidFill>
                  <a:srgbClr val="FF0000"/>
                </a:solidFill>
              </a:rPr>
              <a:t>Cutoff point 4</a:t>
            </a:r>
            <a:endParaRPr lang="zh-CN" altLang="en-US" sz="900" dirty="0">
              <a:solidFill>
                <a:srgbClr val="FF0000"/>
              </a:solidFill>
            </a:endParaRPr>
          </a:p>
        </p:txBody>
      </p:sp>
      <p:sp>
        <p:nvSpPr>
          <p:cNvPr id="16" name="椭圆 15"/>
          <p:cNvSpPr/>
          <p:nvPr/>
        </p:nvSpPr>
        <p:spPr bwMode="auto">
          <a:xfrm>
            <a:off x="7366624" y="1519373"/>
            <a:ext cx="124966" cy="10180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7" name="椭圆 16"/>
          <p:cNvSpPr/>
          <p:nvPr/>
        </p:nvSpPr>
        <p:spPr bwMode="auto">
          <a:xfrm>
            <a:off x="7541884" y="1801313"/>
            <a:ext cx="124966" cy="10180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5036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13</a:t>
            </a:fld>
            <a:endParaRPr lang="en-US" altLang="en-US"/>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6" name="Rectangle 2"/>
          <p:cNvSpPr txBox="1">
            <a:spLocks noChangeArrowheads="1"/>
          </p:cNvSpPr>
          <p:nvPr/>
        </p:nvSpPr>
        <p:spPr bwMode="auto">
          <a:xfrm>
            <a:off x="685800" y="378281"/>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Windowed basic pulse shape</a:t>
            </a:r>
            <a:endParaRPr lang="en-US" altLang="en-US" sz="3200" b="1" kern="0" dirty="0">
              <a:solidFill>
                <a:schemeClr val="tx1"/>
              </a:solidFill>
            </a:endParaRPr>
          </a:p>
        </p:txBody>
      </p:sp>
      <p:pic>
        <p:nvPicPr>
          <p:cNvPr id="2" name="图片 1"/>
          <p:cNvPicPr>
            <a:picLocks noChangeAspect="1"/>
          </p:cNvPicPr>
          <p:nvPr/>
        </p:nvPicPr>
        <p:blipFill>
          <a:blip r:embed="rId3"/>
          <a:stretch>
            <a:fillRect/>
          </a:stretch>
        </p:blipFill>
        <p:spPr>
          <a:xfrm>
            <a:off x="308756" y="1067384"/>
            <a:ext cx="4530809" cy="3047730"/>
          </a:xfrm>
          <a:prstGeom prst="rect">
            <a:avLst/>
          </a:prstGeom>
        </p:spPr>
      </p:pic>
      <p:pic>
        <p:nvPicPr>
          <p:cNvPr id="3" name="图片 2"/>
          <p:cNvPicPr>
            <a:picLocks noChangeAspect="1"/>
          </p:cNvPicPr>
          <p:nvPr/>
        </p:nvPicPr>
        <p:blipFill>
          <a:blip r:embed="rId4"/>
          <a:stretch>
            <a:fillRect/>
          </a:stretch>
        </p:blipFill>
        <p:spPr>
          <a:xfrm>
            <a:off x="4393695" y="1049926"/>
            <a:ext cx="4582715" cy="3082646"/>
          </a:xfrm>
          <a:prstGeom prst="rect">
            <a:avLst/>
          </a:prstGeom>
        </p:spPr>
      </p:pic>
      <p:graphicFrame>
        <p:nvGraphicFramePr>
          <p:cNvPr id="19" name="表格 18"/>
          <p:cNvGraphicFramePr>
            <a:graphicFrameLocks noGrp="1"/>
          </p:cNvGraphicFramePr>
          <p:nvPr>
            <p:extLst>
              <p:ext uri="{D42A27DB-BD31-4B8C-83A1-F6EECF244321}">
                <p14:modId xmlns:p14="http://schemas.microsoft.com/office/powerpoint/2010/main" val="3072135537"/>
              </p:ext>
            </p:extLst>
          </p:nvPr>
        </p:nvGraphicFramePr>
        <p:xfrm>
          <a:off x="442714" y="4080515"/>
          <a:ext cx="8334772" cy="2377440"/>
        </p:xfrm>
        <a:graphic>
          <a:graphicData uri="http://schemas.openxmlformats.org/drawingml/2006/table">
            <a:tbl>
              <a:tblPr firstRow="1" bandRow="1">
                <a:tableStyleId>{5940675A-B579-460E-94D1-54222C63F5DA}</a:tableStyleId>
              </a:tblPr>
              <a:tblGrid>
                <a:gridCol w="2391036"/>
                <a:gridCol w="1776350"/>
                <a:gridCol w="1728880"/>
                <a:gridCol w="2438506"/>
              </a:tblGrid>
              <a:tr h="206141">
                <a:tc>
                  <a:txBody>
                    <a:bodyPr/>
                    <a:lstStyle/>
                    <a:p>
                      <a:pPr algn="ctr"/>
                      <a:r>
                        <a:rPr lang="en-US" altLang="zh-CN" sz="1200" b="1" dirty="0" smtClean="0">
                          <a:latin typeface="+mj-lt"/>
                        </a:rPr>
                        <a:t>Basic</a:t>
                      </a:r>
                      <a:r>
                        <a:rPr lang="en-US" altLang="zh-CN" sz="1200" b="1" baseline="0" dirty="0" smtClean="0">
                          <a:latin typeface="+mj-lt"/>
                        </a:rPr>
                        <a:t> p</a:t>
                      </a:r>
                      <a:r>
                        <a:rPr lang="en-US" altLang="zh-CN" sz="1200" b="1" dirty="0" smtClean="0">
                          <a:latin typeface="+mj-lt"/>
                        </a:rPr>
                        <a:t>ulse shape + </a:t>
                      </a:r>
                      <a:r>
                        <a:rPr lang="en-US" altLang="zh-CN" sz="1200" b="1" dirty="0" err="1" smtClean="0">
                          <a:latin typeface="+mj-lt"/>
                        </a:rPr>
                        <a:t>Guassian</a:t>
                      </a:r>
                      <a:r>
                        <a:rPr lang="en-US" altLang="zh-CN" sz="1200" b="1" dirty="0" smtClean="0">
                          <a:latin typeface="+mj-lt"/>
                        </a:rPr>
                        <a:t> window</a:t>
                      </a:r>
                      <a:endParaRPr lang="zh-CN" altLang="en-US" sz="1200" b="1" dirty="0">
                        <a:latin typeface="+mj-lt"/>
                      </a:endParaRPr>
                    </a:p>
                  </a:txBody>
                  <a:tcPr/>
                </a:tc>
                <a:tc>
                  <a:txBody>
                    <a:bodyPr/>
                    <a:lstStyle/>
                    <a:p>
                      <a:pPr algn="ctr"/>
                      <a:r>
                        <a:rPr lang="en-US" altLang="zh-CN" sz="1200" b="1" dirty="0" smtClean="0">
                          <a:latin typeface="+mj-lt"/>
                        </a:rPr>
                        <a:t>Resolution (ns)</a:t>
                      </a:r>
                      <a:endParaRPr lang="zh-CN" altLang="en-US" sz="1200" b="1" dirty="0">
                        <a:latin typeface="+mj-lt"/>
                      </a:endParaRPr>
                    </a:p>
                  </a:txBody>
                  <a:tcPr/>
                </a:tc>
                <a:tc>
                  <a:txBody>
                    <a:bodyPr/>
                    <a:lstStyle/>
                    <a:p>
                      <a:pPr algn="ctr"/>
                      <a:r>
                        <a:rPr lang="en-US" altLang="zh-CN" sz="1200" b="1" dirty="0" smtClean="0">
                          <a:latin typeface="+mj-lt"/>
                        </a:rPr>
                        <a:t>PSLR (dB)</a:t>
                      </a:r>
                      <a:endParaRPr lang="zh-CN" altLang="en-US" sz="1200" b="1" dirty="0">
                        <a:latin typeface="+mj-lt"/>
                      </a:endParaRPr>
                    </a:p>
                  </a:txBody>
                  <a:tcPr/>
                </a:tc>
                <a:tc>
                  <a:txBody>
                    <a:bodyPr/>
                    <a:lstStyle/>
                    <a:p>
                      <a:pPr algn="ctr"/>
                      <a:r>
                        <a:rPr lang="en-US" altLang="zh-CN" sz="1200" b="1" dirty="0" smtClean="0">
                          <a:latin typeface="+mj-lt"/>
                        </a:rPr>
                        <a:t>Spectrum</a:t>
                      </a:r>
                      <a:r>
                        <a:rPr lang="en-US" altLang="zh-CN" sz="1200" b="1" baseline="0" dirty="0" smtClean="0">
                          <a:latin typeface="+mj-lt"/>
                        </a:rPr>
                        <a:t> efficiency</a:t>
                      </a:r>
                      <a:endParaRPr lang="zh-CN" altLang="en-US" sz="1200" b="1" dirty="0">
                        <a:latin typeface="+mj-lt"/>
                      </a:endParaRPr>
                    </a:p>
                  </a:txBody>
                  <a:tcPr/>
                </a:tc>
              </a:tr>
              <a:tr h="206141">
                <a:tc>
                  <a:txBody>
                    <a:bodyPr/>
                    <a:lstStyle/>
                    <a:p>
                      <a:pPr marL="0" algn="ctr" defTabSz="914400" rtl="0" eaLnBrk="1" latinLnBrk="0" hangingPunct="1"/>
                      <a:r>
                        <a:rPr lang="en-US" altLang="zh-CN" sz="1200" kern="1200" dirty="0" smtClean="0">
                          <a:solidFill>
                            <a:schemeClr val="tx1"/>
                          </a:solidFill>
                          <a:latin typeface="+mj-lt"/>
                          <a:ea typeface="+mn-ea"/>
                          <a:cs typeface="+mn-cs"/>
                        </a:rPr>
                        <a:t>5</a:t>
                      </a:r>
                      <a:r>
                        <a:rPr lang="en-US" altLang="zh-CN" sz="1200" kern="1200" baseline="30000" dirty="0" smtClean="0">
                          <a:solidFill>
                            <a:schemeClr val="tx1"/>
                          </a:solidFill>
                          <a:latin typeface="+mj-lt"/>
                          <a:ea typeface="+mn-ea"/>
                          <a:cs typeface="+mn-cs"/>
                        </a:rPr>
                        <a:t>th</a:t>
                      </a:r>
                      <a:r>
                        <a:rPr lang="en-US" altLang="zh-CN" sz="1200" kern="1200" dirty="0" smtClean="0">
                          <a:solidFill>
                            <a:schemeClr val="tx1"/>
                          </a:solidFill>
                          <a:latin typeface="+mj-lt"/>
                          <a:ea typeface="+mn-ea"/>
                          <a:cs typeface="+mn-cs"/>
                        </a:rPr>
                        <a:t> order Butterworth+3.6e-9</a:t>
                      </a:r>
                      <a:endParaRPr lang="zh-CN" altLang="en-US" sz="1200" kern="120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1.677</a:t>
                      </a:r>
                      <a:endParaRPr lang="zh-CN" altLang="en-US" sz="1200" kern="120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18.40</a:t>
                      </a:r>
                      <a:endParaRPr lang="zh-CN" altLang="en-US" sz="1200" kern="120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70.40%</a:t>
                      </a:r>
                      <a:endParaRPr lang="zh-CN" altLang="en-US" sz="1200" kern="1200" dirty="0">
                        <a:solidFill>
                          <a:schemeClr val="tx1"/>
                        </a:solidFill>
                        <a:latin typeface="+mj-lt"/>
                        <a:ea typeface="+mn-ea"/>
                        <a:cs typeface="+mn-cs"/>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6</a:t>
                      </a:r>
                      <a:r>
                        <a:rPr lang="en-US" altLang="zh-CN" sz="1200" baseline="30000" dirty="0" smtClean="0">
                          <a:latin typeface="+mj-lt"/>
                        </a:rPr>
                        <a:t>th</a:t>
                      </a:r>
                      <a:r>
                        <a:rPr lang="en-US" altLang="zh-CN" sz="1200" baseline="0" dirty="0" smtClean="0">
                          <a:latin typeface="+mj-lt"/>
                        </a:rPr>
                        <a:t> order Butterworth+2.2e-9</a:t>
                      </a:r>
                      <a:endParaRPr lang="zh-CN" altLang="en-US" sz="1200" dirty="0" smtClean="0">
                        <a:latin typeface="+mj-lt"/>
                      </a:endParaRPr>
                    </a:p>
                  </a:txBody>
                  <a:tcPr/>
                </a:tc>
                <a:tc>
                  <a:txBody>
                    <a:bodyPr/>
                    <a:lstStyle/>
                    <a:p>
                      <a:pPr algn="ctr"/>
                      <a:r>
                        <a:rPr lang="en-US" altLang="zh-CN" sz="1200" dirty="0" smtClean="0">
                          <a:latin typeface="+mj-lt"/>
                        </a:rPr>
                        <a:t>1.711</a:t>
                      </a:r>
                      <a:endParaRPr lang="zh-CN" altLang="en-US" sz="1200" dirty="0">
                        <a:latin typeface="+mj-lt"/>
                      </a:endParaRPr>
                    </a:p>
                  </a:txBody>
                  <a:tcPr/>
                </a:tc>
                <a:tc>
                  <a:txBody>
                    <a:bodyPr/>
                    <a:lstStyle/>
                    <a:p>
                      <a:pPr algn="ctr"/>
                      <a:r>
                        <a:rPr lang="en-US" altLang="zh-CN" sz="1200" dirty="0" smtClean="0">
                          <a:latin typeface="+mj-lt"/>
                        </a:rPr>
                        <a:t>21.53</a:t>
                      </a:r>
                      <a:endParaRPr lang="zh-CN" altLang="en-US" sz="1200" dirty="0">
                        <a:latin typeface="+mj-lt"/>
                      </a:endParaRPr>
                    </a:p>
                  </a:txBody>
                  <a:tcPr/>
                </a:tc>
                <a:tc>
                  <a:txBody>
                    <a:bodyPr/>
                    <a:lstStyle/>
                    <a:p>
                      <a:pPr algn="ctr"/>
                      <a:r>
                        <a:rPr lang="en-US" altLang="zh-CN" sz="1200" dirty="0" smtClean="0">
                          <a:latin typeface="+mj-lt"/>
                        </a:rPr>
                        <a:t>66.45%</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7</a:t>
                      </a:r>
                      <a:r>
                        <a:rPr lang="en-US" altLang="zh-CN" sz="1200" baseline="30000" dirty="0" smtClean="0">
                          <a:latin typeface="+mj-lt"/>
                        </a:rPr>
                        <a:t>th</a:t>
                      </a:r>
                      <a:r>
                        <a:rPr lang="en-US" altLang="zh-CN" sz="1200" baseline="0" dirty="0" smtClean="0">
                          <a:latin typeface="+mj-lt"/>
                        </a:rPr>
                        <a:t> order Butterworth+1.8e-9</a:t>
                      </a:r>
                      <a:endParaRPr lang="zh-CN" altLang="en-US" sz="1200" dirty="0" smtClean="0">
                        <a:latin typeface="+mj-lt"/>
                      </a:endParaRPr>
                    </a:p>
                  </a:txBody>
                  <a:tcPr/>
                </a:tc>
                <a:tc>
                  <a:txBody>
                    <a:bodyPr/>
                    <a:lstStyle/>
                    <a:p>
                      <a:pPr algn="ctr"/>
                      <a:r>
                        <a:rPr lang="en-US" altLang="zh-CN" sz="1200" dirty="0" smtClean="0">
                          <a:latin typeface="+mj-lt"/>
                        </a:rPr>
                        <a:t>1.731</a:t>
                      </a:r>
                      <a:endParaRPr lang="zh-CN" altLang="en-US" sz="1200" dirty="0">
                        <a:latin typeface="+mj-lt"/>
                      </a:endParaRPr>
                    </a:p>
                  </a:txBody>
                  <a:tcPr/>
                </a:tc>
                <a:tc>
                  <a:txBody>
                    <a:bodyPr/>
                    <a:lstStyle/>
                    <a:p>
                      <a:pPr algn="ctr"/>
                      <a:r>
                        <a:rPr lang="en-US" altLang="zh-CN" sz="1200" dirty="0" smtClean="0">
                          <a:latin typeface="+mj-lt"/>
                        </a:rPr>
                        <a:t>23.85</a:t>
                      </a:r>
                      <a:endParaRPr lang="zh-CN" altLang="en-US" sz="1200" dirty="0">
                        <a:latin typeface="+mj-lt"/>
                      </a:endParaRPr>
                    </a:p>
                  </a:txBody>
                  <a:tcPr/>
                </a:tc>
                <a:tc>
                  <a:txBody>
                    <a:bodyPr/>
                    <a:lstStyle/>
                    <a:p>
                      <a:pPr algn="ctr"/>
                      <a:r>
                        <a:rPr lang="en-US" altLang="zh-CN" sz="1200" dirty="0" smtClean="0">
                          <a:latin typeface="+mj-lt"/>
                        </a:rPr>
                        <a:t>64.31%</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8</a:t>
                      </a:r>
                      <a:r>
                        <a:rPr lang="en-US" altLang="zh-CN" sz="1200" baseline="30000" dirty="0" smtClean="0">
                          <a:latin typeface="+mj-lt"/>
                        </a:rPr>
                        <a:t>th</a:t>
                      </a:r>
                      <a:r>
                        <a:rPr lang="en-US" altLang="zh-CN" sz="1200" baseline="0" dirty="0" smtClean="0">
                          <a:latin typeface="+mj-lt"/>
                        </a:rPr>
                        <a:t> order Butterworth+1.65e-9</a:t>
                      </a:r>
                      <a:endParaRPr lang="zh-CN" altLang="en-US" sz="1200" dirty="0" smtClean="0">
                        <a:latin typeface="+mj-lt"/>
                      </a:endParaRPr>
                    </a:p>
                  </a:txBody>
                  <a:tcPr/>
                </a:tc>
                <a:tc>
                  <a:txBody>
                    <a:bodyPr/>
                    <a:lstStyle/>
                    <a:p>
                      <a:pPr algn="ctr"/>
                      <a:r>
                        <a:rPr lang="en-US" altLang="zh-CN" sz="1200" dirty="0" smtClean="0">
                          <a:latin typeface="+mj-lt"/>
                        </a:rPr>
                        <a:t>1.752</a:t>
                      </a:r>
                      <a:endParaRPr lang="zh-CN" altLang="en-US" sz="1200" dirty="0">
                        <a:latin typeface="+mj-lt"/>
                      </a:endParaRPr>
                    </a:p>
                  </a:txBody>
                  <a:tcPr/>
                </a:tc>
                <a:tc>
                  <a:txBody>
                    <a:bodyPr/>
                    <a:lstStyle/>
                    <a:p>
                      <a:pPr algn="ctr"/>
                      <a:r>
                        <a:rPr lang="en-US" altLang="zh-CN" sz="1200" dirty="0" smtClean="0">
                          <a:latin typeface="+mj-lt"/>
                        </a:rPr>
                        <a:t>25.38</a:t>
                      </a:r>
                      <a:endParaRPr lang="zh-CN" altLang="en-US" sz="1200" dirty="0">
                        <a:latin typeface="+mj-lt"/>
                      </a:endParaRPr>
                    </a:p>
                  </a:txBody>
                  <a:tcPr/>
                </a:tc>
                <a:tc>
                  <a:txBody>
                    <a:bodyPr/>
                    <a:lstStyle/>
                    <a:p>
                      <a:pPr algn="ctr"/>
                      <a:r>
                        <a:rPr lang="en-US" altLang="zh-CN" sz="1200" dirty="0" smtClean="0">
                          <a:latin typeface="+mj-lt"/>
                        </a:rPr>
                        <a:t>62.74%</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9</a:t>
                      </a:r>
                      <a:r>
                        <a:rPr lang="en-US" altLang="zh-CN" sz="1200" baseline="30000" dirty="0" smtClean="0">
                          <a:latin typeface="+mj-lt"/>
                        </a:rPr>
                        <a:t>th</a:t>
                      </a:r>
                      <a:r>
                        <a:rPr lang="en-US" altLang="zh-CN" sz="1200" baseline="0" dirty="0" smtClean="0">
                          <a:latin typeface="+mj-lt"/>
                        </a:rPr>
                        <a:t> order Butterworth+1.55e-9</a:t>
                      </a:r>
                      <a:endParaRPr lang="zh-CN" altLang="en-US" sz="1200" dirty="0" smtClean="0">
                        <a:latin typeface="+mj-lt"/>
                      </a:endParaRPr>
                    </a:p>
                  </a:txBody>
                  <a:tcPr/>
                </a:tc>
                <a:tc>
                  <a:txBody>
                    <a:bodyPr/>
                    <a:lstStyle/>
                    <a:p>
                      <a:pPr algn="ctr"/>
                      <a:r>
                        <a:rPr lang="en-US" altLang="zh-CN" sz="1200" dirty="0" smtClean="0">
                          <a:latin typeface="+mj-lt"/>
                        </a:rPr>
                        <a:t>1.765</a:t>
                      </a:r>
                      <a:endParaRPr lang="zh-CN" altLang="en-US" sz="1200" dirty="0">
                        <a:latin typeface="+mj-lt"/>
                      </a:endParaRPr>
                    </a:p>
                  </a:txBody>
                  <a:tcPr/>
                </a:tc>
                <a:tc>
                  <a:txBody>
                    <a:bodyPr/>
                    <a:lstStyle/>
                    <a:p>
                      <a:pPr algn="ctr"/>
                      <a:r>
                        <a:rPr lang="en-US" altLang="zh-CN" sz="1200" dirty="0" smtClean="0">
                          <a:latin typeface="+mj-lt"/>
                        </a:rPr>
                        <a:t>26.73</a:t>
                      </a:r>
                      <a:endParaRPr lang="zh-CN" altLang="en-US" sz="1200" dirty="0">
                        <a:latin typeface="+mj-lt"/>
                      </a:endParaRPr>
                    </a:p>
                  </a:txBody>
                  <a:tcPr/>
                </a:tc>
                <a:tc>
                  <a:txBody>
                    <a:bodyPr/>
                    <a:lstStyle/>
                    <a:p>
                      <a:pPr algn="ctr"/>
                      <a:r>
                        <a:rPr lang="en-US" altLang="zh-CN" sz="1200" dirty="0" smtClean="0">
                          <a:latin typeface="+mj-lt"/>
                        </a:rPr>
                        <a:t>61.39%</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10</a:t>
                      </a:r>
                      <a:r>
                        <a:rPr lang="en-US" altLang="zh-CN" sz="1200" baseline="30000" dirty="0" smtClean="0">
                          <a:latin typeface="+mj-lt"/>
                        </a:rPr>
                        <a:t>th</a:t>
                      </a:r>
                      <a:r>
                        <a:rPr lang="en-US" altLang="zh-CN" sz="1200" baseline="0" dirty="0" smtClean="0">
                          <a:latin typeface="+mj-lt"/>
                        </a:rPr>
                        <a:t> order Butterworth+1.45e-9</a:t>
                      </a:r>
                      <a:endParaRPr lang="zh-CN" altLang="en-US" sz="1200" dirty="0" smtClean="0">
                        <a:latin typeface="+mj-lt"/>
                      </a:endParaRPr>
                    </a:p>
                  </a:txBody>
                  <a:tcPr/>
                </a:tc>
                <a:tc>
                  <a:txBody>
                    <a:bodyPr/>
                    <a:lstStyle/>
                    <a:p>
                      <a:pPr algn="ctr"/>
                      <a:r>
                        <a:rPr lang="en-US" altLang="zh-CN" sz="1200" dirty="0" smtClean="0">
                          <a:latin typeface="+mj-lt"/>
                        </a:rPr>
                        <a:t>1.777</a:t>
                      </a:r>
                      <a:endParaRPr lang="zh-CN" altLang="en-US" sz="1200" dirty="0">
                        <a:latin typeface="+mj-lt"/>
                      </a:endParaRPr>
                    </a:p>
                  </a:txBody>
                  <a:tcPr/>
                </a:tc>
                <a:tc>
                  <a:txBody>
                    <a:bodyPr/>
                    <a:lstStyle/>
                    <a:p>
                      <a:pPr algn="ctr"/>
                      <a:r>
                        <a:rPr lang="en-US" altLang="zh-CN" sz="1200" dirty="0" smtClean="0">
                          <a:latin typeface="+mj-lt"/>
                        </a:rPr>
                        <a:t>28.50</a:t>
                      </a:r>
                      <a:endParaRPr lang="zh-CN" altLang="en-US" sz="1200" dirty="0">
                        <a:latin typeface="+mj-lt"/>
                      </a:endParaRPr>
                    </a:p>
                  </a:txBody>
                  <a:tcPr/>
                </a:tc>
                <a:tc>
                  <a:txBody>
                    <a:bodyPr/>
                    <a:lstStyle/>
                    <a:p>
                      <a:pPr algn="ctr"/>
                      <a:r>
                        <a:rPr lang="en-US" altLang="zh-CN" sz="1200" dirty="0" smtClean="0">
                          <a:latin typeface="+mj-lt"/>
                        </a:rPr>
                        <a:t>60.36%</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11</a:t>
                      </a:r>
                      <a:r>
                        <a:rPr lang="en-US" altLang="zh-CN" sz="1200" baseline="30000" dirty="0" smtClean="0">
                          <a:latin typeface="+mj-lt"/>
                        </a:rPr>
                        <a:t>th</a:t>
                      </a:r>
                      <a:r>
                        <a:rPr lang="en-US" altLang="zh-CN" sz="1200" baseline="0" dirty="0" smtClean="0">
                          <a:latin typeface="+mj-lt"/>
                        </a:rPr>
                        <a:t> order Butterworth+1.40e-9</a:t>
                      </a:r>
                      <a:endParaRPr lang="zh-CN" altLang="en-US" sz="1200" dirty="0" smtClean="0">
                        <a:latin typeface="+mj-lt"/>
                      </a:endParaRPr>
                    </a:p>
                  </a:txBody>
                  <a:tcPr/>
                </a:tc>
                <a:tc>
                  <a:txBody>
                    <a:bodyPr/>
                    <a:lstStyle/>
                    <a:p>
                      <a:pPr algn="ctr"/>
                      <a:r>
                        <a:rPr lang="en-US" altLang="zh-CN" sz="1200" dirty="0" smtClean="0">
                          <a:latin typeface="+mj-lt"/>
                        </a:rPr>
                        <a:t>1.784</a:t>
                      </a:r>
                      <a:endParaRPr lang="zh-CN" altLang="en-US" sz="1200" dirty="0">
                        <a:latin typeface="+mj-lt"/>
                      </a:endParaRPr>
                    </a:p>
                  </a:txBody>
                  <a:tcPr/>
                </a:tc>
                <a:tc>
                  <a:txBody>
                    <a:bodyPr/>
                    <a:lstStyle/>
                    <a:p>
                      <a:pPr algn="ctr"/>
                      <a:r>
                        <a:rPr lang="en-US" altLang="zh-CN" sz="1200" dirty="0" smtClean="0">
                          <a:latin typeface="+mj-lt"/>
                        </a:rPr>
                        <a:t>28.86</a:t>
                      </a:r>
                      <a:endParaRPr lang="zh-CN" altLang="en-US" sz="1200" dirty="0">
                        <a:latin typeface="+mj-lt"/>
                      </a:endParaRPr>
                    </a:p>
                  </a:txBody>
                  <a:tcPr/>
                </a:tc>
                <a:tc>
                  <a:txBody>
                    <a:bodyPr/>
                    <a:lstStyle/>
                    <a:p>
                      <a:pPr algn="ctr"/>
                      <a:r>
                        <a:rPr lang="en-US" altLang="zh-CN" sz="1200" dirty="0" smtClean="0">
                          <a:latin typeface="+mj-lt"/>
                        </a:rPr>
                        <a:t>59.94%</a:t>
                      </a:r>
                      <a:endParaRPr lang="zh-CN" altLang="en-US" sz="1200" dirty="0">
                        <a:latin typeface="+mj-lt"/>
                      </a:endParaRPr>
                    </a:p>
                  </a:txBody>
                  <a:tcPr/>
                </a:tc>
              </a:tr>
            </a:tbl>
          </a:graphicData>
        </a:graphic>
      </p:graphicFrame>
      <p:sp>
        <p:nvSpPr>
          <p:cNvPr id="9"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10" name="椭圆 9"/>
          <p:cNvSpPr/>
          <p:nvPr/>
        </p:nvSpPr>
        <p:spPr bwMode="auto">
          <a:xfrm>
            <a:off x="7467574" y="1423060"/>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椭圆 11"/>
          <p:cNvSpPr/>
          <p:nvPr/>
        </p:nvSpPr>
        <p:spPr bwMode="auto">
          <a:xfrm>
            <a:off x="7650454" y="1583080"/>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3" name="椭圆 12"/>
          <p:cNvSpPr/>
          <p:nvPr/>
        </p:nvSpPr>
        <p:spPr bwMode="auto">
          <a:xfrm>
            <a:off x="5746988" y="1583080"/>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椭圆 13"/>
          <p:cNvSpPr/>
          <p:nvPr/>
        </p:nvSpPr>
        <p:spPr bwMode="auto">
          <a:xfrm>
            <a:off x="5922248" y="1412776"/>
            <a:ext cx="124570" cy="117727"/>
          </a:xfrm>
          <a:prstGeom prst="ellipse">
            <a:avLst/>
          </a:prstGeom>
          <a:noFill/>
          <a:ln w="63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5" name="文本框 14"/>
          <p:cNvSpPr txBox="1"/>
          <p:nvPr/>
        </p:nvSpPr>
        <p:spPr>
          <a:xfrm>
            <a:off x="4960561" y="1473736"/>
            <a:ext cx="878220" cy="230832"/>
          </a:xfrm>
          <a:prstGeom prst="rect">
            <a:avLst/>
          </a:prstGeom>
          <a:noFill/>
        </p:spPr>
        <p:txBody>
          <a:bodyPr wrap="square" rtlCol="0">
            <a:spAutoFit/>
          </a:bodyPr>
          <a:lstStyle/>
          <a:p>
            <a:pPr algn="ctr"/>
            <a:r>
              <a:rPr lang="en-US" altLang="zh-CN" sz="900" dirty="0" smtClean="0">
                <a:solidFill>
                  <a:srgbClr val="FF0000"/>
                </a:solidFill>
              </a:rPr>
              <a:t>Cutoff point 1</a:t>
            </a:r>
            <a:endParaRPr lang="zh-CN" altLang="en-US" sz="900" dirty="0">
              <a:solidFill>
                <a:srgbClr val="FF0000"/>
              </a:solidFill>
            </a:endParaRPr>
          </a:p>
        </p:txBody>
      </p:sp>
      <p:sp>
        <p:nvSpPr>
          <p:cNvPr id="17" name="文本框 16"/>
          <p:cNvSpPr txBox="1"/>
          <p:nvPr/>
        </p:nvSpPr>
        <p:spPr>
          <a:xfrm>
            <a:off x="5148064" y="1268760"/>
            <a:ext cx="878220" cy="230832"/>
          </a:xfrm>
          <a:prstGeom prst="rect">
            <a:avLst/>
          </a:prstGeom>
          <a:noFill/>
        </p:spPr>
        <p:txBody>
          <a:bodyPr wrap="square" rtlCol="0">
            <a:spAutoFit/>
          </a:bodyPr>
          <a:lstStyle/>
          <a:p>
            <a:pPr algn="ctr"/>
            <a:r>
              <a:rPr lang="en-US" altLang="zh-CN" sz="900" dirty="0" smtClean="0">
                <a:solidFill>
                  <a:srgbClr val="FF0000"/>
                </a:solidFill>
              </a:rPr>
              <a:t>Cutoff point 2</a:t>
            </a:r>
            <a:endParaRPr lang="zh-CN" altLang="en-US" sz="900" dirty="0">
              <a:solidFill>
                <a:srgbClr val="FF0000"/>
              </a:solidFill>
            </a:endParaRPr>
          </a:p>
        </p:txBody>
      </p:sp>
      <p:sp>
        <p:nvSpPr>
          <p:cNvPr id="18" name="文本框 17"/>
          <p:cNvSpPr txBox="1"/>
          <p:nvPr/>
        </p:nvSpPr>
        <p:spPr>
          <a:xfrm>
            <a:off x="7510204" y="1268760"/>
            <a:ext cx="878220" cy="230832"/>
          </a:xfrm>
          <a:prstGeom prst="rect">
            <a:avLst/>
          </a:prstGeom>
          <a:noFill/>
        </p:spPr>
        <p:txBody>
          <a:bodyPr wrap="square" rtlCol="0">
            <a:spAutoFit/>
          </a:bodyPr>
          <a:lstStyle/>
          <a:p>
            <a:pPr algn="ctr"/>
            <a:r>
              <a:rPr lang="en-US" altLang="zh-CN" sz="900" dirty="0" smtClean="0">
                <a:solidFill>
                  <a:srgbClr val="FF0000"/>
                </a:solidFill>
              </a:rPr>
              <a:t>Cutoff point 3</a:t>
            </a:r>
            <a:endParaRPr lang="zh-CN" altLang="en-US" sz="900" dirty="0">
              <a:solidFill>
                <a:srgbClr val="FF0000"/>
              </a:solidFill>
            </a:endParaRPr>
          </a:p>
        </p:txBody>
      </p:sp>
      <p:sp>
        <p:nvSpPr>
          <p:cNvPr id="20" name="文本框 19"/>
          <p:cNvSpPr txBox="1"/>
          <p:nvPr/>
        </p:nvSpPr>
        <p:spPr>
          <a:xfrm>
            <a:off x="7707560" y="1484784"/>
            <a:ext cx="878220" cy="230832"/>
          </a:xfrm>
          <a:prstGeom prst="rect">
            <a:avLst/>
          </a:prstGeom>
          <a:noFill/>
        </p:spPr>
        <p:txBody>
          <a:bodyPr wrap="square" rtlCol="0">
            <a:spAutoFit/>
          </a:bodyPr>
          <a:lstStyle/>
          <a:p>
            <a:pPr algn="ctr"/>
            <a:r>
              <a:rPr lang="en-US" altLang="zh-CN" sz="900" dirty="0" smtClean="0">
                <a:solidFill>
                  <a:srgbClr val="FF0000"/>
                </a:solidFill>
              </a:rPr>
              <a:t>Cutoff point 4</a:t>
            </a:r>
            <a:endParaRPr lang="zh-CN" altLang="en-US" sz="900" dirty="0">
              <a:solidFill>
                <a:srgbClr val="FF0000"/>
              </a:solidFill>
            </a:endParaRPr>
          </a:p>
        </p:txBody>
      </p:sp>
    </p:spTree>
    <p:extLst>
      <p:ext uri="{BB962C8B-B14F-4D97-AF65-F5344CB8AC3E}">
        <p14:creationId xmlns:p14="http://schemas.microsoft.com/office/powerpoint/2010/main" val="1693689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14</a:t>
            </a:fld>
            <a:endParaRPr lang="en-US" altLang="en-US" dirty="0"/>
          </a:p>
        </p:txBody>
      </p:sp>
      <p:sp>
        <p:nvSpPr>
          <p:cNvPr id="8" name="Rectangle 2"/>
          <p:cNvSpPr txBox="1">
            <a:spLocks noChangeArrowheads="1"/>
          </p:cNvSpPr>
          <p:nvPr/>
        </p:nvSpPr>
        <p:spPr bwMode="auto">
          <a:xfrm>
            <a:off x="748730" y="205328"/>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2800" b="1" kern="0" dirty="0" smtClean="0">
                <a:solidFill>
                  <a:schemeClr val="tx1"/>
                </a:solidFill>
              </a:rPr>
              <a:t>Performance comparison</a:t>
            </a:r>
            <a:endParaRPr lang="en-US" altLang="en-US" sz="2800" b="1" kern="0" dirty="0">
              <a:solidFill>
                <a:schemeClr val="tx1"/>
              </a:solidFill>
            </a:endParaRPr>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3" name="文本框 2"/>
          <p:cNvSpPr txBox="1"/>
          <p:nvPr/>
        </p:nvSpPr>
        <p:spPr>
          <a:xfrm>
            <a:off x="386604" y="5723140"/>
            <a:ext cx="8879804" cy="738664"/>
          </a:xfrm>
          <a:prstGeom prst="rect">
            <a:avLst/>
          </a:prstGeom>
          <a:noFill/>
        </p:spPr>
        <p:txBody>
          <a:bodyPr wrap="square" rtlCol="0">
            <a:spAutoFit/>
          </a:bodyPr>
          <a:lstStyle/>
          <a:p>
            <a:pPr marL="171450" indent="-171450">
              <a:buFont typeface="Arial" panose="020B0604020202020204" pitchFamily="34" charset="0"/>
              <a:buChar char="•"/>
            </a:pPr>
            <a:r>
              <a:rPr lang="en-US" altLang="zh-CN" sz="1400" b="1" dirty="0" smtClean="0"/>
              <a:t>Resolution: </a:t>
            </a:r>
            <a:r>
              <a:rPr lang="en-US" altLang="zh-CN" sz="1400" dirty="0" smtClean="0"/>
              <a:t>the 5</a:t>
            </a:r>
            <a:r>
              <a:rPr lang="en-US" altLang="zh-CN" sz="1400" baseline="30000" dirty="0" smtClean="0"/>
              <a:t>th</a:t>
            </a:r>
            <a:r>
              <a:rPr lang="en-US" altLang="zh-CN" sz="1400" dirty="0" smtClean="0"/>
              <a:t> order Butterworth pulse is the best one.</a:t>
            </a:r>
          </a:p>
          <a:p>
            <a:pPr marL="171450" indent="-171450">
              <a:buFont typeface="Arial" panose="020B0604020202020204" pitchFamily="34" charset="0"/>
              <a:buChar char="•"/>
            </a:pPr>
            <a:r>
              <a:rPr lang="en-US" altLang="zh-CN" sz="1400" b="1" dirty="0" smtClean="0"/>
              <a:t>PSLR: </a:t>
            </a:r>
            <a:r>
              <a:rPr lang="en-US" altLang="zh-CN" sz="1400" dirty="0" smtClean="0"/>
              <a:t>the Gaussian pulse is the best one.</a:t>
            </a:r>
          </a:p>
          <a:p>
            <a:pPr marL="171450" indent="-171450">
              <a:buFont typeface="Arial" panose="020B0604020202020204" pitchFamily="34" charset="0"/>
              <a:buChar char="•"/>
            </a:pPr>
            <a:r>
              <a:rPr lang="en-US" altLang="zh-CN" sz="1400" b="1" dirty="0" smtClean="0"/>
              <a:t>Spectrum efficiency: </a:t>
            </a:r>
            <a:r>
              <a:rPr lang="en-US" altLang="zh-CN" sz="1400" dirty="0"/>
              <a:t>the 5</a:t>
            </a:r>
            <a:r>
              <a:rPr lang="en-US" altLang="zh-CN" sz="1400" baseline="30000" dirty="0"/>
              <a:t>th</a:t>
            </a:r>
            <a:r>
              <a:rPr lang="en-US" altLang="zh-CN" sz="1400" dirty="0"/>
              <a:t> order Butterworth pulse is the best one</a:t>
            </a:r>
            <a:r>
              <a:rPr lang="en-US" altLang="zh-CN" sz="1400" dirty="0" smtClean="0"/>
              <a:t>.</a:t>
            </a:r>
          </a:p>
        </p:txBody>
      </p:sp>
      <p:graphicFrame>
        <p:nvGraphicFramePr>
          <p:cNvPr id="19" name="表格 18"/>
          <p:cNvGraphicFramePr>
            <a:graphicFrameLocks noGrp="1"/>
          </p:cNvGraphicFramePr>
          <p:nvPr>
            <p:extLst>
              <p:ext uri="{D42A27DB-BD31-4B8C-83A1-F6EECF244321}">
                <p14:modId xmlns:p14="http://schemas.microsoft.com/office/powerpoint/2010/main" val="1338645758"/>
              </p:ext>
            </p:extLst>
          </p:nvPr>
        </p:nvGraphicFramePr>
        <p:xfrm>
          <a:off x="467544" y="993085"/>
          <a:ext cx="8334772" cy="2194560"/>
        </p:xfrm>
        <a:graphic>
          <a:graphicData uri="http://schemas.openxmlformats.org/drawingml/2006/table">
            <a:tbl>
              <a:tblPr firstRow="1" bandRow="1">
                <a:tableStyleId>{5940675A-B579-460E-94D1-54222C63F5DA}</a:tableStyleId>
              </a:tblPr>
              <a:tblGrid>
                <a:gridCol w="2376264"/>
                <a:gridCol w="1791122"/>
                <a:gridCol w="1728880"/>
                <a:gridCol w="2438506"/>
              </a:tblGrid>
              <a:tr h="206141">
                <a:tc>
                  <a:txBody>
                    <a:bodyPr/>
                    <a:lstStyle/>
                    <a:p>
                      <a:pPr algn="ctr"/>
                      <a:r>
                        <a:rPr lang="en-US" altLang="zh-CN" sz="1200" b="1" baseline="0" dirty="0" smtClean="0">
                          <a:latin typeface="+mj-lt"/>
                        </a:rPr>
                        <a:t>P</a:t>
                      </a:r>
                      <a:r>
                        <a:rPr lang="en-US" altLang="zh-CN" sz="1200" b="1" dirty="0" smtClean="0">
                          <a:latin typeface="+mj-lt"/>
                        </a:rPr>
                        <a:t>ulse shape</a:t>
                      </a:r>
                      <a:endParaRPr lang="zh-CN" altLang="en-US" sz="1200" b="1" dirty="0">
                        <a:latin typeface="+mj-lt"/>
                      </a:endParaRPr>
                    </a:p>
                  </a:txBody>
                  <a:tcPr/>
                </a:tc>
                <a:tc>
                  <a:txBody>
                    <a:bodyPr/>
                    <a:lstStyle/>
                    <a:p>
                      <a:pPr algn="ctr"/>
                      <a:r>
                        <a:rPr lang="en-US" altLang="zh-CN" sz="1200" b="1" dirty="0" smtClean="0">
                          <a:latin typeface="+mj-lt"/>
                        </a:rPr>
                        <a:t>Resolution (ns)</a:t>
                      </a:r>
                      <a:endParaRPr lang="zh-CN" altLang="en-US" sz="1200" b="1" dirty="0">
                        <a:latin typeface="+mj-lt"/>
                      </a:endParaRPr>
                    </a:p>
                  </a:txBody>
                  <a:tcPr/>
                </a:tc>
                <a:tc>
                  <a:txBody>
                    <a:bodyPr/>
                    <a:lstStyle/>
                    <a:p>
                      <a:pPr algn="ctr"/>
                      <a:r>
                        <a:rPr lang="en-US" altLang="zh-CN" sz="1200" b="1" dirty="0" smtClean="0">
                          <a:latin typeface="+mj-lt"/>
                        </a:rPr>
                        <a:t>PSLR (dB)</a:t>
                      </a:r>
                      <a:endParaRPr lang="zh-CN" altLang="en-US" sz="1200" b="1" dirty="0">
                        <a:latin typeface="+mj-lt"/>
                      </a:endParaRPr>
                    </a:p>
                  </a:txBody>
                  <a:tcPr/>
                </a:tc>
                <a:tc>
                  <a:txBody>
                    <a:bodyPr/>
                    <a:lstStyle/>
                    <a:p>
                      <a:pPr algn="ctr"/>
                      <a:r>
                        <a:rPr lang="en-US" altLang="zh-CN" sz="1200" b="1" dirty="0" smtClean="0">
                          <a:latin typeface="+mj-lt"/>
                        </a:rPr>
                        <a:t>Spectrum</a:t>
                      </a:r>
                      <a:r>
                        <a:rPr lang="en-US" altLang="zh-CN" sz="1200" b="1" baseline="0" dirty="0" smtClean="0">
                          <a:latin typeface="+mj-lt"/>
                        </a:rPr>
                        <a:t> efficiency</a:t>
                      </a:r>
                      <a:endParaRPr lang="zh-CN" altLang="en-US" sz="1200" b="1" dirty="0">
                        <a:latin typeface="+mj-lt"/>
                      </a:endParaRPr>
                    </a:p>
                  </a:txBody>
                  <a:tcPr/>
                </a:tc>
              </a:tr>
              <a:tr h="206141">
                <a:tc>
                  <a:txBody>
                    <a:bodyPr/>
                    <a:lstStyle/>
                    <a:p>
                      <a:pPr algn="ctr"/>
                      <a:r>
                        <a:rPr lang="en-US" altLang="zh-CN" sz="1200" dirty="0" smtClean="0">
                          <a:solidFill>
                            <a:srgbClr val="FF0000"/>
                          </a:solidFill>
                          <a:latin typeface="+mj-lt"/>
                        </a:rPr>
                        <a:t>5</a:t>
                      </a:r>
                      <a:r>
                        <a:rPr lang="en-US" altLang="zh-CN" sz="1200" baseline="30000" dirty="0" smtClean="0">
                          <a:solidFill>
                            <a:srgbClr val="FF0000"/>
                          </a:solidFill>
                          <a:latin typeface="+mj-lt"/>
                        </a:rPr>
                        <a:t>th</a:t>
                      </a:r>
                      <a:r>
                        <a:rPr lang="en-US" altLang="zh-CN" sz="1200" baseline="0" dirty="0" smtClean="0">
                          <a:solidFill>
                            <a:srgbClr val="FF0000"/>
                          </a:solidFill>
                          <a:latin typeface="+mj-lt"/>
                        </a:rPr>
                        <a:t> order Butterworth</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1.671</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16.02</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73.92%</a:t>
                      </a:r>
                      <a:endParaRPr lang="zh-CN" altLang="en-US" sz="1200" dirty="0">
                        <a:solidFill>
                          <a:srgbClr val="FF0000"/>
                        </a:solidFill>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6</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1.698</a:t>
                      </a:r>
                      <a:endParaRPr lang="zh-CN" altLang="en-US" sz="1200" dirty="0">
                        <a:latin typeface="+mj-lt"/>
                      </a:endParaRPr>
                    </a:p>
                  </a:txBody>
                  <a:tcPr/>
                </a:tc>
                <a:tc>
                  <a:txBody>
                    <a:bodyPr/>
                    <a:lstStyle/>
                    <a:p>
                      <a:pPr algn="ctr"/>
                      <a:r>
                        <a:rPr lang="en-US" altLang="zh-CN" sz="1200" dirty="0" smtClean="0">
                          <a:latin typeface="+mj-lt"/>
                        </a:rPr>
                        <a:t>15.21</a:t>
                      </a:r>
                      <a:endParaRPr lang="zh-CN" altLang="en-US" sz="1200" dirty="0">
                        <a:latin typeface="+mj-lt"/>
                      </a:endParaRPr>
                    </a:p>
                  </a:txBody>
                  <a:tcPr/>
                </a:tc>
                <a:tc>
                  <a:txBody>
                    <a:bodyPr/>
                    <a:lstStyle/>
                    <a:p>
                      <a:pPr algn="ctr"/>
                      <a:r>
                        <a:rPr lang="en-US" altLang="zh-CN" sz="1200" dirty="0" smtClean="0">
                          <a:latin typeface="+mj-lt"/>
                        </a:rPr>
                        <a:t>73.32%</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7</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1.720</a:t>
                      </a:r>
                      <a:endParaRPr lang="zh-CN" altLang="en-US" sz="1200" dirty="0">
                        <a:latin typeface="+mj-lt"/>
                      </a:endParaRPr>
                    </a:p>
                  </a:txBody>
                  <a:tcPr/>
                </a:tc>
                <a:tc>
                  <a:txBody>
                    <a:bodyPr/>
                    <a:lstStyle/>
                    <a:p>
                      <a:pPr algn="ctr"/>
                      <a:r>
                        <a:rPr lang="en-US" altLang="zh-CN" sz="1200" dirty="0" smtClean="0">
                          <a:latin typeface="+mj-lt"/>
                        </a:rPr>
                        <a:t>14.71</a:t>
                      </a:r>
                      <a:endParaRPr lang="zh-CN" altLang="en-US" sz="1200" dirty="0">
                        <a:latin typeface="+mj-lt"/>
                      </a:endParaRPr>
                    </a:p>
                  </a:txBody>
                  <a:tcPr/>
                </a:tc>
                <a:tc>
                  <a:txBody>
                    <a:bodyPr/>
                    <a:lstStyle/>
                    <a:p>
                      <a:pPr algn="ctr"/>
                      <a:r>
                        <a:rPr lang="en-US" altLang="zh-CN" sz="1200" dirty="0" smtClean="0">
                          <a:latin typeface="+mj-lt"/>
                        </a:rPr>
                        <a:t>72.83%</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8</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1.728</a:t>
                      </a:r>
                      <a:endParaRPr lang="zh-CN" altLang="en-US" sz="1200" dirty="0">
                        <a:latin typeface="+mj-lt"/>
                      </a:endParaRPr>
                    </a:p>
                  </a:txBody>
                  <a:tcPr/>
                </a:tc>
                <a:tc>
                  <a:txBody>
                    <a:bodyPr/>
                    <a:lstStyle/>
                    <a:p>
                      <a:pPr algn="ctr"/>
                      <a:r>
                        <a:rPr lang="en-US" altLang="zh-CN" sz="1200" dirty="0" smtClean="0">
                          <a:latin typeface="+mj-lt"/>
                        </a:rPr>
                        <a:t>14.38</a:t>
                      </a:r>
                      <a:endParaRPr lang="zh-CN" altLang="en-US" sz="1200" dirty="0">
                        <a:latin typeface="+mj-lt"/>
                      </a:endParaRPr>
                    </a:p>
                  </a:txBody>
                  <a:tcPr/>
                </a:tc>
                <a:tc>
                  <a:txBody>
                    <a:bodyPr/>
                    <a:lstStyle/>
                    <a:p>
                      <a:pPr algn="ctr"/>
                      <a:r>
                        <a:rPr lang="en-US" altLang="zh-CN" sz="1200" dirty="0" smtClean="0">
                          <a:latin typeface="+mj-lt"/>
                        </a:rPr>
                        <a:t>72.25%</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9</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1.741</a:t>
                      </a:r>
                      <a:endParaRPr lang="zh-CN" altLang="en-US" sz="1200" dirty="0">
                        <a:latin typeface="+mj-lt"/>
                      </a:endParaRPr>
                    </a:p>
                  </a:txBody>
                  <a:tcPr/>
                </a:tc>
                <a:tc>
                  <a:txBody>
                    <a:bodyPr/>
                    <a:lstStyle/>
                    <a:p>
                      <a:pPr algn="ctr"/>
                      <a:r>
                        <a:rPr lang="en-US" altLang="zh-CN" sz="1200" dirty="0" smtClean="0">
                          <a:latin typeface="+mj-lt"/>
                        </a:rPr>
                        <a:t>14.15</a:t>
                      </a:r>
                      <a:endParaRPr lang="zh-CN" altLang="en-US" sz="1200" dirty="0">
                        <a:latin typeface="+mj-lt"/>
                      </a:endParaRPr>
                    </a:p>
                  </a:txBody>
                  <a:tcPr/>
                </a:tc>
                <a:tc>
                  <a:txBody>
                    <a:bodyPr/>
                    <a:lstStyle/>
                    <a:p>
                      <a:pPr algn="ctr"/>
                      <a:r>
                        <a:rPr lang="en-US" altLang="zh-CN" sz="1200" dirty="0" smtClean="0">
                          <a:latin typeface="+mj-lt"/>
                        </a:rPr>
                        <a:t>71.72%</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10</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1.747</a:t>
                      </a:r>
                      <a:endParaRPr lang="zh-CN" altLang="en-US" sz="1200" dirty="0">
                        <a:latin typeface="+mj-lt"/>
                      </a:endParaRPr>
                    </a:p>
                  </a:txBody>
                  <a:tcPr/>
                </a:tc>
                <a:tc>
                  <a:txBody>
                    <a:bodyPr/>
                    <a:lstStyle/>
                    <a:p>
                      <a:pPr algn="ctr"/>
                      <a:r>
                        <a:rPr lang="en-US" altLang="zh-CN" sz="1200" dirty="0" smtClean="0">
                          <a:latin typeface="+mj-lt"/>
                        </a:rPr>
                        <a:t>14.00</a:t>
                      </a:r>
                      <a:endParaRPr lang="zh-CN" altLang="en-US" sz="1200" dirty="0">
                        <a:latin typeface="+mj-lt"/>
                      </a:endParaRPr>
                    </a:p>
                  </a:txBody>
                  <a:tcPr/>
                </a:tc>
                <a:tc>
                  <a:txBody>
                    <a:bodyPr/>
                    <a:lstStyle/>
                    <a:p>
                      <a:pPr algn="ctr"/>
                      <a:r>
                        <a:rPr lang="en-US" altLang="zh-CN" sz="1200" dirty="0" smtClean="0">
                          <a:latin typeface="+mj-lt"/>
                        </a:rPr>
                        <a:t>71.58%</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11</a:t>
                      </a:r>
                      <a:r>
                        <a:rPr lang="en-US" altLang="zh-CN" sz="1200" baseline="30000" dirty="0" smtClean="0">
                          <a:latin typeface="+mj-lt"/>
                        </a:rPr>
                        <a:t>th</a:t>
                      </a:r>
                      <a:r>
                        <a:rPr lang="en-US" altLang="zh-CN" sz="1200" baseline="0" dirty="0" smtClean="0">
                          <a:latin typeface="+mj-lt"/>
                        </a:rPr>
                        <a:t> order Butterworth</a:t>
                      </a:r>
                      <a:endParaRPr lang="zh-CN" altLang="en-US" sz="1200" dirty="0" smtClean="0">
                        <a:latin typeface="+mj-lt"/>
                      </a:endParaRPr>
                    </a:p>
                  </a:txBody>
                  <a:tcPr/>
                </a:tc>
                <a:tc>
                  <a:txBody>
                    <a:bodyPr/>
                    <a:lstStyle/>
                    <a:p>
                      <a:pPr algn="ctr"/>
                      <a:r>
                        <a:rPr lang="en-US" altLang="zh-CN" sz="1200" dirty="0" smtClean="0">
                          <a:latin typeface="+mj-lt"/>
                        </a:rPr>
                        <a:t>1.760</a:t>
                      </a:r>
                      <a:endParaRPr lang="zh-CN" altLang="en-US" sz="1200" dirty="0">
                        <a:latin typeface="+mj-lt"/>
                      </a:endParaRPr>
                    </a:p>
                  </a:txBody>
                  <a:tcPr/>
                </a:tc>
                <a:tc>
                  <a:txBody>
                    <a:bodyPr/>
                    <a:lstStyle/>
                    <a:p>
                      <a:pPr algn="ctr"/>
                      <a:r>
                        <a:rPr lang="en-US" altLang="zh-CN" sz="1200" dirty="0" smtClean="0">
                          <a:latin typeface="+mj-lt"/>
                        </a:rPr>
                        <a:t>13.51</a:t>
                      </a:r>
                      <a:endParaRPr lang="zh-CN" altLang="en-US" sz="1200" dirty="0">
                        <a:latin typeface="+mj-lt"/>
                      </a:endParaRPr>
                    </a:p>
                  </a:txBody>
                  <a:tcPr/>
                </a:tc>
                <a:tc>
                  <a:txBody>
                    <a:bodyPr/>
                    <a:lstStyle/>
                    <a:p>
                      <a:pPr algn="ctr"/>
                      <a:r>
                        <a:rPr lang="en-US" altLang="zh-CN" sz="1200" dirty="0" smtClean="0">
                          <a:latin typeface="+mj-lt"/>
                        </a:rPr>
                        <a:t>63.51%</a:t>
                      </a:r>
                      <a:endParaRPr lang="zh-CN" altLang="en-US" sz="1200" dirty="0">
                        <a:latin typeface="+mj-lt"/>
                      </a:endParaRPr>
                    </a:p>
                  </a:txBody>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4234178948"/>
              </p:ext>
            </p:extLst>
          </p:nvPr>
        </p:nvGraphicFramePr>
        <p:xfrm>
          <a:off x="468712" y="3192368"/>
          <a:ext cx="8333603" cy="548640"/>
        </p:xfrm>
        <a:graphic>
          <a:graphicData uri="http://schemas.openxmlformats.org/drawingml/2006/table">
            <a:tbl>
              <a:tblPr firstRow="1" bandRow="1">
                <a:tableStyleId>{5940675A-B579-460E-94D1-54222C63F5DA}</a:tableStyleId>
              </a:tblPr>
              <a:tblGrid>
                <a:gridCol w="2375096"/>
                <a:gridCol w="1791706"/>
                <a:gridCol w="1728637"/>
                <a:gridCol w="2438164"/>
              </a:tblGrid>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rgbClr val="FF0000"/>
                          </a:solidFill>
                          <a:latin typeface="+mj-lt"/>
                        </a:rPr>
                        <a:t>Gaussian pulse 8.2e-10</a:t>
                      </a:r>
                      <a:endParaRPr lang="zh-CN" altLang="en-US" sz="1200" dirty="0" smtClean="0">
                        <a:solidFill>
                          <a:srgbClr val="FF0000"/>
                        </a:solidFill>
                        <a:latin typeface="+mj-lt"/>
                      </a:endParaRPr>
                    </a:p>
                  </a:txBody>
                  <a:tcPr/>
                </a:tc>
                <a:tc>
                  <a:txBody>
                    <a:bodyPr/>
                    <a:lstStyle/>
                    <a:p>
                      <a:pPr algn="ctr"/>
                      <a:r>
                        <a:rPr lang="en-US" altLang="zh-CN" sz="1200" dirty="0" smtClean="0">
                          <a:solidFill>
                            <a:srgbClr val="FF0000"/>
                          </a:solidFill>
                          <a:latin typeface="+mj-lt"/>
                        </a:rPr>
                        <a:t>1.926</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322.56</a:t>
                      </a:r>
                      <a:endParaRPr lang="zh-CN" altLang="en-US" sz="1200" dirty="0">
                        <a:solidFill>
                          <a:srgbClr val="FF0000"/>
                        </a:solidFill>
                        <a:latin typeface="+mj-lt"/>
                      </a:endParaRPr>
                    </a:p>
                  </a:txBody>
                  <a:tcPr/>
                </a:tc>
                <a:tc>
                  <a:txBody>
                    <a:bodyPr/>
                    <a:lstStyle/>
                    <a:p>
                      <a:pPr algn="ctr"/>
                      <a:r>
                        <a:rPr lang="en-US" altLang="zh-CN" sz="1200" kern="1200" dirty="0" smtClean="0">
                          <a:solidFill>
                            <a:srgbClr val="FF0000"/>
                          </a:solidFill>
                          <a:latin typeface="+mj-lt"/>
                          <a:ea typeface="+mn-ea"/>
                          <a:cs typeface="+mn-cs"/>
                        </a:rPr>
                        <a:t>50.29%</a:t>
                      </a:r>
                      <a:endParaRPr lang="zh-CN" altLang="en-US" sz="1200" kern="1200" dirty="0">
                        <a:solidFill>
                          <a:srgbClr val="FF0000"/>
                        </a:solidFill>
                        <a:latin typeface="+mj-lt"/>
                        <a:ea typeface="+mn-ea"/>
                        <a:cs typeface="+mn-cs"/>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latin typeface="+mj-lt"/>
                          <a:ea typeface="+mn-ea"/>
                          <a:cs typeface="+mn-cs"/>
                        </a:rPr>
                        <a:t>Gaussian pulse 8.5e-10</a:t>
                      </a:r>
                      <a:endParaRPr lang="zh-CN" altLang="en-US" sz="1200" kern="1200" baseline="0" dirty="0" smtClean="0">
                        <a:solidFill>
                          <a:schemeClr val="tx1"/>
                        </a:solidFill>
                        <a:latin typeface="+mj-lt"/>
                        <a:ea typeface="+mn-ea"/>
                        <a:cs typeface="+mn-cs"/>
                      </a:endParaRPr>
                    </a:p>
                  </a:txBody>
                  <a:tcPr/>
                </a:tc>
                <a:tc>
                  <a:txBody>
                    <a:bodyPr/>
                    <a:lstStyle/>
                    <a:p>
                      <a:pPr algn="ctr"/>
                      <a:r>
                        <a:rPr lang="en-US" altLang="zh-CN" sz="1200" kern="1200" baseline="0" dirty="0" smtClean="0">
                          <a:solidFill>
                            <a:schemeClr val="tx1"/>
                          </a:solidFill>
                          <a:latin typeface="+mj-lt"/>
                          <a:ea typeface="+mn-ea"/>
                          <a:cs typeface="+mn-cs"/>
                        </a:rPr>
                        <a:t>1.998</a:t>
                      </a:r>
                      <a:endParaRPr lang="zh-CN" altLang="en-US" sz="1200" kern="1200" baseline="0" dirty="0">
                        <a:solidFill>
                          <a:schemeClr val="tx1"/>
                        </a:solidFill>
                        <a:latin typeface="+mj-lt"/>
                        <a:ea typeface="+mn-ea"/>
                        <a:cs typeface="+mn-cs"/>
                      </a:endParaRPr>
                    </a:p>
                  </a:txBody>
                  <a:tcPr/>
                </a:tc>
                <a:tc>
                  <a:txBody>
                    <a:bodyPr/>
                    <a:lstStyle/>
                    <a:p>
                      <a:pPr algn="ctr"/>
                      <a:r>
                        <a:rPr lang="en-US" altLang="zh-CN" sz="1200" kern="1200" baseline="0" dirty="0" smtClean="0">
                          <a:solidFill>
                            <a:schemeClr val="tx1"/>
                          </a:solidFill>
                          <a:latin typeface="+mj-lt"/>
                          <a:ea typeface="+mn-ea"/>
                          <a:cs typeface="+mn-cs"/>
                        </a:rPr>
                        <a:t>323.07</a:t>
                      </a:r>
                      <a:endParaRPr lang="zh-CN" altLang="en-US" sz="1200" kern="1200" baseline="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48.48%</a:t>
                      </a:r>
                      <a:endParaRPr lang="zh-CN" altLang="en-US" sz="1200" kern="1200" dirty="0">
                        <a:solidFill>
                          <a:schemeClr val="tx1"/>
                        </a:solidFill>
                        <a:latin typeface="+mj-lt"/>
                        <a:ea typeface="+mn-ea"/>
                        <a:cs typeface="+mn-cs"/>
                      </a:endParaRPr>
                    </a:p>
                  </a:txBody>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980075969"/>
              </p:ext>
            </p:extLst>
          </p:nvPr>
        </p:nvGraphicFramePr>
        <p:xfrm>
          <a:off x="470759" y="3741008"/>
          <a:ext cx="8331556" cy="1920240"/>
        </p:xfrm>
        <a:graphic>
          <a:graphicData uri="http://schemas.openxmlformats.org/drawingml/2006/table">
            <a:tbl>
              <a:tblPr firstRow="1" bandRow="1">
                <a:tableStyleId>{5940675A-B579-460E-94D1-54222C63F5DA}</a:tableStyleId>
              </a:tblPr>
              <a:tblGrid>
                <a:gridCol w="2372133"/>
                <a:gridCol w="1793645"/>
                <a:gridCol w="1728213"/>
                <a:gridCol w="2437565"/>
              </a:tblGrid>
              <a:tr h="206141">
                <a:tc>
                  <a:txBody>
                    <a:bodyPr/>
                    <a:lstStyle/>
                    <a:p>
                      <a:pPr marL="0" algn="ctr" defTabSz="914400" rtl="0" eaLnBrk="1" latinLnBrk="0" hangingPunct="1"/>
                      <a:r>
                        <a:rPr lang="en-US" altLang="zh-CN" sz="1200" kern="1200" dirty="0" smtClean="0">
                          <a:solidFill>
                            <a:schemeClr val="tx1"/>
                          </a:solidFill>
                          <a:latin typeface="+mj-lt"/>
                          <a:ea typeface="+mn-ea"/>
                          <a:cs typeface="+mn-cs"/>
                        </a:rPr>
                        <a:t>5</a:t>
                      </a:r>
                      <a:r>
                        <a:rPr lang="en-US" altLang="zh-CN" sz="1200" kern="1200" baseline="30000" dirty="0" smtClean="0">
                          <a:solidFill>
                            <a:schemeClr val="tx1"/>
                          </a:solidFill>
                          <a:latin typeface="+mj-lt"/>
                          <a:ea typeface="+mn-ea"/>
                          <a:cs typeface="+mn-cs"/>
                        </a:rPr>
                        <a:t>th</a:t>
                      </a:r>
                      <a:r>
                        <a:rPr lang="en-US" altLang="zh-CN" sz="1200" kern="1200" dirty="0" smtClean="0">
                          <a:solidFill>
                            <a:schemeClr val="tx1"/>
                          </a:solidFill>
                          <a:latin typeface="+mj-lt"/>
                          <a:ea typeface="+mn-ea"/>
                          <a:cs typeface="+mn-cs"/>
                        </a:rPr>
                        <a:t> order Butterworth+3.6e-9</a:t>
                      </a:r>
                      <a:endParaRPr lang="zh-CN" altLang="en-US" sz="1200" kern="120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1.677</a:t>
                      </a:r>
                      <a:endParaRPr lang="zh-CN" altLang="en-US" sz="1200" kern="120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18.40</a:t>
                      </a:r>
                      <a:endParaRPr lang="zh-CN" altLang="en-US" sz="1200" kern="1200" dirty="0">
                        <a:solidFill>
                          <a:schemeClr val="tx1"/>
                        </a:solidFill>
                        <a:latin typeface="+mj-lt"/>
                        <a:ea typeface="+mn-ea"/>
                        <a:cs typeface="+mn-cs"/>
                      </a:endParaRPr>
                    </a:p>
                  </a:txBody>
                  <a:tcPr/>
                </a:tc>
                <a:tc>
                  <a:txBody>
                    <a:bodyPr/>
                    <a:lstStyle/>
                    <a:p>
                      <a:pPr marL="0" algn="ctr" defTabSz="914400" rtl="0" eaLnBrk="1" latinLnBrk="0" hangingPunct="1"/>
                      <a:r>
                        <a:rPr lang="en-US" altLang="zh-CN" sz="1200" kern="1200" dirty="0" smtClean="0">
                          <a:solidFill>
                            <a:schemeClr val="tx1"/>
                          </a:solidFill>
                          <a:latin typeface="+mj-lt"/>
                          <a:ea typeface="+mn-ea"/>
                          <a:cs typeface="+mn-cs"/>
                        </a:rPr>
                        <a:t>70.40%</a:t>
                      </a:r>
                      <a:endParaRPr lang="zh-CN" altLang="en-US" sz="1200" kern="1200" dirty="0">
                        <a:solidFill>
                          <a:schemeClr val="tx1"/>
                        </a:solidFill>
                        <a:latin typeface="+mj-lt"/>
                        <a:ea typeface="+mn-ea"/>
                        <a:cs typeface="+mn-cs"/>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6</a:t>
                      </a:r>
                      <a:r>
                        <a:rPr lang="en-US" altLang="zh-CN" sz="1200" baseline="30000" dirty="0" smtClean="0">
                          <a:latin typeface="+mj-lt"/>
                        </a:rPr>
                        <a:t>th</a:t>
                      </a:r>
                      <a:r>
                        <a:rPr lang="en-US" altLang="zh-CN" sz="1200" baseline="0" dirty="0" smtClean="0">
                          <a:latin typeface="+mj-lt"/>
                        </a:rPr>
                        <a:t> order Butterworth+2.2e-9</a:t>
                      </a:r>
                      <a:endParaRPr lang="zh-CN" altLang="en-US" sz="1200" dirty="0" smtClean="0">
                        <a:latin typeface="+mj-lt"/>
                      </a:endParaRPr>
                    </a:p>
                  </a:txBody>
                  <a:tcPr/>
                </a:tc>
                <a:tc>
                  <a:txBody>
                    <a:bodyPr/>
                    <a:lstStyle/>
                    <a:p>
                      <a:pPr algn="ctr"/>
                      <a:r>
                        <a:rPr lang="en-US" altLang="zh-CN" sz="1200" dirty="0" smtClean="0">
                          <a:latin typeface="+mj-lt"/>
                        </a:rPr>
                        <a:t>1.711</a:t>
                      </a:r>
                      <a:endParaRPr lang="zh-CN" altLang="en-US" sz="1200" dirty="0">
                        <a:latin typeface="+mj-lt"/>
                      </a:endParaRPr>
                    </a:p>
                  </a:txBody>
                  <a:tcPr/>
                </a:tc>
                <a:tc>
                  <a:txBody>
                    <a:bodyPr/>
                    <a:lstStyle/>
                    <a:p>
                      <a:pPr algn="ctr"/>
                      <a:r>
                        <a:rPr lang="en-US" altLang="zh-CN" sz="1200" dirty="0" smtClean="0">
                          <a:latin typeface="+mj-lt"/>
                        </a:rPr>
                        <a:t>21.53</a:t>
                      </a:r>
                      <a:endParaRPr lang="zh-CN" altLang="en-US" sz="1200" dirty="0">
                        <a:latin typeface="+mj-lt"/>
                      </a:endParaRPr>
                    </a:p>
                  </a:txBody>
                  <a:tcPr/>
                </a:tc>
                <a:tc>
                  <a:txBody>
                    <a:bodyPr/>
                    <a:lstStyle/>
                    <a:p>
                      <a:pPr algn="ctr"/>
                      <a:r>
                        <a:rPr lang="en-US" altLang="zh-CN" sz="1200" dirty="0" smtClean="0">
                          <a:latin typeface="+mj-lt"/>
                        </a:rPr>
                        <a:t>66.45%</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7</a:t>
                      </a:r>
                      <a:r>
                        <a:rPr lang="en-US" altLang="zh-CN" sz="1200" baseline="30000" dirty="0" smtClean="0">
                          <a:latin typeface="+mj-lt"/>
                        </a:rPr>
                        <a:t>th</a:t>
                      </a:r>
                      <a:r>
                        <a:rPr lang="en-US" altLang="zh-CN" sz="1200" baseline="0" dirty="0" smtClean="0">
                          <a:latin typeface="+mj-lt"/>
                        </a:rPr>
                        <a:t> order Butterworth+1.8e-9</a:t>
                      </a:r>
                      <a:endParaRPr lang="zh-CN" altLang="en-US" sz="1200" dirty="0" smtClean="0">
                        <a:latin typeface="+mj-lt"/>
                      </a:endParaRPr>
                    </a:p>
                  </a:txBody>
                  <a:tcPr/>
                </a:tc>
                <a:tc>
                  <a:txBody>
                    <a:bodyPr/>
                    <a:lstStyle/>
                    <a:p>
                      <a:pPr algn="ctr"/>
                      <a:r>
                        <a:rPr lang="en-US" altLang="zh-CN" sz="1200" dirty="0" smtClean="0">
                          <a:latin typeface="+mj-lt"/>
                        </a:rPr>
                        <a:t>1.731</a:t>
                      </a:r>
                      <a:endParaRPr lang="zh-CN" altLang="en-US" sz="1200" dirty="0">
                        <a:latin typeface="+mj-lt"/>
                      </a:endParaRPr>
                    </a:p>
                  </a:txBody>
                  <a:tcPr/>
                </a:tc>
                <a:tc>
                  <a:txBody>
                    <a:bodyPr/>
                    <a:lstStyle/>
                    <a:p>
                      <a:pPr algn="ctr"/>
                      <a:r>
                        <a:rPr lang="en-US" altLang="zh-CN" sz="1200" dirty="0" smtClean="0">
                          <a:latin typeface="+mj-lt"/>
                        </a:rPr>
                        <a:t>23.85</a:t>
                      </a:r>
                      <a:endParaRPr lang="zh-CN" altLang="en-US" sz="1200" dirty="0">
                        <a:latin typeface="+mj-lt"/>
                      </a:endParaRPr>
                    </a:p>
                  </a:txBody>
                  <a:tcPr/>
                </a:tc>
                <a:tc>
                  <a:txBody>
                    <a:bodyPr/>
                    <a:lstStyle/>
                    <a:p>
                      <a:pPr algn="ctr"/>
                      <a:r>
                        <a:rPr lang="en-US" altLang="zh-CN" sz="1200" dirty="0" smtClean="0">
                          <a:latin typeface="+mj-lt"/>
                        </a:rPr>
                        <a:t>64.31%</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8</a:t>
                      </a:r>
                      <a:r>
                        <a:rPr lang="en-US" altLang="zh-CN" sz="1200" baseline="30000" dirty="0" smtClean="0">
                          <a:latin typeface="+mj-lt"/>
                        </a:rPr>
                        <a:t>th</a:t>
                      </a:r>
                      <a:r>
                        <a:rPr lang="en-US" altLang="zh-CN" sz="1200" baseline="0" dirty="0" smtClean="0">
                          <a:latin typeface="+mj-lt"/>
                        </a:rPr>
                        <a:t> order Butterworth+1.65e-9</a:t>
                      </a:r>
                      <a:endParaRPr lang="zh-CN" altLang="en-US" sz="1200" dirty="0" smtClean="0">
                        <a:latin typeface="+mj-lt"/>
                      </a:endParaRPr>
                    </a:p>
                  </a:txBody>
                  <a:tcPr/>
                </a:tc>
                <a:tc>
                  <a:txBody>
                    <a:bodyPr/>
                    <a:lstStyle/>
                    <a:p>
                      <a:pPr algn="ctr"/>
                      <a:r>
                        <a:rPr lang="en-US" altLang="zh-CN" sz="1200" dirty="0" smtClean="0">
                          <a:latin typeface="+mj-lt"/>
                        </a:rPr>
                        <a:t>1.752</a:t>
                      </a:r>
                      <a:endParaRPr lang="zh-CN" altLang="en-US" sz="1200" dirty="0">
                        <a:latin typeface="+mj-lt"/>
                      </a:endParaRPr>
                    </a:p>
                  </a:txBody>
                  <a:tcPr/>
                </a:tc>
                <a:tc>
                  <a:txBody>
                    <a:bodyPr/>
                    <a:lstStyle/>
                    <a:p>
                      <a:pPr algn="ctr"/>
                      <a:r>
                        <a:rPr lang="en-US" altLang="zh-CN" sz="1200" dirty="0" smtClean="0">
                          <a:latin typeface="+mj-lt"/>
                        </a:rPr>
                        <a:t>25.38</a:t>
                      </a:r>
                      <a:endParaRPr lang="zh-CN" altLang="en-US" sz="1200" dirty="0">
                        <a:latin typeface="+mj-lt"/>
                      </a:endParaRPr>
                    </a:p>
                  </a:txBody>
                  <a:tcPr/>
                </a:tc>
                <a:tc>
                  <a:txBody>
                    <a:bodyPr/>
                    <a:lstStyle/>
                    <a:p>
                      <a:pPr algn="ctr"/>
                      <a:r>
                        <a:rPr lang="en-US" altLang="zh-CN" sz="1200" dirty="0" smtClean="0">
                          <a:latin typeface="+mj-lt"/>
                        </a:rPr>
                        <a:t>62.74%</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9</a:t>
                      </a:r>
                      <a:r>
                        <a:rPr lang="en-US" altLang="zh-CN" sz="1200" baseline="30000" dirty="0" smtClean="0">
                          <a:latin typeface="+mj-lt"/>
                        </a:rPr>
                        <a:t>th</a:t>
                      </a:r>
                      <a:r>
                        <a:rPr lang="en-US" altLang="zh-CN" sz="1200" baseline="0" dirty="0" smtClean="0">
                          <a:latin typeface="+mj-lt"/>
                        </a:rPr>
                        <a:t> order Butterworth+1.55e-9</a:t>
                      </a:r>
                      <a:endParaRPr lang="zh-CN" altLang="en-US" sz="1200" dirty="0" smtClean="0">
                        <a:latin typeface="+mj-lt"/>
                      </a:endParaRPr>
                    </a:p>
                  </a:txBody>
                  <a:tcPr/>
                </a:tc>
                <a:tc>
                  <a:txBody>
                    <a:bodyPr/>
                    <a:lstStyle/>
                    <a:p>
                      <a:pPr algn="ctr"/>
                      <a:r>
                        <a:rPr lang="en-US" altLang="zh-CN" sz="1200" dirty="0" smtClean="0">
                          <a:latin typeface="+mj-lt"/>
                        </a:rPr>
                        <a:t>1.765</a:t>
                      </a:r>
                      <a:endParaRPr lang="zh-CN" altLang="en-US" sz="1200" dirty="0">
                        <a:latin typeface="+mj-lt"/>
                      </a:endParaRPr>
                    </a:p>
                  </a:txBody>
                  <a:tcPr/>
                </a:tc>
                <a:tc>
                  <a:txBody>
                    <a:bodyPr/>
                    <a:lstStyle/>
                    <a:p>
                      <a:pPr algn="ctr"/>
                      <a:r>
                        <a:rPr lang="en-US" altLang="zh-CN" sz="1200" dirty="0" smtClean="0">
                          <a:latin typeface="+mj-lt"/>
                        </a:rPr>
                        <a:t>26.73</a:t>
                      </a:r>
                      <a:endParaRPr lang="zh-CN" altLang="en-US" sz="1200" dirty="0">
                        <a:latin typeface="+mj-lt"/>
                      </a:endParaRPr>
                    </a:p>
                  </a:txBody>
                  <a:tcPr/>
                </a:tc>
                <a:tc>
                  <a:txBody>
                    <a:bodyPr/>
                    <a:lstStyle/>
                    <a:p>
                      <a:pPr algn="ctr"/>
                      <a:r>
                        <a:rPr lang="en-US" altLang="zh-CN" sz="1200" dirty="0" smtClean="0">
                          <a:latin typeface="+mj-lt"/>
                        </a:rPr>
                        <a:t>61.39%</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mj-lt"/>
                        </a:rPr>
                        <a:t>10</a:t>
                      </a:r>
                      <a:r>
                        <a:rPr lang="en-US" altLang="zh-CN" sz="1200" baseline="30000" dirty="0" smtClean="0">
                          <a:latin typeface="+mj-lt"/>
                        </a:rPr>
                        <a:t>th</a:t>
                      </a:r>
                      <a:r>
                        <a:rPr lang="en-US" altLang="zh-CN" sz="1200" baseline="0" dirty="0" smtClean="0">
                          <a:latin typeface="+mj-lt"/>
                        </a:rPr>
                        <a:t> order Butterworth+1.45e-9</a:t>
                      </a:r>
                      <a:endParaRPr lang="zh-CN" altLang="en-US" sz="1200" dirty="0" smtClean="0">
                        <a:latin typeface="+mj-lt"/>
                      </a:endParaRPr>
                    </a:p>
                  </a:txBody>
                  <a:tcPr/>
                </a:tc>
                <a:tc>
                  <a:txBody>
                    <a:bodyPr/>
                    <a:lstStyle/>
                    <a:p>
                      <a:pPr algn="ctr"/>
                      <a:r>
                        <a:rPr lang="en-US" altLang="zh-CN" sz="1200" dirty="0" smtClean="0">
                          <a:latin typeface="+mj-lt"/>
                        </a:rPr>
                        <a:t>1.777</a:t>
                      </a:r>
                      <a:endParaRPr lang="zh-CN" altLang="en-US" sz="1200" dirty="0">
                        <a:latin typeface="+mj-lt"/>
                      </a:endParaRPr>
                    </a:p>
                  </a:txBody>
                  <a:tcPr/>
                </a:tc>
                <a:tc>
                  <a:txBody>
                    <a:bodyPr/>
                    <a:lstStyle/>
                    <a:p>
                      <a:pPr algn="ctr"/>
                      <a:r>
                        <a:rPr lang="en-US" altLang="zh-CN" sz="1200" dirty="0" smtClean="0">
                          <a:latin typeface="+mj-lt"/>
                        </a:rPr>
                        <a:t>28.50</a:t>
                      </a:r>
                      <a:endParaRPr lang="zh-CN" altLang="en-US" sz="1200" dirty="0">
                        <a:latin typeface="+mj-lt"/>
                      </a:endParaRPr>
                    </a:p>
                  </a:txBody>
                  <a:tcPr/>
                </a:tc>
                <a:tc>
                  <a:txBody>
                    <a:bodyPr/>
                    <a:lstStyle/>
                    <a:p>
                      <a:pPr algn="ctr"/>
                      <a:r>
                        <a:rPr lang="en-US" altLang="zh-CN" sz="1200" dirty="0" smtClean="0">
                          <a:latin typeface="+mj-lt"/>
                        </a:rPr>
                        <a:t>60.36%</a:t>
                      </a:r>
                      <a:endParaRPr lang="zh-CN" altLang="en-US" sz="1200" dirty="0">
                        <a:latin typeface="+mj-lt"/>
                      </a:endParaRPr>
                    </a:p>
                  </a:txBody>
                  <a:tcPr/>
                </a:tc>
              </a:tr>
              <a:tr h="206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rgbClr val="FF0000"/>
                          </a:solidFill>
                          <a:latin typeface="+mj-lt"/>
                        </a:rPr>
                        <a:t>11</a:t>
                      </a:r>
                      <a:r>
                        <a:rPr lang="en-US" altLang="zh-CN" sz="1200" baseline="30000" dirty="0" smtClean="0">
                          <a:solidFill>
                            <a:srgbClr val="FF0000"/>
                          </a:solidFill>
                          <a:latin typeface="+mj-lt"/>
                        </a:rPr>
                        <a:t>th</a:t>
                      </a:r>
                      <a:r>
                        <a:rPr lang="en-US" altLang="zh-CN" sz="1200" baseline="0" dirty="0" smtClean="0">
                          <a:solidFill>
                            <a:srgbClr val="FF0000"/>
                          </a:solidFill>
                          <a:latin typeface="+mj-lt"/>
                        </a:rPr>
                        <a:t> order Butterworth+1.40e-9</a:t>
                      </a:r>
                      <a:endParaRPr lang="zh-CN" altLang="en-US" sz="1200" dirty="0" smtClean="0">
                        <a:solidFill>
                          <a:srgbClr val="FF0000"/>
                        </a:solidFill>
                        <a:latin typeface="+mj-lt"/>
                      </a:endParaRPr>
                    </a:p>
                  </a:txBody>
                  <a:tcPr/>
                </a:tc>
                <a:tc>
                  <a:txBody>
                    <a:bodyPr/>
                    <a:lstStyle/>
                    <a:p>
                      <a:pPr algn="ctr"/>
                      <a:r>
                        <a:rPr lang="en-US" altLang="zh-CN" sz="1200" dirty="0" smtClean="0">
                          <a:solidFill>
                            <a:srgbClr val="FF0000"/>
                          </a:solidFill>
                          <a:latin typeface="+mj-lt"/>
                        </a:rPr>
                        <a:t>1.784</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28.86</a:t>
                      </a:r>
                      <a:endParaRPr lang="zh-CN" altLang="en-US" sz="1200" dirty="0">
                        <a:solidFill>
                          <a:srgbClr val="FF0000"/>
                        </a:solidFill>
                        <a:latin typeface="+mj-lt"/>
                      </a:endParaRPr>
                    </a:p>
                  </a:txBody>
                  <a:tcPr/>
                </a:tc>
                <a:tc>
                  <a:txBody>
                    <a:bodyPr/>
                    <a:lstStyle/>
                    <a:p>
                      <a:pPr algn="ctr"/>
                      <a:r>
                        <a:rPr lang="en-US" altLang="zh-CN" sz="1200" dirty="0" smtClean="0">
                          <a:solidFill>
                            <a:srgbClr val="FF0000"/>
                          </a:solidFill>
                          <a:latin typeface="+mj-lt"/>
                        </a:rPr>
                        <a:t>59.94%</a:t>
                      </a:r>
                      <a:endParaRPr lang="zh-CN" altLang="en-US" sz="1200" dirty="0">
                        <a:solidFill>
                          <a:srgbClr val="FF0000"/>
                        </a:solidFill>
                        <a:latin typeface="+mj-lt"/>
                      </a:endParaRPr>
                    </a:p>
                  </a:txBody>
                  <a:tcPr/>
                </a:tc>
              </a:tr>
            </a:tbl>
          </a:graphicData>
        </a:graphic>
      </p:graphicFrame>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2322814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15</a:t>
            </a:fld>
            <a:endParaRPr lang="en-US" altLang="en-US" dirty="0"/>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3" name="文本框 2"/>
          <p:cNvSpPr txBox="1"/>
          <p:nvPr/>
        </p:nvSpPr>
        <p:spPr>
          <a:xfrm>
            <a:off x="564146" y="5353807"/>
            <a:ext cx="8879804" cy="830997"/>
          </a:xfrm>
          <a:prstGeom prst="rect">
            <a:avLst/>
          </a:prstGeom>
          <a:noFill/>
        </p:spPr>
        <p:txBody>
          <a:bodyPr wrap="square" rtlCol="0">
            <a:spAutoFit/>
          </a:bodyPr>
          <a:lstStyle/>
          <a:p>
            <a:pPr marL="171450" indent="-171450">
              <a:buFont typeface="Arial" panose="020B0604020202020204" pitchFamily="34" charset="0"/>
              <a:buChar char="•"/>
            </a:pPr>
            <a:r>
              <a:rPr lang="en-US" altLang="zh-CN" sz="1600" b="1" dirty="0" smtClean="0"/>
              <a:t>Resolution: </a:t>
            </a:r>
            <a:r>
              <a:rPr lang="en-US" altLang="zh-CN" sz="1600" dirty="0" smtClean="0"/>
              <a:t>the 5</a:t>
            </a:r>
            <a:r>
              <a:rPr lang="en-US" altLang="zh-CN" sz="1600" baseline="30000" dirty="0" smtClean="0"/>
              <a:t>th</a:t>
            </a:r>
            <a:r>
              <a:rPr lang="en-US" altLang="zh-CN" sz="1600" dirty="0" smtClean="0"/>
              <a:t> order Butterworth pulse is the best one.</a:t>
            </a:r>
          </a:p>
          <a:p>
            <a:pPr marL="171450" indent="-171450">
              <a:buFont typeface="Arial" panose="020B0604020202020204" pitchFamily="34" charset="0"/>
              <a:buChar char="•"/>
            </a:pPr>
            <a:r>
              <a:rPr lang="en-US" altLang="zh-CN" sz="1600" b="1" dirty="0" smtClean="0"/>
              <a:t>PSLR: </a:t>
            </a:r>
            <a:r>
              <a:rPr lang="en-US" altLang="zh-CN" sz="1600" dirty="0" smtClean="0"/>
              <a:t>the Gaussian pulse is the best one.</a:t>
            </a:r>
          </a:p>
          <a:p>
            <a:pPr marL="171450" indent="-171450">
              <a:buFont typeface="Arial" panose="020B0604020202020204" pitchFamily="34" charset="0"/>
              <a:buChar char="•"/>
            </a:pPr>
            <a:r>
              <a:rPr lang="en-US" altLang="zh-CN" sz="1600" b="1" dirty="0" smtClean="0"/>
              <a:t>Spectrum efficiency: </a:t>
            </a:r>
            <a:r>
              <a:rPr lang="en-US" altLang="zh-CN" sz="1600" dirty="0"/>
              <a:t>the 5</a:t>
            </a:r>
            <a:r>
              <a:rPr lang="en-US" altLang="zh-CN" sz="1600" baseline="30000" dirty="0"/>
              <a:t>th</a:t>
            </a:r>
            <a:r>
              <a:rPr lang="en-US" altLang="zh-CN" sz="1600" dirty="0"/>
              <a:t> order Butterworth pulse is the best one</a:t>
            </a:r>
            <a:r>
              <a:rPr lang="en-US" altLang="zh-CN" sz="1600" dirty="0" smtClean="0"/>
              <a:t>.</a:t>
            </a:r>
          </a:p>
        </p:txBody>
      </p:sp>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pic>
        <p:nvPicPr>
          <p:cNvPr id="2" name="图片 1"/>
          <p:cNvPicPr>
            <a:picLocks noChangeAspect="1"/>
          </p:cNvPicPr>
          <p:nvPr/>
        </p:nvPicPr>
        <p:blipFill>
          <a:blip r:embed="rId3"/>
          <a:stretch>
            <a:fillRect/>
          </a:stretch>
        </p:blipFill>
        <p:spPr>
          <a:xfrm>
            <a:off x="-396552" y="1466244"/>
            <a:ext cx="9698371" cy="3384376"/>
          </a:xfrm>
          <a:prstGeom prst="rect">
            <a:avLst/>
          </a:prstGeom>
        </p:spPr>
      </p:pic>
      <p:sp>
        <p:nvSpPr>
          <p:cNvPr id="14" name="Rectangle 2"/>
          <p:cNvSpPr txBox="1">
            <a:spLocks noChangeArrowheads="1"/>
          </p:cNvSpPr>
          <p:nvPr/>
        </p:nvSpPr>
        <p:spPr bwMode="auto">
          <a:xfrm>
            <a:off x="723900" y="345779"/>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2800" b="1" kern="0" dirty="0" smtClean="0">
                <a:solidFill>
                  <a:schemeClr val="tx1"/>
                </a:solidFill>
              </a:rPr>
              <a:t>Performance comparison</a:t>
            </a:r>
            <a:endParaRPr lang="en-US" altLang="en-US" sz="2800" b="1" kern="0" dirty="0">
              <a:solidFill>
                <a:schemeClr val="tx1"/>
              </a:solidFill>
            </a:endParaRPr>
          </a:p>
        </p:txBody>
      </p:sp>
    </p:spTree>
    <p:extLst>
      <p:ext uri="{BB962C8B-B14F-4D97-AF65-F5344CB8AC3E}">
        <p14:creationId xmlns:p14="http://schemas.microsoft.com/office/powerpoint/2010/main" val="3301190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16</a:t>
            </a:fld>
            <a:endParaRPr lang="en-US" altLang="en-US" dirty="0"/>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graphicFrame>
        <p:nvGraphicFramePr>
          <p:cNvPr id="7" name="表格 6">
            <a:extLst>
              <a:ext uri="{FF2B5EF4-FFF2-40B4-BE49-F238E27FC236}">
                <a16:creationId xmlns:a16="http://schemas.microsoft.com/office/drawing/2014/main" xmlns="" id="{C94F7A1F-9669-E556-06A2-27012FFD14FC}"/>
              </a:ext>
            </a:extLst>
          </p:cNvPr>
          <p:cNvGraphicFramePr>
            <a:graphicFrameLocks noGrp="1"/>
          </p:cNvGraphicFramePr>
          <p:nvPr>
            <p:extLst>
              <p:ext uri="{D42A27DB-BD31-4B8C-83A1-F6EECF244321}">
                <p14:modId xmlns:p14="http://schemas.microsoft.com/office/powerpoint/2010/main" val="1519770607"/>
              </p:ext>
            </p:extLst>
          </p:nvPr>
        </p:nvGraphicFramePr>
        <p:xfrm>
          <a:off x="6163145" y="4049870"/>
          <a:ext cx="2757744" cy="1747457"/>
        </p:xfrm>
        <a:graphic>
          <a:graphicData uri="http://schemas.openxmlformats.org/drawingml/2006/table">
            <a:tbl>
              <a:tblPr firstRow="1" firstCol="1" bandRow="1">
                <a:tableStyleId>{912C8C85-51F0-491E-9774-3900AFEF0FD7}</a:tableStyleId>
              </a:tblPr>
              <a:tblGrid>
                <a:gridCol w="1378872">
                  <a:extLst>
                    <a:ext uri="{9D8B030D-6E8A-4147-A177-3AD203B41FA5}">
                      <a16:colId xmlns:a16="http://schemas.microsoft.com/office/drawing/2014/main" xmlns="" val="3095499480"/>
                    </a:ext>
                  </a:extLst>
                </a:gridCol>
                <a:gridCol w="1378872">
                  <a:extLst>
                    <a:ext uri="{9D8B030D-6E8A-4147-A177-3AD203B41FA5}">
                      <a16:colId xmlns:a16="http://schemas.microsoft.com/office/drawing/2014/main" xmlns="" val="3613701294"/>
                    </a:ext>
                  </a:extLst>
                </a:gridCol>
              </a:tblGrid>
              <a:tr h="265618">
                <a:tc>
                  <a:txBody>
                    <a:bodyPr/>
                    <a:lstStyle/>
                    <a:p>
                      <a:pPr algn="ctr">
                        <a:lnSpc>
                          <a:spcPct val="150000"/>
                        </a:lnSpc>
                        <a:spcAft>
                          <a:spcPts val="600"/>
                        </a:spcAft>
                      </a:pPr>
                      <a:r>
                        <a:rPr lang="en-US" sz="1300" dirty="0">
                          <a:effectLst/>
                          <a:latin typeface="+mj-lt"/>
                        </a:rPr>
                        <a:t>Parameters</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c>
                  <a:txBody>
                    <a:bodyPr/>
                    <a:lstStyle/>
                    <a:p>
                      <a:pPr algn="ctr">
                        <a:lnSpc>
                          <a:spcPct val="150000"/>
                        </a:lnSpc>
                        <a:spcAft>
                          <a:spcPts val="600"/>
                        </a:spcAft>
                      </a:pPr>
                      <a:r>
                        <a:rPr lang="en-US" sz="1300" dirty="0" smtClean="0">
                          <a:effectLst/>
                          <a:latin typeface="+mj-lt"/>
                        </a:rPr>
                        <a:t>Value</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extLst>
                  <a:ext uri="{0D108BD9-81ED-4DB2-BD59-A6C34878D82A}">
                    <a16:rowId xmlns:a16="http://schemas.microsoft.com/office/drawing/2014/main" xmlns="" val="3874963890"/>
                  </a:ext>
                </a:extLst>
              </a:tr>
              <a:tr h="265618">
                <a:tc>
                  <a:txBody>
                    <a:bodyPr/>
                    <a:lstStyle/>
                    <a:p>
                      <a:pPr algn="ctr">
                        <a:lnSpc>
                          <a:spcPct val="150000"/>
                        </a:lnSpc>
                        <a:spcAft>
                          <a:spcPts val="600"/>
                        </a:spcAft>
                      </a:pPr>
                      <a:r>
                        <a:rPr lang="en-US" altLang="zh-CN" sz="1300" dirty="0" smtClean="0">
                          <a:effectLst/>
                          <a:latin typeface="+mj-lt"/>
                          <a:ea typeface="+mn-ea"/>
                          <a:cs typeface="+mn-cs"/>
                        </a:rPr>
                        <a:t>BW</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c>
                  <a:txBody>
                    <a:bodyPr/>
                    <a:lstStyle/>
                    <a:p>
                      <a:pPr algn="ctr">
                        <a:lnSpc>
                          <a:spcPct val="150000"/>
                        </a:lnSpc>
                        <a:spcAft>
                          <a:spcPts val="600"/>
                        </a:spcAft>
                      </a:pPr>
                      <a:r>
                        <a:rPr lang="en-US" sz="1300">
                          <a:effectLst/>
                          <a:latin typeface="+mj-lt"/>
                        </a:rPr>
                        <a:t>499.2MHz</a:t>
                      </a:r>
                      <a:endParaRPr lang="zh-CN" sz="1300">
                        <a:effectLst/>
                        <a:latin typeface="+mj-lt"/>
                        <a:ea typeface="宋体" panose="02010600030101010101" pitchFamily="2" charset="-122"/>
                        <a:cs typeface="Times New Roman" panose="02020603050405020304" pitchFamily="18" charset="0"/>
                      </a:endParaRPr>
                    </a:p>
                  </a:txBody>
                  <a:tcPr marL="68580" marR="68580" marT="0" marB="0" anchor="ctr" anchorCtr="1"/>
                </a:tc>
                <a:extLst>
                  <a:ext uri="{0D108BD9-81ED-4DB2-BD59-A6C34878D82A}">
                    <a16:rowId xmlns:a16="http://schemas.microsoft.com/office/drawing/2014/main" xmlns="" val="1268094868"/>
                  </a:ext>
                </a:extLst>
              </a:tr>
              <a:tr h="148590">
                <a:tc>
                  <a:txBody>
                    <a:bodyPr/>
                    <a:lstStyle/>
                    <a:p>
                      <a:pPr algn="ctr">
                        <a:lnSpc>
                          <a:spcPct val="150000"/>
                        </a:lnSpc>
                        <a:spcAft>
                          <a:spcPts val="600"/>
                        </a:spcAft>
                      </a:pPr>
                      <a:r>
                        <a:rPr lang="en-US" sz="1300" dirty="0">
                          <a:effectLst/>
                          <a:latin typeface="+mj-lt"/>
                        </a:rPr>
                        <a:t>PRF</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c>
                  <a:txBody>
                    <a:bodyPr/>
                    <a:lstStyle/>
                    <a:p>
                      <a:pPr algn="ctr">
                        <a:lnSpc>
                          <a:spcPct val="150000"/>
                        </a:lnSpc>
                        <a:spcAft>
                          <a:spcPts val="600"/>
                        </a:spcAft>
                      </a:pPr>
                      <a:r>
                        <a:rPr lang="en-US" sz="1300" dirty="0" smtClean="0">
                          <a:effectLst/>
                          <a:latin typeface="+mj-lt"/>
                        </a:rPr>
                        <a:t>62.4MHz</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extLst>
                  <a:ext uri="{0D108BD9-81ED-4DB2-BD59-A6C34878D82A}">
                    <a16:rowId xmlns:a16="http://schemas.microsoft.com/office/drawing/2014/main" xmlns="" val="401631285"/>
                  </a:ext>
                </a:extLst>
              </a:tr>
              <a:tr h="148590">
                <a:tc>
                  <a:txBody>
                    <a:bodyPr/>
                    <a:lstStyle/>
                    <a:p>
                      <a:pPr algn="ctr">
                        <a:lnSpc>
                          <a:spcPct val="150000"/>
                        </a:lnSpc>
                        <a:spcAft>
                          <a:spcPts val="600"/>
                        </a:spcAft>
                      </a:pPr>
                      <a:r>
                        <a:rPr lang="en-US" altLang="zh-CN" sz="1300" dirty="0" smtClean="0">
                          <a:effectLst/>
                          <a:latin typeface="+mj-lt"/>
                          <a:ea typeface="宋体" panose="02010600030101010101" pitchFamily="2" charset="-122"/>
                          <a:cs typeface="Times New Roman" panose="02020603050405020304" pitchFamily="18" charset="0"/>
                        </a:rPr>
                        <a:t>CPI</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c>
                  <a:txBody>
                    <a:bodyPr/>
                    <a:lstStyle/>
                    <a:p>
                      <a:pPr algn="ctr">
                        <a:lnSpc>
                          <a:spcPct val="150000"/>
                        </a:lnSpc>
                        <a:spcAft>
                          <a:spcPts val="600"/>
                        </a:spcAft>
                      </a:pPr>
                      <a:r>
                        <a:rPr lang="en-US" altLang="zh-CN" sz="1300" dirty="0" smtClean="0">
                          <a:effectLst/>
                          <a:latin typeface="+mj-lt"/>
                          <a:ea typeface="宋体" panose="02010600030101010101" pitchFamily="2" charset="-122"/>
                          <a:cs typeface="Times New Roman" panose="02020603050405020304" pitchFamily="18" charset="0"/>
                        </a:rPr>
                        <a:t>100ms</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r>
              <a:tr h="265618">
                <a:tc>
                  <a:txBody>
                    <a:bodyPr/>
                    <a:lstStyle/>
                    <a:p>
                      <a:pPr algn="ctr">
                        <a:lnSpc>
                          <a:spcPct val="150000"/>
                        </a:lnSpc>
                        <a:spcAft>
                          <a:spcPts val="600"/>
                        </a:spcAft>
                      </a:pPr>
                      <a:r>
                        <a:rPr lang="en-US" sz="1300" dirty="0">
                          <a:effectLst/>
                          <a:latin typeface="+mj-lt"/>
                        </a:rPr>
                        <a:t>fc</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c>
                  <a:txBody>
                    <a:bodyPr/>
                    <a:lstStyle/>
                    <a:p>
                      <a:pPr algn="ctr">
                        <a:lnSpc>
                          <a:spcPct val="150000"/>
                        </a:lnSpc>
                        <a:spcAft>
                          <a:spcPts val="600"/>
                        </a:spcAft>
                      </a:pPr>
                      <a:r>
                        <a:rPr lang="en-US" sz="1300" dirty="0">
                          <a:effectLst/>
                          <a:latin typeface="+mj-lt"/>
                        </a:rPr>
                        <a:t>7987.2MHz</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extLst>
                  <a:ext uri="{0D108BD9-81ED-4DB2-BD59-A6C34878D82A}">
                    <a16:rowId xmlns:a16="http://schemas.microsoft.com/office/drawing/2014/main" xmlns="" val="4239293936"/>
                  </a:ext>
                </a:extLst>
              </a:tr>
              <a:tr h="236078">
                <a:tc>
                  <a:txBody>
                    <a:bodyPr/>
                    <a:lstStyle/>
                    <a:p>
                      <a:pPr algn="ctr">
                        <a:lnSpc>
                          <a:spcPct val="150000"/>
                        </a:lnSpc>
                        <a:spcAft>
                          <a:spcPts val="600"/>
                        </a:spcAft>
                      </a:pPr>
                      <a:r>
                        <a:rPr lang="en-US" sz="1300" dirty="0">
                          <a:effectLst/>
                          <a:latin typeface="+mj-lt"/>
                        </a:rPr>
                        <a:t>Range resolution</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tc>
                  <a:txBody>
                    <a:bodyPr/>
                    <a:lstStyle/>
                    <a:p>
                      <a:pPr algn="ctr">
                        <a:lnSpc>
                          <a:spcPct val="150000"/>
                        </a:lnSpc>
                        <a:spcAft>
                          <a:spcPts val="600"/>
                        </a:spcAft>
                      </a:pPr>
                      <a:r>
                        <a:rPr lang="en-US" sz="1300" dirty="0" smtClean="0">
                          <a:effectLst/>
                          <a:latin typeface="+mj-lt"/>
                        </a:rPr>
                        <a:t>0.3m</a:t>
                      </a:r>
                      <a:endParaRPr lang="zh-CN" sz="1300" dirty="0">
                        <a:effectLst/>
                        <a:latin typeface="+mj-lt"/>
                        <a:ea typeface="宋体" panose="02010600030101010101" pitchFamily="2" charset="-122"/>
                        <a:cs typeface="Times New Roman" panose="02020603050405020304" pitchFamily="18" charset="0"/>
                      </a:endParaRPr>
                    </a:p>
                  </a:txBody>
                  <a:tcPr marL="68580" marR="68580" marT="0" marB="0" anchor="ctr" anchorCtr="1"/>
                </a:tc>
                <a:extLst>
                  <a:ext uri="{0D108BD9-81ED-4DB2-BD59-A6C34878D82A}">
                    <a16:rowId xmlns:a16="http://schemas.microsoft.com/office/drawing/2014/main" xmlns="" val="4168713202"/>
                  </a:ext>
                </a:extLst>
              </a:tr>
            </a:tbl>
          </a:graphicData>
        </a:graphic>
      </p:graphicFrame>
      <p:grpSp>
        <p:nvGrpSpPr>
          <p:cNvPr id="8" name="组合 7">
            <a:extLst>
              <a:ext uri="{FF2B5EF4-FFF2-40B4-BE49-F238E27FC236}">
                <a16:creationId xmlns:a16="http://schemas.microsoft.com/office/drawing/2014/main" xmlns="" id="{C2A9DC27-27EF-34AB-FB33-211A5D41D8D1}"/>
              </a:ext>
            </a:extLst>
          </p:cNvPr>
          <p:cNvGrpSpPr/>
          <p:nvPr/>
        </p:nvGrpSpPr>
        <p:grpSpPr>
          <a:xfrm>
            <a:off x="0" y="4053508"/>
            <a:ext cx="3159231" cy="1872208"/>
            <a:chOff x="1351679" y="3006301"/>
            <a:chExt cx="4925296" cy="3693972"/>
          </a:xfrm>
        </p:grpSpPr>
        <p:pic>
          <p:nvPicPr>
            <p:cNvPr id="9" name="图片 8">
              <a:extLst>
                <a:ext uri="{FF2B5EF4-FFF2-40B4-BE49-F238E27FC236}">
                  <a16:creationId xmlns:a16="http://schemas.microsoft.com/office/drawing/2014/main" xmlns="" id="{8E359F76-E4BF-D1D3-F346-5E2997CE1F16}"/>
                </a:ext>
              </a:extLst>
            </p:cNvPr>
            <p:cNvPicPr>
              <a:picLocks noChangeAspect="1"/>
            </p:cNvPicPr>
            <p:nvPr/>
          </p:nvPicPr>
          <p:blipFill>
            <a:blip r:embed="rId3"/>
            <a:stretch>
              <a:fillRect/>
            </a:stretch>
          </p:blipFill>
          <p:spPr>
            <a:xfrm>
              <a:off x="1351679" y="3006301"/>
              <a:ext cx="4925296" cy="3693972"/>
            </a:xfrm>
            <a:prstGeom prst="rect">
              <a:avLst/>
            </a:prstGeom>
          </p:spPr>
        </p:pic>
        <p:sp>
          <p:nvSpPr>
            <p:cNvPr id="12" name="文本框 11">
              <a:extLst>
                <a:ext uri="{FF2B5EF4-FFF2-40B4-BE49-F238E27FC236}">
                  <a16:creationId xmlns:a16="http://schemas.microsoft.com/office/drawing/2014/main" xmlns="" id="{5D552F67-8901-839D-AEC7-CB4E67A0EDE5}"/>
                </a:ext>
              </a:extLst>
            </p:cNvPr>
            <p:cNvSpPr txBox="1"/>
            <p:nvPr/>
          </p:nvSpPr>
          <p:spPr>
            <a:xfrm>
              <a:off x="1977962" y="4063433"/>
              <a:ext cx="1534621" cy="337213"/>
            </a:xfrm>
            <a:prstGeom prst="rect">
              <a:avLst/>
            </a:prstGeom>
            <a:noFill/>
          </p:spPr>
          <p:txBody>
            <a:bodyPr wrap="square" rtlCol="0">
              <a:spAutoFit/>
            </a:bodyPr>
            <a:lstStyle/>
            <a:p>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Dynamic path</a:t>
              </a:r>
              <a:endParaRPr lang="zh-CN" altLang="en-US" sz="1200" b="1" dirty="0">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xmlns="" id="{6B7E32C6-C114-CDAD-8068-64572374B09D}"/>
                </a:ext>
              </a:extLst>
            </p:cNvPr>
            <p:cNvCxnSpPr>
              <a:cxnSpLocks/>
            </p:cNvCxnSpPr>
            <p:nvPr/>
          </p:nvCxnSpPr>
          <p:spPr>
            <a:xfrm flipV="1">
              <a:off x="2266952" y="4362449"/>
              <a:ext cx="123825" cy="219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3"/>
          <p:cNvSpPr txBox="1">
            <a:spLocks noChangeArrowheads="1"/>
          </p:cNvSpPr>
          <p:nvPr/>
        </p:nvSpPr>
        <p:spPr bwMode="auto">
          <a:xfrm>
            <a:off x="296706" y="1207558"/>
            <a:ext cx="8359080" cy="289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altLang="zh-CN" sz="1800" b="1" dirty="0" smtClean="0">
                <a:latin typeface="+mj-lt"/>
              </a:rPr>
              <a:t>Channel model: </a:t>
            </a:r>
            <a:r>
              <a:rPr lang="en-US" altLang="zh-CN" sz="1800" dirty="0" smtClean="0">
                <a:latin typeface="+mj-lt"/>
                <a:ea typeface="宋体" panose="02010600030101010101" pitchFamily="2" charset="-122"/>
              </a:rPr>
              <a:t>Based </a:t>
            </a:r>
            <a:r>
              <a:rPr lang="en-US" altLang="zh-CN" sz="1800" dirty="0">
                <a:latin typeface="+mj-lt"/>
                <a:ea typeface="宋体" panose="02010600030101010101" pitchFamily="2" charset="-122"/>
              </a:rPr>
              <a:t>on current 802.15.4a channel model, we set a ‘stable’ channel, in which there </a:t>
            </a:r>
            <a:r>
              <a:rPr lang="en-US" altLang="zh-CN" sz="1800" dirty="0" smtClean="0">
                <a:latin typeface="+mj-lt"/>
                <a:ea typeface="宋体" panose="02010600030101010101" pitchFamily="2" charset="-122"/>
              </a:rPr>
              <a:t>are some dynamic paths </a:t>
            </a:r>
            <a:r>
              <a:rPr lang="en-US" altLang="zh-CN" sz="1800" dirty="0">
                <a:latin typeface="+mj-lt"/>
                <a:ea typeface="宋体" panose="02010600030101010101" pitchFamily="2" charset="-122"/>
              </a:rPr>
              <a:t>(red line in Fig.1) relating to the </a:t>
            </a:r>
            <a:r>
              <a:rPr lang="en-US" altLang="zh-CN" sz="1800" dirty="0" smtClean="0">
                <a:latin typeface="+mj-lt"/>
                <a:ea typeface="宋体" panose="02010600030101010101" pitchFamily="2" charset="-122"/>
              </a:rPr>
              <a:t>targets. </a:t>
            </a:r>
          </a:p>
          <a:p>
            <a:pPr algn="just">
              <a:lnSpc>
                <a:spcPct val="150000"/>
              </a:lnSpc>
            </a:pPr>
            <a:r>
              <a:rPr lang="en-US" altLang="zh-CN" sz="1800" b="1" dirty="0">
                <a:latin typeface="+mj-lt"/>
              </a:rPr>
              <a:t>S</a:t>
            </a:r>
            <a:r>
              <a:rPr lang="en-US" altLang="zh-CN" sz="1800" b="1" dirty="0" smtClean="0">
                <a:latin typeface="+mj-lt"/>
              </a:rPr>
              <a:t>imulation </a:t>
            </a:r>
            <a:r>
              <a:rPr lang="en-US" altLang="zh-CN" sz="1800" b="1" dirty="0">
                <a:latin typeface="+mj-lt"/>
              </a:rPr>
              <a:t>scenario: </a:t>
            </a:r>
            <a:r>
              <a:rPr lang="en-US" altLang="zh-CN" sz="1800" dirty="0" smtClean="0">
                <a:latin typeface="+mj-lt"/>
                <a:ea typeface="宋体" panose="02010600030101010101" pitchFamily="2" charset="-122"/>
              </a:rPr>
              <a:t>According </a:t>
            </a:r>
            <a:r>
              <a:rPr lang="en-US" altLang="zh-CN" sz="1800" dirty="0">
                <a:latin typeface="+mj-lt"/>
                <a:ea typeface="宋体" panose="02010600030101010101" pitchFamily="2" charset="-122"/>
              </a:rPr>
              <a:t>to the position of TX/RX, we set the radial range and velocity. The delay and amplitude of dynamic </a:t>
            </a:r>
            <a:r>
              <a:rPr lang="en-US" altLang="zh-CN" sz="1800" dirty="0" smtClean="0">
                <a:latin typeface="+mj-lt"/>
                <a:ea typeface="宋体" panose="02010600030101010101" pitchFamily="2" charset="-122"/>
              </a:rPr>
              <a:t>paths </a:t>
            </a:r>
            <a:r>
              <a:rPr lang="en-US" altLang="zh-CN" sz="1800" dirty="0">
                <a:latin typeface="+mj-lt"/>
                <a:ea typeface="宋体" panose="02010600030101010101" pitchFamily="2" charset="-122"/>
              </a:rPr>
              <a:t>will </a:t>
            </a:r>
            <a:r>
              <a:rPr lang="en-US" altLang="zh-CN" sz="1800" dirty="0" smtClean="0">
                <a:latin typeface="+mj-lt"/>
                <a:ea typeface="宋体" panose="02010600030101010101" pitchFamily="2" charset="-122"/>
              </a:rPr>
              <a:t>change overt time, </a:t>
            </a:r>
            <a:r>
              <a:rPr lang="en-US" altLang="zh-CN" sz="1800" dirty="0">
                <a:latin typeface="+mj-lt"/>
                <a:ea typeface="宋体" panose="02010600030101010101" pitchFamily="2" charset="-122"/>
              </a:rPr>
              <a:t>while other </a:t>
            </a:r>
            <a:r>
              <a:rPr lang="en-US" altLang="zh-CN" sz="1800" dirty="0" err="1" smtClean="0">
                <a:latin typeface="+mj-lt"/>
                <a:ea typeface="宋体" panose="02010600030101010101" pitchFamily="2" charset="-122"/>
              </a:rPr>
              <a:t>multipaths</a:t>
            </a:r>
            <a:r>
              <a:rPr lang="en-US" altLang="zh-CN" sz="1800" dirty="0" smtClean="0">
                <a:latin typeface="+mj-lt"/>
                <a:ea typeface="宋体" panose="02010600030101010101" pitchFamily="2" charset="-122"/>
              </a:rPr>
              <a:t> keep unchanged.</a:t>
            </a:r>
            <a:endParaRPr lang="en-US" altLang="zh-CN" sz="2800" dirty="0">
              <a:latin typeface="+mj-lt"/>
            </a:endParaRPr>
          </a:p>
        </p:txBody>
      </p:sp>
      <p:sp>
        <p:nvSpPr>
          <p:cNvPr id="4" name="文本框 3"/>
          <p:cNvSpPr txBox="1"/>
          <p:nvPr/>
        </p:nvSpPr>
        <p:spPr>
          <a:xfrm>
            <a:off x="2819028" y="603205"/>
            <a:ext cx="3582144" cy="523220"/>
          </a:xfrm>
          <a:prstGeom prst="rect">
            <a:avLst/>
          </a:prstGeom>
          <a:noFill/>
        </p:spPr>
        <p:txBody>
          <a:bodyPr wrap="square" rtlCol="0">
            <a:spAutoFit/>
          </a:bodyPr>
          <a:lstStyle/>
          <a:p>
            <a:pPr algn="ctr" eaLnBrk="1" hangingPunct="1"/>
            <a:r>
              <a:rPr lang="en-US" altLang="zh-CN" sz="2800" b="1" kern="0" dirty="0">
                <a:latin typeface="+mj-lt"/>
                <a:ea typeface="+mj-ea"/>
                <a:cs typeface="+mj-cs"/>
              </a:rPr>
              <a:t>End to end simulation</a:t>
            </a:r>
            <a:endParaRPr lang="zh-CN" altLang="en-US" sz="2800" b="1" kern="0" dirty="0">
              <a:latin typeface="+mj-lt"/>
              <a:ea typeface="+mj-ea"/>
              <a:cs typeface="+mj-cs"/>
            </a:endParaRPr>
          </a:p>
        </p:txBody>
      </p:sp>
      <p:grpSp>
        <p:nvGrpSpPr>
          <p:cNvPr id="18" name="组合 17"/>
          <p:cNvGrpSpPr/>
          <p:nvPr/>
        </p:nvGrpSpPr>
        <p:grpSpPr>
          <a:xfrm>
            <a:off x="3186193" y="4052392"/>
            <a:ext cx="2633749" cy="1817343"/>
            <a:chOff x="3186193" y="4052392"/>
            <a:chExt cx="2633749" cy="1817343"/>
          </a:xfrm>
        </p:grpSpPr>
        <p:grpSp>
          <p:nvGrpSpPr>
            <p:cNvPr id="16" name="组合 15"/>
            <p:cNvGrpSpPr/>
            <p:nvPr/>
          </p:nvGrpSpPr>
          <p:grpSpPr>
            <a:xfrm>
              <a:off x="3186193" y="4052392"/>
              <a:ext cx="2633749" cy="1817343"/>
              <a:chOff x="3186193" y="3987921"/>
              <a:chExt cx="2633749" cy="1817343"/>
            </a:xfrm>
          </p:grpSpPr>
          <p:pic>
            <p:nvPicPr>
              <p:cNvPr id="15" name="图片 14">
                <a:extLst>
                  <a:ext uri="{FF2B5EF4-FFF2-40B4-BE49-F238E27FC236}">
                    <a16:creationId xmlns:a16="http://schemas.microsoft.com/office/drawing/2014/main" xmlns="" id="{C9DE24E5-53A9-7E1E-5D9B-9D69122CD779}"/>
                  </a:ext>
                </a:extLst>
              </p:cNvPr>
              <p:cNvPicPr>
                <a:picLocks noChangeAspect="1"/>
              </p:cNvPicPr>
              <p:nvPr/>
            </p:nvPicPr>
            <p:blipFill>
              <a:blip r:embed="rId4"/>
              <a:stretch>
                <a:fillRect/>
              </a:stretch>
            </p:blipFill>
            <p:spPr>
              <a:xfrm>
                <a:off x="3186193" y="3987921"/>
                <a:ext cx="2633749" cy="1817343"/>
              </a:xfrm>
              <a:prstGeom prst="rect">
                <a:avLst/>
              </a:prstGeom>
            </p:spPr>
          </p:pic>
          <p:sp>
            <p:nvSpPr>
              <p:cNvPr id="5" name="矩形 4"/>
              <p:cNvSpPr/>
              <p:nvPr/>
            </p:nvSpPr>
            <p:spPr bwMode="auto">
              <a:xfrm>
                <a:off x="4610100" y="4293096"/>
                <a:ext cx="1209842" cy="261198"/>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7" name="矩形 16"/>
            <p:cNvSpPr/>
            <p:nvPr/>
          </p:nvSpPr>
          <p:spPr bwMode="auto">
            <a:xfrm>
              <a:off x="4393695" y="5039019"/>
              <a:ext cx="371907" cy="239588"/>
            </a:xfrm>
            <a:prstGeom prst="rect">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9" name="文本框 18"/>
          <p:cNvSpPr txBox="1"/>
          <p:nvPr/>
        </p:nvSpPr>
        <p:spPr>
          <a:xfrm>
            <a:off x="763043" y="5869735"/>
            <a:ext cx="1445714" cy="276999"/>
          </a:xfrm>
          <a:prstGeom prst="rect">
            <a:avLst/>
          </a:prstGeom>
          <a:noFill/>
        </p:spPr>
        <p:txBody>
          <a:bodyPr wrap="square" rtlCol="0">
            <a:spAutoFit/>
          </a:bodyPr>
          <a:lstStyle/>
          <a:p>
            <a:pPr algn="ctr"/>
            <a:r>
              <a:rPr lang="en-US" altLang="zh-CN" b="1" dirty="0" smtClean="0"/>
              <a:t>Channel model</a:t>
            </a:r>
            <a:endParaRPr lang="zh-CN" altLang="en-US" b="1" dirty="0"/>
          </a:p>
        </p:txBody>
      </p:sp>
      <p:sp>
        <p:nvSpPr>
          <p:cNvPr id="20" name="文本框 19"/>
          <p:cNvSpPr txBox="1"/>
          <p:nvPr/>
        </p:nvSpPr>
        <p:spPr>
          <a:xfrm>
            <a:off x="3380792" y="5869734"/>
            <a:ext cx="1445714" cy="276999"/>
          </a:xfrm>
          <a:prstGeom prst="rect">
            <a:avLst/>
          </a:prstGeom>
          <a:noFill/>
        </p:spPr>
        <p:txBody>
          <a:bodyPr wrap="square" rtlCol="0">
            <a:spAutoFit/>
          </a:bodyPr>
          <a:lstStyle/>
          <a:p>
            <a:pPr algn="ctr"/>
            <a:r>
              <a:rPr lang="en-US" altLang="zh-CN" b="1" dirty="0"/>
              <a:t>S</a:t>
            </a:r>
            <a:r>
              <a:rPr lang="en-US" altLang="zh-CN" b="1" dirty="0" smtClean="0"/>
              <a:t>cenario</a:t>
            </a:r>
            <a:endParaRPr lang="zh-CN" altLang="en-US" b="1" dirty="0"/>
          </a:p>
        </p:txBody>
      </p:sp>
      <p:sp>
        <p:nvSpPr>
          <p:cNvPr id="21" name="文本框 20"/>
          <p:cNvSpPr txBox="1"/>
          <p:nvPr/>
        </p:nvSpPr>
        <p:spPr>
          <a:xfrm>
            <a:off x="6745914" y="5869734"/>
            <a:ext cx="1864686" cy="276999"/>
          </a:xfrm>
          <a:prstGeom prst="rect">
            <a:avLst/>
          </a:prstGeom>
          <a:noFill/>
        </p:spPr>
        <p:txBody>
          <a:bodyPr wrap="square" rtlCol="0">
            <a:spAutoFit/>
          </a:bodyPr>
          <a:lstStyle/>
          <a:p>
            <a:pPr algn="ctr"/>
            <a:r>
              <a:rPr lang="en-US" altLang="zh-CN" b="1" dirty="0" smtClean="0"/>
              <a:t>Simulation configuration</a:t>
            </a:r>
            <a:endParaRPr lang="zh-CN" altLang="en-US" b="1" dirty="0"/>
          </a:p>
        </p:txBody>
      </p:sp>
    </p:spTree>
    <p:extLst>
      <p:ext uri="{BB962C8B-B14F-4D97-AF65-F5344CB8AC3E}">
        <p14:creationId xmlns:p14="http://schemas.microsoft.com/office/powerpoint/2010/main" val="3382913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17</a:t>
            </a:fld>
            <a:endParaRPr lang="en-US" altLang="en-US" dirty="0"/>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4" name="文本框 3"/>
          <p:cNvSpPr txBox="1"/>
          <p:nvPr/>
        </p:nvSpPr>
        <p:spPr>
          <a:xfrm>
            <a:off x="2819028" y="603205"/>
            <a:ext cx="3582144" cy="523220"/>
          </a:xfrm>
          <a:prstGeom prst="rect">
            <a:avLst/>
          </a:prstGeom>
          <a:noFill/>
        </p:spPr>
        <p:txBody>
          <a:bodyPr wrap="square" rtlCol="0">
            <a:spAutoFit/>
          </a:bodyPr>
          <a:lstStyle/>
          <a:p>
            <a:pPr algn="ctr" eaLnBrk="1" hangingPunct="1"/>
            <a:r>
              <a:rPr lang="en-US" altLang="zh-CN" sz="2800" b="1" kern="0" dirty="0">
                <a:latin typeface="+mj-lt"/>
                <a:ea typeface="+mj-ea"/>
                <a:cs typeface="+mj-cs"/>
              </a:rPr>
              <a:t>End to end simulation</a:t>
            </a:r>
            <a:endParaRPr lang="zh-CN" altLang="en-US" sz="2800" b="1" kern="0" dirty="0">
              <a:latin typeface="+mj-lt"/>
              <a:ea typeface="+mj-ea"/>
              <a:cs typeface="+mj-cs"/>
            </a:endParaRPr>
          </a:p>
        </p:txBody>
      </p:sp>
      <p:grpSp>
        <p:nvGrpSpPr>
          <p:cNvPr id="62" name="组合 61"/>
          <p:cNvGrpSpPr/>
          <p:nvPr/>
        </p:nvGrpSpPr>
        <p:grpSpPr>
          <a:xfrm>
            <a:off x="107504" y="3717032"/>
            <a:ext cx="2349849" cy="2352699"/>
            <a:chOff x="-44733" y="3834682"/>
            <a:chExt cx="2349849" cy="2352699"/>
          </a:xfrm>
        </p:grpSpPr>
        <p:sp>
          <p:nvSpPr>
            <p:cNvPr id="3" name="椭圆 2"/>
            <p:cNvSpPr/>
            <p:nvPr/>
          </p:nvSpPr>
          <p:spPr bwMode="auto">
            <a:xfrm>
              <a:off x="863588" y="4661444"/>
              <a:ext cx="216024" cy="216024"/>
            </a:xfrm>
            <a:prstGeom prst="ellipse">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9" name="组合 38"/>
            <p:cNvGrpSpPr/>
            <p:nvPr/>
          </p:nvGrpSpPr>
          <p:grpSpPr>
            <a:xfrm>
              <a:off x="899592" y="5373216"/>
              <a:ext cx="360040" cy="360040"/>
              <a:chOff x="971600" y="5589240"/>
              <a:chExt cx="720080" cy="720080"/>
            </a:xfrm>
          </p:grpSpPr>
          <p:cxnSp>
            <p:nvCxnSpPr>
              <p:cNvPr id="28" name="直接连接符 27"/>
              <p:cNvCxnSpPr/>
              <p:nvPr/>
            </p:nvCxnSpPr>
            <p:spPr bwMode="auto">
              <a:xfrm>
                <a:off x="971600" y="5589240"/>
                <a:ext cx="72008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a:off x="971600" y="5589240"/>
                <a:ext cx="360040" cy="7200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flipH="1">
                <a:off x="1331640" y="5589240"/>
                <a:ext cx="360040" cy="7200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 name="直接连接符 40"/>
            <p:cNvCxnSpPr/>
            <p:nvPr/>
          </p:nvCxnSpPr>
          <p:spPr bwMode="auto">
            <a:xfrm>
              <a:off x="1079612" y="5733256"/>
              <a:ext cx="0" cy="4541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文本框 41"/>
            <p:cNvSpPr txBox="1"/>
            <p:nvPr/>
          </p:nvSpPr>
          <p:spPr>
            <a:xfrm>
              <a:off x="1227575" y="5347954"/>
              <a:ext cx="834235" cy="276999"/>
            </a:xfrm>
            <a:prstGeom prst="rect">
              <a:avLst/>
            </a:prstGeom>
            <a:noFill/>
          </p:spPr>
          <p:txBody>
            <a:bodyPr wrap="square" rtlCol="0">
              <a:spAutoFit/>
            </a:bodyPr>
            <a:lstStyle/>
            <a:p>
              <a:r>
                <a:rPr lang="en-US" altLang="zh-CN" dirty="0" smtClean="0"/>
                <a:t>TX/RX</a:t>
              </a:r>
              <a:endParaRPr lang="zh-CN" altLang="en-US" dirty="0"/>
            </a:p>
          </p:txBody>
        </p:sp>
        <p:sp>
          <p:nvSpPr>
            <p:cNvPr id="43" name="椭圆 42"/>
            <p:cNvSpPr/>
            <p:nvPr/>
          </p:nvSpPr>
          <p:spPr bwMode="auto">
            <a:xfrm>
              <a:off x="1081944" y="4301405"/>
              <a:ext cx="216024" cy="216024"/>
            </a:xfrm>
            <a:prstGeom prst="ellipse">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5" name="直接箭头连接符 44"/>
            <p:cNvCxnSpPr>
              <a:stCxn id="3" idx="4"/>
            </p:cNvCxnSpPr>
            <p:nvPr/>
          </p:nvCxnSpPr>
          <p:spPr bwMode="auto">
            <a:xfrm>
              <a:off x="971600" y="4877468"/>
              <a:ext cx="0" cy="470486"/>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箭头连接符 45"/>
            <p:cNvCxnSpPr/>
            <p:nvPr/>
          </p:nvCxnSpPr>
          <p:spPr bwMode="auto">
            <a:xfrm>
              <a:off x="1189956" y="4517429"/>
              <a:ext cx="0" cy="252027"/>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701570" y="4967022"/>
              <a:ext cx="396044" cy="276999"/>
            </a:xfrm>
            <a:prstGeom prst="rect">
              <a:avLst/>
            </a:prstGeom>
            <a:noFill/>
          </p:spPr>
          <p:txBody>
            <a:bodyPr wrap="square" rtlCol="0">
              <a:spAutoFit/>
            </a:bodyPr>
            <a:lstStyle/>
            <a:p>
              <a:r>
                <a:rPr lang="en-US" altLang="zh-CN" dirty="0" smtClean="0"/>
                <a:t>d1</a:t>
              </a:r>
              <a:endParaRPr lang="zh-CN" altLang="en-US" dirty="0"/>
            </a:p>
          </p:txBody>
        </p:sp>
        <mc:AlternateContent xmlns:mc="http://schemas.openxmlformats.org/markup-compatibility/2006">
          <mc:Choice xmlns:a14="http://schemas.microsoft.com/office/drawing/2010/main" Requires="a14">
            <p:sp>
              <p:nvSpPr>
                <p:cNvPr id="49" name="文本框 48"/>
                <p:cNvSpPr txBox="1"/>
                <p:nvPr/>
              </p:nvSpPr>
              <p:spPr>
                <a:xfrm>
                  <a:off x="1128665" y="4491981"/>
                  <a:ext cx="1176451"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2−</m:t>
                        </m:r>
                        <m:r>
                          <a:rPr lang="en-US" altLang="zh-CN" b="0" i="1" smtClean="0">
                            <a:latin typeface="Cambria Math" panose="02040503050406030204" pitchFamily="18" charset="0"/>
                          </a:rPr>
                          <m:t>𝑑</m:t>
                        </m:r>
                        <m:r>
                          <a:rPr lang="en-US" altLang="zh-CN" b="0" i="1" smtClean="0">
                            <a:latin typeface="Cambria Math" panose="02040503050406030204" pitchFamily="18" charset="0"/>
                          </a:rPr>
                          <m:t>1</m:t>
                        </m:r>
                      </m:oMath>
                    </m:oMathPara>
                  </a14:m>
                  <a:endParaRPr lang="zh-CN" altLang="en-US" dirty="0"/>
                </a:p>
              </p:txBody>
            </p:sp>
          </mc:Choice>
          <mc:Fallback>
            <p:sp>
              <p:nvSpPr>
                <p:cNvPr id="49" name="文本框 48"/>
                <p:cNvSpPr txBox="1">
                  <a:spLocks noRot="1" noChangeAspect="1" noMove="1" noResize="1" noEditPoints="1" noAdjustHandles="1" noChangeArrowheads="1" noChangeShapeType="1" noTextEdit="1"/>
                </p:cNvSpPr>
                <p:nvPr/>
              </p:nvSpPr>
              <p:spPr>
                <a:xfrm>
                  <a:off x="1128665" y="4491981"/>
                  <a:ext cx="1176451" cy="276999"/>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51" name="直接箭头连接符 50"/>
            <p:cNvCxnSpPr/>
            <p:nvPr/>
          </p:nvCxnSpPr>
          <p:spPr bwMode="auto">
            <a:xfrm>
              <a:off x="611560" y="4308198"/>
              <a:ext cx="0" cy="103975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44733" y="5340278"/>
              <a:ext cx="1152128" cy="261610"/>
            </a:xfrm>
            <a:prstGeom prst="rect">
              <a:avLst/>
            </a:prstGeom>
            <a:noFill/>
          </p:spPr>
          <p:txBody>
            <a:bodyPr wrap="square" rtlCol="0">
              <a:spAutoFit/>
            </a:bodyPr>
            <a:lstStyle/>
            <a:p>
              <a:r>
                <a:rPr lang="en-US" altLang="zh-CN" sz="1100" dirty="0" smtClean="0"/>
                <a:t>Radial velocity</a:t>
              </a:r>
              <a:endParaRPr lang="zh-CN" altLang="en-US" sz="1100" dirty="0"/>
            </a:p>
          </p:txBody>
        </p:sp>
        <p:cxnSp>
          <p:nvCxnSpPr>
            <p:cNvPr id="54" name="直接箭头连接符 53"/>
            <p:cNvCxnSpPr/>
            <p:nvPr/>
          </p:nvCxnSpPr>
          <p:spPr bwMode="auto">
            <a:xfrm flipV="1">
              <a:off x="863588" y="4409417"/>
              <a:ext cx="0" cy="252027"/>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文本框 54"/>
            <p:cNvSpPr txBox="1"/>
            <p:nvPr/>
          </p:nvSpPr>
          <p:spPr>
            <a:xfrm>
              <a:off x="426587" y="4251657"/>
              <a:ext cx="702078" cy="215444"/>
            </a:xfrm>
            <a:prstGeom prst="rect">
              <a:avLst/>
            </a:prstGeom>
            <a:noFill/>
          </p:spPr>
          <p:txBody>
            <a:bodyPr wrap="square" rtlCol="0">
              <a:spAutoFit/>
            </a:bodyPr>
            <a:lstStyle/>
            <a:p>
              <a:r>
                <a:rPr lang="en-US" altLang="zh-CN" sz="800" dirty="0" smtClean="0">
                  <a:solidFill>
                    <a:srgbClr val="FF0000"/>
                  </a:solidFill>
                </a:rPr>
                <a:t>v1 = -0.5m/s</a:t>
              </a:r>
              <a:endParaRPr lang="zh-CN" altLang="en-US" sz="800" dirty="0">
                <a:solidFill>
                  <a:srgbClr val="FF0000"/>
                </a:solidFill>
              </a:endParaRPr>
            </a:p>
          </p:txBody>
        </p:sp>
        <p:sp>
          <p:nvSpPr>
            <p:cNvPr id="57" name="文本框 56"/>
            <p:cNvSpPr txBox="1"/>
            <p:nvPr/>
          </p:nvSpPr>
          <p:spPr>
            <a:xfrm>
              <a:off x="1077716" y="3834682"/>
              <a:ext cx="702078" cy="215444"/>
            </a:xfrm>
            <a:prstGeom prst="rect">
              <a:avLst/>
            </a:prstGeom>
            <a:noFill/>
          </p:spPr>
          <p:txBody>
            <a:bodyPr wrap="square" rtlCol="0">
              <a:spAutoFit/>
            </a:bodyPr>
            <a:lstStyle/>
            <a:p>
              <a:r>
                <a:rPr lang="en-US" altLang="zh-CN" sz="800" dirty="0" smtClean="0">
                  <a:solidFill>
                    <a:srgbClr val="FF0000"/>
                  </a:solidFill>
                </a:rPr>
                <a:t>v2 = -0.5m/s</a:t>
              </a:r>
              <a:endParaRPr lang="zh-CN" altLang="en-US" sz="800" dirty="0">
                <a:solidFill>
                  <a:srgbClr val="FF0000"/>
                </a:solidFill>
              </a:endParaRPr>
            </a:p>
          </p:txBody>
        </p:sp>
        <p:cxnSp>
          <p:nvCxnSpPr>
            <p:cNvPr id="59" name="直接箭头连接符 58"/>
            <p:cNvCxnSpPr/>
            <p:nvPr/>
          </p:nvCxnSpPr>
          <p:spPr bwMode="auto">
            <a:xfrm flipV="1">
              <a:off x="1349642" y="4021326"/>
              <a:ext cx="0" cy="280079"/>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组合 65"/>
          <p:cNvGrpSpPr/>
          <p:nvPr/>
        </p:nvGrpSpPr>
        <p:grpSpPr>
          <a:xfrm>
            <a:off x="2448766" y="3717032"/>
            <a:ext cx="2349849" cy="2352699"/>
            <a:chOff x="-44733" y="3834682"/>
            <a:chExt cx="2349849" cy="2352699"/>
          </a:xfrm>
        </p:grpSpPr>
        <p:sp>
          <p:nvSpPr>
            <p:cNvPr id="67" name="椭圆 66"/>
            <p:cNvSpPr/>
            <p:nvPr/>
          </p:nvSpPr>
          <p:spPr bwMode="auto">
            <a:xfrm>
              <a:off x="863588" y="4661444"/>
              <a:ext cx="216024" cy="216024"/>
            </a:xfrm>
            <a:prstGeom prst="ellipse">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68" name="组合 67"/>
            <p:cNvGrpSpPr/>
            <p:nvPr/>
          </p:nvGrpSpPr>
          <p:grpSpPr>
            <a:xfrm>
              <a:off x="899592" y="5373216"/>
              <a:ext cx="360040" cy="360040"/>
              <a:chOff x="971600" y="5589240"/>
              <a:chExt cx="720080" cy="720080"/>
            </a:xfrm>
          </p:grpSpPr>
          <p:cxnSp>
            <p:nvCxnSpPr>
              <p:cNvPr id="82" name="直接连接符 81"/>
              <p:cNvCxnSpPr/>
              <p:nvPr/>
            </p:nvCxnSpPr>
            <p:spPr bwMode="auto">
              <a:xfrm>
                <a:off x="971600" y="5589240"/>
                <a:ext cx="72008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接连接符 82"/>
              <p:cNvCxnSpPr/>
              <p:nvPr/>
            </p:nvCxnSpPr>
            <p:spPr bwMode="auto">
              <a:xfrm>
                <a:off x="971600" y="5589240"/>
                <a:ext cx="360040" cy="7200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接连接符 83"/>
              <p:cNvCxnSpPr/>
              <p:nvPr/>
            </p:nvCxnSpPr>
            <p:spPr bwMode="auto">
              <a:xfrm flipH="1">
                <a:off x="1331640" y="5589240"/>
                <a:ext cx="360040" cy="7200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9" name="直接连接符 68"/>
            <p:cNvCxnSpPr/>
            <p:nvPr/>
          </p:nvCxnSpPr>
          <p:spPr bwMode="auto">
            <a:xfrm>
              <a:off x="1079612" y="5733256"/>
              <a:ext cx="0" cy="4541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文本框 69"/>
            <p:cNvSpPr txBox="1"/>
            <p:nvPr/>
          </p:nvSpPr>
          <p:spPr>
            <a:xfrm>
              <a:off x="1227575" y="5347954"/>
              <a:ext cx="834235" cy="276999"/>
            </a:xfrm>
            <a:prstGeom prst="rect">
              <a:avLst/>
            </a:prstGeom>
            <a:noFill/>
          </p:spPr>
          <p:txBody>
            <a:bodyPr wrap="square" rtlCol="0">
              <a:spAutoFit/>
            </a:bodyPr>
            <a:lstStyle/>
            <a:p>
              <a:r>
                <a:rPr lang="en-US" altLang="zh-CN" dirty="0" smtClean="0"/>
                <a:t>TX/RX</a:t>
              </a:r>
              <a:endParaRPr lang="zh-CN" altLang="en-US" dirty="0"/>
            </a:p>
          </p:txBody>
        </p:sp>
        <p:sp>
          <p:nvSpPr>
            <p:cNvPr id="71" name="椭圆 70"/>
            <p:cNvSpPr/>
            <p:nvPr/>
          </p:nvSpPr>
          <p:spPr bwMode="auto">
            <a:xfrm>
              <a:off x="1081944" y="4301405"/>
              <a:ext cx="216024" cy="216024"/>
            </a:xfrm>
            <a:prstGeom prst="ellipse">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2" name="直接箭头连接符 71"/>
            <p:cNvCxnSpPr>
              <a:stCxn id="67" idx="4"/>
            </p:cNvCxnSpPr>
            <p:nvPr/>
          </p:nvCxnSpPr>
          <p:spPr bwMode="auto">
            <a:xfrm>
              <a:off x="971600" y="4877468"/>
              <a:ext cx="0" cy="470486"/>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箭头连接符 72"/>
            <p:cNvCxnSpPr/>
            <p:nvPr/>
          </p:nvCxnSpPr>
          <p:spPr bwMode="auto">
            <a:xfrm>
              <a:off x="1189956" y="4517429"/>
              <a:ext cx="0" cy="252027"/>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文本框 73"/>
            <p:cNvSpPr txBox="1"/>
            <p:nvPr/>
          </p:nvSpPr>
          <p:spPr>
            <a:xfrm>
              <a:off x="701570" y="4967022"/>
              <a:ext cx="396044" cy="276999"/>
            </a:xfrm>
            <a:prstGeom prst="rect">
              <a:avLst/>
            </a:prstGeom>
            <a:noFill/>
          </p:spPr>
          <p:txBody>
            <a:bodyPr wrap="square" rtlCol="0">
              <a:spAutoFit/>
            </a:bodyPr>
            <a:lstStyle/>
            <a:p>
              <a:r>
                <a:rPr lang="en-US" altLang="zh-CN" dirty="0" smtClean="0"/>
                <a:t>d1</a:t>
              </a:r>
              <a:endParaRPr lang="zh-CN" altLang="en-US" dirty="0"/>
            </a:p>
          </p:txBody>
        </p:sp>
        <mc:AlternateContent xmlns:mc="http://schemas.openxmlformats.org/markup-compatibility/2006">
          <mc:Choice xmlns:a14="http://schemas.microsoft.com/office/drawing/2010/main" Requires="a14">
            <p:sp>
              <p:nvSpPr>
                <p:cNvPr id="75" name="文本框 74"/>
                <p:cNvSpPr txBox="1"/>
                <p:nvPr/>
              </p:nvSpPr>
              <p:spPr>
                <a:xfrm>
                  <a:off x="1128665" y="4491981"/>
                  <a:ext cx="1176451"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2−</m:t>
                        </m:r>
                        <m:r>
                          <a:rPr lang="en-US" altLang="zh-CN" b="0" i="1" smtClean="0">
                            <a:latin typeface="Cambria Math" panose="02040503050406030204" pitchFamily="18" charset="0"/>
                          </a:rPr>
                          <m:t>𝑑</m:t>
                        </m:r>
                        <m:r>
                          <a:rPr lang="en-US" altLang="zh-CN" b="0" i="1" smtClean="0">
                            <a:latin typeface="Cambria Math" panose="02040503050406030204" pitchFamily="18" charset="0"/>
                          </a:rPr>
                          <m:t>1</m:t>
                        </m:r>
                      </m:oMath>
                    </m:oMathPara>
                  </a14:m>
                  <a:endParaRPr lang="zh-CN" altLang="en-US" dirty="0"/>
                </a:p>
              </p:txBody>
            </p:sp>
          </mc:Choice>
          <mc:Fallback>
            <p:sp>
              <p:nvSpPr>
                <p:cNvPr id="75" name="文本框 74"/>
                <p:cNvSpPr txBox="1">
                  <a:spLocks noRot="1" noChangeAspect="1" noMove="1" noResize="1" noEditPoints="1" noAdjustHandles="1" noChangeArrowheads="1" noChangeShapeType="1" noTextEdit="1"/>
                </p:cNvSpPr>
                <p:nvPr/>
              </p:nvSpPr>
              <p:spPr>
                <a:xfrm>
                  <a:off x="1128665" y="4491981"/>
                  <a:ext cx="1176451" cy="276999"/>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76" name="直接箭头连接符 75"/>
            <p:cNvCxnSpPr/>
            <p:nvPr/>
          </p:nvCxnSpPr>
          <p:spPr bwMode="auto">
            <a:xfrm>
              <a:off x="611560" y="4308198"/>
              <a:ext cx="0" cy="103975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文本框 76"/>
            <p:cNvSpPr txBox="1"/>
            <p:nvPr/>
          </p:nvSpPr>
          <p:spPr>
            <a:xfrm>
              <a:off x="-44733" y="5340278"/>
              <a:ext cx="1152128" cy="261610"/>
            </a:xfrm>
            <a:prstGeom prst="rect">
              <a:avLst/>
            </a:prstGeom>
            <a:noFill/>
          </p:spPr>
          <p:txBody>
            <a:bodyPr wrap="square" rtlCol="0">
              <a:spAutoFit/>
            </a:bodyPr>
            <a:lstStyle/>
            <a:p>
              <a:r>
                <a:rPr lang="en-US" altLang="zh-CN" sz="1100" dirty="0" smtClean="0"/>
                <a:t>Radial velocity</a:t>
              </a:r>
              <a:endParaRPr lang="zh-CN" altLang="en-US" sz="1100" dirty="0"/>
            </a:p>
          </p:txBody>
        </p:sp>
        <p:cxnSp>
          <p:nvCxnSpPr>
            <p:cNvPr id="78" name="直接箭头连接符 77"/>
            <p:cNvCxnSpPr/>
            <p:nvPr/>
          </p:nvCxnSpPr>
          <p:spPr bwMode="auto">
            <a:xfrm flipV="1">
              <a:off x="863588" y="4409417"/>
              <a:ext cx="0" cy="252027"/>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文本框 78"/>
            <p:cNvSpPr txBox="1"/>
            <p:nvPr/>
          </p:nvSpPr>
          <p:spPr>
            <a:xfrm>
              <a:off x="426587" y="4251657"/>
              <a:ext cx="702078" cy="215444"/>
            </a:xfrm>
            <a:prstGeom prst="rect">
              <a:avLst/>
            </a:prstGeom>
            <a:noFill/>
          </p:spPr>
          <p:txBody>
            <a:bodyPr wrap="square" rtlCol="0">
              <a:spAutoFit/>
            </a:bodyPr>
            <a:lstStyle/>
            <a:p>
              <a:r>
                <a:rPr lang="en-US" altLang="zh-CN" sz="800" dirty="0" smtClean="0">
                  <a:solidFill>
                    <a:srgbClr val="FF0000"/>
                  </a:solidFill>
                </a:rPr>
                <a:t>v1 = -0.5m/s</a:t>
              </a:r>
              <a:endParaRPr lang="zh-CN" altLang="en-US" sz="800" dirty="0">
                <a:solidFill>
                  <a:srgbClr val="FF0000"/>
                </a:solidFill>
              </a:endParaRPr>
            </a:p>
          </p:txBody>
        </p:sp>
        <p:sp>
          <p:nvSpPr>
            <p:cNvPr id="80" name="文本框 79"/>
            <p:cNvSpPr txBox="1"/>
            <p:nvPr/>
          </p:nvSpPr>
          <p:spPr>
            <a:xfrm>
              <a:off x="1077716" y="3834682"/>
              <a:ext cx="702078" cy="215444"/>
            </a:xfrm>
            <a:prstGeom prst="rect">
              <a:avLst/>
            </a:prstGeom>
            <a:noFill/>
          </p:spPr>
          <p:txBody>
            <a:bodyPr wrap="square" rtlCol="0">
              <a:spAutoFit/>
            </a:bodyPr>
            <a:lstStyle/>
            <a:p>
              <a:r>
                <a:rPr lang="en-US" altLang="zh-CN" sz="800" dirty="0" smtClean="0">
                  <a:solidFill>
                    <a:srgbClr val="FF0000"/>
                  </a:solidFill>
                </a:rPr>
                <a:t>v2 = -0.5m/s</a:t>
              </a:r>
              <a:endParaRPr lang="zh-CN" altLang="en-US" sz="800" dirty="0">
                <a:solidFill>
                  <a:srgbClr val="FF0000"/>
                </a:solidFill>
              </a:endParaRPr>
            </a:p>
          </p:txBody>
        </p:sp>
        <p:cxnSp>
          <p:nvCxnSpPr>
            <p:cNvPr id="81" name="直接箭头连接符 80"/>
            <p:cNvCxnSpPr/>
            <p:nvPr/>
          </p:nvCxnSpPr>
          <p:spPr bwMode="auto">
            <a:xfrm flipV="1">
              <a:off x="1349642" y="4021326"/>
              <a:ext cx="0" cy="280079"/>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组合 84"/>
          <p:cNvGrpSpPr/>
          <p:nvPr/>
        </p:nvGrpSpPr>
        <p:grpSpPr>
          <a:xfrm>
            <a:off x="6448485" y="3760385"/>
            <a:ext cx="2349849" cy="2352699"/>
            <a:chOff x="-44733" y="3834682"/>
            <a:chExt cx="2349849" cy="2352699"/>
          </a:xfrm>
        </p:grpSpPr>
        <p:sp>
          <p:nvSpPr>
            <p:cNvPr id="86" name="椭圆 85"/>
            <p:cNvSpPr/>
            <p:nvPr/>
          </p:nvSpPr>
          <p:spPr bwMode="auto">
            <a:xfrm>
              <a:off x="863588" y="4661444"/>
              <a:ext cx="216024" cy="216024"/>
            </a:xfrm>
            <a:prstGeom prst="ellipse">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87" name="组合 86"/>
            <p:cNvGrpSpPr/>
            <p:nvPr/>
          </p:nvGrpSpPr>
          <p:grpSpPr>
            <a:xfrm>
              <a:off x="899592" y="5373216"/>
              <a:ext cx="360040" cy="360040"/>
              <a:chOff x="971600" y="5589240"/>
              <a:chExt cx="720080" cy="720080"/>
            </a:xfrm>
          </p:grpSpPr>
          <p:cxnSp>
            <p:nvCxnSpPr>
              <p:cNvPr id="101" name="直接连接符 100"/>
              <p:cNvCxnSpPr/>
              <p:nvPr/>
            </p:nvCxnSpPr>
            <p:spPr bwMode="auto">
              <a:xfrm>
                <a:off x="971600" y="5589240"/>
                <a:ext cx="72008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连接符 101"/>
              <p:cNvCxnSpPr/>
              <p:nvPr/>
            </p:nvCxnSpPr>
            <p:spPr bwMode="auto">
              <a:xfrm>
                <a:off x="971600" y="5589240"/>
                <a:ext cx="360040" cy="7200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p:nvPr/>
            </p:nvCxnSpPr>
            <p:spPr bwMode="auto">
              <a:xfrm flipH="1">
                <a:off x="1331640" y="5589240"/>
                <a:ext cx="360040" cy="72008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 name="直接连接符 87"/>
            <p:cNvCxnSpPr/>
            <p:nvPr/>
          </p:nvCxnSpPr>
          <p:spPr bwMode="auto">
            <a:xfrm>
              <a:off x="1079612" y="5733256"/>
              <a:ext cx="0" cy="4541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文本框 88"/>
            <p:cNvSpPr txBox="1"/>
            <p:nvPr/>
          </p:nvSpPr>
          <p:spPr>
            <a:xfrm>
              <a:off x="1227575" y="5347954"/>
              <a:ext cx="834235" cy="276999"/>
            </a:xfrm>
            <a:prstGeom prst="rect">
              <a:avLst/>
            </a:prstGeom>
            <a:noFill/>
          </p:spPr>
          <p:txBody>
            <a:bodyPr wrap="square" rtlCol="0">
              <a:spAutoFit/>
            </a:bodyPr>
            <a:lstStyle/>
            <a:p>
              <a:r>
                <a:rPr lang="en-US" altLang="zh-CN" dirty="0" smtClean="0"/>
                <a:t>TX/RX</a:t>
              </a:r>
              <a:endParaRPr lang="zh-CN" altLang="en-US" dirty="0"/>
            </a:p>
          </p:txBody>
        </p:sp>
        <p:sp>
          <p:nvSpPr>
            <p:cNvPr id="90" name="椭圆 89"/>
            <p:cNvSpPr/>
            <p:nvPr/>
          </p:nvSpPr>
          <p:spPr bwMode="auto">
            <a:xfrm>
              <a:off x="1081944" y="4301405"/>
              <a:ext cx="216024" cy="216024"/>
            </a:xfrm>
            <a:prstGeom prst="ellipse">
              <a:avLst/>
            </a:prstGeom>
            <a:solidFill>
              <a:schemeClr val="tx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1" name="直接箭头连接符 90"/>
            <p:cNvCxnSpPr>
              <a:stCxn id="86" idx="4"/>
            </p:cNvCxnSpPr>
            <p:nvPr/>
          </p:nvCxnSpPr>
          <p:spPr bwMode="auto">
            <a:xfrm>
              <a:off x="971600" y="4877468"/>
              <a:ext cx="0" cy="470486"/>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箭头连接符 91"/>
            <p:cNvCxnSpPr/>
            <p:nvPr/>
          </p:nvCxnSpPr>
          <p:spPr bwMode="auto">
            <a:xfrm>
              <a:off x="1189956" y="4517429"/>
              <a:ext cx="0" cy="252027"/>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文本框 92"/>
            <p:cNvSpPr txBox="1"/>
            <p:nvPr/>
          </p:nvSpPr>
          <p:spPr>
            <a:xfrm>
              <a:off x="701570" y="4967022"/>
              <a:ext cx="396044" cy="276999"/>
            </a:xfrm>
            <a:prstGeom prst="rect">
              <a:avLst/>
            </a:prstGeom>
            <a:noFill/>
          </p:spPr>
          <p:txBody>
            <a:bodyPr wrap="square" rtlCol="0">
              <a:spAutoFit/>
            </a:bodyPr>
            <a:lstStyle/>
            <a:p>
              <a:r>
                <a:rPr lang="en-US" altLang="zh-CN" dirty="0" smtClean="0"/>
                <a:t>d1</a:t>
              </a:r>
              <a:endParaRPr lang="zh-CN" altLang="en-US" dirty="0"/>
            </a:p>
          </p:txBody>
        </p:sp>
        <mc:AlternateContent xmlns:mc="http://schemas.openxmlformats.org/markup-compatibility/2006">
          <mc:Choice xmlns:a14="http://schemas.microsoft.com/office/drawing/2010/main" Requires="a14">
            <p:sp>
              <p:nvSpPr>
                <p:cNvPr id="94" name="文本框 93"/>
                <p:cNvSpPr txBox="1"/>
                <p:nvPr/>
              </p:nvSpPr>
              <p:spPr>
                <a:xfrm>
                  <a:off x="1128665" y="4491981"/>
                  <a:ext cx="1176451"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2−</m:t>
                        </m:r>
                        <m:r>
                          <a:rPr lang="en-US" altLang="zh-CN" b="0" i="1" smtClean="0">
                            <a:latin typeface="Cambria Math" panose="02040503050406030204" pitchFamily="18" charset="0"/>
                          </a:rPr>
                          <m:t>𝑑</m:t>
                        </m:r>
                        <m:r>
                          <a:rPr lang="en-US" altLang="zh-CN" b="0" i="1" smtClean="0">
                            <a:latin typeface="Cambria Math" panose="02040503050406030204" pitchFamily="18" charset="0"/>
                          </a:rPr>
                          <m:t>1</m:t>
                        </m:r>
                      </m:oMath>
                    </m:oMathPara>
                  </a14:m>
                  <a:endParaRPr lang="zh-CN" altLang="en-US" dirty="0"/>
                </a:p>
              </p:txBody>
            </p:sp>
          </mc:Choice>
          <mc:Fallback>
            <p:sp>
              <p:nvSpPr>
                <p:cNvPr id="94" name="文本框 93"/>
                <p:cNvSpPr txBox="1">
                  <a:spLocks noRot="1" noChangeAspect="1" noMove="1" noResize="1" noEditPoints="1" noAdjustHandles="1" noChangeArrowheads="1" noChangeShapeType="1" noTextEdit="1"/>
                </p:cNvSpPr>
                <p:nvPr/>
              </p:nvSpPr>
              <p:spPr>
                <a:xfrm>
                  <a:off x="1128665" y="4491981"/>
                  <a:ext cx="1176451" cy="276999"/>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95" name="直接箭头连接符 94"/>
            <p:cNvCxnSpPr/>
            <p:nvPr/>
          </p:nvCxnSpPr>
          <p:spPr bwMode="auto">
            <a:xfrm>
              <a:off x="611560" y="4308198"/>
              <a:ext cx="0" cy="103975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文本框 95"/>
            <p:cNvSpPr txBox="1"/>
            <p:nvPr/>
          </p:nvSpPr>
          <p:spPr>
            <a:xfrm>
              <a:off x="-44733" y="5340278"/>
              <a:ext cx="1152128" cy="261610"/>
            </a:xfrm>
            <a:prstGeom prst="rect">
              <a:avLst/>
            </a:prstGeom>
            <a:noFill/>
          </p:spPr>
          <p:txBody>
            <a:bodyPr wrap="square" rtlCol="0">
              <a:spAutoFit/>
            </a:bodyPr>
            <a:lstStyle/>
            <a:p>
              <a:r>
                <a:rPr lang="en-US" altLang="zh-CN" sz="1100" dirty="0" smtClean="0"/>
                <a:t>Radial velocity</a:t>
              </a:r>
              <a:endParaRPr lang="zh-CN" altLang="en-US" sz="1100" dirty="0"/>
            </a:p>
          </p:txBody>
        </p:sp>
        <p:cxnSp>
          <p:nvCxnSpPr>
            <p:cNvPr id="97" name="直接箭头连接符 96"/>
            <p:cNvCxnSpPr/>
            <p:nvPr/>
          </p:nvCxnSpPr>
          <p:spPr bwMode="auto">
            <a:xfrm flipV="1">
              <a:off x="863588" y="4409417"/>
              <a:ext cx="0" cy="252027"/>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文本框 97"/>
            <p:cNvSpPr txBox="1"/>
            <p:nvPr/>
          </p:nvSpPr>
          <p:spPr>
            <a:xfrm>
              <a:off x="426587" y="4251657"/>
              <a:ext cx="702078" cy="215444"/>
            </a:xfrm>
            <a:prstGeom prst="rect">
              <a:avLst/>
            </a:prstGeom>
            <a:noFill/>
          </p:spPr>
          <p:txBody>
            <a:bodyPr wrap="square" rtlCol="0">
              <a:spAutoFit/>
            </a:bodyPr>
            <a:lstStyle/>
            <a:p>
              <a:r>
                <a:rPr lang="en-US" altLang="zh-CN" sz="800" dirty="0" smtClean="0">
                  <a:solidFill>
                    <a:srgbClr val="FF0000"/>
                  </a:solidFill>
                </a:rPr>
                <a:t>v1 = -0.5m/s</a:t>
              </a:r>
              <a:endParaRPr lang="zh-CN" altLang="en-US" sz="800" dirty="0">
                <a:solidFill>
                  <a:srgbClr val="FF0000"/>
                </a:solidFill>
              </a:endParaRPr>
            </a:p>
          </p:txBody>
        </p:sp>
        <p:sp>
          <p:nvSpPr>
            <p:cNvPr id="99" name="文本框 98"/>
            <p:cNvSpPr txBox="1"/>
            <p:nvPr/>
          </p:nvSpPr>
          <p:spPr>
            <a:xfrm>
              <a:off x="1077716" y="3834682"/>
              <a:ext cx="702078" cy="215444"/>
            </a:xfrm>
            <a:prstGeom prst="rect">
              <a:avLst/>
            </a:prstGeom>
            <a:noFill/>
          </p:spPr>
          <p:txBody>
            <a:bodyPr wrap="square" rtlCol="0">
              <a:spAutoFit/>
            </a:bodyPr>
            <a:lstStyle/>
            <a:p>
              <a:r>
                <a:rPr lang="en-US" altLang="zh-CN" sz="800" dirty="0" smtClean="0">
                  <a:solidFill>
                    <a:srgbClr val="FF0000"/>
                  </a:solidFill>
                </a:rPr>
                <a:t>v2 = -0.5m/s</a:t>
              </a:r>
              <a:endParaRPr lang="zh-CN" altLang="en-US" sz="800" dirty="0">
                <a:solidFill>
                  <a:srgbClr val="FF0000"/>
                </a:solidFill>
              </a:endParaRPr>
            </a:p>
          </p:txBody>
        </p:sp>
        <p:cxnSp>
          <p:nvCxnSpPr>
            <p:cNvPr id="100" name="直接箭头连接符 99"/>
            <p:cNvCxnSpPr/>
            <p:nvPr/>
          </p:nvCxnSpPr>
          <p:spPr bwMode="auto">
            <a:xfrm flipV="1">
              <a:off x="1349642" y="4021326"/>
              <a:ext cx="0" cy="280079"/>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a14="http://schemas.microsoft.com/office/drawing/2010/main" Requires="a14">
          <p:sp>
            <p:nvSpPr>
              <p:cNvPr id="104" name="文本框 103"/>
              <p:cNvSpPr txBox="1"/>
              <p:nvPr/>
            </p:nvSpPr>
            <p:spPr>
              <a:xfrm>
                <a:off x="704747" y="6069731"/>
                <a:ext cx="1607723"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1=3.5</m:t>
                      </m:r>
                      <m:r>
                        <a:rPr lang="en-US" altLang="zh-CN" b="0" i="1" smtClean="0">
                          <a:latin typeface="Cambria Math" panose="02040503050406030204" pitchFamily="18" charset="0"/>
                        </a:rPr>
                        <m:t>𝑚</m:t>
                      </m:r>
                    </m:oMath>
                  </m:oMathPara>
                </a14:m>
                <a:endParaRPr lang="en-US" altLang="zh-CN" b="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𝑑</m:t>
                      </m:r>
                      <m:r>
                        <a:rPr lang="en-US" altLang="zh-CN" b="0" i="1" smtClean="0">
                          <a:latin typeface="Cambria Math" panose="02040503050406030204" pitchFamily="18" charset="0"/>
                        </a:rPr>
                        <m:t>=0.05</m:t>
                      </m:r>
                      <m:r>
                        <a:rPr lang="en-US" altLang="zh-CN" b="0" i="1" smtClean="0">
                          <a:latin typeface="Cambria Math" panose="02040503050406030204" pitchFamily="18" charset="0"/>
                        </a:rPr>
                        <m:t>𝑚</m:t>
                      </m:r>
                    </m:oMath>
                  </m:oMathPara>
                </a14:m>
                <a:endParaRPr lang="zh-CN" altLang="en-US" dirty="0"/>
              </a:p>
            </p:txBody>
          </p:sp>
        </mc:Choice>
        <mc:Fallback>
          <p:sp>
            <p:nvSpPr>
              <p:cNvPr id="104" name="文本框 103"/>
              <p:cNvSpPr txBox="1">
                <a:spLocks noRot="1" noChangeAspect="1" noMove="1" noResize="1" noEditPoints="1" noAdjustHandles="1" noChangeArrowheads="1" noChangeShapeType="1" noTextEdit="1"/>
              </p:cNvSpPr>
              <p:nvPr/>
            </p:nvSpPr>
            <p:spPr>
              <a:xfrm>
                <a:off x="704747" y="6069731"/>
                <a:ext cx="1607723" cy="461665"/>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5" name="文本框 104"/>
              <p:cNvSpPr txBox="1"/>
              <p:nvPr/>
            </p:nvSpPr>
            <p:spPr>
              <a:xfrm>
                <a:off x="2993781" y="6076253"/>
                <a:ext cx="1607723"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𝑑</m:t>
                      </m:r>
                      <m:r>
                        <a:rPr lang="en-US" altLang="zh-CN" i="1">
                          <a:latin typeface="Cambria Math" panose="02040503050406030204" pitchFamily="18" charset="0"/>
                        </a:rPr>
                        <m:t>1=3.5</m:t>
                      </m:r>
                      <m:r>
                        <a:rPr lang="en-US" altLang="zh-CN" i="1">
                          <a:latin typeface="Cambria Math" panose="02040503050406030204" pitchFamily="18" charset="0"/>
                        </a:rPr>
                        <m:t>𝑚</m:t>
                      </m:r>
                    </m:oMath>
                  </m:oMathPara>
                </a14:m>
                <a:endParaRPr lang="en-US" altLang="zh-CN" b="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𝑑</m:t>
                      </m:r>
                      <m:r>
                        <a:rPr lang="en-US" altLang="zh-CN" b="0" i="1" smtClean="0">
                          <a:latin typeface="Cambria Math" panose="02040503050406030204" pitchFamily="18" charset="0"/>
                        </a:rPr>
                        <m:t>=0.1</m:t>
                      </m:r>
                      <m:r>
                        <a:rPr lang="en-US" altLang="zh-CN" b="0" i="1" smtClean="0">
                          <a:latin typeface="Cambria Math" panose="02040503050406030204" pitchFamily="18" charset="0"/>
                        </a:rPr>
                        <m:t>𝑚</m:t>
                      </m:r>
                    </m:oMath>
                  </m:oMathPara>
                </a14:m>
                <a:endParaRPr lang="zh-CN" altLang="en-US" dirty="0"/>
              </a:p>
            </p:txBody>
          </p:sp>
        </mc:Choice>
        <mc:Fallback>
          <p:sp>
            <p:nvSpPr>
              <p:cNvPr id="105" name="文本框 104"/>
              <p:cNvSpPr txBox="1">
                <a:spLocks noRot="1" noChangeAspect="1" noMove="1" noResize="1" noEditPoints="1" noAdjustHandles="1" noChangeArrowheads="1" noChangeShapeType="1" noTextEdit="1"/>
              </p:cNvSpPr>
              <p:nvPr/>
            </p:nvSpPr>
            <p:spPr>
              <a:xfrm>
                <a:off x="2993781" y="6076253"/>
                <a:ext cx="1607723" cy="461665"/>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6" name="文本框 105"/>
              <p:cNvSpPr txBox="1"/>
              <p:nvPr/>
            </p:nvSpPr>
            <p:spPr>
              <a:xfrm>
                <a:off x="7182436" y="6036813"/>
                <a:ext cx="1607723"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𝑑</m:t>
                      </m:r>
                      <m:r>
                        <a:rPr lang="en-US" altLang="zh-CN" i="1">
                          <a:latin typeface="Cambria Math" panose="02040503050406030204" pitchFamily="18" charset="0"/>
                        </a:rPr>
                        <m:t>1=3.5</m:t>
                      </m:r>
                      <m:r>
                        <a:rPr lang="en-US" altLang="zh-CN" i="1">
                          <a:latin typeface="Cambria Math" panose="02040503050406030204" pitchFamily="18" charset="0"/>
                        </a:rPr>
                        <m:t>𝑚</m:t>
                      </m:r>
                    </m:oMath>
                  </m:oMathPara>
                </a14:m>
                <a:endParaRPr lang="en-US" altLang="zh-CN" b="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∗0.05</m:t>
                      </m:r>
                      <m:r>
                        <a:rPr lang="en-US" altLang="zh-CN" b="0" i="1" smtClean="0">
                          <a:latin typeface="Cambria Math" panose="02040503050406030204" pitchFamily="18" charset="0"/>
                        </a:rPr>
                        <m:t>𝑚</m:t>
                      </m:r>
                    </m:oMath>
                  </m:oMathPara>
                </a14:m>
                <a:endParaRPr lang="zh-CN" altLang="en-US" dirty="0"/>
              </a:p>
            </p:txBody>
          </p:sp>
        </mc:Choice>
        <mc:Fallback>
          <p:sp>
            <p:nvSpPr>
              <p:cNvPr id="106" name="文本框 105"/>
              <p:cNvSpPr txBox="1">
                <a:spLocks noRot="1" noChangeAspect="1" noMove="1" noResize="1" noEditPoints="1" noAdjustHandles="1" noChangeArrowheads="1" noChangeShapeType="1" noTextEdit="1"/>
              </p:cNvSpPr>
              <p:nvPr/>
            </p:nvSpPr>
            <p:spPr>
              <a:xfrm>
                <a:off x="7182436" y="6036813"/>
                <a:ext cx="1607723" cy="461665"/>
              </a:xfrm>
              <a:prstGeom prst="rect">
                <a:avLst/>
              </a:prstGeom>
              <a:blipFill rotWithShape="0">
                <a:blip r:embed="rId6"/>
                <a:stretch>
                  <a:fillRect/>
                </a:stretch>
              </a:blipFill>
            </p:spPr>
            <p:txBody>
              <a:bodyPr/>
              <a:lstStyle/>
              <a:p>
                <a:r>
                  <a:rPr lang="zh-CN" altLang="en-US">
                    <a:noFill/>
                  </a:rPr>
                  <a:t> </a:t>
                </a:r>
              </a:p>
            </p:txBody>
          </p:sp>
        </mc:Fallback>
      </mc:AlternateContent>
      <p:sp>
        <p:nvSpPr>
          <p:cNvPr id="107" name="文本框 106"/>
          <p:cNvSpPr txBox="1"/>
          <p:nvPr/>
        </p:nvSpPr>
        <p:spPr>
          <a:xfrm>
            <a:off x="5004048" y="4798678"/>
            <a:ext cx="1444156" cy="276999"/>
          </a:xfrm>
          <a:prstGeom prst="rect">
            <a:avLst/>
          </a:prstGeom>
          <a:noFill/>
        </p:spPr>
        <p:txBody>
          <a:bodyPr wrap="square" rtlCol="0">
            <a:spAutoFit/>
          </a:bodyPr>
          <a:lstStyle/>
          <a:p>
            <a:pPr algn="ctr"/>
            <a:r>
              <a:rPr lang="en-US" altLang="zh-CN" b="1" dirty="0" smtClean="0"/>
              <a:t>….</a:t>
            </a:r>
            <a:endParaRPr lang="zh-CN" altLang="en-US" b="1" dirty="0"/>
          </a:p>
        </p:txBody>
      </p:sp>
      <p:sp>
        <p:nvSpPr>
          <p:cNvPr id="108" name="文本框 107"/>
          <p:cNvSpPr txBox="1"/>
          <p:nvPr/>
        </p:nvSpPr>
        <p:spPr>
          <a:xfrm>
            <a:off x="199129" y="6168587"/>
            <a:ext cx="943122" cy="276999"/>
          </a:xfrm>
          <a:prstGeom prst="rect">
            <a:avLst/>
          </a:prstGeom>
          <a:noFill/>
        </p:spPr>
        <p:txBody>
          <a:bodyPr wrap="square" rtlCol="0">
            <a:spAutoFit/>
          </a:bodyPr>
          <a:lstStyle/>
          <a:p>
            <a:r>
              <a:rPr lang="en-US" altLang="zh-CN" dirty="0" smtClean="0"/>
              <a:t>Snapshot#1</a:t>
            </a:r>
            <a:endParaRPr lang="zh-CN" altLang="en-US" dirty="0"/>
          </a:p>
        </p:txBody>
      </p:sp>
      <p:sp>
        <p:nvSpPr>
          <p:cNvPr id="109" name="文本框 108"/>
          <p:cNvSpPr txBox="1"/>
          <p:nvPr/>
        </p:nvSpPr>
        <p:spPr>
          <a:xfrm>
            <a:off x="2553269" y="6168587"/>
            <a:ext cx="943122" cy="276999"/>
          </a:xfrm>
          <a:prstGeom prst="rect">
            <a:avLst/>
          </a:prstGeom>
          <a:noFill/>
        </p:spPr>
        <p:txBody>
          <a:bodyPr wrap="square" rtlCol="0">
            <a:spAutoFit/>
          </a:bodyPr>
          <a:lstStyle/>
          <a:p>
            <a:r>
              <a:rPr lang="en-US" altLang="zh-CN" dirty="0" smtClean="0"/>
              <a:t>Snapshot#2</a:t>
            </a:r>
            <a:endParaRPr lang="zh-CN" altLang="en-US" dirty="0"/>
          </a:p>
        </p:txBody>
      </p:sp>
      <p:sp>
        <p:nvSpPr>
          <p:cNvPr id="110" name="文本框 109"/>
          <p:cNvSpPr txBox="1"/>
          <p:nvPr/>
        </p:nvSpPr>
        <p:spPr>
          <a:xfrm>
            <a:off x="6484317" y="6129444"/>
            <a:ext cx="1091134" cy="276999"/>
          </a:xfrm>
          <a:prstGeom prst="rect">
            <a:avLst/>
          </a:prstGeom>
          <a:noFill/>
        </p:spPr>
        <p:txBody>
          <a:bodyPr wrap="square" rtlCol="0">
            <a:spAutoFit/>
          </a:bodyPr>
          <a:lstStyle/>
          <a:p>
            <a:r>
              <a:rPr lang="en-US" altLang="zh-CN" dirty="0" smtClean="0"/>
              <a:t>Snapshot#10</a:t>
            </a:r>
            <a:endParaRPr lang="zh-CN" altLang="en-US" dirty="0"/>
          </a:p>
        </p:txBody>
      </p:sp>
      <p:pic>
        <p:nvPicPr>
          <p:cNvPr id="111" name="图片 110" descr="图形用户界面&#10;&#10;描述已自动生成">
            <a:extLst>
              <a:ext uri="{FF2B5EF4-FFF2-40B4-BE49-F238E27FC236}">
                <a16:creationId xmlns:a16="http://schemas.microsoft.com/office/drawing/2014/main" xmlns="" id="{EA2054AC-7FB6-9792-6B41-C7CD6A1737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002" y="1201173"/>
            <a:ext cx="2520000" cy="2448569"/>
          </a:xfrm>
          <a:prstGeom prst="rect">
            <a:avLst/>
          </a:prstGeom>
        </p:spPr>
      </p:pic>
      <p:pic>
        <p:nvPicPr>
          <p:cNvPr id="112" name="图片 111" descr="图形用户界面&#10;&#10;描述已自动生成">
            <a:extLst>
              <a:ext uri="{FF2B5EF4-FFF2-40B4-BE49-F238E27FC236}">
                <a16:creationId xmlns:a16="http://schemas.microsoft.com/office/drawing/2014/main" xmlns="" id="{69F48BBD-5F3E-7395-3F2A-3B70456315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5099" y="1211080"/>
            <a:ext cx="2520000" cy="2535346"/>
          </a:xfrm>
          <a:prstGeom prst="rect">
            <a:avLst/>
          </a:prstGeom>
        </p:spPr>
      </p:pic>
      <p:pic>
        <p:nvPicPr>
          <p:cNvPr id="113" name="图片 112" descr="图形用户界面&#10;&#10;描述已自动生成">
            <a:extLst>
              <a:ext uri="{FF2B5EF4-FFF2-40B4-BE49-F238E27FC236}">
                <a16:creationId xmlns:a16="http://schemas.microsoft.com/office/drawing/2014/main" xmlns="" id="{5799BE36-972C-6BEA-9794-BD5695BB67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2810" y="1161698"/>
            <a:ext cx="2520000" cy="2582884"/>
          </a:xfrm>
          <a:prstGeom prst="rect">
            <a:avLst/>
          </a:prstGeom>
        </p:spPr>
      </p:pic>
      <p:sp>
        <p:nvSpPr>
          <p:cNvPr id="114" name="文本框 113">
            <a:extLst>
              <a:ext uri="{FF2B5EF4-FFF2-40B4-BE49-F238E27FC236}">
                <a16:creationId xmlns:a16="http://schemas.microsoft.com/office/drawing/2014/main" xmlns="" id="{A3178245-F1F5-C239-A506-6B485EB1C473}"/>
              </a:ext>
            </a:extLst>
          </p:cNvPr>
          <p:cNvSpPr txBox="1"/>
          <p:nvPr/>
        </p:nvSpPr>
        <p:spPr>
          <a:xfrm>
            <a:off x="666164" y="1123619"/>
            <a:ext cx="2005677" cy="276999"/>
          </a:xfrm>
          <a:prstGeom prst="rect">
            <a:avLst/>
          </a:prstGeom>
          <a:noFill/>
        </p:spPr>
        <p:txBody>
          <a:bodyPr wrap="none" rtlCol="0">
            <a:spAutoFit/>
          </a:bodyPr>
          <a:lstStyle/>
          <a:p>
            <a:pPr algn="ctr"/>
            <a:r>
              <a:rPr lang="en-US" altLang="zh-CN" b="1" dirty="0">
                <a:latin typeface="Times New Roman" panose="02020603050405020304" pitchFamily="18" charset="0"/>
                <a:cs typeface="Times New Roman" panose="02020603050405020304" pitchFamily="18" charset="0"/>
              </a:rPr>
              <a:t>5</a:t>
            </a:r>
            <a:r>
              <a:rPr lang="en-US" altLang="zh-CN" b="1" baseline="30000" dirty="0">
                <a:latin typeface="Times New Roman" panose="02020603050405020304" pitchFamily="18" charset="0"/>
                <a:cs typeface="Times New Roman" panose="02020603050405020304" pitchFamily="18" charset="0"/>
              </a:rPr>
              <a:t>th</a:t>
            </a:r>
            <a:r>
              <a:rPr lang="en-US" altLang="zh-CN" b="1" dirty="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Butterworth pulse shape</a:t>
            </a:r>
            <a:endParaRPr lang="zh-CN" altLang="en-US" b="1" dirty="0">
              <a:latin typeface="Times New Roman" panose="02020603050405020304" pitchFamily="18" charset="0"/>
              <a:cs typeface="Times New Roman" panose="02020603050405020304" pitchFamily="18" charset="0"/>
            </a:endParaRPr>
          </a:p>
        </p:txBody>
      </p:sp>
      <p:sp>
        <p:nvSpPr>
          <p:cNvPr id="115" name="文本框 114">
            <a:extLst>
              <a:ext uri="{FF2B5EF4-FFF2-40B4-BE49-F238E27FC236}">
                <a16:creationId xmlns:a16="http://schemas.microsoft.com/office/drawing/2014/main" xmlns="" id="{A510D583-6FAB-13A2-75EF-4F33F219BDD3}"/>
              </a:ext>
            </a:extLst>
          </p:cNvPr>
          <p:cNvSpPr txBox="1"/>
          <p:nvPr/>
        </p:nvSpPr>
        <p:spPr>
          <a:xfrm>
            <a:off x="3390378" y="1160478"/>
            <a:ext cx="2699778" cy="276999"/>
          </a:xfrm>
          <a:prstGeom prst="rect">
            <a:avLst/>
          </a:prstGeom>
          <a:noFill/>
        </p:spPr>
        <p:txBody>
          <a:bodyPr wrap="none" rtlCol="0">
            <a:spAutoFit/>
          </a:bodyPr>
          <a:lstStyle/>
          <a:p>
            <a:pPr algn="ctr"/>
            <a:r>
              <a:rPr lang="en-US" altLang="zh-CN" b="1" dirty="0">
                <a:latin typeface="Times New Roman" panose="02020603050405020304" pitchFamily="18" charset="0"/>
                <a:cs typeface="Times New Roman" panose="02020603050405020304" pitchFamily="18" charset="0"/>
              </a:rPr>
              <a:t>5</a:t>
            </a:r>
            <a:r>
              <a:rPr lang="en-US" altLang="zh-CN" b="1" baseline="30000" dirty="0">
                <a:latin typeface="Times New Roman" panose="02020603050405020304" pitchFamily="18" charset="0"/>
                <a:cs typeface="Times New Roman" panose="02020603050405020304" pitchFamily="18" charset="0"/>
              </a:rPr>
              <a:t>th</a:t>
            </a:r>
            <a:r>
              <a:rPr lang="en-US" altLang="zh-CN" b="1" dirty="0">
                <a:latin typeface="Times New Roman" panose="02020603050405020304" pitchFamily="18" charset="0"/>
                <a:cs typeface="Times New Roman" panose="02020603050405020304" pitchFamily="18" charset="0"/>
              </a:rPr>
              <a:t> </a:t>
            </a:r>
            <a:r>
              <a:rPr lang="en-US" altLang="zh-CN" b="1" dirty="0" err="1" smtClean="0">
                <a:latin typeface="Times New Roman" panose="02020603050405020304" pitchFamily="18" charset="0"/>
                <a:cs typeface="Times New Roman" panose="02020603050405020304" pitchFamily="18" charset="0"/>
              </a:rPr>
              <a:t>Butterworth+Gaussian</a:t>
            </a:r>
            <a:r>
              <a:rPr lang="en-US" altLang="zh-CN" b="1" dirty="0" smtClean="0">
                <a:latin typeface="Times New Roman" panose="02020603050405020304" pitchFamily="18" charset="0"/>
                <a:cs typeface="Times New Roman" panose="02020603050405020304" pitchFamily="18" charset="0"/>
              </a:rPr>
              <a:t> pulse shape</a:t>
            </a:r>
            <a:endParaRPr lang="zh-CN" altLang="en-US" b="1" dirty="0">
              <a:latin typeface="Times New Roman" panose="02020603050405020304" pitchFamily="18" charset="0"/>
              <a:cs typeface="Times New Roman" panose="02020603050405020304" pitchFamily="18" charset="0"/>
            </a:endParaRPr>
          </a:p>
        </p:txBody>
      </p:sp>
      <p:sp>
        <p:nvSpPr>
          <p:cNvPr id="116" name="文本框 115">
            <a:extLst>
              <a:ext uri="{FF2B5EF4-FFF2-40B4-BE49-F238E27FC236}">
                <a16:creationId xmlns:a16="http://schemas.microsoft.com/office/drawing/2014/main" xmlns="" id="{975A0893-6E0D-EBD2-632B-EA1963DCEF2E}"/>
              </a:ext>
            </a:extLst>
          </p:cNvPr>
          <p:cNvSpPr txBox="1"/>
          <p:nvPr/>
        </p:nvSpPr>
        <p:spPr>
          <a:xfrm>
            <a:off x="6583775" y="1111370"/>
            <a:ext cx="1584088" cy="276999"/>
          </a:xfrm>
          <a:prstGeom prst="rect">
            <a:avLst/>
          </a:prstGeom>
          <a:noFill/>
        </p:spPr>
        <p:txBody>
          <a:bodyPr wrap="none" rtlCol="0">
            <a:spAutoFit/>
          </a:bodyPr>
          <a:lstStyle/>
          <a:p>
            <a:pPr algn="ctr"/>
            <a:r>
              <a:rPr lang="en-US" altLang="zh-CN" b="1" dirty="0">
                <a:latin typeface="Times New Roman" panose="02020603050405020304" pitchFamily="18" charset="0"/>
                <a:cs typeface="Times New Roman" panose="02020603050405020304" pitchFamily="18" charset="0"/>
              </a:rPr>
              <a:t>Gaussian </a:t>
            </a:r>
            <a:r>
              <a:rPr lang="en-US" altLang="zh-CN" b="1" dirty="0">
                <a:cs typeface="Times New Roman" panose="02020603050405020304" pitchFamily="18" charset="0"/>
              </a:rPr>
              <a:t>p</a:t>
            </a:r>
            <a:r>
              <a:rPr lang="en-US" altLang="zh-CN" b="1" dirty="0" smtClean="0">
                <a:latin typeface="Times New Roman" panose="02020603050405020304" pitchFamily="18" charset="0"/>
                <a:cs typeface="Times New Roman" panose="02020603050405020304" pitchFamily="18" charset="0"/>
              </a:rPr>
              <a:t>ulse shape</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366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18</a:t>
            </a:fld>
            <a:endParaRPr lang="en-US" altLang="en-US" dirty="0"/>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4" name="文本框 3"/>
          <p:cNvSpPr txBox="1"/>
          <p:nvPr/>
        </p:nvSpPr>
        <p:spPr>
          <a:xfrm>
            <a:off x="2819028" y="603205"/>
            <a:ext cx="3582144" cy="523220"/>
          </a:xfrm>
          <a:prstGeom prst="rect">
            <a:avLst/>
          </a:prstGeom>
          <a:noFill/>
        </p:spPr>
        <p:txBody>
          <a:bodyPr wrap="square" rtlCol="0">
            <a:spAutoFit/>
          </a:bodyPr>
          <a:lstStyle/>
          <a:p>
            <a:pPr algn="ctr" eaLnBrk="1" hangingPunct="1"/>
            <a:r>
              <a:rPr lang="en-US" altLang="zh-CN" sz="2800" b="1" kern="0" dirty="0">
                <a:latin typeface="+mj-lt"/>
                <a:ea typeface="+mj-ea"/>
                <a:cs typeface="+mj-cs"/>
              </a:rPr>
              <a:t>End to end simulation</a:t>
            </a:r>
            <a:endParaRPr lang="zh-CN" altLang="en-US" sz="2800" b="1" kern="0" dirty="0">
              <a:latin typeface="+mj-lt"/>
              <a:ea typeface="+mj-ea"/>
              <a:cs typeface="+mj-cs"/>
            </a:endParaRPr>
          </a:p>
        </p:txBody>
      </p:sp>
      <p:grpSp>
        <p:nvGrpSpPr>
          <p:cNvPr id="9" name="组合 8"/>
          <p:cNvGrpSpPr/>
          <p:nvPr/>
        </p:nvGrpSpPr>
        <p:grpSpPr>
          <a:xfrm>
            <a:off x="-31644" y="3108766"/>
            <a:ext cx="9175644" cy="2943171"/>
            <a:chOff x="-133349" y="3870205"/>
            <a:chExt cx="9175644" cy="2943171"/>
          </a:xfrm>
        </p:grpSpPr>
        <p:sp>
          <p:nvSpPr>
            <p:cNvPr id="118" name="文本框 117">
              <a:extLst>
                <a:ext uri="{FF2B5EF4-FFF2-40B4-BE49-F238E27FC236}">
                  <a16:creationId xmlns:a16="http://schemas.microsoft.com/office/drawing/2014/main" xmlns="" id="{BAC8D97C-49F6-F89C-DC30-CAAC541B7A78}"/>
                </a:ext>
              </a:extLst>
            </p:cNvPr>
            <p:cNvSpPr txBox="1"/>
            <p:nvPr/>
          </p:nvSpPr>
          <p:spPr>
            <a:xfrm>
              <a:off x="422186" y="3896163"/>
              <a:ext cx="2005677" cy="276999"/>
            </a:xfrm>
            <a:prstGeom prst="rect">
              <a:avLst/>
            </a:prstGeom>
            <a:noFill/>
          </p:spPr>
          <p:txBody>
            <a:bodyPr wrap="none" rtlCol="0">
              <a:spAutoFit/>
            </a:bodyPr>
            <a:lstStyle/>
            <a:p>
              <a:pPr algn="ctr"/>
              <a:r>
                <a:rPr lang="en-US" altLang="zh-CN" b="1" dirty="0">
                  <a:latin typeface="Times New Roman" panose="02020603050405020304" pitchFamily="18" charset="0"/>
                  <a:cs typeface="Times New Roman" panose="02020603050405020304" pitchFamily="18" charset="0"/>
                </a:rPr>
                <a:t>5</a:t>
              </a:r>
              <a:r>
                <a:rPr lang="en-US" altLang="zh-CN" b="1" baseline="30000" dirty="0">
                  <a:latin typeface="Times New Roman" panose="02020603050405020304" pitchFamily="18" charset="0"/>
                  <a:cs typeface="Times New Roman" panose="02020603050405020304" pitchFamily="18" charset="0"/>
                </a:rPr>
                <a:t>th</a:t>
              </a:r>
              <a:r>
                <a:rPr lang="en-US" altLang="zh-CN" b="1" dirty="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Butterworth pulse shape</a:t>
              </a:r>
              <a:endParaRPr lang="zh-CN" altLang="en-US" b="1" dirty="0">
                <a:latin typeface="Times New Roman" panose="02020603050405020304" pitchFamily="18" charset="0"/>
                <a:cs typeface="Times New Roman" panose="02020603050405020304" pitchFamily="18" charset="0"/>
              </a:endParaRPr>
            </a:p>
          </p:txBody>
        </p:sp>
        <p:sp>
          <p:nvSpPr>
            <p:cNvPr id="119" name="文本框 118">
              <a:extLst>
                <a:ext uri="{FF2B5EF4-FFF2-40B4-BE49-F238E27FC236}">
                  <a16:creationId xmlns:a16="http://schemas.microsoft.com/office/drawing/2014/main" xmlns="" id="{AE1EEE71-BC85-68DB-44C1-4BD00BB6F211}"/>
                </a:ext>
              </a:extLst>
            </p:cNvPr>
            <p:cNvSpPr txBox="1"/>
            <p:nvPr/>
          </p:nvSpPr>
          <p:spPr>
            <a:xfrm>
              <a:off x="3093224" y="3870206"/>
              <a:ext cx="2699778" cy="276999"/>
            </a:xfrm>
            <a:prstGeom prst="rect">
              <a:avLst/>
            </a:prstGeom>
            <a:noFill/>
          </p:spPr>
          <p:txBody>
            <a:bodyPr wrap="none" rtlCol="0">
              <a:spAutoFit/>
            </a:bodyPr>
            <a:lstStyle/>
            <a:p>
              <a:pPr algn="ctr"/>
              <a:r>
                <a:rPr lang="en-US" altLang="zh-CN" b="1" dirty="0">
                  <a:latin typeface="Times New Roman" panose="02020603050405020304" pitchFamily="18" charset="0"/>
                  <a:cs typeface="Times New Roman" panose="02020603050405020304" pitchFamily="18" charset="0"/>
                </a:rPr>
                <a:t>5</a:t>
              </a:r>
              <a:r>
                <a:rPr lang="en-US" altLang="zh-CN" b="1" baseline="30000" dirty="0">
                  <a:latin typeface="Times New Roman" panose="02020603050405020304" pitchFamily="18" charset="0"/>
                  <a:cs typeface="Times New Roman" panose="02020603050405020304" pitchFamily="18" charset="0"/>
                </a:rPr>
                <a:t>th</a:t>
              </a:r>
              <a:r>
                <a:rPr lang="en-US" altLang="zh-CN" b="1" dirty="0">
                  <a:latin typeface="Times New Roman" panose="02020603050405020304" pitchFamily="18" charset="0"/>
                  <a:cs typeface="Times New Roman" panose="02020603050405020304" pitchFamily="18" charset="0"/>
                </a:rPr>
                <a:t> </a:t>
              </a:r>
              <a:r>
                <a:rPr lang="en-US" altLang="zh-CN" b="1" dirty="0" err="1" smtClean="0">
                  <a:latin typeface="Times New Roman" panose="02020603050405020304" pitchFamily="18" charset="0"/>
                  <a:cs typeface="Times New Roman" panose="02020603050405020304" pitchFamily="18" charset="0"/>
                </a:rPr>
                <a:t>Butterworth+Gaussian</a:t>
              </a:r>
              <a:r>
                <a:rPr lang="en-US" altLang="zh-CN" b="1" dirty="0" smtClean="0">
                  <a:latin typeface="Times New Roman" panose="02020603050405020304" pitchFamily="18" charset="0"/>
                  <a:cs typeface="Times New Roman" panose="02020603050405020304" pitchFamily="18" charset="0"/>
                </a:rPr>
                <a:t> pulse shape</a:t>
              </a:r>
              <a:endParaRPr lang="zh-CN" altLang="en-US" b="1" dirty="0">
                <a:latin typeface="Times New Roman" panose="02020603050405020304" pitchFamily="18" charset="0"/>
                <a:cs typeface="Times New Roman" panose="02020603050405020304" pitchFamily="18" charset="0"/>
              </a:endParaRPr>
            </a:p>
          </p:txBody>
        </p:sp>
        <p:sp>
          <p:nvSpPr>
            <p:cNvPr id="120" name="文本框 119">
              <a:extLst>
                <a:ext uri="{FF2B5EF4-FFF2-40B4-BE49-F238E27FC236}">
                  <a16:creationId xmlns:a16="http://schemas.microsoft.com/office/drawing/2014/main" xmlns="" id="{E4A0B4E9-D040-EB68-6300-604B7378D250}"/>
                </a:ext>
              </a:extLst>
            </p:cNvPr>
            <p:cNvSpPr txBox="1"/>
            <p:nvPr/>
          </p:nvSpPr>
          <p:spPr>
            <a:xfrm>
              <a:off x="6666749" y="3870205"/>
              <a:ext cx="1584088" cy="276999"/>
            </a:xfrm>
            <a:prstGeom prst="rect">
              <a:avLst/>
            </a:prstGeom>
            <a:noFill/>
          </p:spPr>
          <p:txBody>
            <a:bodyPr wrap="none" rtlCol="0">
              <a:spAutoFit/>
            </a:bodyPr>
            <a:lstStyle/>
            <a:p>
              <a:pPr algn="ctr"/>
              <a:r>
                <a:rPr lang="en-US" altLang="zh-CN" b="1" dirty="0">
                  <a:latin typeface="Times New Roman" panose="02020603050405020304" pitchFamily="18" charset="0"/>
                  <a:cs typeface="Times New Roman" panose="02020603050405020304" pitchFamily="18" charset="0"/>
                </a:rPr>
                <a:t>Gaussian </a:t>
              </a:r>
              <a:r>
                <a:rPr lang="en-US" altLang="zh-CN" b="1" dirty="0" smtClean="0">
                  <a:latin typeface="Times New Roman" panose="02020603050405020304" pitchFamily="18" charset="0"/>
                  <a:cs typeface="Times New Roman" panose="02020603050405020304" pitchFamily="18" charset="0"/>
                </a:rPr>
                <a:t>pulse shape</a:t>
              </a:r>
              <a:endParaRPr lang="zh-CN" altLang="en-US" b="1" dirty="0">
                <a:latin typeface="Times New Roman" panose="02020603050405020304" pitchFamily="18" charset="0"/>
                <a:cs typeface="Times New Roman" panose="02020603050405020304" pitchFamily="18" charset="0"/>
              </a:endParaRPr>
            </a:p>
          </p:txBody>
        </p:sp>
        <p:pic>
          <p:nvPicPr>
            <p:cNvPr id="121" name="图片 120">
              <a:extLst>
                <a:ext uri="{FF2B5EF4-FFF2-40B4-BE49-F238E27FC236}">
                  <a16:creationId xmlns:a16="http://schemas.microsoft.com/office/drawing/2014/main" xmlns="" id="{26F083D6-CE35-3475-BAC3-EB6BC05F32F4}"/>
                </a:ext>
              </a:extLst>
            </p:cNvPr>
            <p:cNvPicPr>
              <a:picLocks noChangeAspect="1"/>
            </p:cNvPicPr>
            <p:nvPr/>
          </p:nvPicPr>
          <p:blipFill rotWithShape="1">
            <a:blip r:embed="rId3"/>
            <a:srcRect t="65241"/>
            <a:stretch/>
          </p:blipFill>
          <p:spPr>
            <a:xfrm>
              <a:off x="-133349" y="4128734"/>
              <a:ext cx="3135026" cy="2681389"/>
            </a:xfrm>
            <a:prstGeom prst="rect">
              <a:avLst/>
            </a:prstGeom>
          </p:spPr>
        </p:pic>
        <p:pic>
          <p:nvPicPr>
            <p:cNvPr id="122" name="图片 121">
              <a:extLst>
                <a:ext uri="{FF2B5EF4-FFF2-40B4-BE49-F238E27FC236}">
                  <a16:creationId xmlns:a16="http://schemas.microsoft.com/office/drawing/2014/main" xmlns="" id="{29491C49-C786-3E40-8AE6-6064D55E9BD9}"/>
                </a:ext>
              </a:extLst>
            </p:cNvPr>
            <p:cNvPicPr>
              <a:picLocks noChangeAspect="1"/>
            </p:cNvPicPr>
            <p:nvPr/>
          </p:nvPicPr>
          <p:blipFill rotWithShape="1">
            <a:blip r:embed="rId4"/>
            <a:srcRect t="64666"/>
            <a:stretch/>
          </p:blipFill>
          <p:spPr>
            <a:xfrm>
              <a:off x="2820864" y="4087662"/>
              <a:ext cx="3201257" cy="2725714"/>
            </a:xfrm>
            <a:prstGeom prst="rect">
              <a:avLst/>
            </a:prstGeom>
          </p:spPr>
        </p:pic>
        <p:pic>
          <p:nvPicPr>
            <p:cNvPr id="123" name="图片 122">
              <a:extLst>
                <a:ext uri="{FF2B5EF4-FFF2-40B4-BE49-F238E27FC236}">
                  <a16:creationId xmlns:a16="http://schemas.microsoft.com/office/drawing/2014/main" xmlns="" id="{A24A2271-B0B3-B448-0349-50DC332C8EF7}"/>
                </a:ext>
              </a:extLst>
            </p:cNvPr>
            <p:cNvPicPr>
              <a:picLocks noChangeAspect="1"/>
            </p:cNvPicPr>
            <p:nvPr/>
          </p:nvPicPr>
          <p:blipFill rotWithShape="1">
            <a:blip r:embed="rId5"/>
            <a:srcRect t="63814"/>
            <a:stretch/>
          </p:blipFill>
          <p:spPr>
            <a:xfrm>
              <a:off x="5796136" y="4018679"/>
              <a:ext cx="3246159" cy="2791444"/>
            </a:xfrm>
            <a:prstGeom prst="rect">
              <a:avLst/>
            </a:prstGeom>
          </p:spPr>
        </p:pic>
        <p:cxnSp>
          <p:nvCxnSpPr>
            <p:cNvPr id="124" name="直接连接符 123">
              <a:extLst>
                <a:ext uri="{FF2B5EF4-FFF2-40B4-BE49-F238E27FC236}">
                  <a16:creationId xmlns:a16="http://schemas.microsoft.com/office/drawing/2014/main" xmlns="" id="{BE6EE179-BCDE-B9A6-5B44-3A4FC5F847F2}"/>
                </a:ext>
              </a:extLst>
            </p:cNvPr>
            <p:cNvCxnSpPr>
              <a:cxnSpLocks/>
            </p:cNvCxnSpPr>
            <p:nvPr/>
          </p:nvCxnSpPr>
          <p:spPr>
            <a:xfrm>
              <a:off x="323082" y="4728286"/>
              <a:ext cx="8352928" cy="0"/>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mc:Choice xmlns:a14="http://schemas.microsoft.com/office/drawing/2010/main" Requires="a14">
          <p:sp>
            <p:nvSpPr>
              <p:cNvPr id="125" name="Rectangle 3"/>
              <p:cNvSpPr txBox="1">
                <a:spLocks noChangeArrowheads="1"/>
              </p:cNvSpPr>
              <p:nvPr/>
            </p:nvSpPr>
            <p:spPr bwMode="auto">
              <a:xfrm>
                <a:off x="269355" y="1404048"/>
                <a:ext cx="8359080" cy="14492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altLang="zh-CN" sz="1800" b="1" dirty="0" smtClean="0">
                    <a:latin typeface="+mj-lt"/>
                  </a:rPr>
                  <a:t>CFAR </a:t>
                </a:r>
                <a:r>
                  <a:rPr lang="en-US" altLang="zh-CN" sz="1800" dirty="0">
                    <a:latin typeface="+mj-lt"/>
                    <a:ea typeface="宋体" panose="02010600030101010101" pitchFamily="2" charset="-122"/>
                  </a:rPr>
                  <a:t>(</a:t>
                </a:r>
                <a:r>
                  <a:rPr lang="en-US" altLang="zh-CN" sz="1800" dirty="0">
                    <a:latin typeface="+mj-lt"/>
                    <a:ea typeface="宋体" panose="02010600030101010101" pitchFamily="2" charset="-122"/>
                  </a:rPr>
                  <a:t>constant false alarm rate</a:t>
                </a:r>
                <a:r>
                  <a:rPr lang="en-US" altLang="zh-CN" sz="1800" dirty="0">
                    <a:latin typeface="+mj-lt"/>
                    <a:ea typeface="宋体" panose="02010600030101010101" pitchFamily="2" charset="-122"/>
                  </a:rPr>
                  <a:t>) </a:t>
                </a:r>
                <a:r>
                  <a:rPr lang="en-US" altLang="zh-CN" sz="1800" b="1" dirty="0" smtClean="0">
                    <a:latin typeface="+mj-lt"/>
                  </a:rPr>
                  <a:t>detection results </a:t>
                </a:r>
                <a:r>
                  <a:rPr lang="en-US" altLang="zh-CN" sz="1800" dirty="0">
                    <a:latin typeface="+mj-lt"/>
                    <a:ea typeface="宋体" panose="02010600030101010101" pitchFamily="2" charset="-122"/>
                  </a:rPr>
                  <a:t>[13]: </a:t>
                </a:r>
                <a:r>
                  <a:rPr lang="en-US" altLang="zh-CN" sz="1800" dirty="0">
                    <a:latin typeface="+mj-lt"/>
                    <a:ea typeface="宋体" panose="02010600030101010101" pitchFamily="2" charset="-122"/>
                  </a:rPr>
                  <a:t>A snapshot with </a:t>
                </a:r>
                <a14:m>
                  <m:oMath xmlns:m="http://schemas.openxmlformats.org/officeDocument/2006/math">
                    <m:r>
                      <a:rPr lang="en-US" altLang="zh-CN" sz="1800">
                        <a:latin typeface="+mj-lt"/>
                        <a:ea typeface="宋体" panose="02010600030101010101" pitchFamily="2" charset="-122"/>
                      </a:rPr>
                      <m:t>∆</m:t>
                    </m:r>
                    <m:r>
                      <a:rPr lang="en-US" altLang="zh-CN" sz="1800">
                        <a:latin typeface="+mj-lt"/>
                        <a:ea typeface="宋体" panose="02010600030101010101" pitchFamily="2" charset="-122"/>
                      </a:rPr>
                      <m:t>𝒅</m:t>
                    </m:r>
                    <m:r>
                      <a:rPr lang="en-US" altLang="zh-CN" sz="1800">
                        <a:latin typeface="+mj-lt"/>
                        <a:ea typeface="宋体" panose="02010600030101010101" pitchFamily="2" charset="-122"/>
                      </a:rPr>
                      <m:t>=</m:t>
                    </m:r>
                    <m:r>
                      <a:rPr lang="en-US" altLang="zh-CN" sz="1800">
                        <a:latin typeface="+mj-lt"/>
                        <a:ea typeface="宋体" panose="02010600030101010101" pitchFamily="2" charset="-122"/>
                      </a:rPr>
                      <m:t>𝟎</m:t>
                    </m:r>
                    <m:r>
                      <a:rPr lang="en-US" altLang="zh-CN" sz="1800">
                        <a:latin typeface="+mj-lt"/>
                        <a:ea typeface="宋体" panose="02010600030101010101" pitchFamily="2" charset="-122"/>
                      </a:rPr>
                      <m:t>.</m:t>
                    </m:r>
                    <m:r>
                      <a:rPr lang="en-US" altLang="zh-CN" sz="1800">
                        <a:latin typeface="+mj-lt"/>
                        <a:ea typeface="宋体" panose="02010600030101010101" pitchFamily="2" charset="-122"/>
                      </a:rPr>
                      <m:t>𝟒𝟓</m:t>
                    </m:r>
                  </m:oMath>
                </a14:m>
                <a:r>
                  <a:rPr lang="en-US" altLang="zh-CN" sz="1800" dirty="0">
                    <a:latin typeface="+mj-lt"/>
                    <a:ea typeface="宋体" panose="02010600030101010101" pitchFamily="2" charset="-122"/>
                  </a:rPr>
                  <a:t> is used for </a:t>
                </a:r>
                <a:r>
                  <a:rPr lang="en-US" altLang="zh-CN" sz="1800" dirty="0">
                    <a:latin typeface="+mj-lt"/>
                    <a:ea typeface="宋体" panose="02010600030101010101" pitchFamily="2" charset="-122"/>
                  </a:rPr>
                  <a:t>analysis, in </a:t>
                </a:r>
                <a:r>
                  <a:rPr lang="en-US" altLang="zh-CN" sz="1800" dirty="0">
                    <a:latin typeface="+mj-lt"/>
                    <a:ea typeface="宋体" panose="02010600030101010101" pitchFamily="2" charset="-122"/>
                  </a:rPr>
                  <a:t>this</a:t>
                </a:r>
                <a:r>
                  <a:rPr lang="en-US" altLang="zh-CN" sz="1800" dirty="0">
                    <a:latin typeface="+mj-lt"/>
                    <a:ea typeface="宋体" panose="02010600030101010101" pitchFamily="2" charset="-122"/>
                  </a:rPr>
                  <a:t> </a:t>
                </a:r>
                <a:r>
                  <a:rPr lang="en-US" altLang="zh-CN" sz="1800" dirty="0" smtClean="0">
                    <a:latin typeface="+mj-lt"/>
                    <a:ea typeface="宋体" panose="02010600030101010101" pitchFamily="2" charset="-122"/>
                  </a:rPr>
                  <a:t>case, </a:t>
                </a:r>
                <a:r>
                  <a:rPr lang="en-US" altLang="zh-CN" sz="1800" dirty="0">
                    <a:latin typeface="+mj-lt"/>
                    <a:ea typeface="宋体" panose="02010600030101010101" pitchFamily="2" charset="-122"/>
                  </a:rPr>
                  <a:t>the Gaussian pulse shape outperforms other pulse </a:t>
                </a:r>
                <a:r>
                  <a:rPr lang="en-US" altLang="zh-CN" sz="1800" dirty="0" smtClean="0">
                    <a:latin typeface="+mj-lt"/>
                    <a:ea typeface="宋体" panose="02010600030101010101" pitchFamily="2" charset="-122"/>
                  </a:rPr>
                  <a:t>shapes </a:t>
                </a:r>
                <a:r>
                  <a:rPr lang="en-US" altLang="zh-CN" sz="1800" dirty="0">
                    <a:latin typeface="+mj-lt"/>
                    <a:ea typeface="宋体" panose="02010600030101010101" pitchFamily="2" charset="-122"/>
                  </a:rPr>
                  <a:t>in term of multi-target range resolution under CFAR algorithm.</a:t>
                </a:r>
                <a:endParaRPr lang="en-US" altLang="zh-CN" sz="1800" dirty="0">
                  <a:latin typeface="+mj-lt"/>
                  <a:ea typeface="宋体" panose="02010600030101010101" pitchFamily="2" charset="-122"/>
                </a:endParaRPr>
              </a:p>
            </p:txBody>
          </p:sp>
        </mc:Choice>
        <mc:Fallback>
          <p:sp>
            <p:nvSpPr>
              <p:cNvPr id="125" name="Rectangle 3"/>
              <p:cNvSpPr txBox="1">
                <a:spLocks noRot="1" noChangeAspect="1" noMove="1" noResize="1" noEditPoints="1" noAdjustHandles="1" noChangeArrowheads="1" noChangeShapeType="1" noTextEdit="1"/>
              </p:cNvSpPr>
              <p:nvPr/>
            </p:nvSpPr>
            <p:spPr bwMode="auto">
              <a:xfrm>
                <a:off x="269355" y="1404048"/>
                <a:ext cx="8359080" cy="1449221"/>
              </a:xfrm>
              <a:prstGeom prst="rect">
                <a:avLst/>
              </a:prstGeom>
              <a:blipFill rotWithShape="0">
                <a:blip r:embed="rId6"/>
                <a:stretch>
                  <a:fillRect l="-438" r="-6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2334254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19</a:t>
            </a:fld>
            <a:endParaRPr lang="en-US" altLang="en-US" dirty="0"/>
          </a:p>
        </p:txBody>
      </p:sp>
      <p:sp>
        <p:nvSpPr>
          <p:cNvPr id="11"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
        <p:nvSpPr>
          <p:cNvPr id="7" name="Title 1">
            <a:extLst>
              <a:ext uri="{FF2B5EF4-FFF2-40B4-BE49-F238E27FC236}">
                <a16:creationId xmlns:a16="http://schemas.microsoft.com/office/drawing/2014/main" xmlns="" id="{BDA3A5D1-97D5-4E07-9CED-6CC7D9BFB945}"/>
              </a:ext>
            </a:extLst>
          </p:cNvPr>
          <p:cNvSpPr>
            <a:spLocks noGrp="1"/>
          </p:cNvSpPr>
          <p:nvPr>
            <p:ph type="title"/>
          </p:nvPr>
        </p:nvSpPr>
        <p:spPr>
          <a:xfrm>
            <a:off x="714715" y="556551"/>
            <a:ext cx="7772400" cy="636432"/>
          </a:xfrm>
        </p:spPr>
        <p:txBody>
          <a:bodyPr/>
          <a:lstStyle/>
          <a:p>
            <a:r>
              <a:rPr lang="en-IE" sz="2800" b="1" dirty="0">
                <a:solidFill>
                  <a:schemeClr val="tx1"/>
                </a:solidFill>
              </a:rPr>
              <a:t>Pulse Shape – Proposal Outline</a:t>
            </a:r>
          </a:p>
        </p:txBody>
      </p:sp>
      <p:sp>
        <p:nvSpPr>
          <p:cNvPr id="8" name="Rectangle 7">
            <a:extLst>
              <a:ext uri="{FF2B5EF4-FFF2-40B4-BE49-F238E27FC236}">
                <a16:creationId xmlns:a16="http://schemas.microsoft.com/office/drawing/2014/main" xmlns="" id="{39304D52-07D1-4498-87B1-2214D940F8C7}"/>
              </a:ext>
            </a:extLst>
          </p:cNvPr>
          <p:cNvSpPr/>
          <p:nvPr/>
        </p:nvSpPr>
        <p:spPr>
          <a:xfrm>
            <a:off x="436626" y="1838952"/>
            <a:ext cx="8270748" cy="230832"/>
          </a:xfrm>
          <a:prstGeom prst="rect">
            <a:avLst/>
          </a:prstGeom>
        </p:spPr>
        <p:txBody>
          <a:bodyPr wrap="square">
            <a:spAutoFit/>
          </a:bodyPr>
          <a:lstStyle/>
          <a:p>
            <a:pPr>
              <a:spcAft>
                <a:spcPts val="0"/>
              </a:spcAft>
            </a:pPr>
            <a:r>
              <a:rPr lang="en-US" sz="900" dirty="0">
                <a:latin typeface="Arial" panose="020B0604020202020204" pitchFamily="34" charset="0"/>
                <a:ea typeface="Times New Roman" panose="02020603050405020304" pitchFamily="18" charset="0"/>
              </a:rPr>
              <a:t> </a:t>
            </a:r>
            <a:endParaRPr lang="en-IE" sz="900" dirty="0">
              <a:latin typeface="Arial" panose="020B0604020202020204" pitchFamily="34" charset="0"/>
              <a:ea typeface="Times New Roman" panose="02020603050405020304" pitchFamily="18" charset="0"/>
            </a:endParaRPr>
          </a:p>
        </p:txBody>
      </p:sp>
      <p:sp>
        <p:nvSpPr>
          <p:cNvPr id="9" name="TextBox 4">
            <a:extLst>
              <a:ext uri="{FF2B5EF4-FFF2-40B4-BE49-F238E27FC236}">
                <a16:creationId xmlns:a16="http://schemas.microsoft.com/office/drawing/2014/main" xmlns="" id="{C357CBC1-09F6-C94F-822C-C9E8B118B330}"/>
              </a:ext>
            </a:extLst>
          </p:cNvPr>
          <p:cNvSpPr txBox="1"/>
          <p:nvPr/>
        </p:nvSpPr>
        <p:spPr>
          <a:xfrm>
            <a:off x="629557" y="1124744"/>
            <a:ext cx="7884886" cy="5278368"/>
          </a:xfrm>
          <a:prstGeom prst="rect">
            <a:avLst/>
          </a:prstGeom>
          <a:noFill/>
        </p:spPr>
        <p:txBody>
          <a:bodyPr wrap="square" rtlCol="0">
            <a:spAutoFit/>
          </a:bodyPr>
          <a:lstStyle/>
          <a:p>
            <a:pPr marL="171450" lvl="1" indent="-171450" algn="just">
              <a:lnSpc>
                <a:spcPct val="150000"/>
              </a:lnSpc>
              <a:spcAft>
                <a:spcPts val="600"/>
              </a:spcAft>
              <a:buFont typeface="Arial" panose="020B0604020202020204" pitchFamily="34" charset="0"/>
              <a:buChar char="•"/>
            </a:pPr>
            <a:r>
              <a:rPr lang="en-US" altLang="zh-CN" sz="1600" dirty="0"/>
              <a:t>For sensing application, a pulse shape should be designed to minimize both precursor and </a:t>
            </a:r>
            <a:r>
              <a:rPr lang="en-US" altLang="zh-CN" sz="1600" dirty="0" err="1"/>
              <a:t>postcursor</a:t>
            </a:r>
            <a:r>
              <a:rPr lang="en-US" altLang="zh-CN" sz="1600" dirty="0"/>
              <a:t>.</a:t>
            </a:r>
          </a:p>
          <a:p>
            <a:pPr marL="171450" lvl="1" indent="-171450" algn="just">
              <a:lnSpc>
                <a:spcPct val="150000"/>
              </a:lnSpc>
              <a:spcAft>
                <a:spcPts val="600"/>
              </a:spcAft>
              <a:buFont typeface="Arial" panose="020B0604020202020204" pitchFamily="34" charset="0"/>
              <a:buChar char="•"/>
            </a:pPr>
            <a:r>
              <a:rPr lang="en-US" sz="1600" dirty="0"/>
              <a:t>It is recommended to use some upper layer message or dedicated IE to indicate the pulse shape.</a:t>
            </a:r>
          </a:p>
          <a:p>
            <a:pPr marL="171450" indent="-171450" algn="just">
              <a:lnSpc>
                <a:spcPct val="150000"/>
              </a:lnSpc>
              <a:spcAft>
                <a:spcPts val="600"/>
              </a:spcAft>
              <a:buFont typeface="Arial" panose="020B0604020202020204" pitchFamily="34" charset="0"/>
              <a:buChar char="•"/>
            </a:pPr>
            <a:r>
              <a:rPr lang="en-US" altLang="zh-CN" sz="1600" dirty="0"/>
              <a:t>The Gaussian pulse is a good candidate pulse shape for sensing, but it has 1.6dB spectrum efficiency loss compared with 8th order Butterworth pulse </a:t>
            </a:r>
            <a:r>
              <a:rPr lang="en-US" altLang="zh-CN" sz="1600" dirty="0" smtClean="0"/>
              <a:t>shape.</a:t>
            </a:r>
          </a:p>
          <a:p>
            <a:pPr marL="171450" indent="-171450" algn="just">
              <a:lnSpc>
                <a:spcPct val="150000"/>
              </a:lnSpc>
              <a:spcAft>
                <a:spcPts val="600"/>
              </a:spcAft>
              <a:buFont typeface="Arial" panose="020B0604020202020204" pitchFamily="34" charset="0"/>
              <a:buChar char="•"/>
            </a:pPr>
            <a:r>
              <a:rPr lang="en-US" sz="1600" dirty="0" smtClean="0"/>
              <a:t>Although the spectrum efficiency of the Butterworth pulse shape is higher than the Gaussian pulse shape, a portion of the energy is leaked out through the side lobe, which is harmful for the sensing performance.</a:t>
            </a:r>
            <a:endParaRPr lang="en-US" sz="1600" dirty="0"/>
          </a:p>
          <a:p>
            <a:pPr marL="171450" indent="-171450" algn="just">
              <a:lnSpc>
                <a:spcPct val="150000"/>
              </a:lnSpc>
              <a:spcAft>
                <a:spcPts val="600"/>
              </a:spcAft>
              <a:buFont typeface="Arial" panose="020B0604020202020204" pitchFamily="34" charset="0"/>
              <a:buChar char="•"/>
            </a:pPr>
            <a:r>
              <a:rPr lang="en-US" sz="1600" dirty="0" smtClean="0"/>
              <a:t>A more restricted time-domain mask with bounded </a:t>
            </a:r>
            <a:r>
              <a:rPr lang="en-US" sz="1600" dirty="0" err="1" smtClean="0"/>
              <a:t>sidelobe</a:t>
            </a:r>
            <a:r>
              <a:rPr lang="en-US" sz="1600" dirty="0" smtClean="0"/>
              <a:t> level should be defined in sensing scenario.</a:t>
            </a:r>
          </a:p>
          <a:p>
            <a:pPr marL="171450" indent="-171450" algn="just">
              <a:lnSpc>
                <a:spcPct val="150000"/>
              </a:lnSpc>
              <a:spcAft>
                <a:spcPts val="600"/>
              </a:spcAft>
              <a:buFont typeface="Arial" panose="020B0604020202020204" pitchFamily="34" charset="0"/>
              <a:buChar char="•"/>
            </a:pPr>
            <a:r>
              <a:rPr lang="en-US" altLang="zh-CN" sz="1600" kern="0" dirty="0"/>
              <a:t>A pulse shape designed to minimize both precursor and </a:t>
            </a:r>
            <a:r>
              <a:rPr lang="en-US" altLang="zh-CN" sz="1600" kern="0" dirty="0" err="1"/>
              <a:t>postcursor</a:t>
            </a:r>
            <a:r>
              <a:rPr lang="en-US" altLang="zh-CN" sz="1600" kern="0" dirty="0"/>
              <a:t> can be used for sensing and ranging simultaneously</a:t>
            </a:r>
            <a:r>
              <a:rPr lang="en-US" altLang="zh-CN" sz="1600" kern="0" dirty="0" smtClean="0"/>
              <a:t>.</a:t>
            </a:r>
            <a:endParaRPr lang="en-US" altLang="zh-CN" sz="1600" kern="0" dirty="0"/>
          </a:p>
        </p:txBody>
      </p:sp>
    </p:spTree>
    <p:extLst>
      <p:ext uri="{BB962C8B-B14F-4D97-AF65-F5344CB8AC3E}">
        <p14:creationId xmlns:p14="http://schemas.microsoft.com/office/powerpoint/2010/main" val="3892403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latin typeface="+mj-lt"/>
              </a:rPr>
              <a:t>Slide </a:t>
            </a:r>
            <a:fld id="{CEC4BC45-39E3-4AF4-A985-1621094AE46F}" type="slidenum">
              <a:rPr lang="en-US" altLang="en-US">
                <a:latin typeface="+mj-lt"/>
              </a:rPr>
              <a:pPr/>
              <a:t>2</a:t>
            </a:fld>
            <a:endParaRPr lang="en-US" altLang="en-US">
              <a:latin typeface="+mj-lt"/>
            </a:endParaRPr>
          </a:p>
        </p:txBody>
      </p:sp>
      <p:graphicFrame>
        <p:nvGraphicFramePr>
          <p:cNvPr id="7" name="Table 6">
            <a:extLst>
              <a:ext uri="{FF2B5EF4-FFF2-40B4-BE49-F238E27FC236}">
                <a16:creationId xmlns=""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631463628"/>
              </p:ext>
            </p:extLst>
          </p:nvPr>
        </p:nvGraphicFramePr>
        <p:xfrm>
          <a:off x="685800" y="908720"/>
          <a:ext cx="7774632" cy="5001364"/>
        </p:xfrm>
        <a:graphic>
          <a:graphicData uri="http://schemas.openxmlformats.org/drawingml/2006/table">
            <a:tbl>
              <a:tblPr firstRow="1" bandRow="1">
                <a:tableStyleId>{5940675A-B579-460E-94D1-54222C63F5DA}</a:tableStyleId>
              </a:tblPr>
              <a:tblGrid>
                <a:gridCol w="4187492">
                  <a:extLst>
                    <a:ext uri="{9D8B030D-6E8A-4147-A177-3AD203B41FA5}">
                      <a16:colId xmlns="" xmlns:a16="http://schemas.microsoft.com/office/drawing/2014/main" val="1745747388"/>
                    </a:ext>
                  </a:extLst>
                </a:gridCol>
                <a:gridCol w="3587140">
                  <a:extLst>
                    <a:ext uri="{9D8B030D-6E8A-4147-A177-3AD203B41FA5}">
                      <a16:colId xmlns="" xmlns:a16="http://schemas.microsoft.com/office/drawing/2014/main" val="1336621721"/>
                    </a:ext>
                  </a:extLst>
                </a:gridCol>
              </a:tblGrid>
              <a:tr h="251274">
                <a:tc>
                  <a:txBody>
                    <a:bodyPr/>
                    <a:lstStyle/>
                    <a:p>
                      <a:pPr>
                        <a:lnSpc>
                          <a:spcPct val="107000"/>
                        </a:lnSpc>
                        <a:spcAft>
                          <a:spcPts val="800"/>
                        </a:spcAft>
                      </a:pPr>
                      <a:r>
                        <a:rPr lang="en-US" sz="1200" dirty="0">
                          <a:effectLst/>
                          <a:latin typeface="+mj-lt"/>
                        </a:rPr>
                        <a:t>PAR Objective</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Proposed Solution (how addressed)</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516017004"/>
                  </a:ext>
                </a:extLst>
              </a:tr>
              <a:tr h="251274">
                <a:tc>
                  <a:txBody>
                    <a:bodyPr/>
                    <a:lstStyle/>
                    <a:p>
                      <a:pPr>
                        <a:lnSpc>
                          <a:spcPct val="107000"/>
                        </a:lnSpc>
                        <a:spcAft>
                          <a:spcPts val="800"/>
                        </a:spcAft>
                      </a:pPr>
                      <a:r>
                        <a:rPr lang="en-US" sz="1200">
                          <a:effectLst/>
                          <a:latin typeface="+mj-lt"/>
                        </a:rPr>
                        <a:t>Safeguards so that the high throughput data use cases will not cause significant disruption to low duty-cycle ranging use cases</a:t>
                      </a:r>
                      <a:endParaRPr lang="en-US" sz="120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2336347152"/>
                  </a:ext>
                </a:extLst>
              </a:tr>
              <a:tr h="251274">
                <a:tc>
                  <a:txBody>
                    <a:bodyPr/>
                    <a:lstStyle/>
                    <a:p>
                      <a:pPr>
                        <a:lnSpc>
                          <a:spcPct val="107000"/>
                        </a:lnSpc>
                        <a:spcAft>
                          <a:spcPts val="800"/>
                        </a:spcAft>
                      </a:pPr>
                      <a:r>
                        <a:rPr lang="en-US" sz="1200" dirty="0">
                          <a:effectLst/>
                          <a:latin typeface="+mj-lt"/>
                        </a:rPr>
                        <a:t>Interference mitigation techniques to support higher density and higher traffic use cases</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712880846"/>
                  </a:ext>
                </a:extLst>
              </a:tr>
              <a:tr h="251274">
                <a:tc>
                  <a:txBody>
                    <a:bodyPr/>
                    <a:lstStyle/>
                    <a:p>
                      <a:pPr>
                        <a:lnSpc>
                          <a:spcPct val="107000"/>
                        </a:lnSpc>
                        <a:spcAft>
                          <a:spcPts val="800"/>
                        </a:spcAft>
                      </a:pPr>
                      <a:r>
                        <a:rPr lang="en-US" sz="1200">
                          <a:effectLst/>
                          <a:latin typeface="+mj-lt"/>
                        </a:rPr>
                        <a:t>Other coexistence improvement</a:t>
                      </a:r>
                      <a:endParaRPr lang="en-US" sz="120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550120941"/>
                  </a:ext>
                </a:extLst>
              </a:tr>
              <a:tr h="251274">
                <a:tc>
                  <a:txBody>
                    <a:bodyPr/>
                    <a:lstStyle/>
                    <a:p>
                      <a:pPr>
                        <a:lnSpc>
                          <a:spcPct val="107000"/>
                        </a:lnSpc>
                        <a:spcAft>
                          <a:spcPts val="800"/>
                        </a:spcAft>
                      </a:pPr>
                      <a:r>
                        <a:rPr lang="en-US" sz="1200">
                          <a:effectLst/>
                          <a:latin typeface="+mj-lt"/>
                        </a:rPr>
                        <a:t>Backward compatibility with enhanced ranging capable devices (ERDEVs)</a:t>
                      </a:r>
                      <a:endParaRPr lang="en-US" sz="120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229274704"/>
                  </a:ext>
                </a:extLst>
              </a:tr>
              <a:tr h="251274">
                <a:tc>
                  <a:txBody>
                    <a:bodyPr/>
                    <a:lstStyle/>
                    <a:p>
                      <a:pPr>
                        <a:lnSpc>
                          <a:spcPct val="107000"/>
                        </a:lnSpc>
                        <a:spcAft>
                          <a:spcPts val="800"/>
                        </a:spcAft>
                      </a:pPr>
                      <a:r>
                        <a:rPr lang="en-US" sz="1200" dirty="0">
                          <a:effectLst/>
                          <a:latin typeface="+mj-lt"/>
                        </a:rPr>
                        <a:t>Improved link budget and/or reduced air-time</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402719402"/>
                  </a:ext>
                </a:extLst>
              </a:tr>
              <a:tr h="251274">
                <a:tc>
                  <a:txBody>
                    <a:bodyPr/>
                    <a:lstStyle/>
                    <a:p>
                      <a:pPr>
                        <a:lnSpc>
                          <a:spcPct val="107000"/>
                        </a:lnSpc>
                        <a:spcAft>
                          <a:spcPts val="800"/>
                        </a:spcAft>
                      </a:pPr>
                      <a:r>
                        <a:rPr lang="en-US" sz="1200">
                          <a:effectLst/>
                          <a:latin typeface="+mj-lt"/>
                        </a:rPr>
                        <a:t>Additional channels and operating frequencies</a:t>
                      </a:r>
                      <a:endParaRPr lang="en-US" sz="120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770140464"/>
                  </a:ext>
                </a:extLst>
              </a:tr>
              <a:tr h="251274">
                <a:tc>
                  <a:txBody>
                    <a:bodyPr/>
                    <a:lstStyle/>
                    <a:p>
                      <a:pPr>
                        <a:lnSpc>
                          <a:spcPct val="107000"/>
                        </a:lnSpc>
                        <a:spcAft>
                          <a:spcPts val="800"/>
                        </a:spcAft>
                      </a:pPr>
                      <a:r>
                        <a:rPr lang="en-US" sz="1200" dirty="0">
                          <a:effectLst/>
                          <a:latin typeface="+mj-lt"/>
                        </a:rPr>
                        <a:t>Improvements to accuracy / precision / reliability and interoperability for high-integrity ranging</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13926360"/>
                  </a:ext>
                </a:extLst>
              </a:tr>
              <a:tr h="251274">
                <a:tc>
                  <a:txBody>
                    <a:bodyPr/>
                    <a:lstStyle/>
                    <a:p>
                      <a:pPr>
                        <a:lnSpc>
                          <a:spcPct val="107000"/>
                        </a:lnSpc>
                        <a:spcAft>
                          <a:spcPts val="800"/>
                        </a:spcAft>
                      </a:pPr>
                      <a:r>
                        <a:rPr lang="en-US" sz="1200" dirty="0">
                          <a:effectLst/>
                          <a:latin typeface="+mj-lt"/>
                        </a:rPr>
                        <a:t>Reduced complexity and power consumption</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006555623"/>
                  </a:ext>
                </a:extLst>
              </a:tr>
              <a:tr h="251274">
                <a:tc>
                  <a:txBody>
                    <a:bodyPr/>
                    <a:lstStyle/>
                    <a:p>
                      <a:pPr>
                        <a:lnSpc>
                          <a:spcPct val="107000"/>
                        </a:lnSpc>
                        <a:spcAft>
                          <a:spcPts val="800"/>
                        </a:spcAft>
                      </a:pPr>
                      <a:r>
                        <a:rPr lang="en-US" sz="1200" dirty="0">
                          <a:effectLst/>
                          <a:latin typeface="+mj-lt"/>
                        </a:rPr>
                        <a:t>Hybrid operation with narrowband signaling to assist UWB</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1409934918"/>
                  </a:ext>
                </a:extLst>
              </a:tr>
              <a:tr h="251274">
                <a:tc>
                  <a:txBody>
                    <a:bodyPr/>
                    <a:lstStyle/>
                    <a:p>
                      <a:pPr>
                        <a:lnSpc>
                          <a:spcPct val="107000"/>
                        </a:lnSpc>
                        <a:spcAft>
                          <a:spcPts val="800"/>
                        </a:spcAft>
                      </a:pPr>
                      <a:r>
                        <a:rPr lang="en-US" sz="1200">
                          <a:effectLst/>
                          <a:latin typeface="+mj-lt"/>
                        </a:rPr>
                        <a:t>Enhanced native discovery and connection setup mechanisms</a:t>
                      </a:r>
                      <a:endParaRPr lang="en-US" sz="120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157165867"/>
                  </a:ext>
                </a:extLst>
              </a:tr>
              <a:tr h="251274">
                <a:tc>
                  <a:txBody>
                    <a:bodyPr/>
                    <a:lstStyle/>
                    <a:p>
                      <a:pPr>
                        <a:lnSpc>
                          <a:spcPct val="107000"/>
                        </a:lnSpc>
                        <a:spcAft>
                          <a:spcPts val="800"/>
                        </a:spcAft>
                      </a:pPr>
                      <a:r>
                        <a:rPr lang="en-US" sz="1200" dirty="0">
                          <a:effectLst/>
                          <a:latin typeface="+mj-lt"/>
                        </a:rPr>
                        <a:t>Sensing capabilities to support presence detection and environment mapping</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gn="ctr">
                        <a:lnSpc>
                          <a:spcPct val="107000"/>
                        </a:lnSpc>
                        <a:spcAft>
                          <a:spcPts val="800"/>
                        </a:spcAft>
                      </a:pPr>
                      <a:r>
                        <a:rPr lang="en-US" sz="1200" baseline="0" dirty="0" smtClean="0">
                          <a:solidFill>
                            <a:schemeClr val="tx1"/>
                          </a:solidFill>
                          <a:effectLst/>
                          <a:latin typeface="+mj-lt"/>
                          <a:ea typeface="Calibri" panose="020F0502020204030204" pitchFamily="34" charset="0"/>
                          <a:cs typeface="Times New Roman" panose="02020603050405020304" pitchFamily="18" charset="0"/>
                        </a:rPr>
                        <a:t>Pulse shape design for sensing</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78912419"/>
                  </a:ext>
                </a:extLst>
              </a:tr>
              <a:tr h="251274">
                <a:tc>
                  <a:txBody>
                    <a:bodyPr/>
                    <a:lstStyle/>
                    <a:p>
                      <a:pPr>
                        <a:lnSpc>
                          <a:spcPct val="107000"/>
                        </a:lnSpc>
                        <a:spcAft>
                          <a:spcPts val="800"/>
                        </a:spcAft>
                      </a:pPr>
                      <a:r>
                        <a:rPr lang="en-US" sz="1200" dirty="0">
                          <a:effectLst/>
                          <a:latin typeface="+mj-lt"/>
                        </a:rPr>
                        <a:t>Low-power low-latency streaming </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1576344013"/>
                  </a:ext>
                </a:extLst>
              </a:tr>
              <a:tr h="251274">
                <a:tc>
                  <a:txBody>
                    <a:bodyPr/>
                    <a:lstStyle/>
                    <a:p>
                      <a:pPr>
                        <a:lnSpc>
                          <a:spcPct val="107000"/>
                        </a:lnSpc>
                        <a:spcAft>
                          <a:spcPts val="800"/>
                        </a:spcAft>
                      </a:pPr>
                      <a:r>
                        <a:rPr lang="en-US" sz="1200" dirty="0">
                          <a:effectLst/>
                          <a:latin typeface="+mj-lt"/>
                        </a:rPr>
                        <a:t>Higher data-rate streaming allowing at least 50 Mbit/s of throughput</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863466228"/>
                  </a:ext>
                </a:extLst>
              </a:tr>
              <a:tr h="251274">
                <a:tc>
                  <a:txBody>
                    <a:bodyPr/>
                    <a:lstStyle/>
                    <a:p>
                      <a:pPr>
                        <a:lnSpc>
                          <a:spcPct val="107000"/>
                        </a:lnSpc>
                        <a:spcAft>
                          <a:spcPts val="800"/>
                        </a:spcAft>
                      </a:pPr>
                      <a:r>
                        <a:rPr lang="en-US" sz="1200" dirty="0">
                          <a:effectLst/>
                          <a:latin typeface="+mj-lt"/>
                        </a:rPr>
                        <a:t>Support for peer-to-peer, peer-to-multi-peer, and station-to-infrastructure protocols</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3794586688"/>
                  </a:ext>
                </a:extLst>
              </a:tr>
              <a:tr h="251274">
                <a:tc>
                  <a:txBody>
                    <a:bodyPr/>
                    <a:lstStyle/>
                    <a:p>
                      <a:pPr>
                        <a:lnSpc>
                          <a:spcPct val="107000"/>
                        </a:lnSpc>
                        <a:spcAft>
                          <a:spcPts val="800"/>
                        </a:spcAft>
                      </a:pPr>
                      <a:r>
                        <a:rPr lang="en-US" sz="1200" dirty="0">
                          <a:effectLst/>
                          <a:latin typeface="+mj-lt"/>
                        </a:rPr>
                        <a:t>Infrastructure synchronization mechanisms</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62197" marR="62197" marT="0" marB="0"/>
                </a:tc>
                <a:extLst>
                  <a:ext uri="{0D108BD9-81ED-4DB2-BD59-A6C34878D82A}">
                    <a16:rowId xmlns="" xmlns:a16="http://schemas.microsoft.com/office/drawing/2014/main" val="1541787244"/>
                  </a:ext>
                </a:extLst>
              </a:tr>
            </a:tbl>
          </a:graphicData>
        </a:graphic>
      </p:graphicFrame>
      <p:sp>
        <p:nvSpPr>
          <p:cNvPr id="8" name="Footer Placeholder 2"/>
          <p:cNvSpPr>
            <a:spLocks noGrp="1"/>
          </p:cNvSpPr>
          <p:nvPr>
            <p:ph type="ftr" sz="quarter" idx="11"/>
          </p:nvPr>
        </p:nvSpPr>
        <p:spPr>
          <a:xfrm>
            <a:off x="5004048" y="6475413"/>
            <a:ext cx="3606552" cy="184666"/>
          </a:xfrm>
        </p:spPr>
        <p:txBody>
          <a:bodyPr/>
          <a:lstStyle/>
          <a:p>
            <a:r>
              <a:rPr lang="en-US" altLang="en-US" dirty="0" err="1" smtClean="0">
                <a:latin typeface="+mj-lt"/>
              </a:rPr>
              <a:t>Xiaohui</a:t>
            </a:r>
            <a:r>
              <a:rPr lang="en-US" altLang="en-US" dirty="0" smtClean="0">
                <a:latin typeface="+mj-lt"/>
              </a:rPr>
              <a:t> Peng, Huawei</a:t>
            </a:r>
            <a:endParaRPr lang="en-US" altLang="en-US" dirty="0">
              <a:latin typeface="+mj-lt"/>
            </a:endParaRPr>
          </a:p>
        </p:txBody>
      </p:sp>
      <p:sp>
        <p:nvSpPr>
          <p:cNvPr id="10"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50115" y="692696"/>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2800" b="1" kern="0" dirty="0" smtClean="0">
                <a:solidFill>
                  <a:schemeClr val="tx1"/>
                </a:solidFill>
              </a:rPr>
              <a:t>References</a:t>
            </a:r>
            <a:endParaRPr lang="en-US" altLang="en-US" sz="2800" b="1" kern="0" dirty="0">
              <a:solidFill>
                <a:schemeClr val="tx1"/>
              </a:solidFill>
            </a:endParaRPr>
          </a:p>
        </p:txBody>
      </p:sp>
      <p:sp>
        <p:nvSpPr>
          <p:cNvPr id="6"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7" name="Rectangle 2"/>
          <p:cNvSpPr txBox="1">
            <a:spLocks noChangeArrowheads="1"/>
          </p:cNvSpPr>
          <p:nvPr/>
        </p:nvSpPr>
        <p:spPr bwMode="auto">
          <a:xfrm>
            <a:off x="467544" y="1172667"/>
            <a:ext cx="8293144" cy="509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buFont typeface="+mj-lt"/>
              <a:buAutoNum type="arabicPeriod"/>
            </a:pPr>
            <a:r>
              <a:rPr lang="en-US" altLang="zh-CN" sz="1600" b="1" kern="0" dirty="0" smtClean="0">
                <a:latin typeface="+mj-lt"/>
              </a:rPr>
              <a:t>Amendment1</a:t>
            </a:r>
            <a:r>
              <a:rPr lang="en-US" altLang="zh-CN" sz="1600" b="1" kern="0" dirty="0">
                <a:latin typeface="+mj-lt"/>
              </a:rPr>
              <a:t>: Enhanced ultra wideband (UWB) physical layers (PHYs) and associated ranging </a:t>
            </a:r>
            <a:r>
              <a:rPr lang="en-US" altLang="zh-CN" sz="1600" b="1" kern="0" dirty="0" smtClean="0">
                <a:latin typeface="+mj-lt"/>
              </a:rPr>
              <a:t>techniques</a:t>
            </a:r>
            <a:endParaRPr lang="zh-CN" altLang="en-US" sz="1600" b="1" kern="0" dirty="0">
              <a:latin typeface="+mj-lt"/>
            </a:endParaRPr>
          </a:p>
          <a:p>
            <a:pPr algn="just">
              <a:buFont typeface="+mj-lt"/>
              <a:buAutoNum type="arabicPeriod"/>
            </a:pPr>
            <a:r>
              <a:rPr lang="en-US" altLang="zh-CN" sz="1600" b="1" kern="0" dirty="0">
                <a:latin typeface="+mj-lt"/>
              </a:rPr>
              <a:t>IEEE standard for low-rate wireless networks</a:t>
            </a:r>
          </a:p>
          <a:p>
            <a:pPr algn="just">
              <a:buFont typeface="+mj-lt"/>
              <a:buAutoNum type="arabicPeriod"/>
            </a:pPr>
            <a:r>
              <a:rPr lang="en-US" altLang="zh-CN" sz="1600" b="1" kern="0" dirty="0">
                <a:latin typeface="+mj-lt"/>
              </a:rPr>
              <a:t>UWB spectral mask and FFC part 15 </a:t>
            </a:r>
            <a:r>
              <a:rPr lang="en-US" altLang="zh-CN" sz="1600" b="1" kern="0" dirty="0" smtClean="0">
                <a:latin typeface="+mj-lt"/>
              </a:rPr>
              <a:t>limits</a:t>
            </a:r>
          </a:p>
          <a:p>
            <a:pPr algn="just">
              <a:buFont typeface="+mj-lt"/>
              <a:buAutoNum type="arabicPeriod"/>
            </a:pPr>
            <a:r>
              <a:rPr lang="en-US" altLang="zh-CN" sz="1600" b="1" kern="0" dirty="0" smtClean="0">
                <a:latin typeface="+mj-lt"/>
              </a:rPr>
              <a:t>15-19-0443-01-004z </a:t>
            </a:r>
            <a:r>
              <a:rPr lang="en-US" altLang="zh-CN" sz="1600" b="1" kern="0" dirty="0">
                <a:latin typeface="+mj-lt"/>
              </a:rPr>
              <a:t>text to address comment id </a:t>
            </a:r>
            <a:r>
              <a:rPr lang="en-US" altLang="zh-CN" sz="1600" b="1" kern="0" dirty="0" smtClean="0">
                <a:latin typeface="+mj-lt"/>
              </a:rPr>
              <a:t>r1-0820 (Michael </a:t>
            </a:r>
            <a:r>
              <a:rPr lang="en-US" altLang="zh-CN" sz="1600" b="1" kern="0" dirty="0" err="1" smtClean="0">
                <a:latin typeface="+mj-lt"/>
              </a:rPr>
              <a:t>McLaughin</a:t>
            </a:r>
            <a:r>
              <a:rPr lang="en-US" altLang="zh-CN" sz="1600" b="1" kern="0" dirty="0" smtClean="0">
                <a:latin typeface="+mj-lt"/>
              </a:rPr>
              <a:t>)</a:t>
            </a:r>
          </a:p>
          <a:p>
            <a:pPr algn="just">
              <a:buFont typeface="+mj-lt"/>
              <a:buAutoNum type="arabicPeriod"/>
            </a:pPr>
            <a:r>
              <a:rPr lang="en-US" altLang="zh-CN" sz="1600" b="1" kern="0" dirty="0" smtClean="0">
                <a:latin typeface="+mj-lt"/>
              </a:rPr>
              <a:t>15-20-0084-00-004z pulse shaping considerations (</a:t>
            </a:r>
            <a:r>
              <a:rPr lang="en-US" altLang="zh-CN" sz="1600" b="1" dirty="0" err="1" smtClean="0">
                <a:latin typeface="+mj-lt"/>
                <a:ea typeface="ＭＳ Ｐゴシック" pitchFamily="-65" charset="-128"/>
              </a:rPr>
              <a:t>Jochen</a:t>
            </a:r>
            <a:r>
              <a:rPr lang="en-US" altLang="zh-CN" sz="1600" b="1" dirty="0" smtClean="0">
                <a:latin typeface="+mj-lt"/>
                <a:ea typeface="ＭＳ Ｐゴシック" pitchFamily="-65" charset="-128"/>
              </a:rPr>
              <a:t> </a:t>
            </a:r>
            <a:r>
              <a:rPr lang="en-US" altLang="zh-CN" sz="1600" b="1" dirty="0" err="1" smtClean="0">
                <a:latin typeface="+mj-lt"/>
                <a:ea typeface="ＭＳ Ｐゴシック" pitchFamily="-65" charset="-128"/>
              </a:rPr>
              <a:t>Hammerschmidt</a:t>
            </a:r>
            <a:r>
              <a:rPr lang="en-US" altLang="zh-CN" sz="1600" b="1" kern="0" dirty="0" smtClean="0">
                <a:latin typeface="+mj-lt"/>
              </a:rPr>
              <a:t>)</a:t>
            </a:r>
          </a:p>
          <a:p>
            <a:pPr algn="just">
              <a:buFont typeface="+mj-lt"/>
              <a:buAutoNum type="arabicPeriod"/>
            </a:pPr>
            <a:r>
              <a:rPr lang="en-US" altLang="zh-CN" sz="1600" b="1" kern="0" dirty="0" smtClean="0">
                <a:latin typeface="+mj-lt"/>
              </a:rPr>
              <a:t>15-20-0086-00-004z </a:t>
            </a:r>
            <a:r>
              <a:rPr lang="en-US" altLang="zh-CN" sz="1600" b="1" kern="0" dirty="0">
                <a:latin typeface="+mj-lt"/>
              </a:rPr>
              <a:t>proposed pulse shape text changes for HRP UWB PHY (Michael </a:t>
            </a:r>
            <a:r>
              <a:rPr lang="en-US" altLang="zh-CN" sz="1600" b="1" kern="0" dirty="0" err="1" smtClean="0">
                <a:latin typeface="+mj-lt"/>
              </a:rPr>
              <a:t>McLaughin</a:t>
            </a:r>
            <a:r>
              <a:rPr lang="en-US" altLang="zh-CN" sz="1600" b="1" kern="0" dirty="0" smtClean="0">
                <a:latin typeface="+mj-lt"/>
              </a:rPr>
              <a:t>)</a:t>
            </a:r>
          </a:p>
          <a:p>
            <a:pPr algn="just">
              <a:buFont typeface="+mj-lt"/>
              <a:buAutoNum type="arabicPeriod"/>
            </a:pPr>
            <a:r>
              <a:rPr lang="en-US" altLang="zh-CN" sz="1600" b="1" kern="0" dirty="0" smtClean="0">
                <a:latin typeface="+mj-lt"/>
              </a:rPr>
              <a:t>15-20-0089-01-004z </a:t>
            </a:r>
            <a:r>
              <a:rPr lang="en-US" altLang="zh-CN" sz="1600" b="1" kern="0" dirty="0">
                <a:latin typeface="+mj-lt"/>
              </a:rPr>
              <a:t>pulse shape text changes for HRP UWB PHY (Michael </a:t>
            </a:r>
            <a:r>
              <a:rPr lang="en-US" altLang="zh-CN" sz="1600" b="1" kern="0" dirty="0" err="1" smtClean="0">
                <a:latin typeface="+mj-lt"/>
              </a:rPr>
              <a:t>McLaughin</a:t>
            </a:r>
            <a:r>
              <a:rPr lang="en-US" altLang="zh-CN" sz="1600" b="1" kern="0" dirty="0" smtClean="0">
                <a:latin typeface="+mj-lt"/>
              </a:rPr>
              <a:t>)</a:t>
            </a:r>
          </a:p>
          <a:p>
            <a:pPr algn="just">
              <a:buFont typeface="+mj-lt"/>
              <a:buAutoNum type="arabicPeriod"/>
            </a:pPr>
            <a:r>
              <a:rPr lang="en-US" altLang="zh-CN" sz="1600" b="1" kern="0" dirty="0" smtClean="0">
                <a:latin typeface="+mj-lt"/>
              </a:rPr>
              <a:t>15-22-0040-04-04ab </a:t>
            </a:r>
            <a:r>
              <a:rPr lang="en-US" altLang="zh-CN" sz="1600" b="1" kern="0" dirty="0">
                <a:latin typeface="+mj-lt"/>
              </a:rPr>
              <a:t>waveform design for UWB sensing (</a:t>
            </a:r>
            <a:r>
              <a:rPr lang="en-US" altLang="zh-CN" sz="1600" b="1" kern="0" dirty="0" err="1">
                <a:latin typeface="+mj-lt"/>
              </a:rPr>
              <a:t>Xiaohui</a:t>
            </a:r>
            <a:r>
              <a:rPr lang="en-US" altLang="zh-CN" sz="1600" b="1" kern="0" dirty="0">
                <a:latin typeface="+mj-lt"/>
              </a:rPr>
              <a:t> </a:t>
            </a:r>
            <a:r>
              <a:rPr lang="en-US" altLang="zh-CN" sz="1600" b="1" kern="0" dirty="0" smtClean="0">
                <a:latin typeface="+mj-lt"/>
              </a:rPr>
              <a:t>Peng)</a:t>
            </a:r>
          </a:p>
          <a:p>
            <a:pPr algn="just">
              <a:buFont typeface="+mj-lt"/>
              <a:buAutoNum type="arabicPeriod"/>
            </a:pPr>
            <a:r>
              <a:rPr lang="en-US" altLang="zh-CN" sz="1600" b="1" kern="0" dirty="0" smtClean="0">
                <a:latin typeface="+mj-lt"/>
              </a:rPr>
              <a:t>15-22-0175-00-04ab </a:t>
            </a:r>
            <a:r>
              <a:rPr lang="en-US" altLang="zh-CN" sz="1600" b="1" kern="0" dirty="0">
                <a:latin typeface="+mj-lt"/>
              </a:rPr>
              <a:t>sensing device (</a:t>
            </a:r>
            <a:r>
              <a:rPr lang="en-US" altLang="en-US" sz="1600" b="1" kern="0" dirty="0">
                <a:latin typeface="+mj-lt"/>
              </a:rPr>
              <a:t>Dag T. Wisland </a:t>
            </a:r>
            <a:r>
              <a:rPr lang="en-US" altLang="zh-CN" sz="1600" b="1" kern="0" dirty="0" smtClean="0">
                <a:latin typeface="+mj-lt"/>
              </a:rPr>
              <a:t>)</a:t>
            </a:r>
          </a:p>
          <a:p>
            <a:pPr algn="just">
              <a:buFont typeface="+mj-lt"/>
              <a:buAutoNum type="arabicPeriod"/>
            </a:pPr>
            <a:r>
              <a:rPr lang="en-US" altLang="zh-CN" sz="1600" b="1" kern="0" dirty="0" smtClean="0">
                <a:latin typeface="+mj-lt"/>
              </a:rPr>
              <a:t>15-22-0061-00-04ab </a:t>
            </a:r>
            <a:r>
              <a:rPr lang="en-US" altLang="zh-CN" sz="1600" b="1" kern="0" dirty="0">
                <a:latin typeface="+mj-lt"/>
              </a:rPr>
              <a:t>sensing – continued (</a:t>
            </a:r>
            <a:r>
              <a:rPr lang="en-US" altLang="en-US" sz="1600" b="1" kern="0" dirty="0">
                <a:latin typeface="+mj-lt"/>
              </a:rPr>
              <a:t>Frank </a:t>
            </a:r>
            <a:r>
              <a:rPr lang="en-US" altLang="en-US" sz="1600" b="1" kern="0" dirty="0" smtClean="0">
                <a:latin typeface="+mj-lt"/>
              </a:rPr>
              <a:t>Leong</a:t>
            </a:r>
            <a:r>
              <a:rPr lang="en-US" altLang="zh-CN" sz="1600" b="1" kern="0" dirty="0" smtClean="0">
                <a:latin typeface="+mj-lt"/>
              </a:rPr>
              <a:t>)</a:t>
            </a:r>
          </a:p>
          <a:p>
            <a:pPr algn="just">
              <a:buFont typeface="+mj-lt"/>
              <a:buAutoNum type="arabicPeriod"/>
            </a:pPr>
            <a:r>
              <a:rPr lang="en-US" altLang="zh-CN" sz="1600" b="1" kern="0" dirty="0" smtClean="0">
                <a:latin typeface="+mj-lt"/>
              </a:rPr>
              <a:t>15-22-0305-00-04ab </a:t>
            </a:r>
            <a:r>
              <a:rPr lang="en-US" altLang="zh-CN" sz="1600" b="1" kern="0" dirty="0">
                <a:latin typeface="+mj-lt"/>
              </a:rPr>
              <a:t>a summary of proposals and interests (Billy Verso</a:t>
            </a:r>
            <a:r>
              <a:rPr lang="en-US" altLang="zh-CN" sz="1600" b="1" kern="0" dirty="0" smtClean="0">
                <a:latin typeface="+mj-lt"/>
              </a:rPr>
              <a:t>)</a:t>
            </a:r>
          </a:p>
          <a:p>
            <a:pPr algn="just">
              <a:buFont typeface="+mj-lt"/>
              <a:buAutoNum type="arabicPeriod"/>
            </a:pPr>
            <a:r>
              <a:rPr lang="en-US" altLang="zh-CN" sz="1600" b="1" kern="0" dirty="0" err="1">
                <a:latin typeface="+mj-lt"/>
              </a:rPr>
              <a:t>Derham</a:t>
            </a:r>
            <a:r>
              <a:rPr lang="en-US" altLang="zh-CN" sz="1600" b="1" kern="0" dirty="0">
                <a:latin typeface="+mj-lt"/>
              </a:rPr>
              <a:t>, T., et al. "Ambiguity functions for spatially coherent and incoherent </a:t>
            </a:r>
            <a:r>
              <a:rPr lang="en-US" altLang="zh-CN" sz="1600" b="1" kern="0" dirty="0" err="1">
                <a:latin typeface="+mj-lt"/>
              </a:rPr>
              <a:t>multistatic</a:t>
            </a:r>
            <a:r>
              <a:rPr lang="en-US" altLang="zh-CN" sz="1600" b="1" kern="0" dirty="0">
                <a:latin typeface="+mj-lt"/>
              </a:rPr>
              <a:t> radar." IEEE Transactions on Aerospace and Electronic Systems 46.1 (2010): 230-245</a:t>
            </a:r>
            <a:r>
              <a:rPr lang="en-US" altLang="zh-CN" sz="1600" b="1" kern="0" dirty="0" smtClean="0">
                <a:latin typeface="+mj-lt"/>
              </a:rPr>
              <a:t>.</a:t>
            </a:r>
          </a:p>
          <a:p>
            <a:pPr algn="just">
              <a:buFont typeface="+mj-lt"/>
              <a:buAutoNum type="arabicPeriod"/>
            </a:pPr>
            <a:r>
              <a:rPr lang="en-US" altLang="zh-CN" sz="1600" b="1" kern="0" dirty="0">
                <a:latin typeface="+mj-lt"/>
              </a:rPr>
              <a:t>C. Xu, Y. Li, C. </a:t>
            </a:r>
            <a:r>
              <a:rPr lang="en-US" altLang="zh-CN" sz="1600" b="1" kern="0" dirty="0" err="1">
                <a:latin typeface="+mj-lt"/>
              </a:rPr>
              <a:t>Ji</a:t>
            </a:r>
            <a:r>
              <a:rPr lang="en-US" altLang="zh-CN" sz="1600" b="1" kern="0" dirty="0">
                <a:latin typeface="+mj-lt"/>
              </a:rPr>
              <a:t>, Y. Huang, H. Wang and Y. </a:t>
            </a:r>
            <a:r>
              <a:rPr lang="en-US" altLang="zh-CN" sz="1600" b="1" kern="0" dirty="0">
                <a:latin typeface="+mj-lt"/>
              </a:rPr>
              <a:t>Xia, "An improved CFAR algorithm for target detection," 2017 International Symposium on Intelligent Signal Processing and Communication Systems (ISPACS), 2017, pp. </a:t>
            </a:r>
            <a:r>
              <a:rPr lang="en-US" altLang="zh-CN" sz="1600" b="1" kern="0" dirty="0" smtClean="0">
                <a:latin typeface="+mj-lt"/>
              </a:rPr>
              <a:t>883-888.</a:t>
            </a:r>
            <a:endParaRPr lang="en-US" sz="1600" b="1" kern="0" dirty="0">
              <a:latin typeface="+mj-lt"/>
            </a:endParaRPr>
          </a:p>
        </p:txBody>
      </p:sp>
      <p:sp>
        <p:nvSpPr>
          <p:cNvPr id="3" name="灯片编号占位符 2"/>
          <p:cNvSpPr>
            <a:spLocks noGrp="1"/>
          </p:cNvSpPr>
          <p:nvPr>
            <p:ph type="sldNum" sz="quarter" idx="12"/>
          </p:nvPr>
        </p:nvSpPr>
        <p:spPr/>
        <p:txBody>
          <a:bodyPr/>
          <a:lstStyle/>
          <a:p>
            <a:r>
              <a:rPr lang="en-US" altLang="en-US" smtClean="0"/>
              <a:t>Slide </a:t>
            </a:r>
            <a:fld id="{7FFA85FD-E192-4C2D-9860-28C59D48001D}" type="slidenum">
              <a:rPr lang="en-US" altLang="en-US" smtClean="0"/>
              <a:pPr/>
              <a:t>20</a:t>
            </a:fld>
            <a:endParaRPr lang="en-US" altLang="en-US" dirty="0"/>
          </a:p>
        </p:txBody>
      </p:sp>
      <p:sp>
        <p:nvSpPr>
          <p:cNvPr id="9"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36234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3</a:t>
            </a:fld>
            <a:endParaRPr lang="en-US" altLang="en-US"/>
          </a:p>
        </p:txBody>
      </p:sp>
      <p:sp>
        <p:nvSpPr>
          <p:cNvPr id="4098" name="Rectangle 2"/>
          <p:cNvSpPr>
            <a:spLocks noGrp="1" noChangeArrowheads="1"/>
          </p:cNvSpPr>
          <p:nvPr>
            <p:ph type="title"/>
          </p:nvPr>
        </p:nvSpPr>
        <p:spPr>
          <a:xfrm>
            <a:off x="685800" y="345976"/>
            <a:ext cx="7772400" cy="1066800"/>
          </a:xfrm>
          <a:ln/>
        </p:spPr>
        <p:txBody>
          <a:bodyPr/>
          <a:lstStyle/>
          <a:p>
            <a:r>
              <a:rPr lang="en-US" altLang="en-US" sz="3200" b="1" dirty="0" smtClean="0">
                <a:solidFill>
                  <a:schemeClr val="tx1"/>
                </a:solidFill>
              </a:rPr>
              <a:t>Related Submissions</a:t>
            </a:r>
            <a:endParaRPr lang="en-US" altLang="en-US" sz="32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39" name="Rectangle 3"/>
          <p:cNvSpPr txBox="1">
            <a:spLocks noChangeArrowheads="1"/>
          </p:cNvSpPr>
          <p:nvPr/>
        </p:nvSpPr>
        <p:spPr bwMode="auto">
          <a:xfrm>
            <a:off x="661144" y="1382618"/>
            <a:ext cx="8208912" cy="478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altLang="zh-CN" sz="1800" b="1" kern="0" dirty="0" smtClean="0">
                <a:latin typeface="+mj-lt"/>
              </a:rPr>
              <a:t>15-19-0443-01-004z text to address comment id </a:t>
            </a:r>
            <a:r>
              <a:rPr lang="en-US" altLang="zh-CN" sz="1800" b="1" kern="0" dirty="0">
                <a:latin typeface="+mj-lt"/>
              </a:rPr>
              <a:t>r1-0820 (Michael </a:t>
            </a:r>
            <a:r>
              <a:rPr lang="en-US" altLang="zh-CN" sz="1800" b="1" kern="0" dirty="0" err="1">
                <a:latin typeface="+mj-lt"/>
              </a:rPr>
              <a:t>McLaughin</a:t>
            </a:r>
            <a:r>
              <a:rPr lang="en-US" altLang="zh-CN" sz="1800" b="1" kern="0" dirty="0" smtClean="0">
                <a:latin typeface="+mj-lt"/>
              </a:rPr>
              <a:t>)</a:t>
            </a:r>
          </a:p>
          <a:p>
            <a:pPr algn="just">
              <a:lnSpc>
                <a:spcPct val="150000"/>
              </a:lnSpc>
            </a:pPr>
            <a:r>
              <a:rPr lang="en-US" altLang="zh-CN" sz="1800" b="1" kern="0" dirty="0" smtClean="0">
                <a:latin typeface="+mj-lt"/>
              </a:rPr>
              <a:t>15-20-0084-00-004z pulse shaping considerations (</a:t>
            </a:r>
            <a:r>
              <a:rPr lang="en-US" altLang="zh-CN" sz="1800" b="1" dirty="0" err="1">
                <a:latin typeface="Times New Roman" pitchFamily="18" charset="0"/>
                <a:ea typeface="ＭＳ Ｐゴシック" pitchFamily="-65" charset="-128"/>
              </a:rPr>
              <a:t>Jochen</a:t>
            </a:r>
            <a:r>
              <a:rPr lang="en-US" altLang="zh-CN" sz="1800" b="1" dirty="0">
                <a:latin typeface="Times New Roman" pitchFamily="18" charset="0"/>
                <a:ea typeface="ＭＳ Ｐゴシック" pitchFamily="-65" charset="-128"/>
              </a:rPr>
              <a:t> </a:t>
            </a:r>
            <a:r>
              <a:rPr lang="en-US" altLang="zh-CN" sz="1800" b="1" dirty="0" err="1">
                <a:latin typeface="Times New Roman" pitchFamily="18" charset="0"/>
                <a:ea typeface="ＭＳ Ｐゴシック" pitchFamily="-65" charset="-128"/>
              </a:rPr>
              <a:t>Hammerschmidt</a:t>
            </a:r>
            <a:r>
              <a:rPr lang="en-US" altLang="zh-CN" sz="1800" b="1" kern="0" dirty="0" smtClean="0">
                <a:latin typeface="+mj-lt"/>
              </a:rPr>
              <a:t>)</a:t>
            </a:r>
          </a:p>
          <a:p>
            <a:pPr algn="just">
              <a:lnSpc>
                <a:spcPct val="150000"/>
              </a:lnSpc>
            </a:pPr>
            <a:r>
              <a:rPr lang="en-US" altLang="zh-CN" sz="1800" b="1" kern="0" dirty="0" smtClean="0">
                <a:latin typeface="+mj-lt"/>
              </a:rPr>
              <a:t>15-20-0086-00-004z </a:t>
            </a:r>
            <a:r>
              <a:rPr lang="en-US" altLang="zh-CN" sz="1800" b="1" kern="0" dirty="0">
                <a:latin typeface="+mj-lt"/>
              </a:rPr>
              <a:t>proposed pulse shape </a:t>
            </a:r>
            <a:r>
              <a:rPr lang="en-US" altLang="zh-CN" sz="1800" b="1" kern="0" dirty="0" smtClean="0">
                <a:latin typeface="+mj-lt"/>
              </a:rPr>
              <a:t>text changes </a:t>
            </a:r>
            <a:r>
              <a:rPr lang="en-US" altLang="zh-CN" sz="1800" b="1" kern="0" dirty="0">
                <a:latin typeface="+mj-lt"/>
              </a:rPr>
              <a:t>for HRP UWB PHY (Michael </a:t>
            </a:r>
            <a:r>
              <a:rPr lang="en-US" altLang="zh-CN" sz="1800" b="1" kern="0" dirty="0" err="1">
                <a:latin typeface="+mj-lt"/>
              </a:rPr>
              <a:t>McLaughin</a:t>
            </a:r>
            <a:r>
              <a:rPr lang="en-US" altLang="zh-CN" sz="1800" b="1" kern="0" dirty="0" smtClean="0">
                <a:latin typeface="+mj-lt"/>
              </a:rPr>
              <a:t>)</a:t>
            </a:r>
          </a:p>
          <a:p>
            <a:pPr algn="just">
              <a:lnSpc>
                <a:spcPct val="150000"/>
              </a:lnSpc>
            </a:pPr>
            <a:r>
              <a:rPr lang="en-US" altLang="zh-CN" sz="1800" b="1" kern="0" dirty="0" smtClean="0">
                <a:latin typeface="+mj-lt"/>
              </a:rPr>
              <a:t>15-20-0089-01-</a:t>
            </a:r>
            <a:r>
              <a:rPr lang="en-US" altLang="zh-CN" sz="1800" b="1" kern="0" dirty="0">
                <a:latin typeface="+mj-lt"/>
              </a:rPr>
              <a:t>004z pulse shape text changes for HRP UWB PHY (Michael </a:t>
            </a:r>
            <a:r>
              <a:rPr lang="en-US" altLang="zh-CN" sz="1800" b="1" kern="0" dirty="0" err="1">
                <a:latin typeface="+mj-lt"/>
              </a:rPr>
              <a:t>McLaughin</a:t>
            </a:r>
            <a:r>
              <a:rPr lang="en-US" altLang="zh-CN" sz="1800" b="1" kern="0" dirty="0" smtClean="0">
                <a:latin typeface="+mj-lt"/>
              </a:rPr>
              <a:t>)</a:t>
            </a:r>
          </a:p>
          <a:p>
            <a:pPr algn="just">
              <a:lnSpc>
                <a:spcPct val="150000"/>
              </a:lnSpc>
            </a:pPr>
            <a:r>
              <a:rPr lang="en-US" altLang="zh-CN" sz="1800" b="1" kern="0" dirty="0" smtClean="0">
                <a:latin typeface="+mj-lt"/>
              </a:rPr>
              <a:t>15-22-0040-04-04ab waveform design for UWB sensing (</a:t>
            </a:r>
            <a:r>
              <a:rPr lang="en-US" altLang="zh-CN" sz="1800" b="1" kern="0" dirty="0" err="1" smtClean="0">
                <a:latin typeface="+mj-lt"/>
              </a:rPr>
              <a:t>Xiaohui</a:t>
            </a:r>
            <a:r>
              <a:rPr lang="en-US" altLang="zh-CN" sz="1800" b="1" kern="0" dirty="0" smtClean="0">
                <a:latin typeface="+mj-lt"/>
              </a:rPr>
              <a:t> Peng)</a:t>
            </a:r>
          </a:p>
          <a:p>
            <a:pPr algn="just">
              <a:lnSpc>
                <a:spcPct val="150000"/>
              </a:lnSpc>
            </a:pPr>
            <a:r>
              <a:rPr lang="en-US" altLang="zh-CN" sz="1800" b="1" kern="0" dirty="0" smtClean="0">
                <a:latin typeface="+mj-lt"/>
              </a:rPr>
              <a:t>15-22-0175-00-04ab </a:t>
            </a:r>
            <a:r>
              <a:rPr lang="en-US" altLang="zh-CN" sz="1800" b="1" kern="0" dirty="0">
                <a:latin typeface="+mj-lt"/>
              </a:rPr>
              <a:t>sensing device (</a:t>
            </a:r>
            <a:r>
              <a:rPr lang="en-US" altLang="en-US" sz="1800" b="1" kern="0" dirty="0">
                <a:latin typeface="+mj-lt"/>
              </a:rPr>
              <a:t>Dag T. Wisland </a:t>
            </a:r>
            <a:r>
              <a:rPr lang="en-US" altLang="zh-CN" sz="1800" b="1" kern="0" dirty="0" smtClean="0">
                <a:latin typeface="+mj-lt"/>
              </a:rPr>
              <a:t>)</a:t>
            </a:r>
          </a:p>
          <a:p>
            <a:pPr algn="just">
              <a:lnSpc>
                <a:spcPct val="150000"/>
              </a:lnSpc>
            </a:pPr>
            <a:r>
              <a:rPr lang="en-US" altLang="zh-CN" sz="1800" b="1" kern="0" dirty="0">
                <a:latin typeface="+mj-lt"/>
              </a:rPr>
              <a:t>15-22-0061-00-04ab sensing – continued (</a:t>
            </a:r>
            <a:r>
              <a:rPr lang="en-US" altLang="en-US" sz="1800" b="1" kern="0" dirty="0">
                <a:latin typeface="+mj-lt"/>
              </a:rPr>
              <a:t>Frank Leong</a:t>
            </a:r>
            <a:r>
              <a:rPr lang="en-US" altLang="zh-CN" sz="1800" b="1" kern="0" dirty="0">
                <a:latin typeface="+mj-lt"/>
              </a:rPr>
              <a:t>)</a:t>
            </a:r>
          </a:p>
          <a:p>
            <a:pPr algn="just">
              <a:lnSpc>
                <a:spcPct val="150000"/>
              </a:lnSpc>
            </a:pPr>
            <a:r>
              <a:rPr lang="en-US" altLang="zh-CN" sz="1800" b="1" kern="0" dirty="0" smtClean="0">
                <a:latin typeface="+mj-lt"/>
              </a:rPr>
              <a:t>15-22-0305-00-04ab a summary of proposals and </a:t>
            </a:r>
            <a:r>
              <a:rPr lang="en-US" altLang="zh-CN" sz="1800" b="1" kern="0" dirty="0">
                <a:latin typeface="+mj-lt"/>
              </a:rPr>
              <a:t>interests (Billy Verso</a:t>
            </a:r>
            <a:r>
              <a:rPr lang="en-US" altLang="zh-CN" sz="1800" b="1" kern="0" dirty="0" smtClean="0">
                <a:latin typeface="+mj-lt"/>
              </a:rPr>
              <a:t>)</a:t>
            </a:r>
            <a:endParaRPr lang="en-US" altLang="zh-CN" sz="1800" b="1" kern="0" dirty="0">
              <a:latin typeface="+mj-lt"/>
            </a:endParaRPr>
          </a:p>
        </p:txBody>
      </p:sp>
      <p:sp>
        <p:nvSpPr>
          <p:cNvPr id="7"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153495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dirty="0"/>
              <a:t>Slide </a:t>
            </a:r>
            <a:fld id="{825FF3E2-E949-4C4C-AB9C-2EE82B1DF989}" type="slidenum">
              <a:rPr lang="en-US" altLang="en-US"/>
              <a:pPr/>
              <a:t>4</a:t>
            </a:fld>
            <a:endParaRPr lang="en-US" altLang="en-US" dirty="0"/>
          </a:p>
        </p:txBody>
      </p:sp>
      <p:sp>
        <p:nvSpPr>
          <p:cNvPr id="4098" name="Rectangle 2"/>
          <p:cNvSpPr>
            <a:spLocks noGrp="1" noChangeArrowheads="1"/>
          </p:cNvSpPr>
          <p:nvPr>
            <p:ph type="title"/>
          </p:nvPr>
        </p:nvSpPr>
        <p:spPr>
          <a:xfrm>
            <a:off x="685800" y="345976"/>
            <a:ext cx="7772400" cy="1066800"/>
          </a:xfrm>
          <a:ln/>
        </p:spPr>
        <p:txBody>
          <a:bodyPr/>
          <a:lstStyle/>
          <a:p>
            <a:r>
              <a:rPr lang="en-US" altLang="en-US" sz="3200" b="1" dirty="0" smtClean="0">
                <a:solidFill>
                  <a:schemeClr val="tx1"/>
                </a:solidFill>
              </a:rPr>
              <a:t>Background—RRC pulse</a:t>
            </a:r>
            <a:endParaRPr lang="en-US" altLang="en-US" sz="32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39" name="Rectangle 3"/>
          <p:cNvSpPr txBox="1">
            <a:spLocks noChangeArrowheads="1"/>
          </p:cNvSpPr>
          <p:nvPr/>
        </p:nvSpPr>
        <p:spPr bwMode="auto">
          <a:xfrm>
            <a:off x="467544" y="1146696"/>
            <a:ext cx="8208912" cy="2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05000"/>
              </a:lnSpc>
            </a:pPr>
            <a:r>
              <a:rPr lang="en-US" altLang="zh-CN" sz="1800" b="1" kern="0" dirty="0" smtClean="0">
                <a:latin typeface="+mj-lt"/>
              </a:rPr>
              <a:t>The IEEE 802.15.4a/z HRP standard specifies a compliance check for HRP pulse.</a:t>
            </a:r>
          </a:p>
          <a:p>
            <a:pPr algn="just">
              <a:lnSpc>
                <a:spcPct val="105000"/>
              </a:lnSpc>
            </a:pPr>
            <a:r>
              <a:rPr lang="en-US" altLang="zh-CN" sz="1800" b="1" kern="0" dirty="0" smtClean="0">
                <a:latin typeface="+mj-lt"/>
              </a:rPr>
              <a:t>The cross-correlation between the used pulse and a </a:t>
            </a:r>
            <a:r>
              <a:rPr lang="en-US" altLang="zh-CN" sz="1800" b="1" kern="0" dirty="0" smtClean="0">
                <a:solidFill>
                  <a:srgbClr val="FF0000"/>
                </a:solidFill>
                <a:latin typeface="+mj-lt"/>
              </a:rPr>
              <a:t>root raised cosine (RRC) pulse with a </a:t>
            </a:r>
            <a:r>
              <a:rPr lang="en-US" altLang="zh-CN" sz="1800" b="1" kern="0" dirty="0" err="1" smtClean="0">
                <a:solidFill>
                  <a:srgbClr val="FF0000"/>
                </a:solidFill>
                <a:latin typeface="+mj-lt"/>
              </a:rPr>
              <a:t>rolloff</a:t>
            </a:r>
            <a:r>
              <a:rPr lang="en-US" altLang="zh-CN" sz="1800" b="1" kern="0" dirty="0" smtClean="0">
                <a:solidFill>
                  <a:srgbClr val="FF0000"/>
                </a:solidFill>
                <a:latin typeface="+mj-lt"/>
              </a:rPr>
              <a:t> factor of 0.5</a:t>
            </a:r>
            <a:r>
              <a:rPr lang="en-US" altLang="zh-CN" sz="1800" b="1" kern="0" dirty="0" smtClean="0">
                <a:latin typeface="+mj-lt"/>
              </a:rPr>
              <a:t>, must be higher than 0.8 for a duration of at least Tw in the main lobe, and all other side lobes must have cross-correlation lower than 0.3</a:t>
            </a:r>
            <a:endParaRPr lang="en-US" altLang="zh-CN" sz="1800" kern="0" dirty="0">
              <a:latin typeface="+mj-lt"/>
            </a:endParaRPr>
          </a:p>
        </p:txBody>
      </p:sp>
      <p:pic>
        <p:nvPicPr>
          <p:cNvPr id="2" name="图片 1"/>
          <p:cNvPicPr>
            <a:picLocks noChangeAspect="1"/>
          </p:cNvPicPr>
          <p:nvPr/>
        </p:nvPicPr>
        <p:blipFill>
          <a:blip r:embed="rId3"/>
          <a:stretch>
            <a:fillRect/>
          </a:stretch>
        </p:blipFill>
        <p:spPr>
          <a:xfrm>
            <a:off x="2489367" y="2866981"/>
            <a:ext cx="3936398" cy="1006297"/>
          </a:xfrm>
          <a:prstGeom prst="rect">
            <a:avLst/>
          </a:prstGeom>
        </p:spPr>
      </p:pic>
      <p:pic>
        <p:nvPicPr>
          <p:cNvPr id="9" name="图片 8"/>
          <p:cNvPicPr>
            <a:picLocks noChangeAspect="1"/>
          </p:cNvPicPr>
          <p:nvPr/>
        </p:nvPicPr>
        <p:blipFill>
          <a:blip r:embed="rId4"/>
          <a:stretch>
            <a:fillRect/>
          </a:stretch>
        </p:blipFill>
        <p:spPr>
          <a:xfrm>
            <a:off x="475967" y="4143751"/>
            <a:ext cx="3960440" cy="1558041"/>
          </a:xfrm>
          <a:prstGeom prst="rect">
            <a:avLst/>
          </a:prstGeom>
        </p:spPr>
      </p:pic>
      <p:sp>
        <p:nvSpPr>
          <p:cNvPr id="10" name="文本框 9"/>
          <p:cNvSpPr txBox="1"/>
          <p:nvPr/>
        </p:nvSpPr>
        <p:spPr>
          <a:xfrm>
            <a:off x="773832" y="5858841"/>
            <a:ext cx="3024336" cy="288032"/>
          </a:xfrm>
          <a:prstGeom prst="rect">
            <a:avLst/>
          </a:prstGeom>
          <a:noFill/>
        </p:spPr>
        <p:txBody>
          <a:bodyPr wrap="square" rtlCol="0">
            <a:spAutoFit/>
          </a:bodyPr>
          <a:lstStyle/>
          <a:p>
            <a:pPr algn="ctr"/>
            <a:r>
              <a:rPr lang="en-US" altLang="zh-CN" dirty="0" smtClean="0"/>
              <a:t>Section 15.4.4 in </a:t>
            </a:r>
            <a:r>
              <a:rPr lang="en-US" altLang="zh-CN" dirty="0"/>
              <a:t>IEEE </a:t>
            </a:r>
            <a:r>
              <a:rPr lang="en-US" altLang="zh-CN" dirty="0" err="1"/>
              <a:t>Std</a:t>
            </a:r>
            <a:r>
              <a:rPr lang="en-US" altLang="zh-CN" dirty="0"/>
              <a:t> 802.15.4-2020</a:t>
            </a:r>
            <a:endParaRPr lang="zh-CN" altLang="en-US" dirty="0"/>
          </a:p>
        </p:txBody>
      </p:sp>
      <p:pic>
        <p:nvPicPr>
          <p:cNvPr id="12" name="图片 11"/>
          <p:cNvPicPr>
            <a:picLocks noChangeAspect="1"/>
          </p:cNvPicPr>
          <p:nvPr/>
        </p:nvPicPr>
        <p:blipFill>
          <a:blip r:embed="rId5"/>
          <a:stretch>
            <a:fillRect/>
          </a:stretch>
        </p:blipFill>
        <p:spPr>
          <a:xfrm>
            <a:off x="4316853" y="4209003"/>
            <a:ext cx="2491641" cy="1676047"/>
          </a:xfrm>
          <a:prstGeom prst="rect">
            <a:avLst/>
          </a:prstGeom>
        </p:spPr>
      </p:pic>
      <p:pic>
        <p:nvPicPr>
          <p:cNvPr id="14" name="图片 13"/>
          <p:cNvPicPr>
            <a:picLocks noChangeAspect="1"/>
          </p:cNvPicPr>
          <p:nvPr/>
        </p:nvPicPr>
        <p:blipFill>
          <a:blip r:embed="rId6"/>
          <a:stretch>
            <a:fillRect/>
          </a:stretch>
        </p:blipFill>
        <p:spPr>
          <a:xfrm>
            <a:off x="6594577" y="4162357"/>
            <a:ext cx="2549423" cy="1714915"/>
          </a:xfrm>
          <a:prstGeom prst="rect">
            <a:avLst/>
          </a:prstGeom>
        </p:spPr>
      </p:pic>
      <p:sp>
        <p:nvSpPr>
          <p:cNvPr id="15" name="文本框 14"/>
          <p:cNvSpPr txBox="1"/>
          <p:nvPr/>
        </p:nvSpPr>
        <p:spPr>
          <a:xfrm>
            <a:off x="4770971" y="5869874"/>
            <a:ext cx="1709749" cy="276999"/>
          </a:xfrm>
          <a:prstGeom prst="rect">
            <a:avLst/>
          </a:prstGeom>
          <a:noFill/>
        </p:spPr>
        <p:txBody>
          <a:bodyPr wrap="square" rtlCol="0">
            <a:spAutoFit/>
          </a:bodyPr>
          <a:lstStyle/>
          <a:p>
            <a:pPr algn="ctr"/>
            <a:r>
              <a:rPr lang="en-US" altLang="zh-CN" dirty="0" smtClean="0"/>
              <a:t>RRC pulse shape</a:t>
            </a:r>
            <a:endParaRPr lang="zh-CN" altLang="en-US" dirty="0"/>
          </a:p>
        </p:txBody>
      </p:sp>
      <p:sp>
        <p:nvSpPr>
          <p:cNvPr id="16" name="文本框 15"/>
          <p:cNvSpPr txBox="1"/>
          <p:nvPr/>
        </p:nvSpPr>
        <p:spPr>
          <a:xfrm>
            <a:off x="6948264" y="5877272"/>
            <a:ext cx="1728192" cy="276999"/>
          </a:xfrm>
          <a:prstGeom prst="rect">
            <a:avLst/>
          </a:prstGeom>
          <a:noFill/>
        </p:spPr>
        <p:txBody>
          <a:bodyPr wrap="square" rtlCol="0">
            <a:spAutoFit/>
          </a:bodyPr>
          <a:lstStyle/>
          <a:p>
            <a:r>
              <a:rPr lang="en-US" altLang="zh-CN" dirty="0" smtClean="0"/>
              <a:t>PSD of RRC pulse shape</a:t>
            </a:r>
            <a:endParaRPr lang="zh-CN" altLang="en-US" dirty="0"/>
          </a:p>
        </p:txBody>
      </p:sp>
      <p:sp>
        <p:nvSpPr>
          <p:cNvPr id="17"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1147273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5</a:t>
            </a:fld>
            <a:endParaRPr lang="en-US" altLang="en-US"/>
          </a:p>
        </p:txBody>
      </p:sp>
      <p:sp>
        <p:nvSpPr>
          <p:cNvPr id="4098" name="Rectangle 2"/>
          <p:cNvSpPr>
            <a:spLocks noGrp="1" noChangeArrowheads="1"/>
          </p:cNvSpPr>
          <p:nvPr>
            <p:ph type="title"/>
          </p:nvPr>
        </p:nvSpPr>
        <p:spPr>
          <a:xfrm>
            <a:off x="685800" y="345976"/>
            <a:ext cx="7772400" cy="1066800"/>
          </a:xfrm>
          <a:ln/>
        </p:spPr>
        <p:txBody>
          <a:bodyPr/>
          <a:lstStyle/>
          <a:p>
            <a:r>
              <a:rPr lang="en-US" altLang="en-US" sz="3200" b="1" dirty="0" smtClean="0">
                <a:solidFill>
                  <a:schemeClr val="tx1"/>
                </a:solidFill>
              </a:rPr>
              <a:t>Background—minimum-</a:t>
            </a:r>
            <a:r>
              <a:rPr lang="en-US" altLang="en-US" sz="3200" b="1" dirty="0">
                <a:solidFill>
                  <a:schemeClr val="tx1"/>
                </a:solidFill>
              </a:rPr>
              <a:t>p</a:t>
            </a:r>
            <a:r>
              <a:rPr lang="en-US" altLang="zh-CN" sz="3200" b="1" dirty="0" smtClean="0">
                <a:solidFill>
                  <a:schemeClr val="tx1"/>
                </a:solidFill>
              </a:rPr>
              <a:t>recursor </a:t>
            </a:r>
            <a:r>
              <a:rPr lang="en-US" altLang="zh-CN" sz="3200" b="1" dirty="0">
                <a:solidFill>
                  <a:schemeClr val="tx1"/>
                </a:solidFill>
              </a:rPr>
              <a:t>pulse</a:t>
            </a:r>
            <a:endParaRPr lang="en-US" altLang="en-US" sz="32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4" name="文本框 3"/>
          <p:cNvSpPr txBox="1"/>
          <p:nvPr/>
        </p:nvSpPr>
        <p:spPr>
          <a:xfrm>
            <a:off x="320362" y="6237312"/>
            <a:ext cx="4661447" cy="276999"/>
          </a:xfrm>
          <a:prstGeom prst="rect">
            <a:avLst/>
          </a:prstGeom>
          <a:noFill/>
        </p:spPr>
        <p:txBody>
          <a:bodyPr wrap="square" rtlCol="0">
            <a:spAutoFit/>
          </a:bodyPr>
          <a:lstStyle/>
          <a:p>
            <a:pPr algn="ctr"/>
            <a:r>
              <a:rPr lang="en-US" altLang="zh-CN" b="1" dirty="0" smtClean="0"/>
              <a:t>Recommended time domain mask for the HRP UWB PHY pulse</a:t>
            </a:r>
            <a:endParaRPr lang="zh-CN" altLang="en-US" b="1" dirty="0"/>
          </a:p>
        </p:txBody>
      </p:sp>
      <p:sp>
        <p:nvSpPr>
          <p:cNvPr id="39" name="Rectangle 3"/>
          <p:cNvSpPr txBox="1">
            <a:spLocks noChangeArrowheads="1"/>
          </p:cNvSpPr>
          <p:nvPr/>
        </p:nvSpPr>
        <p:spPr bwMode="auto">
          <a:xfrm>
            <a:off x="467544" y="1146696"/>
            <a:ext cx="8208912" cy="2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05000"/>
              </a:lnSpc>
            </a:pPr>
            <a:r>
              <a:rPr lang="en-US" altLang="zh-CN" sz="1800" b="1" kern="0" dirty="0" smtClean="0">
                <a:latin typeface="+mj-lt"/>
              </a:rPr>
              <a:t>Time domain mask: </a:t>
            </a:r>
            <a:r>
              <a:rPr lang="en-US" altLang="zh-CN" sz="1800" kern="0" dirty="0">
                <a:latin typeface="+mj-lt"/>
              </a:rPr>
              <a:t>in order to improve the ranging performance, a precursor-free pulse is </a:t>
            </a:r>
            <a:r>
              <a:rPr lang="en-US" altLang="zh-CN" sz="1800" kern="0" dirty="0" smtClean="0">
                <a:latin typeface="+mj-lt"/>
              </a:rPr>
              <a:t>recommended </a:t>
            </a:r>
            <a:r>
              <a:rPr lang="en-US" altLang="zh-CN" sz="1800" kern="0" dirty="0">
                <a:latin typeface="+mj-lt"/>
              </a:rPr>
              <a:t>in IEEE 802.15.4z amendment that should conform to the time-domain mask shown in </a:t>
            </a:r>
            <a:r>
              <a:rPr lang="en-US" altLang="zh-CN" sz="1800" kern="0" dirty="0" smtClean="0">
                <a:latin typeface="+mj-lt"/>
              </a:rPr>
              <a:t>Fig.15-13a.</a:t>
            </a:r>
            <a:endParaRPr lang="en-US" altLang="zh-CN" sz="1800" kern="0" dirty="0">
              <a:latin typeface="+mj-lt"/>
            </a:endParaRPr>
          </a:p>
          <a:p>
            <a:pPr algn="just">
              <a:lnSpc>
                <a:spcPct val="105000"/>
              </a:lnSpc>
            </a:pPr>
            <a:r>
              <a:rPr lang="en-US" altLang="zh-CN" sz="1800" b="1" kern="0" dirty="0" smtClean="0">
                <a:latin typeface="+mj-lt"/>
              </a:rPr>
              <a:t>PSD mask: </a:t>
            </a:r>
            <a:r>
              <a:rPr lang="en-US" altLang="zh-CN" sz="1800" kern="0" dirty="0">
                <a:latin typeface="+mj-lt"/>
              </a:rPr>
              <a:t>the </a:t>
            </a:r>
            <a:r>
              <a:rPr lang="en-US" altLang="zh-CN" sz="1800" kern="0" dirty="0" smtClean="0">
                <a:latin typeface="+mj-lt"/>
              </a:rPr>
              <a:t>transmitted spectrum shall be less than -10dB relative to the maximum spectral density of the signal for 0.65/</a:t>
            </a:r>
            <a:r>
              <a:rPr lang="en-US" altLang="zh-CN" sz="1800" i="1" kern="0" dirty="0" err="1" smtClean="0">
                <a:latin typeface="+mj-lt"/>
              </a:rPr>
              <a:t>T</a:t>
            </a:r>
            <a:r>
              <a:rPr lang="en-US" altLang="zh-CN" sz="1800" i="1" kern="0" baseline="-25000" dirty="0" err="1" smtClean="0">
                <a:latin typeface="+mj-lt"/>
              </a:rPr>
              <a:t>p</a:t>
            </a:r>
            <a:r>
              <a:rPr lang="en-US" altLang="zh-CN" sz="1800" kern="0" dirty="0" smtClean="0">
                <a:latin typeface="+mj-lt"/>
              </a:rPr>
              <a:t>&lt;|</a:t>
            </a:r>
            <a:r>
              <a:rPr lang="en-US" altLang="zh-CN" sz="1800" i="1" kern="0" dirty="0" smtClean="0">
                <a:latin typeface="+mj-lt"/>
              </a:rPr>
              <a:t>f</a:t>
            </a:r>
            <a:r>
              <a:rPr lang="en-US" altLang="zh-CN" sz="1800" kern="0" dirty="0" smtClean="0">
                <a:latin typeface="+mj-lt"/>
              </a:rPr>
              <a:t>-</a:t>
            </a:r>
            <a:r>
              <a:rPr lang="en-US" altLang="zh-CN" sz="1800" i="1" kern="0" dirty="0" smtClean="0">
                <a:latin typeface="+mj-lt"/>
              </a:rPr>
              <a:t>f</a:t>
            </a:r>
            <a:r>
              <a:rPr lang="en-US" altLang="zh-CN" sz="1800" i="1" kern="0" baseline="-25000" dirty="0" smtClean="0">
                <a:latin typeface="+mj-lt"/>
              </a:rPr>
              <a:t>c</a:t>
            </a:r>
            <a:r>
              <a:rPr lang="en-US" altLang="zh-CN" sz="1800" kern="0" dirty="0" smtClean="0">
                <a:latin typeface="+mj-lt"/>
              </a:rPr>
              <a:t>|&lt;0.8/</a:t>
            </a:r>
            <a:r>
              <a:rPr lang="en-US" altLang="zh-CN" sz="1800" i="1" kern="0" dirty="0" err="1" smtClean="0">
                <a:latin typeface="+mj-lt"/>
              </a:rPr>
              <a:t>T</a:t>
            </a:r>
            <a:r>
              <a:rPr lang="en-US" altLang="zh-CN" sz="1800" i="1" kern="0" baseline="-25000" dirty="0" err="1" smtClean="0">
                <a:latin typeface="+mj-lt"/>
              </a:rPr>
              <a:t>p</a:t>
            </a:r>
            <a:r>
              <a:rPr lang="en-US" altLang="zh-CN" sz="1800" kern="0" dirty="0" smtClean="0">
                <a:latin typeface="+mj-lt"/>
              </a:rPr>
              <a:t> and -18dB for |</a:t>
            </a:r>
            <a:r>
              <a:rPr lang="en-US" altLang="zh-CN" sz="1800" i="1" kern="0" dirty="0" smtClean="0">
                <a:latin typeface="+mj-lt"/>
              </a:rPr>
              <a:t>f</a:t>
            </a:r>
            <a:r>
              <a:rPr lang="en-US" altLang="zh-CN" sz="1800" kern="0" dirty="0" smtClean="0">
                <a:latin typeface="+mj-lt"/>
              </a:rPr>
              <a:t>-</a:t>
            </a:r>
            <a:r>
              <a:rPr lang="en-US" altLang="zh-CN" sz="1800" i="1" kern="0" dirty="0" smtClean="0">
                <a:latin typeface="+mj-lt"/>
              </a:rPr>
              <a:t>f</a:t>
            </a:r>
            <a:r>
              <a:rPr lang="en-US" altLang="zh-CN" sz="1800" i="1" kern="0" baseline="-25000" dirty="0" smtClean="0">
                <a:latin typeface="+mj-lt"/>
              </a:rPr>
              <a:t>c</a:t>
            </a:r>
            <a:r>
              <a:rPr lang="en-US" altLang="zh-CN" sz="1800" kern="0" dirty="0" smtClean="0">
                <a:latin typeface="+mj-lt"/>
              </a:rPr>
              <a:t>|&gt;0.8/</a:t>
            </a:r>
            <a:r>
              <a:rPr lang="en-US" altLang="zh-CN" sz="1800" i="1" kern="0" dirty="0" smtClean="0">
                <a:latin typeface="+mj-lt"/>
              </a:rPr>
              <a:t>T</a:t>
            </a:r>
            <a:r>
              <a:rPr lang="en-US" altLang="zh-CN" sz="1800" i="1" kern="0" baseline="-25000" dirty="0" smtClean="0">
                <a:latin typeface="+mj-lt"/>
              </a:rPr>
              <a:t>p</a:t>
            </a:r>
            <a:r>
              <a:rPr lang="en-US" altLang="zh-CN" sz="1800" kern="0" dirty="0" smtClean="0">
                <a:latin typeface="+mj-lt"/>
              </a:rPr>
              <a:t>. For example, the transmit spectrum mask for channel 4 is shown as below.</a:t>
            </a:r>
          </a:p>
          <a:p>
            <a:pPr algn="just">
              <a:lnSpc>
                <a:spcPct val="105000"/>
              </a:lnSpc>
            </a:pPr>
            <a:r>
              <a:rPr lang="en-US" altLang="zh-CN" sz="1800" b="1" kern="0" dirty="0">
                <a:latin typeface="+mj-lt"/>
              </a:rPr>
              <a:t>Pulse example</a:t>
            </a:r>
            <a:r>
              <a:rPr lang="en-US" altLang="zh-CN" sz="1800" kern="0" smtClean="0">
                <a:latin typeface="+mj-lt"/>
              </a:rPr>
              <a:t>: 8th </a:t>
            </a:r>
            <a:r>
              <a:rPr lang="en-US" altLang="zh-CN" sz="1800" kern="0" dirty="0" smtClean="0">
                <a:latin typeface="+mj-lt"/>
              </a:rPr>
              <a:t>order Butterworth pulse is a example of minimum-precursor pulse</a:t>
            </a:r>
          </a:p>
          <a:p>
            <a:pPr algn="just">
              <a:lnSpc>
                <a:spcPct val="105000"/>
              </a:lnSpc>
            </a:pPr>
            <a:endParaRPr lang="en-US" altLang="zh-CN" sz="1800" b="1" kern="0" dirty="0">
              <a:latin typeface="+mj-lt"/>
            </a:endParaRPr>
          </a:p>
        </p:txBody>
      </p:sp>
      <p:pic>
        <p:nvPicPr>
          <p:cNvPr id="3" name="图片 2"/>
          <p:cNvPicPr>
            <a:picLocks noChangeAspect="1"/>
          </p:cNvPicPr>
          <p:nvPr/>
        </p:nvPicPr>
        <p:blipFill rotWithShape="1">
          <a:blip r:embed="rId3"/>
          <a:srcRect l="17723" r="13413" b="7284"/>
          <a:stretch/>
        </p:blipFill>
        <p:spPr>
          <a:xfrm>
            <a:off x="1030904" y="3826187"/>
            <a:ext cx="3240361" cy="2468516"/>
          </a:xfrm>
          <a:prstGeom prst="rect">
            <a:avLst/>
          </a:prstGeom>
        </p:spPr>
      </p:pic>
      <p:pic>
        <p:nvPicPr>
          <p:cNvPr id="8" name="图片 7"/>
          <p:cNvPicPr>
            <a:picLocks noChangeAspect="1"/>
          </p:cNvPicPr>
          <p:nvPr/>
        </p:nvPicPr>
        <p:blipFill rotWithShape="1">
          <a:blip r:embed="rId4"/>
          <a:srcRect b="9939"/>
          <a:stretch/>
        </p:blipFill>
        <p:spPr>
          <a:xfrm>
            <a:off x="4846963" y="4054175"/>
            <a:ext cx="3871074" cy="2195101"/>
          </a:xfrm>
          <a:prstGeom prst="rect">
            <a:avLst/>
          </a:prstGeom>
        </p:spPr>
      </p:pic>
      <p:sp>
        <p:nvSpPr>
          <p:cNvPr id="41" name="文本框 40"/>
          <p:cNvSpPr txBox="1"/>
          <p:nvPr/>
        </p:nvSpPr>
        <p:spPr>
          <a:xfrm>
            <a:off x="4497539" y="6237312"/>
            <a:ext cx="4661447" cy="276999"/>
          </a:xfrm>
          <a:prstGeom prst="rect">
            <a:avLst/>
          </a:prstGeom>
          <a:noFill/>
        </p:spPr>
        <p:txBody>
          <a:bodyPr wrap="square" rtlCol="0">
            <a:spAutoFit/>
          </a:bodyPr>
          <a:lstStyle/>
          <a:p>
            <a:pPr algn="ctr"/>
            <a:r>
              <a:rPr lang="en-US" altLang="zh-CN" b="1" dirty="0" smtClean="0"/>
              <a:t>Transmit spectrum mask for band 4</a:t>
            </a:r>
            <a:endParaRPr lang="zh-CN" altLang="en-US" b="1" dirty="0"/>
          </a:p>
        </p:txBody>
      </p:sp>
      <p:sp>
        <p:nvSpPr>
          <p:cNvPr id="12"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206418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465471" y="3229599"/>
            <a:ext cx="2764869" cy="2741166"/>
          </a:xfrm>
          <a:prstGeom prst="rect">
            <a:avLst/>
          </a:prstGeom>
        </p:spPr>
      </p:pic>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6</a:t>
            </a:fld>
            <a:endParaRPr lang="en-US" altLang="en-US"/>
          </a:p>
        </p:txBody>
      </p:sp>
      <p:sp>
        <p:nvSpPr>
          <p:cNvPr id="4098" name="Rectangle 2"/>
          <p:cNvSpPr>
            <a:spLocks noGrp="1" noChangeArrowheads="1"/>
          </p:cNvSpPr>
          <p:nvPr>
            <p:ph type="title"/>
          </p:nvPr>
        </p:nvSpPr>
        <p:spPr>
          <a:xfrm>
            <a:off x="685800" y="345976"/>
            <a:ext cx="7772400" cy="1066800"/>
          </a:xfrm>
          <a:ln/>
        </p:spPr>
        <p:txBody>
          <a:bodyPr/>
          <a:lstStyle/>
          <a:p>
            <a:r>
              <a:rPr lang="en-US" altLang="en-US" sz="2800" b="1" dirty="0" smtClean="0">
                <a:solidFill>
                  <a:schemeClr val="tx1"/>
                </a:solidFill>
              </a:rPr>
              <a:t>Motivation of existing pulse shape for ranging</a:t>
            </a:r>
            <a:endParaRPr lang="en-US" altLang="en-US" sz="28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4" name="文本框 3"/>
          <p:cNvSpPr txBox="1"/>
          <p:nvPr/>
        </p:nvSpPr>
        <p:spPr>
          <a:xfrm>
            <a:off x="3827097" y="5877106"/>
            <a:ext cx="2107695" cy="461665"/>
          </a:xfrm>
          <a:prstGeom prst="rect">
            <a:avLst/>
          </a:prstGeom>
          <a:noFill/>
        </p:spPr>
        <p:txBody>
          <a:bodyPr wrap="square" rtlCol="0">
            <a:spAutoFit/>
          </a:bodyPr>
          <a:lstStyle/>
          <a:p>
            <a:pPr algn="ctr"/>
            <a:r>
              <a:rPr lang="en-US" altLang="zh-CN" b="1" dirty="0" smtClean="0"/>
              <a:t>The earliest path and the reflected path</a:t>
            </a:r>
            <a:endParaRPr lang="zh-CN" altLang="en-US" b="1" dirty="0"/>
          </a:p>
        </p:txBody>
      </p:sp>
      <p:sp>
        <p:nvSpPr>
          <p:cNvPr id="26" name="文本框 25"/>
          <p:cNvSpPr txBox="1"/>
          <p:nvPr/>
        </p:nvSpPr>
        <p:spPr>
          <a:xfrm>
            <a:off x="6450360" y="5877106"/>
            <a:ext cx="2160240" cy="461665"/>
          </a:xfrm>
          <a:prstGeom prst="rect">
            <a:avLst/>
          </a:prstGeom>
          <a:noFill/>
        </p:spPr>
        <p:txBody>
          <a:bodyPr wrap="square" rtlCol="0">
            <a:spAutoFit/>
          </a:bodyPr>
          <a:lstStyle/>
          <a:p>
            <a:pPr algn="ctr"/>
            <a:r>
              <a:rPr lang="en-US" altLang="zh-CN" b="1" dirty="0" smtClean="0"/>
              <a:t>Superposition of the earliest path and the reflected path</a:t>
            </a:r>
            <a:endParaRPr lang="zh-CN" altLang="en-US" b="1" dirty="0"/>
          </a:p>
        </p:txBody>
      </p:sp>
      <p:sp>
        <p:nvSpPr>
          <p:cNvPr id="39" name="Rectangle 3"/>
          <p:cNvSpPr txBox="1">
            <a:spLocks noChangeArrowheads="1"/>
          </p:cNvSpPr>
          <p:nvPr/>
        </p:nvSpPr>
        <p:spPr bwMode="auto">
          <a:xfrm>
            <a:off x="401688" y="1107252"/>
            <a:ext cx="8208912" cy="212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r>
              <a:rPr lang="en-US" altLang="zh-CN" sz="1800" b="1" kern="0" dirty="0" smtClean="0">
                <a:latin typeface="+mj-lt"/>
              </a:rPr>
              <a:t>For ranging application, it focuses on how to accurately measure the timestamp of </a:t>
            </a:r>
            <a:r>
              <a:rPr lang="en-US" altLang="zh-CN" sz="1800" b="1" kern="0" dirty="0" smtClean="0">
                <a:solidFill>
                  <a:srgbClr val="FF0000"/>
                </a:solidFill>
                <a:latin typeface="+mj-lt"/>
              </a:rPr>
              <a:t>the earliest path</a:t>
            </a:r>
            <a:r>
              <a:rPr lang="en-US" altLang="zh-CN" sz="1800" b="1" kern="0" dirty="0" smtClean="0">
                <a:latin typeface="+mj-lt"/>
              </a:rPr>
              <a:t>. </a:t>
            </a:r>
            <a:r>
              <a:rPr lang="en-US" altLang="zh-CN" sz="1800" b="1" kern="0" dirty="0" smtClean="0">
                <a:solidFill>
                  <a:srgbClr val="FF0000"/>
                </a:solidFill>
                <a:latin typeface="+mj-lt"/>
              </a:rPr>
              <a:t>The reflected path is considered as interference in this case.</a:t>
            </a:r>
          </a:p>
          <a:p>
            <a:pPr algn="just"/>
            <a:r>
              <a:rPr lang="en-US" altLang="zh-CN" sz="1800" b="1" kern="0" dirty="0" smtClean="0">
                <a:latin typeface="+mj-lt"/>
              </a:rPr>
              <a:t>In order to minimize the impact of the reflected path on the earliest path, </a:t>
            </a:r>
            <a:r>
              <a:rPr lang="en-US" altLang="zh-CN" sz="1800" b="1" kern="0" dirty="0" smtClean="0">
                <a:solidFill>
                  <a:srgbClr val="FF0000"/>
                </a:solidFill>
                <a:latin typeface="+mj-lt"/>
              </a:rPr>
              <a:t>the </a:t>
            </a:r>
            <a:r>
              <a:rPr lang="en-US" altLang="en-US" sz="1800" b="1" kern="0" dirty="0">
                <a:solidFill>
                  <a:srgbClr val="FF0000"/>
                </a:solidFill>
                <a:latin typeface="+mj-lt"/>
              </a:rPr>
              <a:t>p</a:t>
            </a:r>
            <a:r>
              <a:rPr lang="en-US" altLang="zh-CN" sz="1800" b="1" kern="0" dirty="0">
                <a:solidFill>
                  <a:srgbClr val="FF0000"/>
                </a:solidFill>
                <a:latin typeface="+mj-lt"/>
              </a:rPr>
              <a:t>recursor on the left side of the </a:t>
            </a:r>
            <a:r>
              <a:rPr lang="en-US" altLang="zh-CN" sz="1800" b="1" kern="0" dirty="0" err="1" smtClean="0">
                <a:solidFill>
                  <a:srgbClr val="FF0000"/>
                </a:solidFill>
                <a:latin typeface="+mj-lt"/>
              </a:rPr>
              <a:t>mainlobe</a:t>
            </a:r>
            <a:r>
              <a:rPr lang="en-US" altLang="zh-CN" sz="1800" b="1" kern="0" dirty="0">
                <a:solidFill>
                  <a:srgbClr val="FF0000"/>
                </a:solidFill>
                <a:latin typeface="+mj-lt"/>
              </a:rPr>
              <a:t> </a:t>
            </a:r>
            <a:r>
              <a:rPr lang="en-US" altLang="zh-CN" sz="1800" b="1" kern="0" dirty="0" smtClean="0">
                <a:solidFill>
                  <a:srgbClr val="FF0000"/>
                </a:solidFill>
                <a:latin typeface="+mj-lt"/>
              </a:rPr>
              <a:t>tends to zero. </a:t>
            </a:r>
            <a:r>
              <a:rPr lang="en-US" altLang="zh-CN" sz="1800" b="1" kern="0" dirty="0" smtClean="0">
                <a:latin typeface="+mj-lt"/>
              </a:rPr>
              <a:t>As shown in the following figure, the peak position of the earliest path is not changed after superposition with the reflected path.</a:t>
            </a:r>
            <a:endParaRPr lang="en-US" altLang="zh-CN" sz="1800" b="1" kern="0" dirty="0">
              <a:latin typeface="+mj-lt"/>
            </a:endParaRPr>
          </a:p>
        </p:txBody>
      </p:sp>
      <p:cxnSp>
        <p:nvCxnSpPr>
          <p:cNvPr id="8" name="直接箭头连接符 7"/>
          <p:cNvCxnSpPr/>
          <p:nvPr/>
        </p:nvCxnSpPr>
        <p:spPr bwMode="auto">
          <a:xfrm flipH="1">
            <a:off x="4347794" y="3776175"/>
            <a:ext cx="216024" cy="216024"/>
          </a:xfrm>
          <a:prstGeom prst="straightConnector1">
            <a:avLst/>
          </a:prstGeom>
          <a:solidFill>
            <a:schemeClr val="accent1"/>
          </a:solidFill>
          <a:ln w="1905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文本框 8"/>
          <p:cNvSpPr txBox="1"/>
          <p:nvPr/>
        </p:nvSpPr>
        <p:spPr>
          <a:xfrm>
            <a:off x="4427834" y="3565975"/>
            <a:ext cx="1296144" cy="276999"/>
          </a:xfrm>
          <a:prstGeom prst="rect">
            <a:avLst/>
          </a:prstGeom>
          <a:noFill/>
        </p:spPr>
        <p:txBody>
          <a:bodyPr wrap="square" rtlCol="0">
            <a:spAutoFit/>
          </a:bodyPr>
          <a:lstStyle/>
          <a:p>
            <a:r>
              <a:rPr lang="en-US" altLang="zh-CN" dirty="0" smtClean="0">
                <a:solidFill>
                  <a:srgbClr val="FF0000"/>
                </a:solidFill>
              </a:rPr>
              <a:t>The earliest path</a:t>
            </a:r>
            <a:endParaRPr lang="zh-CN" altLang="en-US" dirty="0">
              <a:solidFill>
                <a:srgbClr val="FF0000"/>
              </a:solidFill>
            </a:endParaRPr>
          </a:p>
        </p:txBody>
      </p:sp>
      <p:cxnSp>
        <p:nvCxnSpPr>
          <p:cNvPr id="15" name="直接箭头连接符 14"/>
          <p:cNvCxnSpPr/>
          <p:nvPr/>
        </p:nvCxnSpPr>
        <p:spPr bwMode="auto">
          <a:xfrm flipH="1">
            <a:off x="4739893" y="4255081"/>
            <a:ext cx="216024" cy="216024"/>
          </a:xfrm>
          <a:prstGeom prst="straightConnector1">
            <a:avLst/>
          </a:prstGeom>
          <a:solidFill>
            <a:schemeClr val="accent1"/>
          </a:solidFill>
          <a:ln w="1905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文本框 15"/>
          <p:cNvSpPr txBox="1"/>
          <p:nvPr/>
        </p:nvSpPr>
        <p:spPr>
          <a:xfrm>
            <a:off x="4590601" y="4049794"/>
            <a:ext cx="1296144" cy="276999"/>
          </a:xfrm>
          <a:prstGeom prst="rect">
            <a:avLst/>
          </a:prstGeom>
          <a:noFill/>
        </p:spPr>
        <p:txBody>
          <a:bodyPr wrap="square" rtlCol="0">
            <a:spAutoFit/>
          </a:bodyPr>
          <a:lstStyle>
            <a:defPPr>
              <a:defRPr lang="en-US"/>
            </a:defPPr>
            <a:lvl1pPr>
              <a:defRPr>
                <a:solidFill>
                  <a:srgbClr val="FF0000"/>
                </a:solidFill>
              </a:defRPr>
            </a:lvl1pPr>
          </a:lstStyle>
          <a:p>
            <a:r>
              <a:rPr lang="en-US" altLang="zh-CN" dirty="0"/>
              <a:t>Reflected path</a:t>
            </a:r>
            <a:endParaRPr lang="zh-CN" altLang="en-US" dirty="0"/>
          </a:p>
        </p:txBody>
      </p:sp>
      <p:pic>
        <p:nvPicPr>
          <p:cNvPr id="12" name="图片 11"/>
          <p:cNvPicPr>
            <a:picLocks noChangeAspect="1"/>
          </p:cNvPicPr>
          <p:nvPr/>
        </p:nvPicPr>
        <p:blipFill>
          <a:blip r:embed="rId4"/>
          <a:stretch>
            <a:fillRect/>
          </a:stretch>
        </p:blipFill>
        <p:spPr>
          <a:xfrm>
            <a:off x="6044802" y="3249380"/>
            <a:ext cx="2927331" cy="2761190"/>
          </a:xfrm>
          <a:prstGeom prst="rect">
            <a:avLst/>
          </a:prstGeom>
        </p:spPr>
      </p:pic>
      <p:sp>
        <p:nvSpPr>
          <p:cNvPr id="28" name="文本框 27"/>
          <p:cNvSpPr txBox="1"/>
          <p:nvPr/>
        </p:nvSpPr>
        <p:spPr>
          <a:xfrm>
            <a:off x="765302" y="6042947"/>
            <a:ext cx="2376264" cy="288032"/>
          </a:xfrm>
          <a:prstGeom prst="rect">
            <a:avLst/>
          </a:prstGeom>
          <a:noFill/>
        </p:spPr>
        <p:txBody>
          <a:bodyPr wrap="square" rtlCol="0">
            <a:spAutoFit/>
          </a:bodyPr>
          <a:lstStyle/>
          <a:p>
            <a:pPr algn="ctr"/>
            <a:r>
              <a:rPr lang="en-US" altLang="zh-CN" b="1" dirty="0" smtClean="0"/>
              <a:t>Ranging application</a:t>
            </a:r>
            <a:endParaRPr lang="zh-CN" altLang="en-US" b="1" dirty="0"/>
          </a:p>
        </p:txBody>
      </p:sp>
      <p:grpSp>
        <p:nvGrpSpPr>
          <p:cNvPr id="14" name="组合 13"/>
          <p:cNvGrpSpPr/>
          <p:nvPr/>
        </p:nvGrpSpPr>
        <p:grpSpPr>
          <a:xfrm>
            <a:off x="734701" y="3433438"/>
            <a:ext cx="2659686" cy="2309389"/>
            <a:chOff x="-1467511" y="1178266"/>
            <a:chExt cx="3134063" cy="2794660"/>
          </a:xfrm>
        </p:grpSpPr>
        <p:pic>
          <p:nvPicPr>
            <p:cNvPr id="19" name="图片 18"/>
            <p:cNvPicPr>
              <a:picLocks noChangeAspect="1"/>
            </p:cNvPicPr>
            <p:nvPr/>
          </p:nvPicPr>
          <p:blipFill>
            <a:blip r:embed="rId5"/>
            <a:stretch>
              <a:fillRect/>
            </a:stretch>
          </p:blipFill>
          <p:spPr>
            <a:xfrm>
              <a:off x="-1467511" y="1178266"/>
              <a:ext cx="3134063" cy="2794660"/>
            </a:xfrm>
            <a:prstGeom prst="rect">
              <a:avLst/>
            </a:prstGeom>
          </p:spPr>
        </p:pic>
        <p:pic>
          <p:nvPicPr>
            <p:cNvPr id="20" name="Picture 6" descr="Low power bluetooth beacons and hands free payment and promotion with  PayPal and Apple | Retail Innov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74503" y="2754439"/>
              <a:ext cx="144016" cy="1440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Low power bluetooth beacons and hands free payment and promotion with  PayPal and Apple | Retail Innov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22534" y="2289264"/>
              <a:ext cx="144016" cy="14401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接箭头连接符 21"/>
            <p:cNvCxnSpPr>
              <a:stCxn id="20" idx="1"/>
              <a:endCxn id="21" idx="3"/>
            </p:cNvCxnSpPr>
            <p:nvPr/>
          </p:nvCxnSpPr>
          <p:spPr bwMode="auto">
            <a:xfrm flipV="1">
              <a:off x="-430487" y="2361272"/>
              <a:ext cx="1053021" cy="465175"/>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p:nvPr/>
          </p:nvCxnSpPr>
          <p:spPr bwMode="auto">
            <a:xfrm>
              <a:off x="-419439" y="2826396"/>
              <a:ext cx="897957" cy="72059"/>
            </a:xfrm>
            <a:prstGeom prst="straightConnector1">
              <a:avLst/>
            </a:prstGeom>
            <a:solidFill>
              <a:schemeClr val="accent1"/>
            </a:solidFill>
            <a:ln w="12700" cap="flat" cmpd="sng" algn="ctr">
              <a:solidFill>
                <a:schemeClr val="tx1"/>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p:cNvCxnSpPr/>
            <p:nvPr/>
          </p:nvCxnSpPr>
          <p:spPr bwMode="auto">
            <a:xfrm flipV="1">
              <a:off x="478518" y="2361272"/>
              <a:ext cx="128019" cy="53718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文本框 28"/>
            <p:cNvSpPr txBox="1"/>
            <p:nvPr/>
          </p:nvSpPr>
          <p:spPr>
            <a:xfrm>
              <a:off x="-986687" y="2538521"/>
              <a:ext cx="810380" cy="246221"/>
            </a:xfrm>
            <a:prstGeom prst="rect">
              <a:avLst/>
            </a:prstGeom>
            <a:noFill/>
          </p:spPr>
          <p:txBody>
            <a:bodyPr wrap="square" rtlCol="0">
              <a:spAutoFit/>
            </a:bodyPr>
            <a:lstStyle/>
            <a:p>
              <a:pPr algn="ctr"/>
              <a:r>
                <a:rPr lang="en-US" altLang="zh-CN" sz="1000" dirty="0" smtClean="0">
                  <a:solidFill>
                    <a:srgbClr val="FF0000"/>
                  </a:solidFill>
                </a:rPr>
                <a:t>Node A</a:t>
              </a:r>
              <a:endParaRPr lang="zh-CN" altLang="en-US" sz="1000" dirty="0">
                <a:solidFill>
                  <a:srgbClr val="FF0000"/>
                </a:solidFill>
              </a:endParaRPr>
            </a:p>
          </p:txBody>
        </p:sp>
        <p:sp>
          <p:nvSpPr>
            <p:cNvPr id="30" name="文本框 29"/>
            <p:cNvSpPr txBox="1"/>
            <p:nvPr/>
          </p:nvSpPr>
          <p:spPr>
            <a:xfrm>
              <a:off x="285675" y="2099625"/>
              <a:ext cx="810380" cy="246221"/>
            </a:xfrm>
            <a:prstGeom prst="rect">
              <a:avLst/>
            </a:prstGeom>
            <a:noFill/>
          </p:spPr>
          <p:txBody>
            <a:bodyPr wrap="square" rtlCol="0">
              <a:spAutoFit/>
            </a:bodyPr>
            <a:lstStyle/>
            <a:p>
              <a:pPr algn="ctr"/>
              <a:r>
                <a:rPr lang="en-US" altLang="zh-CN" sz="1000" dirty="0" smtClean="0">
                  <a:solidFill>
                    <a:srgbClr val="FF0000"/>
                  </a:solidFill>
                </a:rPr>
                <a:t>Node B</a:t>
              </a:r>
              <a:endParaRPr lang="zh-CN" altLang="en-US" sz="1000" dirty="0">
                <a:solidFill>
                  <a:srgbClr val="FF0000"/>
                </a:solidFill>
              </a:endParaRPr>
            </a:p>
          </p:txBody>
        </p:sp>
      </p:grpSp>
      <p:sp>
        <p:nvSpPr>
          <p:cNvPr id="32"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187629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356498" y="3258765"/>
            <a:ext cx="3198837" cy="2815954"/>
          </a:xfrm>
          <a:prstGeom prst="rect">
            <a:avLst/>
          </a:prstGeom>
        </p:spPr>
      </p:pic>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7</a:t>
            </a:fld>
            <a:endParaRPr lang="en-US" altLang="en-US"/>
          </a:p>
        </p:txBody>
      </p:sp>
      <p:sp>
        <p:nvSpPr>
          <p:cNvPr id="4098" name="Rectangle 2"/>
          <p:cNvSpPr>
            <a:spLocks noGrp="1" noChangeArrowheads="1"/>
          </p:cNvSpPr>
          <p:nvPr>
            <p:ph type="title"/>
          </p:nvPr>
        </p:nvSpPr>
        <p:spPr>
          <a:xfrm>
            <a:off x="685800" y="345976"/>
            <a:ext cx="8062664" cy="1066800"/>
          </a:xfrm>
          <a:ln/>
        </p:spPr>
        <p:txBody>
          <a:bodyPr/>
          <a:lstStyle/>
          <a:p>
            <a:r>
              <a:rPr lang="en-US" altLang="en-US" sz="2800" b="1" dirty="0" smtClean="0">
                <a:solidFill>
                  <a:schemeClr val="tx1"/>
                </a:solidFill>
              </a:rPr>
              <a:t>Limitation of existing pulse shape for sensing</a:t>
            </a:r>
            <a:endParaRPr lang="en-US" altLang="en-US" sz="28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75" name="文本框 74"/>
          <p:cNvSpPr txBox="1"/>
          <p:nvPr/>
        </p:nvSpPr>
        <p:spPr>
          <a:xfrm>
            <a:off x="3902068" y="5974459"/>
            <a:ext cx="2107695" cy="461665"/>
          </a:xfrm>
          <a:prstGeom prst="rect">
            <a:avLst/>
          </a:prstGeom>
          <a:noFill/>
        </p:spPr>
        <p:txBody>
          <a:bodyPr wrap="square" rtlCol="0">
            <a:spAutoFit/>
          </a:bodyPr>
          <a:lstStyle/>
          <a:p>
            <a:pPr algn="ctr"/>
            <a:r>
              <a:rPr lang="en-US" altLang="zh-CN" b="1" dirty="0" smtClean="0"/>
              <a:t>The earliest path and the reflected path</a:t>
            </a:r>
            <a:endParaRPr lang="zh-CN" altLang="en-US" b="1" dirty="0"/>
          </a:p>
        </p:txBody>
      </p:sp>
      <p:sp>
        <p:nvSpPr>
          <p:cNvPr id="76" name="文本框 75"/>
          <p:cNvSpPr txBox="1"/>
          <p:nvPr/>
        </p:nvSpPr>
        <p:spPr>
          <a:xfrm>
            <a:off x="6863543" y="5948847"/>
            <a:ext cx="2160240" cy="461665"/>
          </a:xfrm>
          <a:prstGeom prst="rect">
            <a:avLst/>
          </a:prstGeom>
          <a:noFill/>
        </p:spPr>
        <p:txBody>
          <a:bodyPr wrap="square" rtlCol="0">
            <a:spAutoFit/>
          </a:bodyPr>
          <a:lstStyle/>
          <a:p>
            <a:pPr algn="ctr"/>
            <a:r>
              <a:rPr lang="en-US" altLang="zh-CN" b="1" dirty="0" smtClean="0"/>
              <a:t>Superposition of the earliest path and the reflected path</a:t>
            </a:r>
            <a:endParaRPr lang="zh-CN" altLang="en-US" b="1" dirty="0"/>
          </a:p>
        </p:txBody>
      </p:sp>
      <p:cxnSp>
        <p:nvCxnSpPr>
          <p:cNvPr id="77" name="直接箭头连接符 76"/>
          <p:cNvCxnSpPr/>
          <p:nvPr/>
        </p:nvCxnSpPr>
        <p:spPr bwMode="auto">
          <a:xfrm flipH="1">
            <a:off x="4343158" y="3713846"/>
            <a:ext cx="216024" cy="216024"/>
          </a:xfrm>
          <a:prstGeom prst="straightConnector1">
            <a:avLst/>
          </a:prstGeom>
          <a:solidFill>
            <a:schemeClr val="accent1"/>
          </a:solidFill>
          <a:ln w="1905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文本框 77"/>
          <p:cNvSpPr txBox="1"/>
          <p:nvPr/>
        </p:nvSpPr>
        <p:spPr>
          <a:xfrm>
            <a:off x="3989537" y="3472169"/>
            <a:ext cx="1296144" cy="276999"/>
          </a:xfrm>
          <a:prstGeom prst="rect">
            <a:avLst/>
          </a:prstGeom>
          <a:noFill/>
        </p:spPr>
        <p:txBody>
          <a:bodyPr wrap="square" rtlCol="0">
            <a:spAutoFit/>
          </a:bodyPr>
          <a:lstStyle/>
          <a:p>
            <a:r>
              <a:rPr lang="en-US" altLang="zh-CN" dirty="0" smtClean="0">
                <a:solidFill>
                  <a:srgbClr val="FF0000"/>
                </a:solidFill>
              </a:rPr>
              <a:t>The earliest path</a:t>
            </a:r>
            <a:endParaRPr lang="zh-CN" altLang="en-US" dirty="0">
              <a:solidFill>
                <a:srgbClr val="FF0000"/>
              </a:solidFill>
            </a:endParaRPr>
          </a:p>
        </p:txBody>
      </p:sp>
      <p:cxnSp>
        <p:nvCxnSpPr>
          <p:cNvPr id="79" name="直接箭头连接符 78"/>
          <p:cNvCxnSpPr>
            <a:stCxn id="80" idx="1"/>
          </p:cNvCxnSpPr>
          <p:nvPr/>
        </p:nvCxnSpPr>
        <p:spPr bwMode="auto">
          <a:xfrm flipH="1">
            <a:off x="4914166" y="4645136"/>
            <a:ext cx="268956" cy="180020"/>
          </a:xfrm>
          <a:prstGeom prst="straightConnector1">
            <a:avLst/>
          </a:prstGeom>
          <a:solidFill>
            <a:schemeClr val="accent1"/>
          </a:solidFill>
          <a:ln w="1905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文本框 79"/>
          <p:cNvSpPr txBox="1"/>
          <p:nvPr/>
        </p:nvSpPr>
        <p:spPr>
          <a:xfrm>
            <a:off x="5183122" y="4506636"/>
            <a:ext cx="1296144" cy="276999"/>
          </a:xfrm>
          <a:prstGeom prst="rect">
            <a:avLst/>
          </a:prstGeom>
          <a:noFill/>
        </p:spPr>
        <p:txBody>
          <a:bodyPr wrap="square" rtlCol="0">
            <a:spAutoFit/>
          </a:bodyPr>
          <a:lstStyle>
            <a:defPPr>
              <a:defRPr lang="en-US"/>
            </a:defPPr>
            <a:lvl1pPr>
              <a:defRPr>
                <a:solidFill>
                  <a:srgbClr val="FF0000"/>
                </a:solidFill>
              </a:defRPr>
            </a:lvl1pPr>
          </a:lstStyle>
          <a:p>
            <a:r>
              <a:rPr lang="en-US" altLang="zh-CN" dirty="0"/>
              <a:t>Reflected path</a:t>
            </a:r>
            <a:endParaRPr lang="zh-CN" altLang="en-US" dirty="0"/>
          </a:p>
        </p:txBody>
      </p:sp>
      <p:sp>
        <p:nvSpPr>
          <p:cNvPr id="82" name="文本框 81"/>
          <p:cNvSpPr txBox="1"/>
          <p:nvPr/>
        </p:nvSpPr>
        <p:spPr>
          <a:xfrm>
            <a:off x="765302" y="6042947"/>
            <a:ext cx="2376264" cy="288032"/>
          </a:xfrm>
          <a:prstGeom prst="rect">
            <a:avLst/>
          </a:prstGeom>
          <a:noFill/>
        </p:spPr>
        <p:txBody>
          <a:bodyPr wrap="square" rtlCol="0">
            <a:spAutoFit/>
          </a:bodyPr>
          <a:lstStyle/>
          <a:p>
            <a:pPr algn="ctr"/>
            <a:r>
              <a:rPr lang="en-US" altLang="zh-CN" b="1" dirty="0" smtClean="0"/>
              <a:t>Sensing application</a:t>
            </a:r>
            <a:endParaRPr lang="zh-CN" altLang="en-US" b="1" dirty="0"/>
          </a:p>
        </p:txBody>
      </p:sp>
      <p:pic>
        <p:nvPicPr>
          <p:cNvPr id="5" name="图片 4"/>
          <p:cNvPicPr>
            <a:picLocks noChangeAspect="1"/>
          </p:cNvPicPr>
          <p:nvPr/>
        </p:nvPicPr>
        <p:blipFill>
          <a:blip r:embed="rId4"/>
          <a:stretch>
            <a:fillRect/>
          </a:stretch>
        </p:blipFill>
        <p:spPr>
          <a:xfrm>
            <a:off x="6226491" y="3258765"/>
            <a:ext cx="3105500" cy="2733788"/>
          </a:xfrm>
          <a:prstGeom prst="rect">
            <a:avLst/>
          </a:prstGeom>
        </p:spPr>
      </p:pic>
      <p:grpSp>
        <p:nvGrpSpPr>
          <p:cNvPr id="7" name="组合 6"/>
          <p:cNvGrpSpPr/>
          <p:nvPr/>
        </p:nvGrpSpPr>
        <p:grpSpPr>
          <a:xfrm>
            <a:off x="532889" y="3472169"/>
            <a:ext cx="2799802" cy="2413691"/>
            <a:chOff x="377828" y="2636912"/>
            <a:chExt cx="3134063" cy="2794660"/>
          </a:xfrm>
        </p:grpSpPr>
        <p:pic>
          <p:nvPicPr>
            <p:cNvPr id="100" name="图片 99"/>
            <p:cNvPicPr>
              <a:picLocks noChangeAspect="1"/>
            </p:cNvPicPr>
            <p:nvPr/>
          </p:nvPicPr>
          <p:blipFill>
            <a:blip r:embed="rId5"/>
            <a:stretch>
              <a:fillRect/>
            </a:stretch>
          </p:blipFill>
          <p:spPr>
            <a:xfrm>
              <a:off x="377828" y="2636912"/>
              <a:ext cx="3134063" cy="2794660"/>
            </a:xfrm>
            <a:prstGeom prst="rect">
              <a:avLst/>
            </a:prstGeom>
          </p:spPr>
        </p:pic>
        <p:pic>
          <p:nvPicPr>
            <p:cNvPr id="102" name="Picture 6" descr="Low power bluetooth beacons and hands free payment and promotion with  PayPal and Apple | Retail Innov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270836" y="4213085"/>
              <a:ext cx="144016"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Low power bluetooth beacons and hands free payment and promotion with  PayPal and Apple | Retail Innov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67873" y="3747910"/>
              <a:ext cx="144016" cy="144016"/>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直接箭头连接符 118"/>
            <p:cNvCxnSpPr>
              <a:stCxn id="102" idx="1"/>
              <a:endCxn id="106" idx="3"/>
            </p:cNvCxnSpPr>
            <p:nvPr/>
          </p:nvCxnSpPr>
          <p:spPr bwMode="auto">
            <a:xfrm flipV="1">
              <a:off x="1414852" y="3819918"/>
              <a:ext cx="1053021" cy="46517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箭头连接符 123"/>
            <p:cNvCxnSpPr/>
            <p:nvPr/>
          </p:nvCxnSpPr>
          <p:spPr bwMode="auto">
            <a:xfrm>
              <a:off x="1425900" y="4285042"/>
              <a:ext cx="897957" cy="72008"/>
            </a:xfrm>
            <a:prstGeom prst="straightConnector1">
              <a:avLst/>
            </a:prstGeom>
            <a:solidFill>
              <a:schemeClr val="accent1"/>
            </a:solidFill>
            <a:ln w="1270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接箭头连接符 124"/>
            <p:cNvCxnSpPr/>
            <p:nvPr/>
          </p:nvCxnSpPr>
          <p:spPr bwMode="auto">
            <a:xfrm flipV="1">
              <a:off x="2323857" y="3819918"/>
              <a:ext cx="128019" cy="537184"/>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文本框 125"/>
            <p:cNvSpPr txBox="1"/>
            <p:nvPr/>
          </p:nvSpPr>
          <p:spPr>
            <a:xfrm>
              <a:off x="835264" y="4002437"/>
              <a:ext cx="810380" cy="246221"/>
            </a:xfrm>
            <a:prstGeom prst="rect">
              <a:avLst/>
            </a:prstGeom>
            <a:noFill/>
          </p:spPr>
          <p:txBody>
            <a:bodyPr wrap="square" rtlCol="0">
              <a:spAutoFit/>
            </a:bodyPr>
            <a:lstStyle/>
            <a:p>
              <a:pPr algn="ctr"/>
              <a:r>
                <a:rPr lang="en-US" altLang="zh-CN" sz="1000" dirty="0" smtClean="0">
                  <a:solidFill>
                    <a:srgbClr val="FF0000"/>
                  </a:solidFill>
                </a:rPr>
                <a:t>Node A</a:t>
              </a:r>
              <a:endParaRPr lang="zh-CN" altLang="en-US" sz="1000" dirty="0">
                <a:solidFill>
                  <a:srgbClr val="FF0000"/>
                </a:solidFill>
              </a:endParaRPr>
            </a:p>
          </p:txBody>
        </p:sp>
        <p:sp>
          <p:nvSpPr>
            <p:cNvPr id="127" name="文本框 126"/>
            <p:cNvSpPr txBox="1"/>
            <p:nvPr/>
          </p:nvSpPr>
          <p:spPr>
            <a:xfrm>
              <a:off x="2134691" y="3562616"/>
              <a:ext cx="810380" cy="246221"/>
            </a:xfrm>
            <a:prstGeom prst="rect">
              <a:avLst/>
            </a:prstGeom>
            <a:noFill/>
          </p:spPr>
          <p:txBody>
            <a:bodyPr wrap="square" rtlCol="0">
              <a:spAutoFit/>
            </a:bodyPr>
            <a:lstStyle/>
            <a:p>
              <a:pPr algn="ctr"/>
              <a:r>
                <a:rPr lang="en-US" altLang="zh-CN" sz="1000" dirty="0" smtClean="0">
                  <a:solidFill>
                    <a:srgbClr val="FF0000"/>
                  </a:solidFill>
                </a:rPr>
                <a:t>Node B</a:t>
              </a:r>
              <a:endParaRPr lang="zh-CN" altLang="en-US" sz="1000" dirty="0">
                <a:solidFill>
                  <a:srgbClr val="FF0000"/>
                </a:solidFill>
              </a:endParaRPr>
            </a:p>
          </p:txBody>
        </p:sp>
        <p:sp>
          <p:nvSpPr>
            <p:cNvPr id="130" name="文本框 129"/>
            <p:cNvSpPr txBox="1"/>
            <p:nvPr/>
          </p:nvSpPr>
          <p:spPr>
            <a:xfrm>
              <a:off x="1825325" y="4276689"/>
              <a:ext cx="1296144" cy="285966"/>
            </a:xfrm>
            <a:prstGeom prst="rect">
              <a:avLst/>
            </a:prstGeom>
            <a:noFill/>
          </p:spPr>
          <p:txBody>
            <a:bodyPr wrap="square" rtlCol="0">
              <a:spAutoFit/>
            </a:bodyPr>
            <a:lstStyle/>
            <a:p>
              <a:r>
                <a:rPr lang="en-US" altLang="zh-CN" sz="1050" dirty="0" smtClean="0">
                  <a:solidFill>
                    <a:srgbClr val="FF0000"/>
                  </a:solidFill>
                </a:rPr>
                <a:t>Reflection point1</a:t>
              </a:r>
              <a:endParaRPr lang="zh-CN" altLang="en-US" sz="1050" dirty="0">
                <a:solidFill>
                  <a:srgbClr val="FF0000"/>
                </a:solidFill>
              </a:endParaRPr>
            </a:p>
          </p:txBody>
        </p:sp>
      </p:grpSp>
      <p:sp>
        <p:nvSpPr>
          <p:cNvPr id="131" name="Rectangle 3"/>
          <p:cNvSpPr txBox="1">
            <a:spLocks noChangeArrowheads="1"/>
          </p:cNvSpPr>
          <p:nvPr/>
        </p:nvSpPr>
        <p:spPr bwMode="auto">
          <a:xfrm>
            <a:off x="401688" y="1107252"/>
            <a:ext cx="8490792" cy="212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20000"/>
              </a:lnSpc>
            </a:pPr>
            <a:r>
              <a:rPr lang="en-US" altLang="zh-CN" sz="1800" b="1" kern="0" dirty="0" smtClean="0">
                <a:latin typeface="+mj-lt"/>
              </a:rPr>
              <a:t>For sensing application, it focuses on how to accurately measure the parameters of the reflected path. </a:t>
            </a:r>
            <a:r>
              <a:rPr lang="en-US" altLang="zh-CN" sz="1800" b="1" kern="0" dirty="0" smtClean="0">
                <a:solidFill>
                  <a:srgbClr val="FF0000"/>
                </a:solidFill>
                <a:latin typeface="+mj-lt"/>
              </a:rPr>
              <a:t>The earliest path is considered as interference in this case.</a:t>
            </a:r>
          </a:p>
          <a:p>
            <a:pPr algn="just">
              <a:lnSpc>
                <a:spcPct val="120000"/>
              </a:lnSpc>
            </a:pPr>
            <a:r>
              <a:rPr lang="en-US" altLang="zh-CN" sz="1800" b="1" kern="0" dirty="0" smtClean="0">
                <a:latin typeface="+mj-lt"/>
              </a:rPr>
              <a:t>If the same pulse shape is used as in the ranging application, the </a:t>
            </a:r>
            <a:r>
              <a:rPr lang="en-US" altLang="zh-CN" sz="1800" b="1" kern="0" dirty="0" err="1" smtClean="0">
                <a:latin typeface="+mj-lt"/>
              </a:rPr>
              <a:t>postcursor</a:t>
            </a:r>
            <a:r>
              <a:rPr lang="en-US" altLang="zh-CN" sz="1800" b="1" kern="0" dirty="0" smtClean="0">
                <a:latin typeface="+mj-lt"/>
              </a:rPr>
              <a:t> of the earliest path will affect the amplitude of the reflected path. As shown in the following figure, </a:t>
            </a:r>
            <a:r>
              <a:rPr lang="en-US" altLang="zh-CN" sz="1800" b="1" kern="0" dirty="0" smtClean="0">
                <a:solidFill>
                  <a:srgbClr val="FF0000"/>
                </a:solidFill>
                <a:latin typeface="+mj-lt"/>
              </a:rPr>
              <a:t>the peak position of the reflected path is changed by the </a:t>
            </a:r>
            <a:r>
              <a:rPr lang="en-US" altLang="zh-CN" sz="1800" b="1" kern="0" dirty="0" err="1" smtClean="0">
                <a:solidFill>
                  <a:srgbClr val="FF0000"/>
                </a:solidFill>
                <a:latin typeface="+mj-lt"/>
              </a:rPr>
              <a:t>postcurser</a:t>
            </a:r>
            <a:r>
              <a:rPr lang="en-US" altLang="zh-CN" sz="1800" b="1" kern="0" dirty="0" smtClean="0">
                <a:solidFill>
                  <a:srgbClr val="FF0000"/>
                </a:solidFill>
                <a:latin typeface="+mj-lt"/>
              </a:rPr>
              <a:t> of the earliest path</a:t>
            </a:r>
            <a:r>
              <a:rPr lang="en-US" altLang="zh-CN" sz="1800" b="1" kern="0" dirty="0" smtClean="0">
                <a:latin typeface="+mj-lt"/>
              </a:rPr>
              <a:t>, which will lead to a wrong estimation of the reflection point.</a:t>
            </a:r>
            <a:endParaRPr lang="en-US" altLang="zh-CN" sz="1800" b="1" kern="0" dirty="0">
              <a:latin typeface="+mj-lt"/>
            </a:endParaRPr>
          </a:p>
        </p:txBody>
      </p:sp>
      <p:sp>
        <p:nvSpPr>
          <p:cNvPr id="27"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1790990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8</a:t>
            </a:fld>
            <a:endParaRPr lang="en-US" altLang="en-US"/>
          </a:p>
        </p:txBody>
      </p:sp>
      <p:sp>
        <p:nvSpPr>
          <p:cNvPr id="4098" name="Rectangle 2"/>
          <p:cNvSpPr>
            <a:spLocks noGrp="1" noChangeArrowheads="1"/>
          </p:cNvSpPr>
          <p:nvPr>
            <p:ph type="title"/>
          </p:nvPr>
        </p:nvSpPr>
        <p:spPr>
          <a:xfrm>
            <a:off x="685800" y="345976"/>
            <a:ext cx="8062664" cy="1066800"/>
          </a:xfrm>
          <a:ln/>
        </p:spPr>
        <p:txBody>
          <a:bodyPr/>
          <a:lstStyle/>
          <a:p>
            <a:r>
              <a:rPr lang="en-US" altLang="en-US" sz="3200" b="1" dirty="0" smtClean="0">
                <a:solidFill>
                  <a:schemeClr val="tx1"/>
                </a:solidFill>
              </a:rPr>
              <a:t>Requirements of pulse shape for sensing</a:t>
            </a:r>
            <a:endParaRPr lang="en-US" altLang="en-US" sz="32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mc:AlternateContent xmlns:mc="http://schemas.openxmlformats.org/markup-compatibility/2006">
        <mc:Choice xmlns:a14="http://schemas.microsoft.com/office/drawing/2010/main" Requires="a14">
          <p:sp>
            <p:nvSpPr>
              <p:cNvPr id="131" name="Rectangle 3"/>
              <p:cNvSpPr txBox="1">
                <a:spLocks noChangeArrowheads="1"/>
              </p:cNvSpPr>
              <p:nvPr/>
            </p:nvSpPr>
            <p:spPr bwMode="auto">
              <a:xfrm>
                <a:off x="326604" y="1265167"/>
                <a:ext cx="8490792" cy="23937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altLang="zh-CN" sz="1800" b="1" kern="0" dirty="0" smtClean="0">
                    <a:latin typeface="+mj-lt"/>
                  </a:rPr>
                  <a:t>Overall, for sensing application, </a:t>
                </a:r>
                <a:r>
                  <a:rPr lang="en-US" altLang="zh-CN" sz="1800" b="1" kern="0" dirty="0" smtClean="0">
                    <a:solidFill>
                      <a:srgbClr val="FF0000"/>
                    </a:solidFill>
                    <a:latin typeface="+mj-lt"/>
                  </a:rPr>
                  <a:t>a pulse shape should be designed to minimize both precursor </a:t>
                </a:r>
                <a:r>
                  <a:rPr lang="en-US" altLang="zh-CN" sz="1800" b="1" kern="0" dirty="0">
                    <a:solidFill>
                      <a:srgbClr val="FF0000"/>
                    </a:solidFill>
                    <a:latin typeface="+mj-lt"/>
                  </a:rPr>
                  <a:t>and </a:t>
                </a:r>
                <a:r>
                  <a:rPr lang="en-US" altLang="zh-CN" sz="1800" b="1" kern="0" dirty="0" err="1">
                    <a:solidFill>
                      <a:srgbClr val="FF0000"/>
                    </a:solidFill>
                    <a:latin typeface="+mj-lt"/>
                  </a:rPr>
                  <a:t>postcursor</a:t>
                </a:r>
                <a:r>
                  <a:rPr lang="en-US" altLang="zh-CN" sz="1800" b="1" kern="0" dirty="0" smtClean="0">
                    <a:solidFill>
                      <a:srgbClr val="FF0000"/>
                    </a:solidFill>
                    <a:latin typeface="+mj-lt"/>
                  </a:rPr>
                  <a:t>.</a:t>
                </a:r>
              </a:p>
              <a:p>
                <a:pPr algn="just">
                  <a:lnSpc>
                    <a:spcPct val="150000"/>
                  </a:lnSpc>
                </a:pPr>
                <a:r>
                  <a:rPr lang="en-US" altLang="zh-CN" sz="1800" b="1" dirty="0" smtClean="0">
                    <a:latin typeface="+mj-lt"/>
                  </a:rPr>
                  <a:t>Range resolution: </a:t>
                </a:r>
                <a:r>
                  <a:rPr lang="en-US" altLang="zh-CN" sz="1800" dirty="0">
                    <a:latin typeface="+mj-lt"/>
                  </a:rPr>
                  <a:t>The resolution is defined as the </a:t>
                </a:r>
                <a:r>
                  <a:rPr lang="en-US" altLang="zh-CN" sz="1800" dirty="0" smtClean="0">
                    <a:latin typeface="+mj-lt"/>
                  </a:rPr>
                  <a:t>3dB </a:t>
                </a:r>
                <a:r>
                  <a:rPr lang="en-US" altLang="zh-CN" sz="1800" dirty="0">
                    <a:latin typeface="+mj-lt"/>
                  </a:rPr>
                  <a:t>width of the </a:t>
                </a:r>
                <a:r>
                  <a:rPr lang="en-US" altLang="zh-CN" sz="1800" dirty="0" err="1" smtClean="0">
                    <a:latin typeface="+mj-lt"/>
                  </a:rPr>
                  <a:t>mainlobe</a:t>
                </a:r>
                <a:r>
                  <a:rPr lang="en-US" altLang="zh-CN" sz="1800" dirty="0" smtClean="0">
                    <a:latin typeface="+mj-lt"/>
                  </a:rPr>
                  <a:t> of the auto-correlation function, </a:t>
                </a:r>
                <a:r>
                  <a:rPr lang="en-US" altLang="zh-CN" sz="1800" dirty="0">
                    <a:latin typeface="+mj-lt"/>
                  </a:rPr>
                  <a:t>which indicates that two targets are distinguishable if their range difference is greater than this </a:t>
                </a:r>
                <a:r>
                  <a:rPr lang="en-US" altLang="zh-CN" sz="1800" dirty="0" smtClean="0">
                    <a:latin typeface="+mj-lt"/>
                  </a:rPr>
                  <a:t>3dB </a:t>
                </a:r>
                <a:r>
                  <a:rPr lang="en-US" altLang="zh-CN" sz="1800" dirty="0">
                    <a:latin typeface="+mj-lt"/>
                  </a:rPr>
                  <a:t>width. The resolution is inversely proportional to the bandwidth </a:t>
                </a:r>
                <a14:m>
                  <m:oMath xmlns:m="http://schemas.openxmlformats.org/officeDocument/2006/math">
                    <m:r>
                      <m:rPr>
                        <m:sty m:val="p"/>
                      </m:rPr>
                      <a:rPr lang="en-US" altLang="zh-CN" sz="1800">
                        <a:latin typeface="Cambria Math" panose="02040503050406030204" pitchFamily="18" charset="0"/>
                      </a:rPr>
                      <m:t>Δ</m:t>
                    </m:r>
                    <m:r>
                      <a:rPr lang="en-US" altLang="zh-CN" sz="1800" i="1">
                        <a:latin typeface="Cambria Math" panose="02040503050406030204" pitchFamily="18" charset="0"/>
                      </a:rPr>
                      <m:t>𝑟</m:t>
                    </m:r>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rPr>
                      <m:t>𝑐</m:t>
                    </m:r>
                    <m:r>
                      <a:rPr lang="en-US" altLang="zh-CN" sz="1800" i="1">
                        <a:latin typeface="Cambria Math" panose="02040503050406030204" pitchFamily="18" charset="0"/>
                      </a:rPr>
                      <m:t>/</m:t>
                    </m:r>
                    <m:r>
                      <a:rPr lang="en-US" altLang="zh-CN" sz="1800" i="1">
                        <a:latin typeface="Cambria Math" panose="02040503050406030204" pitchFamily="18" charset="0"/>
                      </a:rPr>
                      <m:t>𝐵</m:t>
                    </m:r>
                  </m:oMath>
                </a14:m>
                <a:r>
                  <a:rPr lang="en-US" altLang="zh-CN" sz="1800" dirty="0">
                    <a:latin typeface="+mj-lt"/>
                  </a:rPr>
                  <a:t>, where </a:t>
                </a:r>
                <a:r>
                  <a:rPr lang="en-US" altLang="zh-CN" sz="1800" i="1" dirty="0">
                    <a:latin typeface="+mj-lt"/>
                  </a:rPr>
                  <a:t>c</a:t>
                </a:r>
                <a:r>
                  <a:rPr lang="en-US" altLang="zh-CN" sz="1800" dirty="0">
                    <a:latin typeface="+mj-lt"/>
                  </a:rPr>
                  <a:t> is the speed of light and B is the </a:t>
                </a:r>
                <a:r>
                  <a:rPr lang="en-US" altLang="zh-CN" sz="1800" dirty="0" smtClean="0">
                    <a:latin typeface="+mj-lt"/>
                  </a:rPr>
                  <a:t>bandwidth [12].</a:t>
                </a:r>
                <a:endParaRPr lang="en-US" altLang="zh-CN" sz="1800" b="1" kern="0" dirty="0" smtClean="0">
                  <a:latin typeface="+mj-lt"/>
                </a:endParaRPr>
              </a:p>
              <a:p>
                <a:pPr algn="just">
                  <a:lnSpc>
                    <a:spcPct val="120000"/>
                  </a:lnSpc>
                </a:pPr>
                <a:endParaRPr lang="en-US" altLang="zh-CN" sz="1800" b="1" kern="0" dirty="0">
                  <a:latin typeface="+mj-lt"/>
                </a:endParaRPr>
              </a:p>
              <a:p>
                <a:pPr algn="just">
                  <a:lnSpc>
                    <a:spcPct val="120000"/>
                  </a:lnSpc>
                </a:pPr>
                <a:endParaRPr lang="en-US" altLang="zh-CN" sz="1800" b="1" kern="0" dirty="0" smtClean="0">
                  <a:solidFill>
                    <a:srgbClr val="FF0000"/>
                  </a:solidFill>
                  <a:latin typeface="+mj-lt"/>
                </a:endParaRPr>
              </a:p>
            </p:txBody>
          </p:sp>
        </mc:Choice>
        <mc:Fallback>
          <p:sp>
            <p:nvSpPr>
              <p:cNvPr id="131" name="Rectangle 3"/>
              <p:cNvSpPr txBox="1">
                <a:spLocks noRot="1" noChangeAspect="1" noMove="1" noResize="1" noEditPoints="1" noAdjustHandles="1" noChangeArrowheads="1" noChangeShapeType="1" noTextEdit="1"/>
              </p:cNvSpPr>
              <p:nvPr/>
            </p:nvSpPr>
            <p:spPr bwMode="auto">
              <a:xfrm>
                <a:off x="326604" y="1265167"/>
                <a:ext cx="8490792" cy="2393756"/>
              </a:xfrm>
              <a:prstGeom prst="rect">
                <a:avLst/>
              </a:prstGeom>
              <a:blipFill rotWithShape="0">
                <a:blip r:embed="rId3"/>
                <a:stretch>
                  <a:fillRect l="-503" r="-647" b="-288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7" name="图片 6"/>
          <p:cNvPicPr>
            <a:picLocks noChangeAspect="1"/>
          </p:cNvPicPr>
          <p:nvPr/>
        </p:nvPicPr>
        <p:blipFill rotWithShape="1">
          <a:blip r:embed="rId4"/>
          <a:srcRect t="6901"/>
          <a:stretch/>
        </p:blipFill>
        <p:spPr>
          <a:xfrm>
            <a:off x="4397705" y="4393568"/>
            <a:ext cx="4494775" cy="1815280"/>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683568" y="4725144"/>
                <a:ext cx="2716448" cy="544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𝑨𝑭</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𝝉</m:t>
                          </m:r>
                        </m:e>
                      </m:d>
                      <m:r>
                        <a:rPr lang="en-US" altLang="zh-CN" sz="1600" b="1" i="1" smtClean="0">
                          <a:latin typeface="Cambria Math" panose="02040503050406030204" pitchFamily="18" charset="0"/>
                        </a:rPr>
                        <m:t>=</m:t>
                      </m:r>
                      <m:nary>
                        <m:naryPr>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m:t>
                          </m:r>
                        </m:sub>
                        <m:sup>
                          <m:r>
                            <a:rPr lang="en-US" altLang="zh-CN" sz="1600" b="1" i="1" smtClean="0">
                              <a:latin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m:t>
                          </m:r>
                        </m:sup>
                        <m:e>
                          <m:r>
                            <a:rPr lang="en-US" altLang="zh-CN" sz="1600" b="1" i="1" smtClean="0">
                              <a:latin typeface="Cambria Math" panose="02040503050406030204" pitchFamily="18" charset="0"/>
                            </a:rPr>
                            <m:t>𝒔</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𝒕</m:t>
                              </m:r>
                            </m:e>
                          </m:d>
                          <m:sSup>
                            <m:sSupPr>
                              <m:ctrlPr>
                                <a:rPr lang="en-US" altLang="zh-CN" sz="1600" b="1" i="1" smtClean="0">
                                  <a:latin typeface="Cambria Math" panose="02040503050406030204" pitchFamily="18" charset="0"/>
                                </a:rPr>
                              </m:ctrlPr>
                            </m:sSupPr>
                            <m:e>
                              <m:r>
                                <a:rPr lang="en-US" altLang="zh-CN" sz="1600" b="1" i="1" smtClean="0">
                                  <a:latin typeface="Cambria Math" panose="02040503050406030204" pitchFamily="18" charset="0"/>
                                </a:rPr>
                                <m:t>𝒔</m:t>
                              </m:r>
                            </m:e>
                            <m:sup>
                              <m:r>
                                <a:rPr lang="en-US" altLang="zh-CN" sz="1600" b="1" i="1" smtClean="0">
                                  <a:latin typeface="Cambria Math" panose="02040503050406030204" pitchFamily="18" charset="0"/>
                                </a:rPr>
                                <m:t>∗</m:t>
                              </m:r>
                            </m:sup>
                          </m:sSup>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𝒕</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𝝉</m:t>
                              </m:r>
                            </m:e>
                          </m:d>
                          <m:r>
                            <a:rPr lang="en-US" altLang="zh-CN" sz="1600" b="1" i="1" smtClean="0">
                              <a:latin typeface="Cambria Math" panose="02040503050406030204" pitchFamily="18" charset="0"/>
                            </a:rPr>
                            <m:t>𝒅𝒕</m:t>
                          </m:r>
                        </m:e>
                      </m:nary>
                    </m:oMath>
                  </m:oMathPara>
                </a14:m>
                <a:endParaRPr lang="zh-CN" altLang="en-US" sz="1600" b="1" dirty="0"/>
              </a:p>
            </p:txBody>
          </p:sp>
        </mc:Choice>
        <mc:Fallback xmlns="">
          <p:sp>
            <p:nvSpPr>
              <p:cNvPr id="8" name="文本框 7"/>
              <p:cNvSpPr txBox="1">
                <a:spLocks noRot="1" noChangeAspect="1" noMove="1" noResize="1" noEditPoints="1" noAdjustHandles="1" noChangeArrowheads="1" noChangeShapeType="1" noTextEdit="1"/>
              </p:cNvSpPr>
              <p:nvPr/>
            </p:nvSpPr>
            <p:spPr>
              <a:xfrm>
                <a:off x="683568" y="4725144"/>
                <a:ext cx="2716448" cy="544252"/>
              </a:xfrm>
              <a:prstGeom prst="rect">
                <a:avLst/>
              </a:prstGeom>
              <a:blipFill rotWithShape="0">
                <a:blip r:embed="rId5"/>
                <a:stretch>
                  <a:fillRect/>
                </a:stretch>
              </a:blipFill>
            </p:spPr>
            <p:txBody>
              <a:bodyPr/>
              <a:lstStyle/>
              <a:p>
                <a:r>
                  <a:rPr lang="zh-CN" altLang="en-US">
                    <a:noFill/>
                  </a:rPr>
                  <a:t> </a:t>
                </a:r>
              </a:p>
            </p:txBody>
          </p:sp>
        </mc:Fallback>
      </mc:AlternateContent>
      <p:sp>
        <p:nvSpPr>
          <p:cNvPr id="2" name="文本框 1"/>
          <p:cNvSpPr txBox="1"/>
          <p:nvPr/>
        </p:nvSpPr>
        <p:spPr>
          <a:xfrm>
            <a:off x="951744" y="5301208"/>
            <a:ext cx="1941984" cy="288032"/>
          </a:xfrm>
          <a:prstGeom prst="rect">
            <a:avLst/>
          </a:prstGeom>
          <a:noFill/>
        </p:spPr>
        <p:txBody>
          <a:bodyPr wrap="square" rtlCol="0">
            <a:spAutoFit/>
          </a:bodyPr>
          <a:lstStyle/>
          <a:p>
            <a:pPr algn="ctr"/>
            <a:r>
              <a:rPr lang="en-US" altLang="zh-CN" b="1" dirty="0" smtClean="0"/>
              <a:t>Auto-correlation function</a:t>
            </a:r>
            <a:endParaRPr lang="zh-CN" altLang="en-US" b="1" dirty="0"/>
          </a:p>
        </p:txBody>
      </p:sp>
      <p:cxnSp>
        <p:nvCxnSpPr>
          <p:cNvPr id="10" name="直接连接符 9"/>
          <p:cNvCxnSpPr/>
          <p:nvPr/>
        </p:nvCxnSpPr>
        <p:spPr bwMode="auto">
          <a:xfrm flipH="1">
            <a:off x="6588224" y="3925488"/>
            <a:ext cx="8709" cy="1198009"/>
          </a:xfrm>
          <a:prstGeom prst="line">
            <a:avLst/>
          </a:prstGeom>
          <a:solidFill>
            <a:schemeClr val="accent1"/>
          </a:solidFill>
          <a:ln w="2222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6876256" y="3925488"/>
            <a:ext cx="0" cy="1198009"/>
          </a:xfrm>
          <a:prstGeom prst="line">
            <a:avLst/>
          </a:prstGeom>
          <a:solidFill>
            <a:schemeClr val="accent1"/>
          </a:solidFill>
          <a:ln w="2222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a:off x="6594524" y="4207147"/>
            <a:ext cx="279175" cy="0"/>
          </a:xfrm>
          <a:prstGeom prst="straightConnector1">
            <a:avLst/>
          </a:prstGeom>
          <a:solidFill>
            <a:schemeClr val="accent1"/>
          </a:solidFill>
          <a:ln w="9525" cap="flat" cmpd="sng" algn="ctr">
            <a:solidFill>
              <a:srgbClr val="FF0000"/>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文本框 13"/>
          <p:cNvSpPr txBox="1"/>
          <p:nvPr/>
        </p:nvSpPr>
        <p:spPr>
          <a:xfrm>
            <a:off x="6876256" y="4068647"/>
            <a:ext cx="936104" cy="276999"/>
          </a:xfrm>
          <a:prstGeom prst="rect">
            <a:avLst/>
          </a:prstGeom>
          <a:noFill/>
        </p:spPr>
        <p:txBody>
          <a:bodyPr wrap="square" rtlCol="0">
            <a:spAutoFit/>
          </a:bodyPr>
          <a:lstStyle/>
          <a:p>
            <a:r>
              <a:rPr lang="en-US" altLang="zh-CN" dirty="0" smtClean="0"/>
              <a:t>3dB width</a:t>
            </a:r>
            <a:endParaRPr lang="zh-CN" altLang="en-US" dirty="0"/>
          </a:p>
        </p:txBody>
      </p:sp>
      <p:cxnSp>
        <p:nvCxnSpPr>
          <p:cNvPr id="4" name="直接箭头连接符 3"/>
          <p:cNvCxnSpPr>
            <a:stCxn id="8" idx="3"/>
          </p:cNvCxnSpPr>
          <p:nvPr/>
        </p:nvCxnSpPr>
        <p:spPr bwMode="auto">
          <a:xfrm>
            <a:off x="3400016" y="4997270"/>
            <a:ext cx="1171984" cy="8791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2374745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93695" y="6475413"/>
            <a:ext cx="432811" cy="184666"/>
          </a:xfrm>
        </p:spPr>
        <p:txBody>
          <a:bodyPr/>
          <a:lstStyle/>
          <a:p>
            <a:r>
              <a:rPr lang="en-US" altLang="en-US"/>
              <a:t>Slide </a:t>
            </a:r>
            <a:fld id="{825FF3E2-E949-4C4C-AB9C-2EE82B1DF989}" type="slidenum">
              <a:rPr lang="en-US" altLang="en-US"/>
              <a:pPr/>
              <a:t>9</a:t>
            </a:fld>
            <a:endParaRPr lang="en-US" altLang="en-US"/>
          </a:p>
        </p:txBody>
      </p:sp>
      <p:sp>
        <p:nvSpPr>
          <p:cNvPr id="4098" name="Rectangle 2"/>
          <p:cNvSpPr>
            <a:spLocks noGrp="1" noChangeArrowheads="1"/>
          </p:cNvSpPr>
          <p:nvPr>
            <p:ph type="title"/>
          </p:nvPr>
        </p:nvSpPr>
        <p:spPr>
          <a:xfrm>
            <a:off x="685800" y="345976"/>
            <a:ext cx="8062664" cy="1066800"/>
          </a:xfrm>
          <a:ln/>
        </p:spPr>
        <p:txBody>
          <a:bodyPr/>
          <a:lstStyle/>
          <a:p>
            <a:r>
              <a:rPr lang="en-US" altLang="en-US" sz="3200" b="1" dirty="0" smtClean="0">
                <a:solidFill>
                  <a:schemeClr val="tx1"/>
                </a:solidFill>
              </a:rPr>
              <a:t>Requirements of pulse shape for sensing</a:t>
            </a:r>
            <a:endParaRPr lang="en-US" altLang="en-US" sz="3200" b="1" dirty="0">
              <a:solidFill>
                <a:schemeClr val="tx1"/>
              </a:solidFill>
            </a:endParaRPr>
          </a:p>
        </p:txBody>
      </p:sp>
      <p:sp>
        <p:nvSpPr>
          <p:cNvPr id="13" name="Footer Placeholder 2"/>
          <p:cNvSpPr>
            <a:spLocks noGrp="1"/>
          </p:cNvSpPr>
          <p:nvPr>
            <p:ph type="ftr" sz="quarter" idx="11"/>
          </p:nvPr>
        </p:nvSpPr>
        <p:spPr>
          <a:xfrm>
            <a:off x="5004048" y="6475413"/>
            <a:ext cx="3606552" cy="184666"/>
          </a:xfrm>
        </p:spPr>
        <p:txBody>
          <a:bodyPr/>
          <a:lstStyle/>
          <a:p>
            <a:r>
              <a:rPr lang="en-US" altLang="en-US" dirty="0" err="1" smtClean="0"/>
              <a:t>Xiaohui</a:t>
            </a:r>
            <a:r>
              <a:rPr lang="en-US" altLang="en-US" dirty="0" smtClean="0"/>
              <a:t> Peng, Huawei</a:t>
            </a:r>
            <a:endParaRPr lang="en-US" altLang="en-US" dirty="0"/>
          </a:p>
        </p:txBody>
      </p:sp>
      <p:sp>
        <p:nvSpPr>
          <p:cNvPr id="131" name="Rectangle 3"/>
          <p:cNvSpPr txBox="1">
            <a:spLocks noChangeArrowheads="1"/>
          </p:cNvSpPr>
          <p:nvPr/>
        </p:nvSpPr>
        <p:spPr bwMode="auto">
          <a:xfrm>
            <a:off x="401688" y="1107252"/>
            <a:ext cx="8490792" cy="43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20000"/>
              </a:lnSpc>
            </a:pPr>
            <a:r>
              <a:rPr lang="en-US" altLang="zh-CN" sz="1800" b="1" dirty="0" smtClean="0">
                <a:latin typeface="+mj-lt"/>
              </a:rPr>
              <a:t>PSLR (peak </a:t>
            </a:r>
            <a:r>
              <a:rPr lang="en-US" altLang="zh-CN" sz="1800" b="1" dirty="0" err="1" smtClean="0">
                <a:latin typeface="+mj-lt"/>
              </a:rPr>
              <a:t>sidelobe</a:t>
            </a:r>
            <a:r>
              <a:rPr lang="en-US" altLang="zh-CN" sz="1800" b="1" dirty="0" smtClean="0">
                <a:latin typeface="+mj-lt"/>
              </a:rPr>
              <a:t> level ratio): </a:t>
            </a:r>
            <a:r>
              <a:rPr lang="en-US" altLang="zh-CN" sz="1800" dirty="0">
                <a:latin typeface="+mj-lt"/>
              </a:rPr>
              <a:t>The main </a:t>
            </a:r>
            <a:r>
              <a:rPr lang="en-US" altLang="zh-CN" sz="1800" dirty="0" smtClean="0">
                <a:latin typeface="+mj-lt"/>
              </a:rPr>
              <a:t>source </a:t>
            </a:r>
            <a:r>
              <a:rPr lang="en-US" altLang="zh-CN" sz="1800" dirty="0">
                <a:latin typeface="+mj-lt"/>
              </a:rPr>
              <a:t>of ringing artifacts is due to a signal being band-limited. </a:t>
            </a:r>
            <a:r>
              <a:rPr lang="en-US" altLang="zh-CN" sz="1800" dirty="0" smtClean="0">
                <a:latin typeface="+mj-lt"/>
              </a:rPr>
              <a:t>The ratio</a:t>
            </a:r>
            <a:r>
              <a:rPr lang="en-US" altLang="zh-CN" sz="1800" dirty="0">
                <a:latin typeface="+mj-lt"/>
              </a:rPr>
              <a:t>, usually expressed in decibels (dB), of the amplitude at the peak of the </a:t>
            </a:r>
            <a:r>
              <a:rPr lang="en-US" altLang="zh-CN" sz="1800" dirty="0" err="1">
                <a:latin typeface="+mj-lt"/>
              </a:rPr>
              <a:t>mainlobe</a:t>
            </a:r>
            <a:r>
              <a:rPr lang="en-US" altLang="zh-CN" sz="1800" dirty="0">
                <a:latin typeface="+mj-lt"/>
              </a:rPr>
              <a:t> to the amplitude at the peak of the </a:t>
            </a:r>
            <a:r>
              <a:rPr lang="en-US" altLang="zh-CN" sz="1800" dirty="0" err="1">
                <a:latin typeface="+mj-lt"/>
              </a:rPr>
              <a:t>sidelobe</a:t>
            </a:r>
            <a:r>
              <a:rPr lang="en-US" altLang="zh-CN" sz="1800" dirty="0">
                <a:latin typeface="+mj-lt"/>
              </a:rPr>
              <a:t> </a:t>
            </a:r>
            <a:r>
              <a:rPr lang="en-US" altLang="zh-CN" sz="1800" dirty="0">
                <a:latin typeface="+mj-lt"/>
              </a:rPr>
              <a:t>[12]</a:t>
            </a:r>
            <a:r>
              <a:rPr lang="en-US" altLang="zh-CN" sz="1800" dirty="0">
                <a:latin typeface="+mj-lt"/>
              </a:rPr>
              <a:t>.</a:t>
            </a:r>
          </a:p>
          <a:p>
            <a:pPr algn="just">
              <a:lnSpc>
                <a:spcPct val="120000"/>
              </a:lnSpc>
            </a:pPr>
            <a:endParaRPr lang="en-US" altLang="zh-CN" sz="1800" dirty="0">
              <a:latin typeface="+mj-lt"/>
            </a:endParaRPr>
          </a:p>
          <a:p>
            <a:pPr algn="just">
              <a:lnSpc>
                <a:spcPct val="120000"/>
              </a:lnSpc>
            </a:pPr>
            <a:endParaRPr lang="en-US" altLang="zh-CN" sz="1800" dirty="0" smtClean="0">
              <a:latin typeface="+mj-lt"/>
            </a:endParaRPr>
          </a:p>
          <a:p>
            <a:pPr algn="just">
              <a:lnSpc>
                <a:spcPct val="120000"/>
              </a:lnSpc>
            </a:pPr>
            <a:endParaRPr lang="en-US" altLang="zh-CN" sz="1800" dirty="0">
              <a:latin typeface="+mj-lt"/>
            </a:endParaRPr>
          </a:p>
          <a:p>
            <a:pPr marL="0" indent="0" algn="just">
              <a:lnSpc>
                <a:spcPct val="120000"/>
              </a:lnSpc>
              <a:buNone/>
            </a:pPr>
            <a:r>
              <a:rPr lang="en-US" altLang="zh-CN" sz="1800" dirty="0" smtClean="0">
                <a:latin typeface="+mj-lt"/>
              </a:rPr>
              <a:t> </a:t>
            </a:r>
            <a:endParaRPr lang="en-US" altLang="zh-CN" sz="1800" b="1" dirty="0" smtClean="0">
              <a:latin typeface="+mj-lt"/>
            </a:endParaRPr>
          </a:p>
          <a:p>
            <a:pPr algn="just">
              <a:lnSpc>
                <a:spcPct val="120000"/>
              </a:lnSpc>
            </a:pPr>
            <a:r>
              <a:rPr lang="en-US" altLang="zh-CN" sz="1800" b="1" dirty="0" smtClean="0">
                <a:latin typeface="+mj-lt"/>
              </a:rPr>
              <a:t>Spectrum efficiency: </a:t>
            </a:r>
            <a:r>
              <a:rPr lang="en-US" altLang="zh-CN" sz="1800" dirty="0">
                <a:latin typeface="+mj-lt"/>
              </a:rPr>
              <a:t>The sensing </a:t>
            </a:r>
            <a:r>
              <a:rPr lang="en-US" altLang="zh-CN" sz="1800" dirty="0" smtClean="0">
                <a:latin typeface="+mj-lt"/>
              </a:rPr>
              <a:t>pulse shape </a:t>
            </a:r>
            <a:r>
              <a:rPr lang="en-US" altLang="zh-CN" sz="1800" dirty="0">
                <a:latin typeface="+mj-lt"/>
              </a:rPr>
              <a:t>should have a spectrum </a:t>
            </a:r>
            <a:r>
              <a:rPr lang="en-US" altLang="zh-CN" sz="1800" dirty="0" smtClean="0">
                <a:latin typeface="+mj-lt"/>
              </a:rPr>
              <a:t>that complies </a:t>
            </a:r>
            <a:r>
              <a:rPr lang="en-US" altLang="zh-CN" sz="1800" dirty="0">
                <a:latin typeface="+mj-lt"/>
              </a:rPr>
              <a:t>with the PSD mask defined by </a:t>
            </a:r>
            <a:r>
              <a:rPr lang="en-US" altLang="zh-CN" sz="1800" dirty="0" smtClean="0">
                <a:latin typeface="+mj-lt"/>
              </a:rPr>
              <a:t>802.15.4z. The spectrum efficiency is defined as:</a:t>
            </a:r>
            <a:endParaRPr lang="en-US" altLang="zh-CN" sz="1800" b="1" dirty="0" smtClean="0">
              <a:latin typeface="+mj-lt"/>
            </a:endParaRPr>
          </a:p>
          <a:p>
            <a:pPr marL="0" indent="0" algn="just">
              <a:lnSpc>
                <a:spcPct val="120000"/>
              </a:lnSpc>
              <a:buNone/>
            </a:pPr>
            <a:endParaRPr lang="en-US" altLang="zh-CN" sz="1800" b="1" kern="0" dirty="0" smtClean="0">
              <a:latin typeface="+mj-lt"/>
            </a:endParaRPr>
          </a:p>
          <a:p>
            <a:pPr algn="just">
              <a:lnSpc>
                <a:spcPct val="120000"/>
              </a:lnSpc>
            </a:pPr>
            <a:endParaRPr lang="en-US" altLang="zh-CN" sz="1800" b="1" kern="0" dirty="0">
              <a:latin typeface="+mj-lt"/>
            </a:endParaRPr>
          </a:p>
          <a:p>
            <a:pPr algn="just">
              <a:lnSpc>
                <a:spcPct val="120000"/>
              </a:lnSpc>
            </a:pPr>
            <a:endParaRPr lang="en-US" altLang="zh-CN" sz="1800" b="1" kern="0" dirty="0" smtClean="0">
              <a:solidFill>
                <a:srgbClr val="FF0000"/>
              </a:solidFill>
              <a:latin typeface="+mj-lt"/>
            </a:endParaRPr>
          </a:p>
        </p:txBody>
      </p:sp>
      <mc:AlternateContent xmlns:mc="http://schemas.openxmlformats.org/markup-compatibility/2006" xmlns:a14="http://schemas.microsoft.com/office/drawing/2010/main">
        <mc:Choice Requires="a14">
          <p:sp>
            <p:nvSpPr>
              <p:cNvPr id="27" name="文本框 26"/>
              <p:cNvSpPr txBox="1"/>
              <p:nvPr/>
            </p:nvSpPr>
            <p:spPr>
              <a:xfrm>
                <a:off x="685800" y="2612622"/>
                <a:ext cx="2716448" cy="544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𝑨𝑭</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𝝉</m:t>
                          </m:r>
                        </m:e>
                      </m:d>
                      <m:r>
                        <a:rPr lang="en-US" altLang="zh-CN" sz="1600" b="1" i="1" smtClean="0">
                          <a:latin typeface="Cambria Math" panose="02040503050406030204" pitchFamily="18" charset="0"/>
                        </a:rPr>
                        <m:t>=</m:t>
                      </m:r>
                      <m:nary>
                        <m:naryPr>
                          <m:ctrlPr>
                            <a:rPr lang="en-US" altLang="zh-CN" sz="1600" b="1" i="1" smtClean="0">
                              <a:latin typeface="Cambria Math" panose="02040503050406030204" pitchFamily="18" charset="0"/>
                            </a:rPr>
                          </m:ctrlPr>
                        </m:naryPr>
                        <m:sub>
                          <m:r>
                            <m:rPr>
                              <m:brk m:alnAt="23"/>
                            </m:rPr>
                            <a:rPr lang="en-US" altLang="zh-CN" sz="1600" b="1" i="1" smtClean="0">
                              <a:latin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m:t>
                          </m:r>
                        </m:sub>
                        <m:sup>
                          <m:r>
                            <a:rPr lang="en-US" altLang="zh-CN" sz="1600" b="1" i="1" smtClean="0">
                              <a:latin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m:t>
                          </m:r>
                        </m:sup>
                        <m:e>
                          <m:r>
                            <a:rPr lang="en-US" altLang="zh-CN" sz="1600" b="1" i="1" smtClean="0">
                              <a:latin typeface="Cambria Math" panose="02040503050406030204" pitchFamily="18" charset="0"/>
                            </a:rPr>
                            <m:t>𝒔</m:t>
                          </m:r>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𝒕</m:t>
                              </m:r>
                            </m:e>
                          </m:d>
                          <m:sSup>
                            <m:sSupPr>
                              <m:ctrlPr>
                                <a:rPr lang="en-US" altLang="zh-CN" sz="1600" b="1" i="1" smtClean="0">
                                  <a:latin typeface="Cambria Math" panose="02040503050406030204" pitchFamily="18" charset="0"/>
                                </a:rPr>
                              </m:ctrlPr>
                            </m:sSupPr>
                            <m:e>
                              <m:r>
                                <a:rPr lang="en-US" altLang="zh-CN" sz="1600" b="1" i="1" smtClean="0">
                                  <a:latin typeface="Cambria Math" panose="02040503050406030204" pitchFamily="18" charset="0"/>
                                </a:rPr>
                                <m:t>𝒔</m:t>
                              </m:r>
                            </m:e>
                            <m:sup>
                              <m:r>
                                <a:rPr lang="en-US" altLang="zh-CN" sz="1600" b="1" i="1" smtClean="0">
                                  <a:latin typeface="Cambria Math" panose="02040503050406030204" pitchFamily="18" charset="0"/>
                                </a:rPr>
                                <m:t>∗</m:t>
                              </m:r>
                            </m:sup>
                          </m:sSup>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𝒕</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𝝉</m:t>
                              </m:r>
                            </m:e>
                          </m:d>
                          <m:r>
                            <a:rPr lang="en-US" altLang="zh-CN" sz="1600" b="1" i="1" smtClean="0">
                              <a:latin typeface="Cambria Math" panose="02040503050406030204" pitchFamily="18" charset="0"/>
                            </a:rPr>
                            <m:t>𝒅𝒕</m:t>
                          </m:r>
                        </m:e>
                      </m:nary>
                    </m:oMath>
                  </m:oMathPara>
                </a14:m>
                <a:endParaRPr lang="zh-CN" altLang="en-US" sz="1600" b="1" dirty="0"/>
              </a:p>
            </p:txBody>
          </p:sp>
        </mc:Choice>
        <mc:Fallback xmlns="">
          <p:sp>
            <p:nvSpPr>
              <p:cNvPr id="27" name="文本框 26"/>
              <p:cNvSpPr txBox="1">
                <a:spLocks noRot="1" noChangeAspect="1" noMove="1" noResize="1" noEditPoints="1" noAdjustHandles="1" noChangeArrowheads="1" noChangeShapeType="1" noTextEdit="1"/>
              </p:cNvSpPr>
              <p:nvPr/>
            </p:nvSpPr>
            <p:spPr>
              <a:xfrm>
                <a:off x="685800" y="2612622"/>
                <a:ext cx="2716448" cy="544252"/>
              </a:xfrm>
              <a:prstGeom prst="rect">
                <a:avLst/>
              </a:prstGeom>
              <a:blipFill rotWithShape="0">
                <a:blip r:embed="rId4"/>
                <a:stretch>
                  <a:fillRect/>
                </a:stretch>
              </a:blipFill>
            </p:spPr>
            <p:txBody>
              <a:bodyPr/>
              <a:lstStyle/>
              <a:p>
                <a:r>
                  <a:rPr lang="zh-CN" altLang="en-US">
                    <a:noFill/>
                  </a:rPr>
                  <a:t> </a:t>
                </a:r>
              </a:p>
            </p:txBody>
          </p:sp>
        </mc:Fallback>
      </mc:AlternateContent>
      <p:pic>
        <p:nvPicPr>
          <p:cNvPr id="28" name="图片 27"/>
          <p:cNvPicPr>
            <a:picLocks noChangeAspect="1"/>
          </p:cNvPicPr>
          <p:nvPr/>
        </p:nvPicPr>
        <p:blipFill rotWithShape="1">
          <a:blip r:embed="rId5"/>
          <a:srcRect t="6901"/>
          <a:stretch/>
        </p:blipFill>
        <p:spPr>
          <a:xfrm>
            <a:off x="4196183" y="2240365"/>
            <a:ext cx="3858072" cy="1558138"/>
          </a:xfrm>
          <a:prstGeom prst="rect">
            <a:avLst/>
          </a:prstGeom>
        </p:spPr>
      </p:pic>
      <p:cxnSp>
        <p:nvCxnSpPr>
          <p:cNvPr id="29" name="直接连接符 28"/>
          <p:cNvCxnSpPr/>
          <p:nvPr/>
        </p:nvCxnSpPr>
        <p:spPr bwMode="auto">
          <a:xfrm>
            <a:off x="5605636" y="2556668"/>
            <a:ext cx="1385390" cy="0"/>
          </a:xfrm>
          <a:prstGeom prst="line">
            <a:avLst/>
          </a:prstGeom>
          <a:solidFill>
            <a:schemeClr val="accent1"/>
          </a:solidFill>
          <a:ln w="2222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V="1">
            <a:off x="5591065" y="2261697"/>
            <a:ext cx="1515641" cy="7341"/>
          </a:xfrm>
          <a:prstGeom prst="line">
            <a:avLst/>
          </a:prstGeom>
          <a:solidFill>
            <a:schemeClr val="accent1"/>
          </a:solidFill>
          <a:ln w="2222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箭头连接符 30"/>
          <p:cNvCxnSpPr/>
          <p:nvPr/>
        </p:nvCxnSpPr>
        <p:spPr bwMode="auto">
          <a:xfrm flipV="1">
            <a:off x="6613795" y="2225111"/>
            <a:ext cx="0" cy="327417"/>
          </a:xfrm>
          <a:prstGeom prst="straightConnector1">
            <a:avLst/>
          </a:prstGeom>
          <a:solidFill>
            <a:schemeClr val="accent1"/>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文本框 1"/>
          <p:cNvSpPr txBox="1"/>
          <p:nvPr/>
        </p:nvSpPr>
        <p:spPr>
          <a:xfrm>
            <a:off x="6444208" y="2261697"/>
            <a:ext cx="864096" cy="276999"/>
          </a:xfrm>
          <a:prstGeom prst="rect">
            <a:avLst/>
          </a:prstGeom>
          <a:noFill/>
        </p:spPr>
        <p:txBody>
          <a:bodyPr wrap="square" rtlCol="0">
            <a:spAutoFit/>
          </a:bodyPr>
          <a:lstStyle/>
          <a:p>
            <a:pPr algn="ctr"/>
            <a:r>
              <a:rPr lang="en-US" altLang="zh-CN" dirty="0" smtClean="0">
                <a:solidFill>
                  <a:srgbClr val="FF0000"/>
                </a:solidFill>
              </a:rPr>
              <a:t>PSLR</a:t>
            </a:r>
            <a:endParaRPr lang="zh-CN" altLang="en-US" dirty="0">
              <a:solidFill>
                <a:srgbClr val="FF0000"/>
              </a:solidFill>
            </a:endParaRPr>
          </a:p>
        </p:txBody>
      </p:sp>
      <p:cxnSp>
        <p:nvCxnSpPr>
          <p:cNvPr id="8" name="直接箭头连接符 7"/>
          <p:cNvCxnSpPr/>
          <p:nvPr/>
        </p:nvCxnSpPr>
        <p:spPr bwMode="auto">
          <a:xfrm flipV="1">
            <a:off x="3357958" y="2780928"/>
            <a:ext cx="1035737" cy="72008"/>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 name="图片 33"/>
          <p:cNvPicPr>
            <a:picLocks noChangeAspect="1"/>
          </p:cNvPicPr>
          <p:nvPr/>
        </p:nvPicPr>
        <p:blipFill>
          <a:blip r:embed="rId6"/>
          <a:stretch>
            <a:fillRect/>
          </a:stretch>
        </p:blipFill>
        <p:spPr>
          <a:xfrm>
            <a:off x="4307779" y="4476265"/>
            <a:ext cx="4467325" cy="1937917"/>
          </a:xfrm>
          <a:prstGeom prst="rect">
            <a:avLst/>
          </a:prstGeom>
        </p:spPr>
      </p:pic>
      <mc:AlternateContent xmlns:mc="http://schemas.openxmlformats.org/markup-compatibility/2006" xmlns:a14="http://schemas.microsoft.com/office/drawing/2010/main">
        <mc:Choice Requires="a14">
          <p:sp>
            <p:nvSpPr>
              <p:cNvPr id="109" name="文本框 108"/>
              <p:cNvSpPr txBox="1"/>
              <p:nvPr/>
            </p:nvSpPr>
            <p:spPr>
              <a:xfrm>
                <a:off x="1458786" y="4794530"/>
                <a:ext cx="1654427" cy="6039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rPr>
                        <m:t>𝜼</m:t>
                      </m:r>
                      <m:r>
                        <a:rPr lang="en-US" altLang="zh-CN" sz="1600" b="1" i="1" smtClean="0">
                          <a:latin typeface="Cambria Math" panose="02040503050406030204" pitchFamily="18" charset="0"/>
                        </a:rPr>
                        <m:t>=</m:t>
                      </m:r>
                      <m:f>
                        <m:fPr>
                          <m:ctrlPr>
                            <a:rPr lang="en-US" altLang="zh-CN" sz="1600" b="1" i="1" smtClean="0">
                              <a:latin typeface="Cambria Math" panose="02040503050406030204" pitchFamily="18" charset="0"/>
                            </a:rPr>
                          </m:ctrlPr>
                        </m:fPr>
                        <m:num>
                          <m:nary>
                            <m:naryPr>
                              <m:limLoc m:val="undOvr"/>
                              <m:subHide m:val="on"/>
                              <m:supHide m:val="on"/>
                              <m:ctrlPr>
                                <a:rPr lang="en-US" altLang="zh-CN" sz="1600" b="1" i="1">
                                  <a:latin typeface="Cambria Math" panose="02040503050406030204" pitchFamily="18" charset="0"/>
                                </a:rPr>
                              </m:ctrlPr>
                            </m:naryPr>
                            <m:sub/>
                            <m:sup/>
                            <m:e>
                              <m:sSub>
                                <m:sSubPr>
                                  <m:ctrlPr>
                                    <a:rPr lang="en-US" altLang="zh-CN" sz="1600" i="1">
                                      <a:latin typeface="Cambria Math" panose="02040503050406030204" pitchFamily="18" charset="0"/>
                                    </a:rPr>
                                  </m:ctrlPr>
                                </m:sSubPr>
                                <m:e>
                                  <m:r>
                                    <a:rPr lang="en-US" altLang="zh-CN" sz="1600" b="0" i="1">
                                      <a:latin typeface="Cambria Math" panose="02040503050406030204" pitchFamily="18" charset="0"/>
                                    </a:rPr>
                                    <m:t>𝑆</m:t>
                                  </m:r>
                                </m:e>
                                <m:sub>
                                  <m:r>
                                    <a:rPr lang="en-US" altLang="zh-CN" sz="1600" b="0" i="1">
                                      <a:latin typeface="Cambria Math" panose="02040503050406030204" pitchFamily="18" charset="0"/>
                                    </a:rPr>
                                    <m:t>𝑝</m:t>
                                  </m:r>
                                </m:sub>
                              </m:sSub>
                              <m:d>
                                <m:dPr>
                                  <m:ctrlPr>
                                    <a:rPr lang="en-US" altLang="zh-CN" sz="1600" i="1">
                                      <a:latin typeface="Cambria Math" panose="02040503050406030204" pitchFamily="18" charset="0"/>
                                    </a:rPr>
                                  </m:ctrlPr>
                                </m:dPr>
                                <m:e>
                                  <m:r>
                                    <a:rPr lang="en-US" altLang="zh-CN" sz="1600" b="0" i="1">
                                      <a:latin typeface="Cambria Math" panose="02040503050406030204" pitchFamily="18" charset="0"/>
                                    </a:rPr>
                                    <m:t>𝑓</m:t>
                                  </m:r>
                                </m:e>
                              </m:d>
                              <m:r>
                                <a:rPr lang="en-US" altLang="zh-CN" sz="1600" b="0" i="1">
                                  <a:latin typeface="Cambria Math" panose="02040503050406030204" pitchFamily="18" charset="0"/>
                                </a:rPr>
                                <m:t>𝑑𝑓</m:t>
                              </m:r>
                            </m:e>
                          </m:nary>
                        </m:num>
                        <m:den>
                          <m:nary>
                            <m:naryPr>
                              <m:limLoc m:val="undOvr"/>
                              <m:subHide m:val="on"/>
                              <m:supHide m:val="on"/>
                              <m:ctrlPr>
                                <a:rPr lang="en-US" altLang="zh-CN" sz="1600" i="1">
                                  <a:latin typeface="Cambria Math" panose="02040503050406030204" pitchFamily="18" charset="0"/>
                                </a:rPr>
                              </m:ctrlPr>
                            </m:naryPr>
                            <m:sub/>
                            <m:sup/>
                            <m:e>
                              <m:sSub>
                                <m:sSubPr>
                                  <m:ctrlPr>
                                    <a:rPr lang="en-US" altLang="zh-CN" sz="1600" i="1">
                                      <a:latin typeface="Cambria Math" panose="02040503050406030204" pitchFamily="18" charset="0"/>
                                    </a:rPr>
                                  </m:ctrlPr>
                                </m:sSubPr>
                                <m:e>
                                  <m:r>
                                    <a:rPr lang="en-US" altLang="zh-CN" sz="1600" b="0" i="1">
                                      <a:latin typeface="Cambria Math" panose="02040503050406030204" pitchFamily="18" charset="0"/>
                                    </a:rPr>
                                    <m:t>𝑆</m:t>
                                  </m:r>
                                </m:e>
                                <m:sub>
                                  <m:r>
                                    <a:rPr lang="en-US" altLang="zh-CN" sz="1600" b="0" i="1">
                                      <a:latin typeface="Cambria Math" panose="02040503050406030204" pitchFamily="18" charset="0"/>
                                    </a:rPr>
                                    <m:t>𝑚𝑎𝑠𝑘</m:t>
                                  </m:r>
                                </m:sub>
                              </m:sSub>
                              <m:d>
                                <m:dPr>
                                  <m:ctrlPr>
                                    <a:rPr lang="en-US" altLang="zh-CN" sz="1600" i="1">
                                      <a:latin typeface="Cambria Math" panose="02040503050406030204" pitchFamily="18" charset="0"/>
                                    </a:rPr>
                                  </m:ctrlPr>
                                </m:dPr>
                                <m:e>
                                  <m:r>
                                    <a:rPr lang="en-US" altLang="zh-CN" sz="1600" b="0" i="1">
                                      <a:latin typeface="Cambria Math" panose="02040503050406030204" pitchFamily="18" charset="0"/>
                                    </a:rPr>
                                    <m:t>𝑓</m:t>
                                  </m:r>
                                </m:e>
                              </m:d>
                              <m:r>
                                <a:rPr lang="en-US" altLang="zh-CN" sz="1600" b="0" i="1">
                                  <a:latin typeface="Cambria Math" panose="02040503050406030204" pitchFamily="18" charset="0"/>
                                </a:rPr>
                                <m:t>𝑑𝑓</m:t>
                              </m:r>
                            </m:e>
                          </m:nary>
                        </m:den>
                      </m:f>
                    </m:oMath>
                  </m:oMathPara>
                </a14:m>
                <a:endParaRPr lang="zh-CN" altLang="en-US" sz="1600" b="1" dirty="0"/>
              </a:p>
            </p:txBody>
          </p:sp>
        </mc:Choice>
        <mc:Fallback xmlns="">
          <p:sp>
            <p:nvSpPr>
              <p:cNvPr id="109" name="文本框 108"/>
              <p:cNvSpPr txBox="1">
                <a:spLocks noRot="1" noChangeAspect="1" noMove="1" noResize="1" noEditPoints="1" noAdjustHandles="1" noChangeArrowheads="1" noChangeShapeType="1" noTextEdit="1"/>
              </p:cNvSpPr>
              <p:nvPr/>
            </p:nvSpPr>
            <p:spPr>
              <a:xfrm>
                <a:off x="1458786" y="4794530"/>
                <a:ext cx="1654427" cy="603948"/>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04" name="文本框 4103"/>
              <p:cNvSpPr txBox="1"/>
              <p:nvPr/>
            </p:nvSpPr>
            <p:spPr>
              <a:xfrm>
                <a:off x="598694" y="5668348"/>
                <a:ext cx="3814192" cy="475964"/>
              </a:xfrm>
              <a:prstGeom prst="rect">
                <a:avLst/>
              </a:prstGeom>
              <a:noFill/>
            </p:spPr>
            <p:txBody>
              <a:bodyPr wrap="square" rtlCol="0">
                <a:spAutoFit/>
              </a:bodyPr>
              <a:lstStyle/>
              <a:p>
                <a:pPr algn="just"/>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𝑆</m:t>
                        </m:r>
                      </m:e>
                      <m:sub>
                        <m:r>
                          <a:rPr lang="en-US" altLang="zh-CN" b="0" i="1" smtClean="0">
                            <a:solidFill>
                              <a:schemeClr val="tx1"/>
                            </a:solidFill>
                            <a:latin typeface="Cambria Math" panose="02040503050406030204" pitchFamily="18" charset="0"/>
                          </a:rPr>
                          <m:t>𝑝</m:t>
                        </m:r>
                      </m:sub>
                    </m:sSub>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m:t>
                    </m:r>
                  </m:oMath>
                </a14:m>
                <a:r>
                  <a:rPr lang="zh-CN" altLang="en-US" dirty="0" smtClean="0">
                    <a:solidFill>
                      <a:schemeClr val="tx1"/>
                    </a:solidFill>
                  </a:rPr>
                  <a:t> </a:t>
                </a:r>
                <a:r>
                  <a:rPr lang="en-US" altLang="zh-CN" dirty="0" smtClean="0">
                    <a:solidFill>
                      <a:schemeClr val="tx1"/>
                    </a:solidFill>
                  </a:rPr>
                  <a:t>and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𝑆</m:t>
                        </m:r>
                      </m:e>
                      <m:sub>
                        <m:r>
                          <a:rPr lang="en-US" altLang="zh-CN" b="0" i="1" smtClean="0">
                            <a:solidFill>
                              <a:schemeClr val="tx1"/>
                            </a:solidFill>
                            <a:latin typeface="Cambria Math" panose="02040503050406030204" pitchFamily="18" charset="0"/>
                          </a:rPr>
                          <m:t>𝑚𝑎𝑠𝑘</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𝑓</m:t>
                    </m:r>
                    <m:r>
                      <a:rPr lang="en-US" altLang="zh-CN" i="1">
                        <a:solidFill>
                          <a:schemeClr val="tx1"/>
                        </a:solidFill>
                        <a:latin typeface="Cambria Math" panose="02040503050406030204" pitchFamily="18" charset="0"/>
                      </a:rPr>
                      <m:t>)</m:t>
                    </m:r>
                  </m:oMath>
                </a14:m>
                <a:r>
                  <a:rPr lang="zh-CN" altLang="en-US" dirty="0" smtClean="0">
                    <a:solidFill>
                      <a:schemeClr val="tx1"/>
                    </a:solidFill>
                  </a:rPr>
                  <a:t> </a:t>
                </a:r>
                <a:r>
                  <a:rPr lang="en-US" altLang="zh-CN" dirty="0" smtClean="0">
                    <a:solidFill>
                      <a:schemeClr val="tx1"/>
                    </a:solidFill>
                  </a:rPr>
                  <a:t>are the power density spectrum of the transmitted signal and the PSD mask, respectively.</a:t>
                </a:r>
                <a:r>
                  <a:rPr lang="zh-CN" altLang="en-US" dirty="0" smtClean="0">
                    <a:solidFill>
                      <a:schemeClr val="tx1"/>
                    </a:solidFill>
                  </a:rPr>
                  <a:t> </a:t>
                </a:r>
                <a:r>
                  <a:rPr lang="en-US" altLang="zh-CN" dirty="0" smtClean="0">
                    <a:solidFill>
                      <a:schemeClr val="tx1"/>
                    </a:solidFill>
                  </a:rPr>
                  <a:t> </a:t>
                </a:r>
                <a:endParaRPr lang="zh-CN" altLang="en-US" dirty="0">
                  <a:solidFill>
                    <a:schemeClr val="tx1"/>
                  </a:solidFill>
                </a:endParaRPr>
              </a:p>
            </p:txBody>
          </p:sp>
        </mc:Choice>
        <mc:Fallback xmlns="">
          <p:sp>
            <p:nvSpPr>
              <p:cNvPr id="4104" name="文本框 4103"/>
              <p:cNvSpPr txBox="1">
                <a:spLocks noRot="1" noChangeAspect="1" noMove="1" noResize="1" noEditPoints="1" noAdjustHandles="1" noChangeArrowheads="1" noChangeShapeType="1" noTextEdit="1"/>
              </p:cNvSpPr>
              <p:nvPr/>
            </p:nvSpPr>
            <p:spPr>
              <a:xfrm>
                <a:off x="598694" y="5668348"/>
                <a:ext cx="3814192" cy="475964"/>
              </a:xfrm>
              <a:prstGeom prst="rect">
                <a:avLst/>
              </a:prstGeom>
              <a:blipFill rotWithShape="0">
                <a:blip r:embed="rId8"/>
                <a:stretch>
                  <a:fillRect t="-1282" r="-160" b="-8974"/>
                </a:stretch>
              </a:blipFill>
            </p:spPr>
            <p:txBody>
              <a:bodyPr/>
              <a:lstStyle/>
              <a:p>
                <a:r>
                  <a:rPr lang="zh-CN" altLang="en-US">
                    <a:noFill/>
                  </a:rPr>
                  <a:t> </a:t>
                </a:r>
              </a:p>
            </p:txBody>
          </p:sp>
        </mc:Fallback>
      </mc:AlternateContent>
      <p:sp>
        <p:nvSpPr>
          <p:cNvPr id="17" name="Date Placeholder 1"/>
          <p:cNvSpPr>
            <a:spLocks noGrp="1"/>
          </p:cNvSpPr>
          <p:nvPr>
            <p:ph type="dt" sz="half" idx="10"/>
          </p:nvPr>
        </p:nvSpPr>
        <p:spPr>
          <a:xfrm>
            <a:off x="685800" y="378281"/>
            <a:ext cx="1600200" cy="215444"/>
          </a:xfrm>
        </p:spPr>
        <p:txBody>
          <a:bodyPr/>
          <a:lstStyle/>
          <a:p>
            <a:r>
              <a:rPr lang="en-US" altLang="zh-CN" dirty="0" smtClean="0"/>
              <a:t>July 2022</a:t>
            </a:r>
            <a:endParaRPr lang="en-US" altLang="en-US" dirty="0"/>
          </a:p>
        </p:txBody>
      </p:sp>
    </p:spTree>
    <p:extLst>
      <p:ext uri="{BB962C8B-B14F-4D97-AF65-F5344CB8AC3E}">
        <p14:creationId xmlns:p14="http://schemas.microsoft.com/office/powerpoint/2010/main" val="4026057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2368</Words>
  <Application>Microsoft Office PowerPoint</Application>
  <PresentationFormat>全屏显示(4:3)</PresentationFormat>
  <Paragraphs>483</Paragraphs>
  <Slides>20</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ＭＳ Ｐゴシック</vt:lpstr>
      <vt:lpstr>楷体</vt:lpstr>
      <vt:lpstr>宋体</vt:lpstr>
      <vt:lpstr>Arial</vt:lpstr>
      <vt:lpstr>Calibri</vt:lpstr>
      <vt:lpstr>Cambria Math</vt:lpstr>
      <vt:lpstr>Times New Roman</vt:lpstr>
      <vt:lpstr>IEEE-P802_15</vt:lpstr>
      <vt:lpstr>PowerPoint 演示文稿</vt:lpstr>
      <vt:lpstr>PowerPoint 演示文稿</vt:lpstr>
      <vt:lpstr>Related Submissions</vt:lpstr>
      <vt:lpstr>Background—RRC pulse</vt:lpstr>
      <vt:lpstr>Background—minimum-precursor pulse</vt:lpstr>
      <vt:lpstr>Motivation of existing pulse shape for ranging</vt:lpstr>
      <vt:lpstr>Limitation of existing pulse shape for sensing</vt:lpstr>
      <vt:lpstr>Requirements of pulse shape for sensing</vt:lpstr>
      <vt:lpstr>Requirements of pulse shape for sensing</vt:lpstr>
      <vt:lpstr>Pulse shape design methods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Pulse Shape – Proposal Outline</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2021-07-16T14:20:34Z</dcterms:created>
  <dcterms:modified xsi:type="dcterms:W3CDTF">2022-07-14T04:55:35Z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(3)kURqUmMab+jdcBMle+eSMbOAiiT7RdW+5rGIWoZYOzC/fLgNDst4pAaGeKAo+SqNb5oNLmVC
TPw05SsGHJx7LFe7IPGRpTRKayMiy/USH4QGsE01gbdCYDuhnaVMzHkLNgI3CeDkIVW/HIrW
hDqv4crlZUvQbxH1zO5Izf9qIkJVg2Ihu+kYeJ2sH6hjFsexEThFIV331TE/QqyjOiVOkyh/
PG2YVGroLvHqTCFtVD</vt:lpwstr>
  </property>
  <property fmtid="{D5CDD505-2E9C-101B-9397-08002B2CF9AE}" pid="3" name="_2015_ms_pID_7253431">
    <vt:lpwstr>Veanga5e89tDbUOD9eCBKYoH7MwP1vLcsjyyl1rc9hq9c9mrMJhA3d
sroahci7Tm+zktjbbeZYHygxuABXSoUqUcN2ag7gGZ4ED+SG+uh7vE+fkfNJRGZBt76O2MLS
6cN+4l2sCzekapitP0LvLsyGTlJLTwr/SE2u7Imbwn1Oo7BFAD2LqotPiixt+thfd0s3tNL2
AIz3T1Gdvn4UxrvMlbqCrecArw3UZmRRR0ds</vt:lpwstr>
  </property>
  <property fmtid="{D5CDD505-2E9C-101B-9397-08002B2CF9AE}" pid="4" name="_2015_ms_pID_7253432">
    <vt:lpwstr>cQ==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1657716734</vt:lpwstr>
  </property>
</Properties>
</file>