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0" r:id="rId2"/>
  </p:sldMasterIdLst>
  <p:notesMasterIdLst>
    <p:notesMasterId r:id="rId14"/>
  </p:notesMasterIdLst>
  <p:sldIdLst>
    <p:sldId id="259" r:id="rId3"/>
    <p:sldId id="260" r:id="rId4"/>
    <p:sldId id="5095" r:id="rId5"/>
    <p:sldId id="5089" r:id="rId6"/>
    <p:sldId id="5096" r:id="rId7"/>
    <p:sldId id="5097" r:id="rId8"/>
    <p:sldId id="2378" r:id="rId9"/>
    <p:sldId id="301" r:id="rId10"/>
    <p:sldId id="285" r:id="rId11"/>
    <p:sldId id="283" r:id="rId12"/>
    <p:sldId id="26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varScale="1">
        <p:scale>
          <a:sx n="72" d="100"/>
          <a:sy n="72" d="100"/>
        </p:scale>
        <p:origin x="1072" y="48"/>
      </p:cViewPr>
      <p:guideLst/>
    </p:cSldViewPr>
  </p:slideViewPr>
  <p:notesTextViewPr>
    <p:cViewPr>
      <p:scale>
        <a:sx n="1" d="1"/>
        <a:sy n="1" d="1"/>
      </p:scale>
      <p:origin x="0" y="0"/>
    </p:cViewPr>
  </p:notesTextViewPr>
  <p:sorterViewPr>
    <p:cViewPr varScale="1">
      <p:scale>
        <a:sx n="100" d="100"/>
        <a:sy n="100" d="100"/>
      </p:scale>
      <p:origin x="0" y="-964"/>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2022/7/14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86517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70075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8378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4153578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970582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908924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294314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604449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0545808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582147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2022</a:t>
            </a:r>
            <a:endParaRPr dirty="0"/>
          </a:p>
        </p:txBody>
      </p:sp>
      <p:sp>
        <p:nvSpPr>
          <p:cNvPr id="24" name="Google Shape;24;p2"/>
          <p:cNvSpPr txBox="1">
            <a:spLocks noGrp="1"/>
          </p:cNvSpPr>
          <p:nvPr>
            <p:ph type="ftr" idx="11"/>
          </p:nvPr>
        </p:nvSpPr>
        <p:spPr>
          <a:xfrm>
            <a:off x="5188688" y="6383338"/>
            <a:ext cx="3560135"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1862527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802.15-22-0416-00-06ma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802.15-22-0416-00-06ma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428764486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hyperlink" Target="https://ieeesa.webex.com/ieeesa/j.php?MTID=m6f062ff14eb2736e35dafaf57512b515" TargetMode="External"/><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a:t>
            </a:r>
            <a:r>
              <a:rPr lang="en-US" altLang="ja-JP" sz="1600">
                <a:ea typeface="ＭＳ Ｐゴシック" charset="-128"/>
              </a:rPr>
              <a:t>Report for </a:t>
            </a:r>
            <a:r>
              <a:rPr lang="en-US" altLang="ja-JP" sz="1600" dirty="0">
                <a:ea typeface="ＭＳ Ｐゴシック" charset="-128"/>
              </a:rPr>
              <a:t>July 2022]	</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July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July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11</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July 14</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3600" dirty="0">
                <a:ea typeface="ＭＳ Ｐゴシック" pitchFamily="50" charset="-128"/>
              </a:rPr>
            </a:b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459582"/>
            <a:ext cx="8824450" cy="5206793"/>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buNone/>
            </a:pPr>
            <a:r>
              <a:rPr lang="en-US" altLang="ja-JP" sz="2000" b="1" dirty="0"/>
              <a:t>Action:  </a:t>
            </a:r>
          </a:p>
          <a:p>
            <a:pPr>
              <a:lnSpc>
                <a:spcPts val="2200"/>
              </a:lnSpc>
              <a:buFont typeface="Arial" panose="020B0604020202020204" pitchFamily="34" charset="0"/>
              <a:buChar char="•"/>
            </a:pPr>
            <a:r>
              <a:rPr lang="en-US" altLang="ja-JP" sz="2000" dirty="0">
                <a:solidFill>
                  <a:srgbClr val="FF0000"/>
                </a:solidFill>
              </a:rPr>
              <a:t>Complete Channel Model Document(CMD) for revision</a:t>
            </a:r>
          </a:p>
          <a:p>
            <a:pPr>
              <a:lnSpc>
                <a:spcPts val="2200"/>
              </a:lnSpc>
              <a:buFont typeface="Arial" panose="020B0604020202020204" pitchFamily="34" charset="0"/>
              <a:buChar char="•"/>
            </a:pPr>
            <a:r>
              <a:rPr lang="en-US" altLang="ja-JP" sz="2000" dirty="0">
                <a:solidFill>
                  <a:srgbClr val="FF0000"/>
                </a:solidFill>
              </a:rPr>
              <a:t>Discussion on MAC for enhanced dependability</a:t>
            </a:r>
          </a:p>
          <a:p>
            <a:pPr>
              <a:lnSpc>
                <a:spcPts val="2200"/>
              </a:lnSpc>
              <a:buFont typeface="Arial" panose="020B0604020202020204" pitchFamily="34" charset="0"/>
              <a:buChar char="•"/>
            </a:pPr>
            <a:r>
              <a:rPr lang="en-US" altLang="ja-JP" sz="2000" dirty="0">
                <a:solidFill>
                  <a:srgbClr val="FF0000"/>
                </a:solidFill>
              </a:rPr>
              <a:t>Complete Technical Requirement Document(TRD)</a:t>
            </a:r>
          </a:p>
          <a:p>
            <a:pPr>
              <a:lnSpc>
                <a:spcPts val="2200"/>
              </a:lnSpc>
              <a:buFont typeface="Arial" panose="020B0604020202020204" pitchFamily="34" charset="0"/>
              <a:buChar char="•"/>
            </a:pPr>
            <a:r>
              <a:rPr lang="en-US" altLang="ja-JP" sz="2000" dirty="0">
                <a:solidFill>
                  <a:srgbClr val="FF0000"/>
                </a:solidFill>
              </a:rPr>
              <a:t>Feasibility and satisfaction in market of the TRD</a:t>
            </a:r>
          </a:p>
          <a:p>
            <a:pPr>
              <a:lnSpc>
                <a:spcPts val="2200"/>
              </a:lnSpc>
              <a:buFont typeface="Arial" panose="020B0604020202020204" pitchFamily="34" charset="0"/>
              <a:buChar char="•"/>
            </a:pPr>
            <a:r>
              <a:rPr lang="en-US" altLang="ja-JP" sz="2000" dirty="0">
                <a:solidFill>
                  <a:srgbClr val="FF0000"/>
                </a:solidFill>
              </a:rPr>
              <a:t>Feasibility of TSN of 802.1 in MAC and interference mitigation in PHY and MAC</a:t>
            </a:r>
          </a:p>
          <a:p>
            <a:pPr>
              <a:lnSpc>
                <a:spcPts val="22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Complete all documents for call for proposals</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82D0EBA1-F3AC-F696-0C59-70326D8E76F9}"/>
              </a:ext>
            </a:extLst>
          </p:cNvPr>
          <p:cNvPicPr>
            <a:picLocks noChangeAspect="1"/>
          </p:cNvPicPr>
          <p:nvPr/>
        </p:nvPicPr>
        <p:blipFill>
          <a:blip r:embed="rId3"/>
          <a:stretch>
            <a:fillRect/>
          </a:stretch>
        </p:blipFill>
        <p:spPr>
          <a:xfrm>
            <a:off x="-1" y="2110266"/>
            <a:ext cx="9144000" cy="4253204"/>
          </a:xfrm>
          <a:prstGeom prst="rect">
            <a:avLst/>
          </a:prstGeom>
        </p:spPr>
      </p:pic>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340706" y="1050595"/>
            <a:ext cx="687800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EDT, July 12(TUE),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TG6a,TG4ab,TG14:AM2 10:30-11:30 July 12(TUE) EDT,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23:30-24:30 JST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8:30-10:00 EDT, July 13(WED),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EDT, July 14(THU),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510188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2998057" y="3429001"/>
            <a:ext cx="1230073" cy="432786"/>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596741" y="4716653"/>
            <a:ext cx="1164764" cy="45320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4228130" y="3418245"/>
            <a:ext cx="1157894" cy="22714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6302820" y="3004458"/>
            <a:ext cx="231146" cy="279835"/>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7456718" y="2831084"/>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FF00FF"/>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1756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5000" fill="hold" grpId="0" nodeType="withEffect">
                                  <p:stCondLst>
                                    <p:cond delay="0"/>
                                  </p:stCondLst>
                                  <p:childTnLst>
                                    <p:animEffect transition="out" filter="fade">
                                      <p:cBhvr>
                                        <p:cTn id="6" dur="500" tmFilter="0, 0; .2, .5; .8, .5; 1, 0"/>
                                        <p:tgtEl>
                                          <p:spTgt spid="22"/>
                                        </p:tgtEl>
                                      </p:cBhvr>
                                    </p:animEffect>
                                    <p:animScale>
                                      <p:cBhvr>
                                        <p:cTn id="7" dur="250" autoRev="1" fill="hold"/>
                                        <p:tgtEl>
                                          <p:spTgt spid="22"/>
                                        </p:tgtEl>
                                      </p:cBhvr>
                                      <p:by x="105000" y="105000"/>
                                    </p:animScale>
                                  </p:childTnLst>
                                </p:cTn>
                              </p:par>
                              <p:par>
                                <p:cTn id="8" presetID="26" presetClass="emph" presetSubtype="0" repeatCount="5000" fill="hold" grpId="0" nodeType="withEffect">
                                  <p:stCondLst>
                                    <p:cond delay="0"/>
                                  </p:stCondLst>
                                  <p:childTnLst>
                                    <p:animEffect transition="out" filter="fade">
                                      <p:cBhvr>
                                        <p:cTn id="9" dur="500" tmFilter="0, 0; .2, .5; .8, .5; 1, 0"/>
                                        <p:tgtEl>
                                          <p:spTgt spid="23"/>
                                        </p:tgtEl>
                                      </p:cBhvr>
                                    </p:animEffect>
                                    <p:animScale>
                                      <p:cBhvr>
                                        <p:cTn id="10" dur="250" autoRev="1" fill="hold"/>
                                        <p:tgtEl>
                                          <p:spTgt spid="23"/>
                                        </p:tgtEl>
                                      </p:cBhvr>
                                      <p:by x="105000" y="105000"/>
                                    </p:animScale>
                                  </p:childTnLst>
                                </p:cTn>
                              </p:par>
                              <p:par>
                                <p:cTn id="11" presetID="26" presetClass="emph" presetSubtype="0" repeatCount="5000" fill="hold" grpId="0" nodeType="withEffect">
                                  <p:stCondLst>
                                    <p:cond delay="0"/>
                                  </p:stCondLst>
                                  <p:childTnLst>
                                    <p:animEffect transition="out" filter="fade">
                                      <p:cBhvr>
                                        <p:cTn id="12" dur="500" tmFilter="0, 0; .2, .5; .8, .5; 1, 0"/>
                                        <p:tgtEl>
                                          <p:spTgt spid="11"/>
                                        </p:tgtEl>
                                      </p:cBhvr>
                                    </p:animEffect>
                                    <p:animScale>
                                      <p:cBhvr>
                                        <p:cTn id="13" dur="250" autoRev="1" fill="hold"/>
                                        <p:tgtEl>
                                          <p:spTgt spid="11"/>
                                        </p:tgtEl>
                                      </p:cBhvr>
                                      <p:by x="105000" y="105000"/>
                                    </p:animScale>
                                  </p:childTnLst>
                                </p:cTn>
                              </p:par>
                              <p:par>
                                <p:cTn id="14" presetID="26" presetClass="emph" presetSubtype="0" repeatCount="5000" fill="hold" grpId="0" nodeType="withEffect">
                                  <p:stCondLst>
                                    <p:cond delay="0"/>
                                  </p:stCondLst>
                                  <p:childTnLst>
                                    <p:animEffect transition="out" filter="fade">
                                      <p:cBhvr>
                                        <p:cTn id="15" dur="500" tmFilter="0, 0; .2, .5; .8, .5; 1, 0"/>
                                        <p:tgtEl>
                                          <p:spTgt spid="20"/>
                                        </p:tgtEl>
                                      </p:cBhvr>
                                    </p:animEffect>
                                    <p:animScale>
                                      <p:cBhvr>
                                        <p:cTn id="16" dur="250" autoRev="1" fill="hold"/>
                                        <p:tgtEl>
                                          <p:spTgt spid="2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2" grpId="0" animBg="1"/>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8044545" cy="343046"/>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Plenary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2022</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239486" y="867913"/>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July 11</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July 12</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July 13</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July 14</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8:00AM-10:00AM</a:t>
                      </a:r>
                    </a:p>
                    <a:p>
                      <a:pPr algn="ctr"/>
                      <a:r>
                        <a:rPr kumimoji="1" lang="en-US" altLang="ja-JP" sz="1000" b="1" dirty="0"/>
                        <a:t>JST: 9:00-11:00PM</a:t>
                      </a:r>
                      <a:endParaRPr kumimoji="1" lang="ja-JP" altLang="en-US" sz="1000" b="1" dirty="0"/>
                    </a:p>
                  </a:txBody>
                  <a:tcPr anchor="ctr">
                    <a:solidFill>
                      <a:schemeClr val="accent1">
                        <a:lumMod val="20000"/>
                        <a:lumOff val="80000"/>
                      </a:schemeClr>
                    </a:solidFill>
                  </a:tcPr>
                </a:tc>
                <a:tc>
                  <a:txBody>
                    <a:bodyPr/>
                    <a:lstStyle/>
                    <a:p>
                      <a:pPr algn="ct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8:30-10:00</a:t>
                      </a: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2</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rgbClr val="FF0000"/>
                          </a:solidFill>
                        </a:rPr>
                        <a:t>AM1 TG15.6ma Session 3</a:t>
                      </a: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11:30AM-12:30AM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JST:+1day 0:30-1:30AM</a:t>
                      </a:r>
                      <a:endParaRPr kumimoji="1" lang="ja-JP" altLang="en-US" sz="10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IEEE802.15 Opening Plenary</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AM2 Joint Session TG15.6a, 4ab, &amp;TG14</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algn="ctr"/>
                      <a:r>
                        <a:rPr kumimoji="1" lang="en-US" altLang="ja-JP" sz="1000" b="1" dirty="0"/>
                        <a:t>EDT 4:30PM-15:30PM</a:t>
                      </a:r>
                    </a:p>
                    <a:p>
                      <a:pPr algn="ctr"/>
                      <a:r>
                        <a:rPr kumimoji="1" lang="en-US" altLang="ja-JP" sz="1000" b="1" dirty="0"/>
                        <a:t>JST:+1day 5:00-6:00AM</a:t>
                      </a:r>
                      <a:endParaRPr kumimoji="1" lang="ja-JP" altLang="en-US" sz="10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770695" y="2626726"/>
            <a:ext cx="7644378" cy="4185761"/>
          </a:xfrm>
          <a:prstGeom prst="rect">
            <a:avLst/>
          </a:prstGeom>
          <a:noFill/>
        </p:spPr>
        <p:txBody>
          <a:bodyPr wrap="square">
            <a:spAutoFit/>
          </a:bodyPr>
          <a:lstStyle/>
          <a:p>
            <a:pPr marL="0" marR="0" lvl="0" indent="0" algn="l" defTabSz="457200" rtl="0" eaLnBrk="1" fontAlgn="ctr"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1. TG 15.6ma</a:t>
            </a:r>
            <a:r>
              <a:rPr kumimoji="1" lang="en-US" altLang="ja-JP" sz="1400" b="1" i="0" u="none" strike="noStrike" kern="12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mn-cs"/>
              </a:rPr>
              <a:t>　</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Session1,2,3,    Tue AM1  (Virtual Room #4)</a:t>
            </a:r>
            <a:endParaRPr kumimoji="0" lang="ja-JP" altLang="ja-JP"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8:00 AM - 10:00 AM Tue. July 12</a:t>
            </a:r>
            <a:r>
              <a:rPr kumimoji="1"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,14</a:t>
            </a:r>
            <a:r>
              <a:rPr kumimoji="1"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(UTC-04:00) Eastern Time, </a:t>
            </a:r>
          </a:p>
          <a:p>
            <a:pPr marL="0" marR="0" lvl="0" indent="0" algn="l" defTabSz="457200" rtl="0" eaLnBrk="1" fontAlgn="ctr"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8:30 AM - 10:00 AM Tue. July 13</a:t>
            </a:r>
            <a:r>
              <a:rPr kumimoji="1"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(UTC-04:00) Eastern Time, </a:t>
            </a:r>
            <a:endParaRPr kumimoji="0" lang="ja-JP" altLang="ja-JP"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9:00 PM -  11:00PM  Tue July 12</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,14</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(UTC+9:00) Japan &amp; Korean Time</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9:30 PM -  11:00PM  Tue July 13</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(UTC+9:00) Japan &amp; Korean Time</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hlinkClick r:id=""/>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hlinkClick r:id=""/>
              </a:rPr>
              <a:t>https://ieeesa.webex.com/ieeesa/j.php?MTID=m7fadbeaa09b94a2eddcb2fa6535f638d</a:t>
            </a:r>
            <a:endPar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Meeting number: 2337 002 2352</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Password: 80215mtgrm4</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342900" marR="0" lvl="0" indent="-342900" algn="l" defTabSz="457200" rtl="0" eaLnBrk="1" fontAlgn="ctr" latinLnBrk="0" hangingPunct="1">
              <a:lnSpc>
                <a:spcPct val="100000"/>
              </a:lnSpc>
              <a:spcBef>
                <a:spcPts val="0"/>
              </a:spcBef>
              <a:spcAft>
                <a:spcPts val="0"/>
              </a:spcAft>
              <a:buClrTx/>
              <a:buSzTx/>
              <a:buFontTx/>
              <a:buAutoNum type="arabicPeriod" startAt="2"/>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Opening and Closing Plenary sessions</a:t>
            </a:r>
          </a:p>
          <a:p>
            <a:pPr marL="342900" marR="0" lvl="0" indent="-342900" algn="l" defTabSz="457200" rtl="0" eaLnBrk="1" fontAlgn="ctr" latinLnBrk="0" hangingPunct="1">
              <a:lnSpc>
                <a:spcPct val="100000"/>
              </a:lnSpc>
              <a:spcBef>
                <a:spcPts val="0"/>
              </a:spcBef>
              <a:spcAft>
                <a:spcPts val="0"/>
              </a:spcAft>
              <a:buClrTx/>
              <a:buSzTx/>
              <a:buFontTx/>
              <a:buAutoNum type="arabicPeriod" startAt="2"/>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Session TG15.6a, 4ab, &amp;TG14 (Virtual Room #1)</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EDT 11:30AM-12:30AM  July 12</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Wednesday</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JST:+1day 0:30-1:30AM  July 13</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Thursday</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hlinkClick r:id="rId3"/>
              </a:rPr>
              <a:t>https://ieeesa.webex.com/ieeesa/j.php?MTID=m6f062ff14eb2736e35dafaf57512b515</a:t>
            </a:r>
            <a:endPar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Meeting number: 2336 930 3122</a:t>
            </a:r>
          </a:p>
          <a:p>
            <a:pPr marL="0" marR="0" lvl="0" indent="0" algn="l" defTabSz="457200" rtl="0" eaLnBrk="1" fontAlgn="ctr"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Password: 80215mtgrm1</a:t>
            </a:r>
          </a:p>
          <a:p>
            <a:pPr marL="0" marR="0" lvl="0" indent="0" algn="l" defTabSz="457200" rtl="0" eaLnBrk="1" fontAlgn="ctr" latinLnBrk="0" hangingPunct="1">
              <a:lnSpc>
                <a:spcPct val="100000"/>
              </a:lnSpc>
              <a:spcBef>
                <a:spcPts val="0"/>
              </a:spcBef>
              <a:spcAft>
                <a:spcPts val="0"/>
              </a:spcAft>
              <a:buClrTx/>
              <a:buSzTx/>
              <a:buFontTx/>
              <a:buNone/>
              <a:tabLst/>
              <a:defRPr/>
            </a:pPr>
            <a:endPar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marL="342900" marR="0" lvl="0" indent="-342900" algn="l" defTabSz="457200" rtl="0" eaLnBrk="1" fontAlgn="ctr" latinLnBrk="0" hangingPunct="1">
              <a:lnSpc>
                <a:spcPct val="100000"/>
              </a:lnSpc>
              <a:spcBef>
                <a:spcPts val="0"/>
              </a:spcBef>
              <a:spcAft>
                <a:spcPts val="0"/>
              </a:spcAft>
              <a:buClrTx/>
              <a:buSzTx/>
              <a:buFontTx/>
              <a:buAutoNum type="arabicPeriod" startAt="2"/>
              <a:tabLst/>
              <a:defRPr/>
            </a:pPr>
            <a:endPar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54604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12946" y="1047817"/>
            <a:ext cx="8928992" cy="5517434"/>
          </a:xfrm>
          <a:ln/>
        </p:spPr>
        <p:txBody>
          <a:bodyPr>
            <a:noAutofit/>
          </a:bodyPr>
          <a:lstStyle/>
          <a:p>
            <a:pPr>
              <a:lnSpc>
                <a:spcPts val="1200"/>
              </a:lnSpc>
            </a:pPr>
            <a:r>
              <a:rPr lang="en-US" altLang="ja-JP" sz="1300" dirty="0"/>
              <a:t>TG15.6a meeting call to order</a:t>
            </a:r>
          </a:p>
          <a:p>
            <a:pPr>
              <a:lnSpc>
                <a:spcPts val="1200"/>
              </a:lnSpc>
            </a:pPr>
            <a:r>
              <a:rPr lang="en-US" altLang="ja-JP" sz="1300" dirty="0"/>
              <a:t>Call for essential patents and policies &amp; procedures reminder </a:t>
            </a:r>
          </a:p>
          <a:p>
            <a:pPr>
              <a:lnSpc>
                <a:spcPts val="1200"/>
              </a:lnSpc>
            </a:pPr>
            <a:r>
              <a:rPr lang="en-US" altLang="ja-JP" sz="1300" dirty="0"/>
              <a:t>Approve last meeting minutes: TG 15.6a Meeting Minutes for May 2022                          doc.#15-22-0301-00-06a</a:t>
            </a:r>
          </a:p>
          <a:p>
            <a:pPr>
              <a:lnSpc>
                <a:spcPts val="1200"/>
              </a:lnSpc>
            </a:pPr>
            <a:r>
              <a:rPr lang="en-US" altLang="ja-JP" sz="1300" dirty="0"/>
              <a:t>Agenda of TG15.6ma  July Meeting                                                                                   doc.#15-22-0338-02-06ma   </a:t>
            </a:r>
          </a:p>
          <a:p>
            <a:pPr>
              <a:lnSpc>
                <a:spcPts val="1200"/>
              </a:lnSpc>
            </a:pPr>
            <a:r>
              <a:rPr lang="en-US" altLang="ja-JP" sz="1300" dirty="0"/>
              <a:t>Review</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000" b="0" i="0" dirty="0">
                <a:solidFill>
                  <a:srgbClr val="000000"/>
                </a:solidFill>
                <a:effectLst/>
                <a:latin typeface="Verdana" panose="020B0604030504040204" pitchFamily="34" charset="0"/>
              </a:rPr>
              <a:t>Overview of IG-DEP, SG6a, TG6a, and TG15.6ma for Revision of IEEE802.15.6-2012 Wireless BAN with Enhanced Dependability</a:t>
            </a:r>
            <a:r>
              <a:rPr lang="en-US" altLang="ja-JP" sz="1200" dirty="0">
                <a:solidFill>
                  <a:srgbClr val="000000"/>
                </a:solidFill>
                <a:latin typeface="Arial"/>
                <a:cs typeface="Times New Roman" pitchFamily="18" charset="0"/>
              </a:rPr>
              <a:t>                                                                                                                       doc.#15-22-0389-00-06ma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doc.#15-22-0167-03-06a</a:t>
            </a:r>
          </a:p>
          <a:p>
            <a:pPr marL="514350" marR="0" lvl="1" indent="0" algn="l" defTabSz="914400" rtl="0" eaLnBrk="1" fontAlgn="base" latinLnBrk="0" hangingPunct="1">
              <a:lnSpc>
                <a:spcPts val="12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doc.#15-22-0091-03-06a </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modeling in the Technical Requirements Document                                         doc.#15-22-0052-00-06a</a:t>
            </a:r>
          </a:p>
          <a:p>
            <a:pPr marR="0" lvl="1" indent="-228600" algn="l" defTabSz="914400" rtl="0" eaLnBrk="1" fontAlgn="base" latinLnBrk="0" hangingPunct="1">
              <a:lnSpc>
                <a:spcPts val="12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 communication for Body Area Networks                                     doc.#15-21-0582-02-06a               </a:t>
            </a:r>
          </a:p>
          <a:p>
            <a:pPr marL="171450" lvl="1" indent="-171450">
              <a:lnSpc>
                <a:spcPts val="12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Draft TG6ma Channel Model Document for Enhanced Dependability                                 doc.#15-22-0344-00-06ma </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supporting dependable BAN service classes                                          doc.#15-22-0354-01-06ma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on Interference Avoidance in Coexisting  Dependable BAN                         doc.#15-22-0355-01-06ma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BAN with Enhanced Dependability                                                          doc.#15-22-0277-01-06ma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Hybrid ARQ Scheme Utilizing Decomposable Error Correcting Code for Dependable WBAN  .#15-22-0375-00-06ma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Introduction of ESTI Smart BAN and collaboration possibility between IEEE 802.15.6 and ESTI </a:t>
            </a:r>
            <a:r>
              <a:rPr lang="en-US" altLang="ja-JP" sz="1200" dirty="0" err="1">
                <a:solidFill>
                  <a:srgbClr val="000000"/>
                </a:solidFill>
                <a:latin typeface="Arial"/>
                <a:cs typeface="Times New Roman" pitchFamily="18" charset="0"/>
              </a:rPr>
              <a:t>SmartBAN</a:t>
            </a:r>
            <a:r>
              <a:rPr lang="en-US" altLang="ja-JP" sz="1200" dirty="0">
                <a:solidFill>
                  <a:srgbClr val="000000"/>
                </a:solidFill>
                <a:latin typeface="Arial"/>
                <a:cs typeface="Times New Roman" pitchFamily="18" charset="0"/>
              </a:rPr>
              <a:t>  415-00</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#15-22-0399-00-06ma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Statistical Pathloss Model for UWB Wireless Capsule Endoscopy                                       doc.#15-22-0401-01-06ma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Model for Wearable and Implant BAN in use case of BMI and BCI                        doc.#15-22-0269-02-06a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Discussion of Numerical Human Body Voxel Model                                                             doc.#15-22-0403-00-06ma</a:t>
            </a:r>
          </a:p>
          <a:p>
            <a:pPr marL="800100" marR="0" lvl="1" indent="-285750" algn="l" defTabSz="914400" rtl="0" eaLnBrk="1" fontAlgn="base" latinLnBrk="0" hangingPunct="1">
              <a:lnSpc>
                <a:spcPts val="12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UWB Channel Models Document</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doc.#15-22-0344-00-06ma </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200"/>
              </a:lnSpc>
            </a:pPr>
            <a:r>
              <a:rPr lang="en-US" altLang="ja-JP" sz="1300" dirty="0"/>
              <a:t>Discussion</a:t>
            </a:r>
          </a:p>
          <a:p>
            <a:pPr marL="0" indent="0">
              <a:lnSpc>
                <a:spcPts val="1200"/>
              </a:lnSpc>
              <a:buNone/>
            </a:pPr>
            <a:r>
              <a:rPr lang="en-US" altLang="ja-JP" sz="1300" dirty="0"/>
              <a:t>           1.   Common Channel Model for Harmonization with TG 15.6a, 4ab, 5.14, and ETSI Smart BAN</a:t>
            </a:r>
          </a:p>
          <a:p>
            <a:pPr marL="0" indent="0">
              <a:lnSpc>
                <a:spcPts val="1200"/>
              </a:lnSpc>
              <a:buNone/>
            </a:pPr>
            <a:r>
              <a:rPr lang="en-US" altLang="ja-JP" sz="1300" dirty="0"/>
              <a:t>          :2.   Complete Channel Model Document(CMD)</a:t>
            </a:r>
          </a:p>
          <a:p>
            <a:pPr marL="0" indent="0">
              <a:lnSpc>
                <a:spcPts val="1200"/>
              </a:lnSpc>
              <a:buNone/>
            </a:pPr>
            <a:r>
              <a:rPr lang="en-US" altLang="ja-JP" sz="1300" dirty="0"/>
              <a:t>           3.   Complete TRD of Enhanced Dependable BAN for Revision of IEEE802.15.6-2012</a:t>
            </a:r>
          </a:p>
          <a:p>
            <a:pPr marL="0" indent="0">
              <a:lnSpc>
                <a:spcPts val="1200"/>
              </a:lnSpc>
              <a:buNone/>
            </a:pPr>
            <a:r>
              <a:rPr lang="en-US" altLang="ja-JP" sz="1300" dirty="0"/>
              <a:t>           4.   Feasible Technologies for Satisfying the Technical Requirement</a:t>
            </a:r>
          </a:p>
          <a:p>
            <a:pPr marL="0" indent="0">
              <a:lnSpc>
                <a:spcPts val="1200"/>
              </a:lnSpc>
              <a:buNone/>
            </a:pPr>
            <a:r>
              <a:rPr lang="en-US" altLang="ja-JP" sz="1300" dirty="0"/>
              <a:t>           5.   Timeline for next July and September meetings and later                                        </a:t>
            </a:r>
            <a:r>
              <a:rPr lang="en-US" altLang="ja-JP" sz="1200" dirty="0"/>
              <a:t>doc.#15-22-0419-00-06ma</a:t>
            </a:r>
            <a:endParaRPr lang="en-US" altLang="ja-JP" sz="1300" dirty="0"/>
          </a:p>
          <a:p>
            <a:pPr marL="0" indent="0">
              <a:lnSpc>
                <a:spcPts val="1200"/>
              </a:lnSpc>
              <a:buNone/>
            </a:pPr>
            <a:r>
              <a:rPr lang="en-US" altLang="ja-JP" sz="1300" dirty="0"/>
              <a:t>                                                                      </a:t>
            </a:r>
          </a:p>
          <a:p>
            <a:pPr marL="0" indent="0">
              <a:lnSpc>
                <a:spcPts val="12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FF5E678-F515-8ABD-757D-F47EB0A45EA9}"/>
              </a:ext>
            </a:extLst>
          </p:cNvPr>
          <p:cNvSpPr>
            <a:spLocks noGrp="1"/>
          </p:cNvSpPr>
          <p:nvPr>
            <p:ph type="title"/>
          </p:nvPr>
        </p:nvSpPr>
        <p:spPr>
          <a:xfrm>
            <a:off x="685800" y="685800"/>
            <a:ext cx="7772400" cy="1600200"/>
          </a:xfrm>
        </p:spPr>
        <p:txBody>
          <a:bodyPr/>
          <a:lstStyle/>
          <a:p>
            <a:r>
              <a:rPr lang="en-US" altLang="ja-JP" sz="3600" b="1" dirty="0">
                <a:latin typeface="+mn-lt"/>
              </a:rPr>
              <a:t>TG15.6ma Timeline</a:t>
            </a:r>
            <a:br>
              <a:rPr lang="en-US" altLang="ja-JP" sz="3600" dirty="0">
                <a:latin typeface="+mn-lt"/>
              </a:rPr>
            </a:br>
            <a:endParaRPr lang="en-US" dirty="0"/>
          </a:p>
        </p:txBody>
      </p:sp>
      <p:pic>
        <p:nvPicPr>
          <p:cNvPr id="5" name="図 4">
            <a:extLst>
              <a:ext uri="{FF2B5EF4-FFF2-40B4-BE49-F238E27FC236}">
                <a16:creationId xmlns:a16="http://schemas.microsoft.com/office/drawing/2014/main" id="{BEB89E0C-BB36-53B1-15C9-1879CB1B088C}"/>
              </a:ext>
            </a:extLst>
          </p:cNvPr>
          <p:cNvPicPr>
            <a:picLocks noChangeAspect="1"/>
          </p:cNvPicPr>
          <p:nvPr/>
        </p:nvPicPr>
        <p:blipFill>
          <a:blip r:embed="rId2"/>
          <a:stretch>
            <a:fillRect/>
          </a:stretch>
        </p:blipFill>
        <p:spPr>
          <a:xfrm>
            <a:off x="372534" y="2349626"/>
            <a:ext cx="8635999" cy="3225547"/>
          </a:xfrm>
          <a:prstGeom prst="rect">
            <a:avLst/>
          </a:prstGeom>
          <a:noFill/>
        </p:spPr>
      </p:pic>
      <p:sp>
        <p:nvSpPr>
          <p:cNvPr id="4" name="スライド番号プレースホルダー 3">
            <a:extLst>
              <a:ext uri="{FF2B5EF4-FFF2-40B4-BE49-F238E27FC236}">
                <a16:creationId xmlns:a16="http://schemas.microsoft.com/office/drawing/2014/main" id="{5D1FDEEB-BCB9-66D6-F446-622029528BFC}"/>
              </a:ext>
            </a:extLst>
          </p:cNvPr>
          <p:cNvSpPr>
            <a:spLocks noGrp="1"/>
          </p:cNvSpPr>
          <p:nvPr>
            <p:ph type="sldNum" idx="10"/>
          </p:nvPr>
        </p:nvSpPr>
        <p:spPr>
          <a:xfrm>
            <a:off x="4341814" y="6475413"/>
            <a:ext cx="536575" cy="18415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9pPr>
          </a:lstStyle>
          <a:p>
            <a:pPr>
              <a:lnSpc>
                <a:spcPct val="90000"/>
              </a:lnSpc>
              <a:spcAft>
                <a:spcPts val="600"/>
              </a:spcAft>
              <a:defRPr/>
            </a:pPr>
            <a:r>
              <a:rPr lang="en-US" altLang="en-US"/>
              <a:t>Slide </a:t>
            </a:r>
            <a:fld id="{5DD27314-9434-4B6F-80C2-AAC402118CDA}" type="slidenum">
              <a:rPr lang="en-US" altLang="en-US" smtClean="0"/>
              <a:pPr>
                <a:defRPr/>
              </a:pPr>
              <a:t>7</a:t>
            </a:fld>
            <a:endParaRPr lang="en-US" altLang="en-US" sz="700" dirty="0"/>
          </a:p>
        </p:txBody>
      </p:sp>
      <p:sp>
        <p:nvSpPr>
          <p:cNvPr id="7" name="TextBox 8">
            <a:extLst>
              <a:ext uri="{FF2B5EF4-FFF2-40B4-BE49-F238E27FC236}">
                <a16:creationId xmlns:a16="http://schemas.microsoft.com/office/drawing/2014/main" id="{F646BC58-A2D7-9F2F-D8E8-CDA4663174A3}"/>
              </a:ext>
            </a:extLst>
          </p:cNvPr>
          <p:cNvSpPr txBox="1"/>
          <p:nvPr/>
        </p:nvSpPr>
        <p:spPr>
          <a:xfrm>
            <a:off x="1013460" y="5765573"/>
            <a:ext cx="3005951" cy="400110"/>
          </a:xfrm>
          <a:prstGeom prst="rect">
            <a:avLst/>
          </a:prstGeom>
          <a:noFill/>
        </p:spPr>
        <p:txBody>
          <a:bodyPr wrap="none" rtlCol="0">
            <a:spAutoFit/>
          </a:bodyPr>
          <a:lstStyle/>
          <a:p>
            <a:r>
              <a:rPr lang="en-US" sz="2000" dirty="0">
                <a:solidFill>
                  <a:srgbClr val="FF0000"/>
                </a:solidFill>
                <a:latin typeface="+mn-lt"/>
              </a:rPr>
              <a:t>All dates indicate deadlines</a:t>
            </a:r>
          </a:p>
        </p:txBody>
      </p:sp>
      <p:sp>
        <p:nvSpPr>
          <p:cNvPr id="9" name="Google Shape;174;p25">
            <a:extLst>
              <a:ext uri="{FF2B5EF4-FFF2-40B4-BE49-F238E27FC236}">
                <a16:creationId xmlns:a16="http://schemas.microsoft.com/office/drawing/2014/main" id="{023CB6B4-F89C-45EB-BAD9-F1A3DB391F10}"/>
              </a:ext>
            </a:extLst>
          </p:cNvPr>
          <p:cNvSpPr txBox="1">
            <a:spLocks/>
          </p:cNvSpPr>
          <p:nvPr/>
        </p:nvSpPr>
        <p:spPr>
          <a:xfrm>
            <a:off x="356185" y="377825"/>
            <a:ext cx="1600200" cy="215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9pPr>
          </a:lstStyle>
          <a:p>
            <a:pPr>
              <a:buClr>
                <a:schemeClr val="dk1"/>
              </a:buClr>
            </a:pPr>
            <a:r>
              <a:rPr lang="en-US" altLang="ja-JP" sz="1600" b="1"/>
              <a:t>July 2022</a:t>
            </a:r>
            <a:endParaRPr lang="en-US" sz="1600" b="1" dirty="0"/>
          </a:p>
        </p:txBody>
      </p:sp>
      <p:sp>
        <p:nvSpPr>
          <p:cNvPr id="2" name="日付プレースホルダー 1">
            <a:extLst>
              <a:ext uri="{FF2B5EF4-FFF2-40B4-BE49-F238E27FC236}">
                <a16:creationId xmlns:a16="http://schemas.microsoft.com/office/drawing/2014/main" id="{8EB71D17-5A17-585C-BDEF-1E9F94ABAD90}"/>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3665592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8</a:t>
            </a:fld>
            <a:endParaRPr dirty="0"/>
          </a:p>
        </p:txBody>
      </p:sp>
      <p:graphicFrame>
        <p:nvGraphicFramePr>
          <p:cNvPr id="7" name="Table 6">
            <a:extLst>
              <a:ext uri="{FF2B5EF4-FFF2-40B4-BE49-F238E27FC236}">
                <a16:creationId xmlns:a16="http://schemas.microsoft.com/office/drawing/2014/main" id="{DDE9EAF6-D327-9DC7-5DC0-ABEB67B98519}"/>
              </a:ext>
            </a:extLst>
          </p:cNvPr>
          <p:cNvGraphicFramePr>
            <a:graphicFrameLocks noGrp="1"/>
          </p:cNvGraphicFramePr>
          <p:nvPr>
            <p:extLst>
              <p:ext uri="{D42A27DB-BD31-4B8C-83A1-F6EECF244321}">
                <p14:modId xmlns:p14="http://schemas.microsoft.com/office/powerpoint/2010/main" val="2943675664"/>
              </p:ext>
            </p:extLst>
          </p:nvPr>
        </p:nvGraphicFramePr>
        <p:xfrm>
          <a:off x="506465" y="1588522"/>
          <a:ext cx="8131070" cy="4239387"/>
        </p:xfrm>
        <a:graphic>
          <a:graphicData uri="http://schemas.openxmlformats.org/drawingml/2006/table">
            <a:tbl>
              <a:tblPr firstRow="1" firstCol="1" bandRow="1"/>
              <a:tblGrid>
                <a:gridCol w="2967563">
                  <a:extLst>
                    <a:ext uri="{9D8B030D-6E8A-4147-A177-3AD203B41FA5}">
                      <a16:colId xmlns:a16="http://schemas.microsoft.com/office/drawing/2014/main" val="689820415"/>
                    </a:ext>
                  </a:extLst>
                </a:gridCol>
                <a:gridCol w="1194424">
                  <a:extLst>
                    <a:ext uri="{9D8B030D-6E8A-4147-A177-3AD203B41FA5}">
                      <a16:colId xmlns:a16="http://schemas.microsoft.com/office/drawing/2014/main" val="541722100"/>
                    </a:ext>
                  </a:extLst>
                </a:gridCol>
                <a:gridCol w="3969083">
                  <a:extLst>
                    <a:ext uri="{9D8B030D-6E8A-4147-A177-3AD203B41FA5}">
                      <a16:colId xmlns:a16="http://schemas.microsoft.com/office/drawing/2014/main" val="2490042930"/>
                    </a:ext>
                  </a:extLst>
                </a:gridCol>
              </a:tblGrid>
              <a:tr h="254920">
                <a:tc>
                  <a:txBody>
                    <a:bodyPr/>
                    <a:lstStyle/>
                    <a:p>
                      <a:pPr algn="ctr">
                        <a:lnSpc>
                          <a:spcPct val="115000"/>
                        </a:lnSpc>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Topic</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Deadline</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Notes</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4541652"/>
                  </a:ext>
                </a:extLst>
              </a:tr>
              <a:tr h="532018">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Technical Requirements Document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July 2022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Technical requirements baseline for evaluation of proposals.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7276191"/>
                  </a:ext>
                </a:extLst>
              </a:tr>
              <a:tr h="532018">
                <a:tc>
                  <a:txBody>
                    <a:bodyPr/>
                    <a:lstStyle/>
                    <a:p>
                      <a:pPr>
                        <a:lnSpc>
                          <a:spcPct val="115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Channel Model Document (CMD). Call for Proposals.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Sept. 2022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Finalize CMD. Announcement of call for proposals.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5559025"/>
                  </a:ext>
                </a:extLst>
              </a:tr>
              <a:tr h="532018">
                <a:tc>
                  <a:txBody>
                    <a:bodyPr/>
                    <a:lstStyle/>
                    <a:p>
                      <a:pPr>
                        <a:lnSpc>
                          <a:spcPct val="115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Harmonization of Proposals</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January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Discussions to harmonize all proposals.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803235"/>
                  </a:ext>
                </a:extLst>
              </a:tr>
              <a:tr h="532018">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Specification Framework Document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January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Summary of approved proposals.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7983153"/>
                  </a:ext>
                </a:extLst>
              </a:tr>
              <a:tr h="254920">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1</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st</a:t>
                      </a:r>
                      <a:r>
                        <a:rPr lang="en-US" sz="1600">
                          <a:effectLst/>
                          <a:latin typeface="Times New Roman" panose="02020603050405020304" pitchFamily="18" charset="0"/>
                          <a:ea typeface="Calibri" panose="020F0502020204030204" pitchFamily="34" charset="0"/>
                          <a:cs typeface="Times New Roman" panose="02020603050405020304" pitchFamily="18" charset="0"/>
                        </a:rPr>
                        <a:t> Draft Specification Document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March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TG approval of 1</a:t>
                      </a:r>
                      <a:r>
                        <a:rPr lang="en-US" sz="1600" baseline="30000">
                          <a:effectLst/>
                          <a:latin typeface="Times New Roman" panose="02020603050405020304" pitchFamily="18" charset="0"/>
                          <a:ea typeface="Calibri" panose="020F0502020204030204" pitchFamily="34" charset="0"/>
                          <a:cs typeface="Times New Roman" panose="02020603050405020304" pitchFamily="18" charset="0"/>
                        </a:rPr>
                        <a:t>st</a:t>
                      </a:r>
                      <a:r>
                        <a:rPr lang="en-US" sz="1600">
                          <a:effectLst/>
                          <a:latin typeface="Times New Roman" panose="02020603050405020304" pitchFamily="18" charset="0"/>
                          <a:ea typeface="Calibri" panose="020F0502020204030204" pitchFamily="34" charset="0"/>
                          <a:cs typeface="Times New Roman" panose="02020603050405020304" pitchFamily="18" charset="0"/>
                        </a:rPr>
                        <a:t> Draft Specification.</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519204"/>
                  </a:ext>
                </a:extLst>
              </a:tr>
              <a:tr h="254920">
                <a:tc>
                  <a:txBody>
                    <a:bodyPr/>
                    <a:lstStyle/>
                    <a:p>
                      <a:pPr>
                        <a:lnSpc>
                          <a:spcPct val="115000"/>
                        </a:lnSpc>
                        <a:spcAft>
                          <a:spcPts val="100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802.15 WG Letter Ballot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May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WG letter ballot submission.</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7036791"/>
                  </a:ext>
                </a:extLst>
              </a:tr>
              <a:tr h="254920">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Comment, Resolution for LB</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Sept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Resolutions to letter ballot comments.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0823002"/>
                  </a:ext>
                </a:extLst>
              </a:tr>
              <a:tr h="532018">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IEEE SA Sponsor Ballot</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November 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WG approval to Sponsor Ballot.</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3874645"/>
                  </a:ext>
                </a:extLst>
              </a:tr>
              <a:tr h="254920">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Comment, Resolution for SB</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March 2024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Resolutions to sponsor ballot comments.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088858"/>
                  </a:ext>
                </a:extLst>
              </a:tr>
              <a:tr h="254920">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RevCom submission</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May 2024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RevCom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submission.</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303640"/>
                  </a:ext>
                </a:extLst>
              </a:tr>
            </a:tbl>
          </a:graphicData>
        </a:graphic>
      </p:graphicFrame>
      <p:sp>
        <p:nvSpPr>
          <p:cNvPr id="8" name="TextBox 7">
            <a:extLst>
              <a:ext uri="{FF2B5EF4-FFF2-40B4-BE49-F238E27FC236}">
                <a16:creationId xmlns:a16="http://schemas.microsoft.com/office/drawing/2014/main" id="{39D2BB81-1670-9546-3EAC-FAB8CCCD6201}"/>
              </a:ext>
            </a:extLst>
          </p:cNvPr>
          <p:cNvSpPr txBox="1"/>
          <p:nvPr/>
        </p:nvSpPr>
        <p:spPr>
          <a:xfrm>
            <a:off x="2364935" y="842930"/>
            <a:ext cx="4490332" cy="523220"/>
          </a:xfrm>
          <a:prstGeom prst="rect">
            <a:avLst/>
          </a:prstGeom>
          <a:noFill/>
        </p:spPr>
        <p:txBody>
          <a:bodyPr wrap="none" rtlCol="0">
            <a:spAutoFit/>
          </a:bodyPr>
          <a:lstStyle/>
          <a:p>
            <a:r>
              <a:rPr lang="en-US" sz="2800" b="1" dirty="0">
                <a:latin typeface="+mn-lt"/>
              </a:rPr>
              <a:t>TG15.6ma Timeline Details.</a:t>
            </a:r>
          </a:p>
        </p:txBody>
      </p:sp>
      <p:sp>
        <p:nvSpPr>
          <p:cNvPr id="9" name="TextBox 8">
            <a:extLst>
              <a:ext uri="{FF2B5EF4-FFF2-40B4-BE49-F238E27FC236}">
                <a16:creationId xmlns:a16="http://schemas.microsoft.com/office/drawing/2014/main" id="{C92F2013-0BE3-2D37-2527-5FF42FCE904D}"/>
              </a:ext>
            </a:extLst>
          </p:cNvPr>
          <p:cNvSpPr txBox="1"/>
          <p:nvPr/>
        </p:nvSpPr>
        <p:spPr>
          <a:xfrm>
            <a:off x="304801" y="6050281"/>
            <a:ext cx="4025461" cy="369332"/>
          </a:xfrm>
          <a:prstGeom prst="rect">
            <a:avLst/>
          </a:prstGeom>
          <a:noFill/>
        </p:spPr>
        <p:txBody>
          <a:bodyPr wrap="none" rtlCol="0">
            <a:spAutoFit/>
          </a:bodyPr>
          <a:lstStyle/>
          <a:p>
            <a:r>
              <a:rPr lang="en-US" sz="1800" dirty="0">
                <a:latin typeface="+mn-lt"/>
              </a:rPr>
              <a:t>Note: the deadlines are subject to change.</a:t>
            </a:r>
          </a:p>
        </p:txBody>
      </p:sp>
      <p:sp>
        <p:nvSpPr>
          <p:cNvPr id="10" name="Google Shape;174;p25">
            <a:extLst>
              <a:ext uri="{FF2B5EF4-FFF2-40B4-BE49-F238E27FC236}">
                <a16:creationId xmlns:a16="http://schemas.microsoft.com/office/drawing/2014/main" id="{8CF6664B-D9BF-F3AB-AF4C-8EE616AC5020}"/>
              </a:ext>
            </a:extLst>
          </p:cNvPr>
          <p:cNvSpPr txBox="1">
            <a:spLocks/>
          </p:cNvSpPr>
          <p:nvPr/>
        </p:nvSpPr>
        <p:spPr>
          <a:xfrm>
            <a:off x="356185" y="377825"/>
            <a:ext cx="1600200" cy="215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L="0" marR="0" lvl="0"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Font typeface="Arial"/>
              <a:buNone/>
              <a:defRPr sz="1200" b="0" i="0" u="none" strike="noStrike" cap="none">
                <a:solidFill>
                  <a:schemeClr val="dk1"/>
                </a:solidFill>
                <a:latin typeface="Times New Roman"/>
                <a:ea typeface="Times New Roman"/>
                <a:cs typeface="Times New Roman"/>
                <a:sym typeface="Times New Roman"/>
              </a:defRPr>
            </a:lvl9pPr>
          </a:lstStyle>
          <a:p>
            <a:pPr>
              <a:buClr>
                <a:schemeClr val="dk1"/>
              </a:buClr>
            </a:pPr>
            <a:r>
              <a:rPr lang="en-US" altLang="ja-JP" sz="1600" b="1"/>
              <a:t>July 2022</a:t>
            </a:r>
            <a:endParaRPr lang="en-US" sz="1600" b="1" dirty="0"/>
          </a:p>
        </p:txBody>
      </p:sp>
    </p:spTree>
    <p:extLst>
      <p:ext uri="{BB962C8B-B14F-4D97-AF65-F5344CB8AC3E}">
        <p14:creationId xmlns:p14="http://schemas.microsoft.com/office/powerpoint/2010/main" val="2991594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154433"/>
            <a:ext cx="8969829" cy="5101487"/>
          </a:xfrm>
        </p:spPr>
        <p:txBody>
          <a:bodyPr/>
          <a:lstStyle/>
          <a:p>
            <a:pPr marL="0" indent="0">
              <a:buNone/>
            </a:pPr>
            <a:r>
              <a:rPr lang="ja-JP" altLang="en-US" sz="1400" dirty="0"/>
              <a:t>・</a:t>
            </a:r>
            <a:r>
              <a:rPr lang="is-IS" altLang="ja-JP" sz="1400" dirty="0"/>
              <a:t>TG15.6ma opening report for  July 2022 meeting                                                          15-22-0336-01-06ma</a:t>
            </a:r>
          </a:p>
          <a:p>
            <a:pPr marL="0" indent="0">
              <a:buNone/>
            </a:pPr>
            <a:r>
              <a:rPr lang="ja-JP" altLang="en-US" sz="1400" dirty="0"/>
              <a:t>・</a:t>
            </a:r>
            <a:r>
              <a:rPr lang="is-IS" altLang="ja-JP" sz="1400" dirty="0"/>
              <a:t>TG15.6ma Agenda of July Meeting in 2022                                                                   15-22-0338-07-06ma</a:t>
            </a:r>
          </a:p>
          <a:p>
            <a:pPr marL="0" indent="0">
              <a:buNone/>
            </a:pPr>
            <a:r>
              <a:rPr kumimoji="1" lang="ja-JP" altLang="en-US" sz="1400" b="0" i="0" u="none" strike="noStrike" kern="0" cap="none" spc="0" normalizeH="0" baseline="0" noProof="0" dirty="0">
                <a:ln>
                  <a:noFill/>
                </a:ln>
                <a:solidFill>
                  <a:srgbClr val="000000"/>
                </a:solidFill>
                <a:effectLst/>
                <a:uLnTx/>
                <a:uFillTx/>
                <a:latin typeface="Verdana" panose="020B0604030504040204" pitchFamily="34" charset="0"/>
              </a:rPr>
              <a:t>・</a:t>
            </a:r>
            <a:r>
              <a:rPr kumimoji="1" lang="en-US" altLang="ja-JP" sz="1400" b="0" i="0" u="none" strike="noStrike" kern="0" cap="none" spc="0" normalizeH="0" baseline="0" noProof="0" dirty="0">
                <a:ln>
                  <a:noFill/>
                </a:ln>
                <a:solidFill>
                  <a:srgbClr val="000000"/>
                </a:solidFill>
                <a:effectLst/>
                <a:uLnTx/>
                <a:uFillTx/>
                <a:latin typeface="Verdana" panose="020B0604030504040204" pitchFamily="34" charset="0"/>
              </a:rPr>
              <a:t>Overview of IG-DEP, SG6a, TG6a, and TG15.6ma for Revision of IEEE802.15.6-2012 Wireless BAN with Enhanced Dependability</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15-22-0389-00-06ma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Draft TG6ma Channel Model Document for Enhanced Dependability                          15-22-0344-00-06ma </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for supporting dependable BAN service classes                                    15-22-0354-01-06ma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on Interference Avoidance in Coexisting  Dependable BAN                  15-22-0355-01-06ma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Proposal for BAN with Enhanced Dependability                                                   15-22-0277-01-06ma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Hybrid ARQ Scheme Utilizing Decomposable Error Correcting Code for Dependable WBAN  .15-22-0375-00-06ma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802.15.6ma                                        15-22-0024-00-06a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Introduction of ESTI Smart BAN and collaboration possibility between IEEE 802.15.6 and ESTI </a:t>
            </a:r>
            <a:r>
              <a:rPr kumimoji="1" lang="en-US" altLang="ja-JP" sz="1400" b="0" i="0" u="none" strike="noStrike" kern="0" cap="none" spc="0" normalizeH="0" baseline="0" noProof="0" dirty="0" err="1">
                <a:ln>
                  <a:noFill/>
                </a:ln>
                <a:solidFill>
                  <a:srgbClr val="000000"/>
                </a:solidFill>
                <a:effectLst/>
                <a:uLnTx/>
                <a:uFillTx/>
                <a:latin typeface="Arial"/>
                <a:cs typeface="Times New Roman" pitchFamily="18" charset="0"/>
              </a:rPr>
              <a:t>SmartBAN</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buNone/>
            </a:pPr>
            <a:r>
              <a:rPr lang="en-US" altLang="ja-JP" sz="1400" dirty="0">
                <a:solidFill>
                  <a:srgbClr val="000000"/>
                </a:solidFill>
                <a:latin typeface="Arial"/>
                <a:cs typeface="Times New Roman" pitchFamily="18" charset="0"/>
              </a:rPr>
              <a:t>                                                                                                                                           15-22-0</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415-00-06ma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Propagation characteristics of UWB communication applications including medical implants   399-00-06ma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Statistical Pathloss Model for UWB Wireless Capsule Endoscopy                                15-22-0401-01-06ma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Channel Model for Wearable and Implant BAN in use case of BMI and BCI                15-22-0269-02-06a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Discussion of Numerical Human Body Voxel Model                                                     15-22-0403-00-06ma</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UWB Channel Models Document</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15-22-0344-00-06ma </a:t>
            </a:r>
          </a:p>
          <a:p>
            <a:pPr marL="0" indent="0">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TG15.6ma Timeline</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15-22-0419-00-06ma</a:t>
            </a:r>
          </a:p>
          <a:p>
            <a:pPr marL="0" indent="0">
              <a:buNone/>
            </a:pPr>
            <a:r>
              <a:rPr lang="ja-JP" altLang="en-US" sz="1400" dirty="0"/>
              <a:t>・</a:t>
            </a:r>
            <a:r>
              <a:rPr lang="en-US" altLang="ja-JP" sz="1400" dirty="0"/>
              <a:t>TG15.6ma Meeting Minutes for July 2022                                                                    15-22-0417-00-06ma</a:t>
            </a:r>
          </a:p>
          <a:p>
            <a:pPr marL="0" indent="0">
              <a:buNone/>
            </a:pPr>
            <a:r>
              <a:rPr lang="ja-JP" altLang="en-US" sz="1400" dirty="0"/>
              <a:t>・</a:t>
            </a:r>
            <a:r>
              <a:rPr lang="en-US" altLang="ja-JP" sz="1400" dirty="0"/>
              <a:t>TG15.6ma Closing Report for July 2022                                                                       15-22-0416-00-06ma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28668"/>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19168</TotalTime>
  <Words>1618</Words>
  <Application>Microsoft Office PowerPoint</Application>
  <PresentationFormat>画面に合わせる (4:3)</PresentationFormat>
  <Paragraphs>217</Paragraphs>
  <Slides>11</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11</vt:i4>
      </vt:variant>
    </vt:vector>
  </HeadingPairs>
  <TitlesOfParts>
    <vt:vector size="20" baseType="lpstr">
      <vt:lpstr>ＭＳ Ｐゴシック</vt:lpstr>
      <vt:lpstr>ＭＳ ゴシック</vt:lpstr>
      <vt:lpstr>游ゴシック</vt:lpstr>
      <vt:lpstr>Arial</vt:lpstr>
      <vt:lpstr>Calibri</vt:lpstr>
      <vt:lpstr>Times New Roman</vt:lpstr>
      <vt:lpstr>Verdana</vt:lpstr>
      <vt:lpstr>IEEE-P802_15</vt:lpstr>
      <vt:lpstr>1_IEEE-P802_15</vt:lpstr>
      <vt:lpstr>PowerPoint プレゼンテーション</vt:lpstr>
      <vt:lpstr>IEEE 802.15 TG6ma  (Revision of IEEE802.15.6-2012)   Closing Report  In Personal and Virtual Hybrid Plenary Session July 14th, 2022  Ryuji Kohno Yokohama National University(YNU), YRP International Alliance Institute(YRP-IAI) </vt:lpstr>
      <vt:lpstr>Objectives of TG 6ma – Enhanced Dependability Body Area Network (ED-BAN)</vt:lpstr>
      <vt:lpstr>TG15.6ma Plenary Session Schedule for 10-18th, July 2022</vt:lpstr>
      <vt:lpstr>TG15.6ma  Plenary Session Schedule for 10-18th July 2022</vt:lpstr>
      <vt:lpstr>Agenda items for the week</vt:lpstr>
      <vt:lpstr>TG15.6ma Timeline </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192</cp:revision>
  <dcterms:created xsi:type="dcterms:W3CDTF">2018-03-06T17:15:04Z</dcterms:created>
  <dcterms:modified xsi:type="dcterms:W3CDTF">2022-07-14T15:39:49Z</dcterms:modified>
</cp:coreProperties>
</file>