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56" r:id="rId3"/>
    <p:sldId id="258" r:id="rId4"/>
    <p:sldId id="296" r:id="rId5"/>
    <p:sldId id="284" r:id="rId6"/>
    <p:sldId id="285" r:id="rId7"/>
    <p:sldId id="287" r:id="rId8"/>
    <p:sldId id="286" r:id="rId9"/>
    <p:sldId id="288" r:id="rId10"/>
    <p:sldId id="289" r:id="rId11"/>
    <p:sldId id="290" r:id="rId12"/>
    <p:sldId id="293" r:id="rId13"/>
    <p:sldId id="295" r:id="rId14"/>
    <p:sldId id="297" r:id="rId15"/>
    <p:sldId id="29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B36BE2"/>
    <a:srgbClr val="FF00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0"/>
    <p:restoredTop sz="70743" autoAdjust="0"/>
  </p:normalViewPr>
  <p:slideViewPr>
    <p:cSldViewPr>
      <p:cViewPr varScale="1">
        <p:scale>
          <a:sx n="75" d="100"/>
          <a:sy n="75" d="100"/>
        </p:scale>
        <p:origin x="2760" y="7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affiliation</a:t>
            </a:r>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615025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468082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18885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76105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581331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1058517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252165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4258749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718716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802.15-&lt;15-22-0064-00-04ab&gt;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55184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dirty="0"/>
              <a:t>D. Barras &amp; B. Danev</a:t>
            </a:r>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D. Barras &amp; B. Danev</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D. Barras &amp; B. Danev</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D. Barras &amp; B. Danev</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D. Barras &amp; B. Danev</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D. Barras &amp; B. Danev</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279217" y="685800"/>
            <a:ext cx="8585566" cy="685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487565" y="1447797"/>
            <a:ext cx="8168870" cy="4648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D. Barras &amp; B. Danev</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ts val="3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ts val="3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ts val="3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ts val="3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ts val="3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D. Barras &amp; B. Danev</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Performance analysis of ranging integrity fragment (RIF) with distance commitment</a:t>
            </a:r>
            <a:endParaRPr lang="en-US" altLang="en-US" sz="1600" dirty="0"/>
          </a:p>
          <a:p>
            <a:r>
              <a:rPr lang="en-US" altLang="en-US" sz="1600" b="1" dirty="0"/>
              <a:t>Date Submitted:</a:t>
            </a:r>
            <a:r>
              <a:rPr lang="en-US" altLang="en-US" sz="1600" dirty="0">
                <a:solidFill>
                  <a:srgbClr val="FF0000"/>
                </a:solidFill>
              </a:rPr>
              <a:t> </a:t>
            </a:r>
            <a:r>
              <a:rPr lang="en-US" altLang="en-US" sz="1600" dirty="0"/>
              <a:t>14 July 2022	</a:t>
            </a:r>
          </a:p>
          <a:p>
            <a:r>
              <a:rPr lang="en-US" altLang="en-US" sz="1600" b="1" dirty="0"/>
              <a:t>Source:</a:t>
            </a:r>
            <a:r>
              <a:rPr lang="en-US" altLang="en-US" sz="1600" dirty="0"/>
              <a:t> David Barras, Boris Danev (3db)</a:t>
            </a:r>
          </a:p>
          <a:p>
            <a:r>
              <a:rPr lang="en-US" altLang="en-US" sz="1600" b="1" dirty="0">
                <a:solidFill>
                  <a:schemeClr val="tx2"/>
                </a:solidFill>
              </a:rPr>
              <a:t>Address</a:t>
            </a:r>
            <a:r>
              <a:rPr lang="en-US" altLang="en-US" sz="1600" dirty="0">
                <a:solidFill>
                  <a:schemeClr val="tx2"/>
                </a:solidFill>
              </a:rPr>
              <a:t>: 3db Access AG, Lavaterstrasse 76, Zurich, Switzerland</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david.barras@3db-access.com, boris.danev@3db-access.com</a:t>
            </a: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Evaluation of the wireless performance of the ranging integrity fragment (RIF)</a:t>
            </a:r>
            <a:endParaRPr lang="en-US" altLang="en-US" sz="1600" dirty="0"/>
          </a:p>
          <a:p>
            <a:pPr>
              <a:spcBef>
                <a:spcPts val="600"/>
              </a:spcBef>
              <a:spcAft>
                <a:spcPts val="600"/>
              </a:spcAft>
            </a:pPr>
            <a:r>
              <a:rPr lang="en-US" altLang="en-US" sz="1600" b="1" dirty="0"/>
              <a:t>Purpose: </a:t>
            </a:r>
            <a:r>
              <a:rPr lang="en-US" altLang="en-US" sz="1600" dirty="0"/>
              <a:t>Introducing the concept of distance commitment for ranging integrity checks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CC2CA39-F0C3-C181-12F7-FAA752FCEE20}"/>
              </a:ext>
            </a:extLst>
          </p:cNvPr>
          <p:cNvPicPr>
            <a:picLocks noChangeAspect="1"/>
          </p:cNvPicPr>
          <p:nvPr/>
        </p:nvPicPr>
        <p:blipFill>
          <a:blip r:embed="rId2"/>
          <a:stretch>
            <a:fillRect/>
          </a:stretch>
        </p:blipFill>
        <p:spPr>
          <a:xfrm>
            <a:off x="659294" y="3466800"/>
            <a:ext cx="7819200" cy="3258000"/>
          </a:xfrm>
          <a:prstGeom prst="rect">
            <a:avLst/>
          </a:prstGeom>
        </p:spPr>
      </p:pic>
      <p:sp>
        <p:nvSpPr>
          <p:cNvPr id="2" name="Title 1">
            <a:extLst>
              <a:ext uri="{FF2B5EF4-FFF2-40B4-BE49-F238E27FC236}">
                <a16:creationId xmlns:a16="http://schemas.microsoft.com/office/drawing/2014/main" id="{B1CA7160-94E2-A83A-F22A-EA31B230B1EB}"/>
              </a:ext>
            </a:extLst>
          </p:cNvPr>
          <p:cNvSpPr>
            <a:spLocks noGrp="1"/>
          </p:cNvSpPr>
          <p:nvPr>
            <p:ph type="title"/>
          </p:nvPr>
        </p:nvSpPr>
        <p:spPr/>
        <p:txBody>
          <a:bodyPr/>
          <a:lstStyle/>
          <a:p>
            <a:r>
              <a:rPr lang="en-US" sz="2800" dirty="0">
                <a:latin typeface="+mn-lt"/>
              </a:rPr>
              <a:t>Security Guarantees from Distance Commitment</a:t>
            </a:r>
            <a:endParaRPr lang="en-US" sz="2800" dirty="0"/>
          </a:p>
        </p:txBody>
      </p:sp>
      <p:sp>
        <p:nvSpPr>
          <p:cNvPr id="3" name="Content Placeholder 2">
            <a:extLst>
              <a:ext uri="{FF2B5EF4-FFF2-40B4-BE49-F238E27FC236}">
                <a16:creationId xmlns:a16="http://schemas.microsoft.com/office/drawing/2014/main" id="{15F3A3A2-2410-1B45-1D4F-6A08DDEC9765}"/>
              </a:ext>
            </a:extLst>
          </p:cNvPr>
          <p:cNvSpPr>
            <a:spLocks noGrp="1"/>
          </p:cNvSpPr>
          <p:nvPr>
            <p:ph idx="1"/>
          </p:nvPr>
        </p:nvSpPr>
        <p:spPr>
          <a:xfrm>
            <a:off x="487565" y="1447797"/>
            <a:ext cx="8168870" cy="4953003"/>
          </a:xfrm>
        </p:spPr>
        <p:txBody>
          <a:bodyPr/>
          <a:lstStyle/>
          <a:p>
            <a:pPr marL="0" indent="0">
              <a:buNone/>
              <a:defRPr/>
            </a:pPr>
            <a:r>
              <a:rPr lang="en-US" sz="1400" i="1" dirty="0">
                <a:solidFill>
                  <a:srgbClr val="FF0000"/>
                </a:solidFill>
              </a:rPr>
              <a:t>markers</a:t>
            </a:r>
            <a:r>
              <a:rPr lang="en-US" sz="1400" i="1" dirty="0"/>
              <a:t> : sending twice the number of bits over 2 fragments results in 3.1 dB incremental link budget</a:t>
            </a:r>
          </a:p>
          <a:p>
            <a:pPr marL="0" indent="0">
              <a:buNone/>
            </a:pPr>
            <a:endParaRPr lang="en-US" sz="1600" dirty="0"/>
          </a:p>
        </p:txBody>
      </p:sp>
      <p:sp>
        <p:nvSpPr>
          <p:cNvPr id="4" name="Date Placeholder 3">
            <a:extLst>
              <a:ext uri="{FF2B5EF4-FFF2-40B4-BE49-F238E27FC236}">
                <a16:creationId xmlns:a16="http://schemas.microsoft.com/office/drawing/2014/main" id="{D957E069-CDDC-8997-1BC2-C1CBBFD5B071}"/>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51DF2F7-EBBD-8825-0F70-C403F27E55F1}"/>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1ECA0DF8-BF7E-FF30-D327-31ECEC2B53B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10" name="STS/SEC…">
            <a:extLst>
              <a:ext uri="{FF2B5EF4-FFF2-40B4-BE49-F238E27FC236}">
                <a16:creationId xmlns:a16="http://schemas.microsoft.com/office/drawing/2014/main" id="{774314A3-079B-7082-FA3E-F2E81A7E884F}"/>
              </a:ext>
            </a:extLst>
          </p:cNvPr>
          <p:cNvSpPr/>
          <p:nvPr/>
        </p:nvSpPr>
        <p:spPr>
          <a:xfrm>
            <a:off x="2552284" y="2225846"/>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21" name="STS/SEC…">
            <a:extLst>
              <a:ext uri="{FF2B5EF4-FFF2-40B4-BE49-F238E27FC236}">
                <a16:creationId xmlns:a16="http://schemas.microsoft.com/office/drawing/2014/main" id="{DC9F665A-A13B-AB26-25D3-F9714BB76B9A}"/>
              </a:ext>
            </a:extLst>
          </p:cNvPr>
          <p:cNvSpPr/>
          <p:nvPr/>
        </p:nvSpPr>
        <p:spPr>
          <a:xfrm>
            <a:off x="6234467" y="2225846"/>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22" name="STS/SEC…">
            <a:extLst>
              <a:ext uri="{FF2B5EF4-FFF2-40B4-BE49-F238E27FC236}">
                <a16:creationId xmlns:a16="http://schemas.microsoft.com/office/drawing/2014/main" id="{D4437914-A2E2-554A-50A6-B27C1A2B2389}"/>
              </a:ext>
            </a:extLst>
          </p:cNvPr>
          <p:cNvSpPr/>
          <p:nvPr/>
        </p:nvSpPr>
        <p:spPr>
          <a:xfrm>
            <a:off x="7315631" y="2225846"/>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24" name="Line">
            <a:extLst>
              <a:ext uri="{FF2B5EF4-FFF2-40B4-BE49-F238E27FC236}">
                <a16:creationId xmlns:a16="http://schemas.microsoft.com/office/drawing/2014/main" id="{363488A4-6916-8D89-DB2B-51CAC326FFEA}"/>
              </a:ext>
            </a:extLst>
          </p:cNvPr>
          <p:cNvSpPr/>
          <p:nvPr/>
        </p:nvSpPr>
        <p:spPr>
          <a:xfrm flipV="1">
            <a:off x="6234546" y="1882349"/>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5" name="Line">
            <a:extLst>
              <a:ext uri="{FF2B5EF4-FFF2-40B4-BE49-F238E27FC236}">
                <a16:creationId xmlns:a16="http://schemas.microsoft.com/office/drawing/2014/main" id="{EFEF8027-F98F-56E1-9910-92FB8705C19B}"/>
              </a:ext>
            </a:extLst>
          </p:cNvPr>
          <p:cNvSpPr/>
          <p:nvPr/>
        </p:nvSpPr>
        <p:spPr>
          <a:xfrm>
            <a:off x="6233105" y="202742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6" name="Line">
            <a:extLst>
              <a:ext uri="{FF2B5EF4-FFF2-40B4-BE49-F238E27FC236}">
                <a16:creationId xmlns:a16="http://schemas.microsoft.com/office/drawing/2014/main" id="{D716488E-02F4-EC39-74E6-E954448439F8}"/>
              </a:ext>
            </a:extLst>
          </p:cNvPr>
          <p:cNvSpPr/>
          <p:nvPr/>
        </p:nvSpPr>
        <p:spPr>
          <a:xfrm flipV="1">
            <a:off x="7314070" y="1882349"/>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8" name="1ms">
            <a:extLst>
              <a:ext uri="{FF2B5EF4-FFF2-40B4-BE49-F238E27FC236}">
                <a16:creationId xmlns:a16="http://schemas.microsoft.com/office/drawing/2014/main" id="{905D2C23-7777-29E1-9399-CCC935F9F9C3}"/>
              </a:ext>
            </a:extLst>
          </p:cNvPr>
          <p:cNvSpPr txBox="1"/>
          <p:nvPr/>
        </p:nvSpPr>
        <p:spPr>
          <a:xfrm>
            <a:off x="6604463" y="1782845"/>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2" name="Left Brace 31">
            <a:extLst>
              <a:ext uri="{FF2B5EF4-FFF2-40B4-BE49-F238E27FC236}">
                <a16:creationId xmlns:a16="http://schemas.microsoft.com/office/drawing/2014/main" id="{0E4DB9CA-F3B0-1D32-5792-D72768A87C8D}"/>
              </a:ext>
            </a:extLst>
          </p:cNvPr>
          <p:cNvSpPr/>
          <p:nvPr/>
        </p:nvSpPr>
        <p:spPr bwMode="auto">
          <a:xfrm rot="16200000">
            <a:off x="2749263" y="2716898"/>
            <a:ext cx="228600" cy="62255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3" name="TextBox 32">
            <a:extLst>
              <a:ext uri="{FF2B5EF4-FFF2-40B4-BE49-F238E27FC236}">
                <a16:creationId xmlns:a16="http://schemas.microsoft.com/office/drawing/2014/main" id="{C00833D9-06ED-E007-9989-10956B024DFF}"/>
              </a:ext>
            </a:extLst>
          </p:cNvPr>
          <p:cNvSpPr txBox="1"/>
          <p:nvPr/>
        </p:nvSpPr>
        <p:spPr>
          <a:xfrm>
            <a:off x="2112394" y="3152001"/>
            <a:ext cx="1588897" cy="276999"/>
          </a:xfrm>
          <a:prstGeom prst="rect">
            <a:avLst/>
          </a:prstGeom>
          <a:noFill/>
        </p:spPr>
        <p:txBody>
          <a:bodyPr wrap="none" rtlCol="0">
            <a:spAutoFit/>
          </a:bodyPr>
          <a:lstStyle/>
          <a:p>
            <a:r>
              <a:rPr lang="en-US" dirty="0"/>
              <a:t>2048 bits / &lt;882 errors</a:t>
            </a:r>
          </a:p>
        </p:txBody>
      </p:sp>
      <p:sp>
        <p:nvSpPr>
          <p:cNvPr id="34" name="Left Brace 33">
            <a:extLst>
              <a:ext uri="{FF2B5EF4-FFF2-40B4-BE49-F238E27FC236}">
                <a16:creationId xmlns:a16="http://schemas.microsoft.com/office/drawing/2014/main" id="{6492E709-A225-4CBD-B493-D8FF621B70A1}"/>
              </a:ext>
            </a:extLst>
          </p:cNvPr>
          <p:cNvSpPr/>
          <p:nvPr/>
        </p:nvSpPr>
        <p:spPr bwMode="auto">
          <a:xfrm rot="16200000">
            <a:off x="6972026" y="2139414"/>
            <a:ext cx="228600" cy="170372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5" name="TextBox 34">
            <a:extLst>
              <a:ext uri="{FF2B5EF4-FFF2-40B4-BE49-F238E27FC236}">
                <a16:creationId xmlns:a16="http://schemas.microsoft.com/office/drawing/2014/main" id="{5E152003-4D3B-93DA-E42E-28716A38CBFC}"/>
              </a:ext>
            </a:extLst>
          </p:cNvPr>
          <p:cNvSpPr txBox="1"/>
          <p:nvPr/>
        </p:nvSpPr>
        <p:spPr>
          <a:xfrm>
            <a:off x="6335159" y="3152001"/>
            <a:ext cx="1665841" cy="276999"/>
          </a:xfrm>
          <a:prstGeom prst="rect">
            <a:avLst/>
          </a:prstGeom>
          <a:noFill/>
        </p:spPr>
        <p:txBody>
          <a:bodyPr wrap="none" rtlCol="0">
            <a:spAutoFit/>
          </a:bodyPr>
          <a:lstStyle/>
          <a:p>
            <a:r>
              <a:rPr lang="en-US" dirty="0"/>
              <a:t>4096 bits / &lt;1848 errors</a:t>
            </a:r>
          </a:p>
        </p:txBody>
      </p:sp>
      <p:sp>
        <p:nvSpPr>
          <p:cNvPr id="36" name="Preamble…">
            <a:extLst>
              <a:ext uri="{FF2B5EF4-FFF2-40B4-BE49-F238E27FC236}">
                <a16:creationId xmlns:a16="http://schemas.microsoft.com/office/drawing/2014/main" id="{30A987B6-3B2A-2BA4-8357-A3520E459F4A}"/>
              </a:ext>
            </a:extLst>
          </p:cNvPr>
          <p:cNvSpPr/>
          <p:nvPr/>
        </p:nvSpPr>
        <p:spPr>
          <a:xfrm>
            <a:off x="1477929" y="2220098"/>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37" name="Line">
            <a:extLst>
              <a:ext uri="{FF2B5EF4-FFF2-40B4-BE49-F238E27FC236}">
                <a16:creationId xmlns:a16="http://schemas.microsoft.com/office/drawing/2014/main" id="{7A1BB87C-129F-CBB8-9148-7366A6BCD32F}"/>
              </a:ext>
            </a:extLst>
          </p:cNvPr>
          <p:cNvSpPr/>
          <p:nvPr/>
        </p:nvSpPr>
        <p:spPr>
          <a:xfrm flipV="1">
            <a:off x="1475046" y="1876601"/>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38" name="Line">
            <a:extLst>
              <a:ext uri="{FF2B5EF4-FFF2-40B4-BE49-F238E27FC236}">
                <a16:creationId xmlns:a16="http://schemas.microsoft.com/office/drawing/2014/main" id="{560F1519-8E7C-3AA2-D59A-ADC4DB9682CB}"/>
              </a:ext>
            </a:extLst>
          </p:cNvPr>
          <p:cNvSpPr/>
          <p:nvPr/>
        </p:nvSpPr>
        <p:spPr>
          <a:xfrm>
            <a:off x="1470723" y="2024483"/>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9" name="Line">
            <a:extLst>
              <a:ext uri="{FF2B5EF4-FFF2-40B4-BE49-F238E27FC236}">
                <a16:creationId xmlns:a16="http://schemas.microsoft.com/office/drawing/2014/main" id="{CDCA7B81-7613-A454-5730-5D4C91B1F5A4}"/>
              </a:ext>
            </a:extLst>
          </p:cNvPr>
          <p:cNvSpPr/>
          <p:nvPr/>
        </p:nvSpPr>
        <p:spPr>
          <a:xfrm flipV="1">
            <a:off x="2553408" y="1876601"/>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40" name="Line">
            <a:extLst>
              <a:ext uri="{FF2B5EF4-FFF2-40B4-BE49-F238E27FC236}">
                <a16:creationId xmlns:a16="http://schemas.microsoft.com/office/drawing/2014/main" id="{2C81EA4E-47C0-9820-719E-02A7748841F6}"/>
              </a:ext>
            </a:extLst>
          </p:cNvPr>
          <p:cNvSpPr/>
          <p:nvPr/>
        </p:nvSpPr>
        <p:spPr>
          <a:xfrm>
            <a:off x="759748" y="2508356"/>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41" name="(1+Z) ms">
            <a:extLst>
              <a:ext uri="{FF2B5EF4-FFF2-40B4-BE49-F238E27FC236}">
                <a16:creationId xmlns:a16="http://schemas.microsoft.com/office/drawing/2014/main" id="{F6A6F80C-B737-4FB7-F938-111354CC4484}"/>
              </a:ext>
            </a:extLst>
          </p:cNvPr>
          <p:cNvSpPr txBox="1"/>
          <p:nvPr/>
        </p:nvSpPr>
        <p:spPr>
          <a:xfrm>
            <a:off x="1752007" y="1777097"/>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42" name="Preamble…">
            <a:extLst>
              <a:ext uri="{FF2B5EF4-FFF2-40B4-BE49-F238E27FC236}">
                <a16:creationId xmlns:a16="http://schemas.microsoft.com/office/drawing/2014/main" id="{BBACBDCF-4A6A-33B8-3414-0077AE64BEDA}"/>
              </a:ext>
            </a:extLst>
          </p:cNvPr>
          <p:cNvSpPr/>
          <p:nvPr/>
        </p:nvSpPr>
        <p:spPr>
          <a:xfrm>
            <a:off x="5160112" y="2225846"/>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43" name="Line">
            <a:extLst>
              <a:ext uri="{FF2B5EF4-FFF2-40B4-BE49-F238E27FC236}">
                <a16:creationId xmlns:a16="http://schemas.microsoft.com/office/drawing/2014/main" id="{D1A8D54A-51FE-D622-44D8-553A36984E73}"/>
              </a:ext>
            </a:extLst>
          </p:cNvPr>
          <p:cNvSpPr/>
          <p:nvPr/>
        </p:nvSpPr>
        <p:spPr>
          <a:xfrm flipV="1">
            <a:off x="5157229" y="1882349"/>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44" name="Line">
            <a:extLst>
              <a:ext uri="{FF2B5EF4-FFF2-40B4-BE49-F238E27FC236}">
                <a16:creationId xmlns:a16="http://schemas.microsoft.com/office/drawing/2014/main" id="{532F97FA-45F1-EC3A-30EC-6C683D3A2A29}"/>
              </a:ext>
            </a:extLst>
          </p:cNvPr>
          <p:cNvSpPr/>
          <p:nvPr/>
        </p:nvSpPr>
        <p:spPr>
          <a:xfrm>
            <a:off x="5152906" y="2030231"/>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45" name="Line">
            <a:extLst>
              <a:ext uri="{FF2B5EF4-FFF2-40B4-BE49-F238E27FC236}">
                <a16:creationId xmlns:a16="http://schemas.microsoft.com/office/drawing/2014/main" id="{94949854-69E9-C52B-B87A-78EFE2DE49FB}"/>
              </a:ext>
            </a:extLst>
          </p:cNvPr>
          <p:cNvSpPr/>
          <p:nvPr/>
        </p:nvSpPr>
        <p:spPr>
          <a:xfrm flipV="1">
            <a:off x="6235591" y="1882349"/>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46" name="Line">
            <a:extLst>
              <a:ext uri="{FF2B5EF4-FFF2-40B4-BE49-F238E27FC236}">
                <a16:creationId xmlns:a16="http://schemas.microsoft.com/office/drawing/2014/main" id="{23C4CEE8-2C64-AC29-C3C3-4D6255B86508}"/>
              </a:ext>
            </a:extLst>
          </p:cNvPr>
          <p:cNvSpPr/>
          <p:nvPr/>
        </p:nvSpPr>
        <p:spPr>
          <a:xfrm>
            <a:off x="4441931" y="2514104"/>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47" name="(1+Z) ms">
            <a:extLst>
              <a:ext uri="{FF2B5EF4-FFF2-40B4-BE49-F238E27FC236}">
                <a16:creationId xmlns:a16="http://schemas.microsoft.com/office/drawing/2014/main" id="{87978619-9412-CACC-2B45-76061D800878}"/>
              </a:ext>
            </a:extLst>
          </p:cNvPr>
          <p:cNvSpPr txBox="1"/>
          <p:nvPr/>
        </p:nvSpPr>
        <p:spPr>
          <a:xfrm>
            <a:off x="5434190" y="1782845"/>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58EB3D0-0E9F-4830-033B-8F0535C3C423}"/>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325050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2399-2434-4725-9CDC-CE9E5F89210F}"/>
              </a:ext>
            </a:extLst>
          </p:cNvPr>
          <p:cNvSpPr>
            <a:spLocks noGrp="1"/>
          </p:cNvSpPr>
          <p:nvPr>
            <p:ph type="title"/>
          </p:nvPr>
        </p:nvSpPr>
        <p:spPr/>
        <p:txBody>
          <a:bodyPr/>
          <a:lstStyle/>
          <a:p>
            <a:r>
              <a:rPr lang="en-US" sz="2800" dirty="0">
                <a:latin typeface="+mn-lt"/>
              </a:rPr>
              <a:t>Sensitivity of Ranging Integrity Fragment</a:t>
            </a:r>
            <a:endParaRPr lang="en-US" sz="2800" dirty="0"/>
          </a:p>
        </p:txBody>
      </p:sp>
      <p:sp>
        <p:nvSpPr>
          <p:cNvPr id="3" name="Content Placeholder 2">
            <a:extLst>
              <a:ext uri="{FF2B5EF4-FFF2-40B4-BE49-F238E27FC236}">
                <a16:creationId xmlns:a16="http://schemas.microsoft.com/office/drawing/2014/main" id="{46C343DA-AE80-1B7D-EE66-0ADD4BCE2A87}"/>
              </a:ext>
            </a:extLst>
          </p:cNvPr>
          <p:cNvSpPr>
            <a:spLocks noGrp="1"/>
          </p:cNvSpPr>
          <p:nvPr>
            <p:ph idx="1"/>
          </p:nvPr>
        </p:nvSpPr>
        <p:spPr/>
        <p:txBody>
          <a:bodyPr/>
          <a:lstStyle/>
          <a:p>
            <a:pPr>
              <a:spcBef>
                <a:spcPts val="600"/>
              </a:spcBef>
              <a:defRPr/>
            </a:pPr>
            <a:r>
              <a:rPr lang="en-US" altLang="" sz="1800" b="1" dirty="0"/>
              <a:t>Sensitivity performances of a </a:t>
            </a:r>
            <a:r>
              <a:rPr lang="en-US" altLang="" sz="1800" b="1" u="sng" dirty="0"/>
              <a:t>single</a:t>
            </a:r>
            <a:r>
              <a:rPr lang="en-US" altLang="" sz="1800" b="1" dirty="0"/>
              <a:t> RIF message using distance commitment</a:t>
            </a:r>
          </a:p>
          <a:p>
            <a:pPr lvl="1">
              <a:spcBef>
                <a:spcPts val="600"/>
              </a:spcBef>
              <a:buFont typeface="Arial" panose="020B0604020202020204" pitchFamily="34" charset="0"/>
              <a:buChar char="•"/>
              <a:defRPr/>
            </a:pPr>
            <a:r>
              <a:rPr lang="en-US" altLang="" sz="1600" dirty="0"/>
              <a:t>Fixed security level of 32 bits</a:t>
            </a:r>
          </a:p>
          <a:p>
            <a:pPr lvl="1">
              <a:spcBef>
                <a:spcPts val="600"/>
              </a:spcBef>
              <a:buFont typeface="Arial" panose="020B0604020202020204" pitchFamily="34" charset="0"/>
              <a:buChar char="•"/>
              <a:defRPr/>
            </a:pPr>
            <a:r>
              <a:rPr lang="en-US" altLang="" sz="1600" dirty="0"/>
              <a:t>Pulses are grouped in bursts of 1 or 4 pulses </a:t>
            </a:r>
            <a:br>
              <a:rPr lang="en-US" altLang="" sz="1600" dirty="0"/>
            </a:br>
            <a:r>
              <a:rPr lang="en-US" altLang="" sz="1600" dirty="0">
                <a:sym typeface="Wingdings" panose="05000000000000000000" pitchFamily="2" charset="2"/>
              </a:rPr>
              <a:t> burst repetition frequency: </a:t>
            </a:r>
            <a:r>
              <a:rPr lang="en-US" altLang="" sz="1600" dirty="0"/>
              <a:t>BRF = PRF/[1 or 4]</a:t>
            </a:r>
          </a:p>
          <a:p>
            <a:pPr lvl="1">
              <a:spcBef>
                <a:spcPts val="600"/>
              </a:spcBef>
              <a:buFont typeface="Arial" panose="020B0604020202020204" pitchFamily="34" charset="0"/>
              <a:buChar char="•"/>
              <a:defRPr/>
            </a:pPr>
            <a:r>
              <a:rPr lang="en-US" altLang="" sz="1600" dirty="0"/>
              <a:t>Same mean PRF = 62.4 MHz</a:t>
            </a:r>
          </a:p>
          <a:p>
            <a:pPr lvl="1">
              <a:spcBef>
                <a:spcPts val="600"/>
              </a:spcBef>
              <a:buFont typeface="Arial" panose="020B0604020202020204" pitchFamily="34" charset="0"/>
              <a:buChar char="•"/>
              <a:defRPr/>
            </a:pPr>
            <a:r>
              <a:rPr lang="en-US" altLang="" sz="1600" dirty="0"/>
              <a:t>Same number of pulses used for each RIF format</a:t>
            </a:r>
          </a:p>
          <a:p>
            <a:pPr lvl="1">
              <a:spcBef>
                <a:spcPts val="600"/>
              </a:spcBef>
              <a:buFont typeface="Arial" panose="020B0604020202020204" pitchFamily="34" charset="0"/>
              <a:buChar char="•"/>
              <a:defRPr/>
            </a:pPr>
            <a:r>
              <a:rPr lang="en-US" sz="1600" dirty="0"/>
              <a:t>Clock offset (that introduces CFO/SFO) is also known (has been extracted from NB fragment) and fixed to 0 ppm in the following performance simulations</a:t>
            </a:r>
            <a:endParaRPr lang="en-US" sz="1800" dirty="0"/>
          </a:p>
        </p:txBody>
      </p:sp>
      <p:sp>
        <p:nvSpPr>
          <p:cNvPr id="4" name="Date Placeholder 3">
            <a:extLst>
              <a:ext uri="{FF2B5EF4-FFF2-40B4-BE49-F238E27FC236}">
                <a16:creationId xmlns:a16="http://schemas.microsoft.com/office/drawing/2014/main" id="{60659AD8-20B2-433D-EE7E-54D24F1E3463}"/>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6982883D-0303-E405-6E58-B420EE6FD07D}"/>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9D9E7D63-462E-3D6B-006B-1712C4EAB7A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7" name="Rectangle 6">
            <a:extLst>
              <a:ext uri="{FF2B5EF4-FFF2-40B4-BE49-F238E27FC236}">
                <a16:creationId xmlns:a16="http://schemas.microsoft.com/office/drawing/2014/main" id="{81359C28-2FBC-EAC8-7D89-01F01BCE0DB7}"/>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2878420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04C8-5F36-D559-21B7-BA89655BB33B}"/>
              </a:ext>
            </a:extLst>
          </p:cNvPr>
          <p:cNvSpPr>
            <a:spLocks noGrp="1"/>
          </p:cNvSpPr>
          <p:nvPr>
            <p:ph type="title"/>
          </p:nvPr>
        </p:nvSpPr>
        <p:spPr/>
        <p:txBody>
          <a:bodyPr/>
          <a:lstStyle/>
          <a:p>
            <a:r>
              <a:rPr lang="en-US" sz="3600" dirty="0">
                <a:latin typeface="+mn-lt"/>
              </a:rPr>
              <a:t>Results in AWGN</a:t>
            </a:r>
            <a:endParaRPr lang="en-US" dirty="0"/>
          </a:p>
        </p:txBody>
      </p:sp>
      <p:sp>
        <p:nvSpPr>
          <p:cNvPr id="3" name="Content Placeholder 2">
            <a:extLst>
              <a:ext uri="{FF2B5EF4-FFF2-40B4-BE49-F238E27FC236}">
                <a16:creationId xmlns:a16="http://schemas.microsoft.com/office/drawing/2014/main" id="{8A25AA01-E7E0-23ED-6801-680DB902A929}"/>
              </a:ext>
            </a:extLst>
          </p:cNvPr>
          <p:cNvSpPr>
            <a:spLocks noGrp="1"/>
          </p:cNvSpPr>
          <p:nvPr>
            <p:ph idx="1"/>
          </p:nvPr>
        </p:nvSpPr>
        <p:spPr>
          <a:xfrm>
            <a:off x="487565" y="1447797"/>
            <a:ext cx="8168870" cy="4724403"/>
          </a:xfrm>
        </p:spPr>
        <p:txBody>
          <a:bodyPr/>
          <a:lstStyle/>
          <a:p>
            <a:pPr marL="0" indent="0">
              <a:buNone/>
            </a:pPr>
            <a:r>
              <a:rPr lang="en-US" sz="1800" b="1" dirty="0"/>
              <a:t>Comparison of sensitivity between UWB PRE fragment and RIF in AWGN</a:t>
            </a:r>
          </a:p>
          <a:p>
            <a:pPr marL="0" indent="0">
              <a:buNone/>
            </a:pPr>
            <a:endParaRPr lang="en-US" sz="1800" dirty="0"/>
          </a:p>
          <a:p>
            <a:r>
              <a:rPr lang="en-US" sz="1800" dirty="0"/>
              <a:t>32-bit equivalent security level (e. g. 2048 bits / &lt;882 errors)</a:t>
            </a:r>
          </a:p>
          <a:p>
            <a:pPr marL="0" indent="0">
              <a:buNone/>
            </a:pPr>
            <a:endParaRPr lang="en-US" sz="1800" dirty="0"/>
          </a:p>
          <a:p>
            <a:r>
              <a:rPr lang="en-US" sz="1800" dirty="0"/>
              <a:t>PRE has a 6 dB better sensitivity:</a:t>
            </a:r>
            <a:br>
              <a:rPr lang="en-US" sz="1800" dirty="0"/>
            </a:br>
            <a:r>
              <a:rPr lang="en-US" sz="1800" dirty="0"/>
              <a:t>P</a:t>
            </a:r>
            <a:r>
              <a:rPr lang="en-US" sz="1800" baseline="-25000" dirty="0"/>
              <a:t>RX,1RIF </a:t>
            </a:r>
            <a:r>
              <a:rPr lang="en-US" sz="1800" dirty="0"/>
              <a:t>- P</a:t>
            </a:r>
            <a:r>
              <a:rPr lang="en-US" sz="1800" baseline="-25000" dirty="0"/>
              <a:t>RX,1PRE </a:t>
            </a:r>
            <a:r>
              <a:rPr lang="en-US" sz="1800" dirty="0"/>
              <a:t>= </a:t>
            </a:r>
            <a:r>
              <a:rPr lang="el-GR" sz="1800" dirty="0"/>
              <a:t>Δ</a:t>
            </a:r>
            <a:r>
              <a:rPr lang="en-US" sz="1800" dirty="0"/>
              <a:t>P</a:t>
            </a:r>
            <a:r>
              <a:rPr lang="en-US" sz="1800" baseline="-25000" dirty="0"/>
              <a:t>RX</a:t>
            </a:r>
            <a:r>
              <a:rPr lang="en-US" sz="1800" dirty="0"/>
              <a:t> = 6 dB</a:t>
            </a:r>
          </a:p>
          <a:p>
            <a:pPr marL="0" indent="0">
              <a:buNone/>
            </a:pPr>
            <a:br>
              <a:rPr lang="en-US" sz="1800" dirty="0">
                <a:sym typeface="Wingdings" panose="05000000000000000000" pitchFamily="2" charset="2"/>
              </a:rPr>
            </a:br>
            <a:r>
              <a:rPr lang="en-US" sz="1800" dirty="0">
                <a:sym typeface="Wingdings" panose="05000000000000000000" pitchFamily="2" charset="2"/>
              </a:rPr>
              <a:t> t</a:t>
            </a:r>
            <a:r>
              <a:rPr lang="en-US" sz="1800" dirty="0"/>
              <a:t>o balance PRE and RIF in AWGN </a:t>
            </a:r>
            <a:br>
              <a:rPr lang="en-US" sz="1800" dirty="0"/>
            </a:br>
            <a:r>
              <a:rPr lang="en-US" sz="1800" dirty="0"/>
              <a:t>a 1:4 ratio is needed for #PRE:#RIF</a:t>
            </a:r>
            <a:br>
              <a:rPr lang="en-US" sz="1800" dirty="0"/>
            </a:br>
            <a:r>
              <a:rPr lang="en-US" sz="1800" dirty="0"/>
              <a:t>(RIF is the “bottleneck” due to security</a:t>
            </a:r>
            <a:br>
              <a:rPr lang="en-US" sz="1800" dirty="0"/>
            </a:br>
            <a:r>
              <a:rPr lang="en-US" sz="1800" dirty="0"/>
              <a:t>hardness requirement and the unique path)</a:t>
            </a:r>
          </a:p>
          <a:p>
            <a:pPr marL="0" indent="0">
              <a:buNone/>
            </a:pPr>
            <a:endParaRPr lang="en-US" sz="1800" dirty="0"/>
          </a:p>
          <a:p>
            <a:pPr marL="0" indent="0">
              <a:buNone/>
            </a:pPr>
            <a:r>
              <a:rPr lang="en-US" sz="1800" dirty="0">
                <a:sym typeface="Wingdings" panose="05000000000000000000" pitchFamily="2" charset="2"/>
              </a:rPr>
              <a:t> L</a:t>
            </a:r>
            <a:r>
              <a:rPr lang="en-US" sz="1800" dirty="0"/>
              <a:t>ink budget for 32-bit secure ranging </a:t>
            </a:r>
            <a:br>
              <a:rPr lang="en-US" sz="1800" dirty="0"/>
            </a:br>
            <a:r>
              <a:rPr lang="en-US" sz="1800" dirty="0"/>
              <a:t>reaches 100 dB (assuming 12 dB </a:t>
            </a:r>
            <a:br>
              <a:rPr lang="en-US" sz="1800" dirty="0"/>
            </a:br>
            <a:r>
              <a:rPr lang="en-US" sz="1800" dirty="0"/>
              <a:t>implementation losses and P</a:t>
            </a:r>
            <a:r>
              <a:rPr lang="en-US" sz="1800" baseline="-25000" dirty="0"/>
              <a:t>TX</a:t>
            </a:r>
            <a:r>
              <a:rPr lang="en-US" sz="1800" dirty="0"/>
              <a:t> = -7.5 dBm) </a:t>
            </a:r>
          </a:p>
          <a:p>
            <a:endParaRPr lang="en-US" sz="1800" dirty="0"/>
          </a:p>
        </p:txBody>
      </p:sp>
      <p:sp>
        <p:nvSpPr>
          <p:cNvPr id="4" name="Date Placeholder 3">
            <a:extLst>
              <a:ext uri="{FF2B5EF4-FFF2-40B4-BE49-F238E27FC236}">
                <a16:creationId xmlns:a16="http://schemas.microsoft.com/office/drawing/2014/main" id="{F3883B00-00EF-49A1-34C9-0C77DF483F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2888268-C521-98A4-B048-4E6DC8449EB2}"/>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83FA0F82-8B83-092D-FA31-68B5B636B4E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pic>
        <p:nvPicPr>
          <p:cNvPr id="8" name="Picture 7">
            <a:extLst>
              <a:ext uri="{FF2B5EF4-FFF2-40B4-BE49-F238E27FC236}">
                <a16:creationId xmlns:a16="http://schemas.microsoft.com/office/drawing/2014/main" id="{A3832A45-9A4B-1275-D280-9E942CBBEE4A}"/>
              </a:ext>
            </a:extLst>
          </p:cNvPr>
          <p:cNvPicPr>
            <a:picLocks noChangeAspect="1"/>
          </p:cNvPicPr>
          <p:nvPr/>
        </p:nvPicPr>
        <p:blipFill>
          <a:blip r:embed="rId3"/>
          <a:stretch>
            <a:fillRect/>
          </a:stretch>
        </p:blipFill>
        <p:spPr>
          <a:xfrm>
            <a:off x="4811935" y="2438400"/>
            <a:ext cx="4408265" cy="3306198"/>
          </a:xfrm>
          <a:prstGeom prst="rect">
            <a:avLst/>
          </a:prstGeom>
        </p:spPr>
      </p:pic>
      <p:cxnSp>
        <p:nvCxnSpPr>
          <p:cNvPr id="13" name="Straight Arrow Connector 12">
            <a:extLst>
              <a:ext uri="{FF2B5EF4-FFF2-40B4-BE49-F238E27FC236}">
                <a16:creationId xmlns:a16="http://schemas.microsoft.com/office/drawing/2014/main" id="{668E33BA-0CD6-C151-0873-47561ECB658E}"/>
              </a:ext>
            </a:extLst>
          </p:cNvPr>
          <p:cNvCxnSpPr/>
          <p:nvPr/>
        </p:nvCxnSpPr>
        <p:spPr bwMode="auto">
          <a:xfrm>
            <a:off x="6930580" y="4038600"/>
            <a:ext cx="129921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a:extLst>
              <a:ext uri="{FF2B5EF4-FFF2-40B4-BE49-F238E27FC236}">
                <a16:creationId xmlns:a16="http://schemas.microsoft.com/office/drawing/2014/main" id="{11D5AD77-8839-148A-35CE-6867E6F49C3E}"/>
              </a:ext>
            </a:extLst>
          </p:cNvPr>
          <p:cNvSpPr txBox="1"/>
          <p:nvPr/>
        </p:nvSpPr>
        <p:spPr>
          <a:xfrm>
            <a:off x="6781800" y="3623846"/>
            <a:ext cx="1407373" cy="338554"/>
          </a:xfrm>
          <a:prstGeom prst="rect">
            <a:avLst/>
          </a:prstGeom>
          <a:noFill/>
        </p:spPr>
        <p:txBody>
          <a:bodyPr wrap="none" rtlCol="0">
            <a:spAutoFit/>
          </a:bodyPr>
          <a:lstStyle/>
          <a:p>
            <a:r>
              <a:rPr lang="el-GR" sz="1600" dirty="0">
                <a:latin typeface="Calibri" panose="020F0502020204030204" pitchFamily="34" charset="0"/>
                <a:cs typeface="Calibri" panose="020F0502020204030204" pitchFamily="34" charset="0"/>
              </a:rPr>
              <a:t>Δ</a:t>
            </a:r>
            <a:r>
              <a:rPr lang="en-US" sz="1600" dirty="0">
                <a:latin typeface="Calibri" panose="020F0502020204030204" pitchFamily="34" charset="0"/>
                <a:cs typeface="Calibri" panose="020F0502020204030204" pitchFamily="34" charset="0"/>
              </a:rPr>
              <a:t>P</a:t>
            </a:r>
            <a:r>
              <a:rPr lang="en-US" sz="1600" baseline="-25000" dirty="0">
                <a:latin typeface="Calibri" panose="020F0502020204030204" pitchFamily="34" charset="0"/>
                <a:cs typeface="Calibri" panose="020F0502020204030204" pitchFamily="34" charset="0"/>
              </a:rPr>
              <a:t>RX|AWGN</a:t>
            </a:r>
            <a:r>
              <a:rPr lang="en-US" sz="1600" dirty="0">
                <a:latin typeface="Calibri" panose="020F0502020204030204" pitchFamily="34" charset="0"/>
                <a:cs typeface="Calibri" panose="020F0502020204030204" pitchFamily="34" charset="0"/>
              </a:rPr>
              <a:t>=6dB</a:t>
            </a:r>
            <a:endParaRPr lang="en-US" dirty="0">
              <a:latin typeface="Calibri" panose="020F0502020204030204" pitchFamily="34" charset="0"/>
              <a:cs typeface="Calibri" panose="020F0502020204030204" pitchFamily="34" charset="0"/>
            </a:endParaRPr>
          </a:p>
        </p:txBody>
      </p:sp>
      <p:sp>
        <p:nvSpPr>
          <p:cNvPr id="10" name="Rectangle 9">
            <a:extLst>
              <a:ext uri="{FF2B5EF4-FFF2-40B4-BE49-F238E27FC236}">
                <a16:creationId xmlns:a16="http://schemas.microsoft.com/office/drawing/2014/main" id="{3CB17319-A697-62A0-EE8F-715A2AC1E8B2}"/>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3101870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04C8-5F36-D559-21B7-BA89655BB33B}"/>
              </a:ext>
            </a:extLst>
          </p:cNvPr>
          <p:cNvSpPr>
            <a:spLocks noGrp="1"/>
          </p:cNvSpPr>
          <p:nvPr>
            <p:ph type="title"/>
          </p:nvPr>
        </p:nvSpPr>
        <p:spPr/>
        <p:txBody>
          <a:bodyPr/>
          <a:lstStyle/>
          <a:p>
            <a:r>
              <a:rPr lang="en-US" sz="3600" dirty="0">
                <a:latin typeface="+mn-lt"/>
              </a:rPr>
              <a:t>Results </a:t>
            </a:r>
            <a:r>
              <a:rPr lang="en-US" dirty="0">
                <a:latin typeface="+mn-lt"/>
              </a:rPr>
              <a:t>in CM</a:t>
            </a:r>
            <a:endParaRPr lang="en-US" dirty="0"/>
          </a:p>
        </p:txBody>
      </p:sp>
      <p:sp>
        <p:nvSpPr>
          <p:cNvPr id="3" name="Content Placeholder 2">
            <a:extLst>
              <a:ext uri="{FF2B5EF4-FFF2-40B4-BE49-F238E27FC236}">
                <a16:creationId xmlns:a16="http://schemas.microsoft.com/office/drawing/2014/main" id="{8A25AA01-E7E0-23ED-6801-680DB902A929}"/>
              </a:ext>
            </a:extLst>
          </p:cNvPr>
          <p:cNvSpPr>
            <a:spLocks noGrp="1"/>
          </p:cNvSpPr>
          <p:nvPr>
            <p:ph idx="1"/>
          </p:nvPr>
        </p:nvSpPr>
        <p:spPr>
          <a:xfrm>
            <a:off x="487565" y="1447797"/>
            <a:ext cx="8168870" cy="2014327"/>
          </a:xfrm>
        </p:spPr>
        <p:txBody>
          <a:bodyPr/>
          <a:lstStyle/>
          <a:p>
            <a:pPr marL="0" indent="0">
              <a:spcBef>
                <a:spcPts val="600"/>
              </a:spcBef>
              <a:buNone/>
            </a:pPr>
            <a:r>
              <a:rPr lang="en-US" sz="1800" b="1" dirty="0"/>
              <a:t>Comparison between PRE fragment and RIF under NLOS channels</a:t>
            </a:r>
          </a:p>
          <a:p>
            <a:pPr>
              <a:spcBef>
                <a:spcPts val="600"/>
              </a:spcBef>
            </a:pPr>
            <a:r>
              <a:rPr lang="en-US" sz="1800" dirty="0"/>
              <a:t>Channel assumptions</a:t>
            </a:r>
          </a:p>
          <a:p>
            <a:pPr lvl="1">
              <a:spcBef>
                <a:spcPts val="600"/>
              </a:spcBef>
            </a:pPr>
            <a:r>
              <a:rPr lang="en-US" sz="1600" dirty="0"/>
              <a:t>NLOS channels from ref. [CM4a]</a:t>
            </a:r>
          </a:p>
          <a:p>
            <a:pPr lvl="1">
              <a:spcBef>
                <a:spcPts val="600"/>
              </a:spcBef>
            </a:pPr>
            <a:r>
              <a:rPr lang="en-US" altLang="" sz="1600" dirty="0"/>
              <a:t>Channel State Information (CSI) is obtained from the UWB preamble fragment of the NBA-MMS message and is considered perfect</a:t>
            </a:r>
          </a:p>
          <a:p>
            <a:pPr>
              <a:spcBef>
                <a:spcPts val="600"/>
              </a:spcBef>
            </a:pPr>
            <a:r>
              <a:rPr lang="en-US" sz="2000" dirty="0"/>
              <a:t>Receiver model</a:t>
            </a:r>
          </a:p>
          <a:p>
            <a:pPr lvl="1">
              <a:spcBef>
                <a:spcPts val="600"/>
              </a:spcBef>
            </a:pPr>
            <a:r>
              <a:rPr lang="en-US" sz="1600" dirty="0"/>
              <a:t>Criteria for a successful PRE in NLOS CM: </a:t>
            </a:r>
            <a:br>
              <a:rPr lang="en-US" sz="1600" dirty="0"/>
            </a:br>
            <a:r>
              <a:rPr lang="en-US" altLang="" sz="1600" i="1" dirty="0"/>
              <a:t>PRE shall give a valid position of </a:t>
            </a:r>
            <a:br>
              <a:rPr lang="en-US" altLang="" sz="1600" i="1" dirty="0"/>
            </a:br>
            <a:r>
              <a:rPr lang="en-US" altLang="" sz="1600" i="1" dirty="0"/>
              <a:t>the early path (compared to the </a:t>
            </a:r>
            <a:br>
              <a:rPr lang="en-US" altLang="" sz="1600" i="1" dirty="0"/>
            </a:br>
            <a:r>
              <a:rPr lang="en-US" altLang="" sz="1600" i="1" dirty="0"/>
              <a:t>early path in noiseless conditions)</a:t>
            </a:r>
            <a:endParaRPr lang="en-US" sz="1600" i="1" dirty="0"/>
          </a:p>
          <a:p>
            <a:pPr lvl="1">
              <a:spcBef>
                <a:spcPts val="600"/>
              </a:spcBef>
            </a:pPr>
            <a:r>
              <a:rPr lang="en-US" altLang="" sz="1600" dirty="0"/>
              <a:t>The window aperture duration </a:t>
            </a:r>
            <a:r>
              <a:rPr lang="en-US" altLang="" sz="1600" dirty="0" err="1"/>
              <a:t>T</a:t>
            </a:r>
            <a:r>
              <a:rPr lang="en-US" altLang="" sz="1600" baseline="-25000" dirty="0" err="1"/>
              <a:t>int,RF</a:t>
            </a:r>
            <a:r>
              <a:rPr lang="en-US" altLang="" sz="1600" dirty="0"/>
              <a:t> is set </a:t>
            </a:r>
            <a:br>
              <a:rPr lang="en-US" altLang="" sz="1600" dirty="0"/>
            </a:br>
            <a:r>
              <a:rPr lang="en-US" altLang="" sz="1600" dirty="0"/>
              <a:t>according to the burst duration, i.e. 4ns,16ns </a:t>
            </a:r>
            <a:br>
              <a:rPr lang="en-US" altLang="" sz="1600" dirty="0"/>
            </a:br>
            <a:r>
              <a:rPr lang="en-US" altLang="" sz="1600" dirty="0">
                <a:sym typeface="Wingdings" panose="05000000000000000000" pitchFamily="2" charset="2"/>
              </a:rPr>
              <a:t> same total window duration for all cases </a:t>
            </a:r>
            <a:br>
              <a:rPr lang="en-US" altLang="" sz="1600" dirty="0">
                <a:sym typeface="Wingdings" panose="05000000000000000000" pitchFamily="2" charset="2"/>
              </a:rPr>
            </a:br>
            <a:r>
              <a:rPr lang="en-US" altLang="" sz="1600" dirty="0">
                <a:sym typeface="Wingdings" panose="05000000000000000000" pitchFamily="2" charset="2"/>
              </a:rPr>
              <a:t>(fair comparison from the point of view </a:t>
            </a:r>
            <a:br>
              <a:rPr lang="en-US" altLang="" sz="1600" dirty="0">
                <a:sym typeface="Wingdings" panose="05000000000000000000" pitchFamily="2" charset="2"/>
              </a:rPr>
            </a:br>
            <a:r>
              <a:rPr lang="en-US" altLang="" sz="1600" dirty="0">
                <a:sym typeface="Wingdings" panose="05000000000000000000" pitchFamily="2" charset="2"/>
              </a:rPr>
              <a:t>of communication performances)</a:t>
            </a:r>
          </a:p>
          <a:p>
            <a:pPr lvl="1">
              <a:spcBef>
                <a:spcPts val="600"/>
              </a:spcBef>
            </a:pPr>
            <a:r>
              <a:rPr lang="en-US" altLang="" sz="1600" dirty="0"/>
              <a:t>Matched filter over window aperture </a:t>
            </a:r>
            <a:r>
              <a:rPr lang="en-US" altLang="" sz="1600" dirty="0" err="1"/>
              <a:t>T</a:t>
            </a:r>
            <a:r>
              <a:rPr lang="en-US" altLang="" sz="1600" baseline="-25000" dirty="0" err="1"/>
              <a:t>int,RF</a:t>
            </a:r>
            <a:r>
              <a:rPr lang="en-US" altLang="" sz="1600" dirty="0"/>
              <a:t> </a:t>
            </a:r>
          </a:p>
          <a:p>
            <a:pPr lvl="1">
              <a:spcBef>
                <a:spcPts val="600"/>
              </a:spcBef>
            </a:pPr>
            <a:endParaRPr lang="en-US" sz="1600" dirty="0"/>
          </a:p>
          <a:p>
            <a:pPr>
              <a:spcBef>
                <a:spcPts val="600"/>
              </a:spcBef>
            </a:pPr>
            <a:endParaRPr lang="en-US" sz="1800" dirty="0"/>
          </a:p>
          <a:p>
            <a:pPr marL="0" indent="0">
              <a:spcBef>
                <a:spcPts val="600"/>
              </a:spcBef>
              <a:buNone/>
            </a:pPr>
            <a:endParaRPr lang="en-US" sz="1800" dirty="0"/>
          </a:p>
        </p:txBody>
      </p:sp>
      <p:sp>
        <p:nvSpPr>
          <p:cNvPr id="4" name="Date Placeholder 3">
            <a:extLst>
              <a:ext uri="{FF2B5EF4-FFF2-40B4-BE49-F238E27FC236}">
                <a16:creationId xmlns:a16="http://schemas.microsoft.com/office/drawing/2014/main" id="{F3883B00-00EF-49A1-34C9-0C77DF483F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2888268-C521-98A4-B048-4E6DC8449EB2}"/>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83FA0F82-8B83-092D-FA31-68B5B636B4E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12" name="Picture 11">
            <a:extLst>
              <a:ext uri="{FF2B5EF4-FFF2-40B4-BE49-F238E27FC236}">
                <a16:creationId xmlns:a16="http://schemas.microsoft.com/office/drawing/2014/main" id="{58BE25B1-643E-6081-D26D-DDF311E0E25A}"/>
              </a:ext>
            </a:extLst>
          </p:cNvPr>
          <p:cNvPicPr>
            <a:picLocks noChangeAspect="1"/>
          </p:cNvPicPr>
          <p:nvPr/>
        </p:nvPicPr>
        <p:blipFill rotWithShape="1">
          <a:blip r:embed="rId3"/>
          <a:srcRect t="53809"/>
          <a:stretch/>
        </p:blipFill>
        <p:spPr>
          <a:xfrm>
            <a:off x="5175778" y="4841353"/>
            <a:ext cx="4156703" cy="1440000"/>
          </a:xfrm>
          <a:prstGeom prst="rect">
            <a:avLst/>
          </a:prstGeom>
        </p:spPr>
      </p:pic>
      <p:pic>
        <p:nvPicPr>
          <p:cNvPr id="13" name="Picture 12">
            <a:extLst>
              <a:ext uri="{FF2B5EF4-FFF2-40B4-BE49-F238E27FC236}">
                <a16:creationId xmlns:a16="http://schemas.microsoft.com/office/drawing/2014/main" id="{FCEDB677-D858-3D79-2389-EBEF8E389FE7}"/>
              </a:ext>
            </a:extLst>
          </p:cNvPr>
          <p:cNvPicPr>
            <a:picLocks noChangeAspect="1"/>
          </p:cNvPicPr>
          <p:nvPr/>
        </p:nvPicPr>
        <p:blipFill rotWithShape="1">
          <a:blip r:embed="rId4"/>
          <a:srcRect t="53809"/>
          <a:stretch/>
        </p:blipFill>
        <p:spPr>
          <a:xfrm>
            <a:off x="5175777" y="3304323"/>
            <a:ext cx="4156703" cy="1440000"/>
          </a:xfrm>
          <a:prstGeom prst="rect">
            <a:avLst/>
          </a:prstGeom>
        </p:spPr>
      </p:pic>
      <p:sp>
        <p:nvSpPr>
          <p:cNvPr id="14" name="Rectangle 13">
            <a:extLst>
              <a:ext uri="{FF2B5EF4-FFF2-40B4-BE49-F238E27FC236}">
                <a16:creationId xmlns:a16="http://schemas.microsoft.com/office/drawing/2014/main" id="{A1197618-0B32-7579-C7C5-DB6780B24E47}"/>
              </a:ext>
            </a:extLst>
          </p:cNvPr>
          <p:cNvSpPr/>
          <p:nvPr/>
        </p:nvSpPr>
        <p:spPr bwMode="auto">
          <a:xfrm>
            <a:off x="5867400" y="3462124"/>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Rectangle 14">
            <a:extLst>
              <a:ext uri="{FF2B5EF4-FFF2-40B4-BE49-F238E27FC236}">
                <a16:creationId xmlns:a16="http://schemas.microsoft.com/office/drawing/2014/main" id="{5A97BADD-A878-EE67-EEC5-4C8D2408B7F9}"/>
              </a:ext>
            </a:extLst>
          </p:cNvPr>
          <p:cNvSpPr/>
          <p:nvPr/>
        </p:nvSpPr>
        <p:spPr bwMode="auto">
          <a:xfrm>
            <a:off x="6381750" y="3462124"/>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Rectangle 15">
            <a:extLst>
              <a:ext uri="{FF2B5EF4-FFF2-40B4-BE49-F238E27FC236}">
                <a16:creationId xmlns:a16="http://schemas.microsoft.com/office/drawing/2014/main" id="{1FFD0870-387B-1E7E-F7D7-AFD8416D140A}"/>
              </a:ext>
            </a:extLst>
          </p:cNvPr>
          <p:cNvSpPr/>
          <p:nvPr/>
        </p:nvSpPr>
        <p:spPr bwMode="auto">
          <a:xfrm>
            <a:off x="6902450" y="3460750"/>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8" name="Rectangle 17">
            <a:extLst>
              <a:ext uri="{FF2B5EF4-FFF2-40B4-BE49-F238E27FC236}">
                <a16:creationId xmlns:a16="http://schemas.microsoft.com/office/drawing/2014/main" id="{CF4700D5-AB99-C1FC-97AE-1D033BE40892}"/>
              </a:ext>
            </a:extLst>
          </p:cNvPr>
          <p:cNvSpPr/>
          <p:nvPr/>
        </p:nvSpPr>
        <p:spPr bwMode="auto">
          <a:xfrm>
            <a:off x="7404100" y="3462124"/>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9" name="Rectangle 18">
            <a:extLst>
              <a:ext uri="{FF2B5EF4-FFF2-40B4-BE49-F238E27FC236}">
                <a16:creationId xmlns:a16="http://schemas.microsoft.com/office/drawing/2014/main" id="{E74BB367-6252-8FB5-8F75-34D0704ABA98}"/>
              </a:ext>
            </a:extLst>
          </p:cNvPr>
          <p:cNvSpPr/>
          <p:nvPr/>
        </p:nvSpPr>
        <p:spPr bwMode="auto">
          <a:xfrm>
            <a:off x="7918450" y="3462124"/>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0" name="Rectangle 19">
            <a:extLst>
              <a:ext uri="{FF2B5EF4-FFF2-40B4-BE49-F238E27FC236}">
                <a16:creationId xmlns:a16="http://schemas.microsoft.com/office/drawing/2014/main" id="{0FC03F8B-9827-C8C2-DEAB-4ED31DE11AB8}"/>
              </a:ext>
            </a:extLst>
          </p:cNvPr>
          <p:cNvSpPr/>
          <p:nvPr/>
        </p:nvSpPr>
        <p:spPr bwMode="auto">
          <a:xfrm>
            <a:off x="8439150" y="3460750"/>
            <a:ext cx="15240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Rectangle 20">
            <a:extLst>
              <a:ext uri="{FF2B5EF4-FFF2-40B4-BE49-F238E27FC236}">
                <a16:creationId xmlns:a16="http://schemas.microsoft.com/office/drawing/2014/main" id="{02087140-A44E-6C78-E424-CCA930100D50}"/>
              </a:ext>
            </a:extLst>
          </p:cNvPr>
          <p:cNvSpPr/>
          <p:nvPr/>
        </p:nvSpPr>
        <p:spPr bwMode="auto">
          <a:xfrm>
            <a:off x="5867400" y="5001315"/>
            <a:ext cx="51435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2" name="Rectangle 21">
            <a:extLst>
              <a:ext uri="{FF2B5EF4-FFF2-40B4-BE49-F238E27FC236}">
                <a16:creationId xmlns:a16="http://schemas.microsoft.com/office/drawing/2014/main" id="{A436448E-C813-6FA3-1167-808F91BDA41E}"/>
              </a:ext>
            </a:extLst>
          </p:cNvPr>
          <p:cNvSpPr/>
          <p:nvPr/>
        </p:nvSpPr>
        <p:spPr bwMode="auto">
          <a:xfrm>
            <a:off x="7937500" y="4985961"/>
            <a:ext cx="514350" cy="805076"/>
          </a:xfrm>
          <a:prstGeom prst="rect">
            <a:avLst/>
          </a:prstGeom>
          <a:noFill/>
          <a:ln w="190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3" name="TextBox 22">
            <a:extLst>
              <a:ext uri="{FF2B5EF4-FFF2-40B4-BE49-F238E27FC236}">
                <a16:creationId xmlns:a16="http://schemas.microsoft.com/office/drawing/2014/main" id="{96B48466-0214-52CD-5F2B-8A58D7462378}"/>
              </a:ext>
            </a:extLst>
          </p:cNvPr>
          <p:cNvSpPr txBox="1"/>
          <p:nvPr/>
        </p:nvSpPr>
        <p:spPr>
          <a:xfrm>
            <a:off x="6332560" y="3015596"/>
            <a:ext cx="1081065" cy="307777"/>
          </a:xfrm>
          <a:prstGeom prst="rect">
            <a:avLst/>
          </a:prstGeom>
          <a:noFill/>
        </p:spPr>
        <p:txBody>
          <a:bodyPr wrap="none" rtlCol="0">
            <a:spAutoFit/>
          </a:bodyPr>
          <a:lstStyle/>
          <a:p>
            <a:r>
              <a:rPr lang="en-US" sz="1400" b="1" dirty="0" err="1">
                <a:solidFill>
                  <a:srgbClr val="CC00CC"/>
                </a:solidFill>
              </a:rPr>
              <a:t>T</a:t>
            </a:r>
            <a:r>
              <a:rPr lang="en-US" sz="1400" b="1" baseline="-25000" dirty="0" err="1">
                <a:solidFill>
                  <a:srgbClr val="CC00CC"/>
                </a:solidFill>
              </a:rPr>
              <a:t>int,RF</a:t>
            </a:r>
            <a:r>
              <a:rPr lang="en-US" sz="1400" b="1" dirty="0">
                <a:solidFill>
                  <a:srgbClr val="CC00CC"/>
                </a:solidFill>
              </a:rPr>
              <a:t> = 4ns</a:t>
            </a:r>
          </a:p>
        </p:txBody>
      </p:sp>
      <p:sp>
        <p:nvSpPr>
          <p:cNvPr id="24" name="TextBox 23">
            <a:extLst>
              <a:ext uri="{FF2B5EF4-FFF2-40B4-BE49-F238E27FC236}">
                <a16:creationId xmlns:a16="http://schemas.microsoft.com/office/drawing/2014/main" id="{632F7698-3D6C-969B-5A43-AD57E8B27F73}"/>
              </a:ext>
            </a:extLst>
          </p:cNvPr>
          <p:cNvSpPr txBox="1"/>
          <p:nvPr/>
        </p:nvSpPr>
        <p:spPr>
          <a:xfrm>
            <a:off x="6309588" y="4853776"/>
            <a:ext cx="1170833" cy="307777"/>
          </a:xfrm>
          <a:prstGeom prst="rect">
            <a:avLst/>
          </a:prstGeom>
          <a:noFill/>
        </p:spPr>
        <p:txBody>
          <a:bodyPr wrap="none" rtlCol="0">
            <a:spAutoFit/>
          </a:bodyPr>
          <a:lstStyle/>
          <a:p>
            <a:r>
              <a:rPr lang="en-US" sz="1400" b="1" dirty="0" err="1">
                <a:solidFill>
                  <a:srgbClr val="CC00CC"/>
                </a:solidFill>
              </a:rPr>
              <a:t>T</a:t>
            </a:r>
            <a:r>
              <a:rPr lang="en-US" sz="1400" b="1" baseline="-25000" dirty="0" err="1">
                <a:solidFill>
                  <a:srgbClr val="CC00CC"/>
                </a:solidFill>
              </a:rPr>
              <a:t>int,RF</a:t>
            </a:r>
            <a:r>
              <a:rPr lang="en-US" sz="1400" b="1" dirty="0">
                <a:solidFill>
                  <a:srgbClr val="CC00CC"/>
                </a:solidFill>
              </a:rPr>
              <a:t> = 16ns</a:t>
            </a:r>
          </a:p>
        </p:txBody>
      </p:sp>
      <p:sp>
        <p:nvSpPr>
          <p:cNvPr id="25" name="Rectangle 24">
            <a:extLst>
              <a:ext uri="{FF2B5EF4-FFF2-40B4-BE49-F238E27FC236}">
                <a16:creationId xmlns:a16="http://schemas.microsoft.com/office/drawing/2014/main" id="{0C672DCF-E103-988C-FB6D-9B45767CE26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2382795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04C8-5F36-D559-21B7-BA89655BB33B}"/>
              </a:ext>
            </a:extLst>
          </p:cNvPr>
          <p:cNvSpPr>
            <a:spLocks noGrp="1"/>
          </p:cNvSpPr>
          <p:nvPr>
            <p:ph type="title"/>
          </p:nvPr>
        </p:nvSpPr>
        <p:spPr/>
        <p:txBody>
          <a:bodyPr/>
          <a:lstStyle/>
          <a:p>
            <a:r>
              <a:rPr lang="en-US" sz="3600" dirty="0">
                <a:latin typeface="+mn-lt"/>
              </a:rPr>
              <a:t>Results </a:t>
            </a:r>
            <a:r>
              <a:rPr lang="en-US" dirty="0">
                <a:latin typeface="+mn-lt"/>
              </a:rPr>
              <a:t>in CM</a:t>
            </a:r>
            <a:endParaRPr lang="en-US" dirty="0"/>
          </a:p>
        </p:txBody>
      </p:sp>
      <p:sp>
        <p:nvSpPr>
          <p:cNvPr id="3" name="Content Placeholder 2">
            <a:extLst>
              <a:ext uri="{FF2B5EF4-FFF2-40B4-BE49-F238E27FC236}">
                <a16:creationId xmlns:a16="http://schemas.microsoft.com/office/drawing/2014/main" id="{8A25AA01-E7E0-23ED-6801-680DB902A929}"/>
              </a:ext>
            </a:extLst>
          </p:cNvPr>
          <p:cNvSpPr>
            <a:spLocks noGrp="1"/>
          </p:cNvSpPr>
          <p:nvPr>
            <p:ph idx="1"/>
          </p:nvPr>
        </p:nvSpPr>
        <p:spPr>
          <a:xfrm>
            <a:off x="487565" y="1447797"/>
            <a:ext cx="8377218" cy="2014327"/>
          </a:xfrm>
        </p:spPr>
        <p:txBody>
          <a:bodyPr/>
          <a:lstStyle/>
          <a:p>
            <a:pPr marL="0" indent="0">
              <a:buNone/>
            </a:pPr>
            <a:r>
              <a:rPr lang="en-US" sz="1800" b="1" dirty="0"/>
              <a:t>Comparison between PRE fragment and RIF under NLOS channels</a:t>
            </a:r>
          </a:p>
          <a:p>
            <a:r>
              <a:rPr lang="en-US" sz="1800" dirty="0"/>
              <a:t>Median PRE and RIF sensitivity values are similar; however, PRE has a wider spread and may becomes the bottleneck of the MMS frame</a:t>
            </a:r>
          </a:p>
          <a:p>
            <a:r>
              <a:rPr lang="en-US" sz="1800" dirty="0"/>
              <a:t>Bursts of 4 pulses exhibits:</a:t>
            </a:r>
            <a:br>
              <a:rPr lang="en-US" sz="1800" dirty="0"/>
            </a:br>
            <a:r>
              <a:rPr lang="en-US" sz="1800" dirty="0"/>
              <a:t>- better median sensitivity, but max. mean PSD almost cancel this advantage</a:t>
            </a:r>
            <a:br>
              <a:rPr lang="en-US" sz="1800" dirty="0"/>
            </a:br>
            <a:r>
              <a:rPr lang="en-US" sz="1800" dirty="0"/>
              <a:t>- significantly smaller spread </a:t>
            </a:r>
            <a:r>
              <a:rPr lang="en-US" sz="1800" dirty="0">
                <a:sym typeface="Wingdings" panose="05000000000000000000" pitchFamily="2" charset="2"/>
              </a:rPr>
              <a:t> improvement of worst cases by &gt; 10 dB!</a:t>
            </a:r>
            <a:endParaRPr lang="en-US" sz="1800" dirty="0"/>
          </a:p>
          <a:p>
            <a:endParaRPr lang="en-US" sz="1800" dirty="0"/>
          </a:p>
          <a:p>
            <a:endParaRPr lang="en-US" sz="1800" dirty="0"/>
          </a:p>
          <a:p>
            <a:pPr marL="0" indent="0">
              <a:buNone/>
            </a:pPr>
            <a:endParaRPr lang="en-US" sz="1800" dirty="0"/>
          </a:p>
        </p:txBody>
      </p:sp>
      <p:sp>
        <p:nvSpPr>
          <p:cNvPr id="4" name="Date Placeholder 3">
            <a:extLst>
              <a:ext uri="{FF2B5EF4-FFF2-40B4-BE49-F238E27FC236}">
                <a16:creationId xmlns:a16="http://schemas.microsoft.com/office/drawing/2014/main" id="{F3883B00-00EF-49A1-34C9-0C77DF483F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2888268-C521-98A4-B048-4E6DC8449EB2}"/>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83FA0F82-8B83-092D-FA31-68B5B636B4E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11" name="Picture 10">
            <a:extLst>
              <a:ext uri="{FF2B5EF4-FFF2-40B4-BE49-F238E27FC236}">
                <a16:creationId xmlns:a16="http://schemas.microsoft.com/office/drawing/2014/main" id="{054CAA8A-9A9E-1B4A-2FAF-9857FA115EB3}"/>
              </a:ext>
            </a:extLst>
          </p:cNvPr>
          <p:cNvPicPr>
            <a:picLocks noChangeAspect="1"/>
          </p:cNvPicPr>
          <p:nvPr/>
        </p:nvPicPr>
        <p:blipFill>
          <a:blip r:embed="rId3"/>
          <a:stretch>
            <a:fillRect/>
          </a:stretch>
        </p:blipFill>
        <p:spPr>
          <a:xfrm>
            <a:off x="381701" y="3420035"/>
            <a:ext cx="4080000" cy="3060000"/>
          </a:xfrm>
          <a:prstGeom prst="rect">
            <a:avLst/>
          </a:prstGeom>
        </p:spPr>
      </p:pic>
      <p:pic>
        <p:nvPicPr>
          <p:cNvPr id="8" name="Picture 7">
            <a:extLst>
              <a:ext uri="{FF2B5EF4-FFF2-40B4-BE49-F238E27FC236}">
                <a16:creationId xmlns:a16="http://schemas.microsoft.com/office/drawing/2014/main" id="{4821D700-33EA-9230-6951-14EA79C53AC0}"/>
              </a:ext>
            </a:extLst>
          </p:cNvPr>
          <p:cNvPicPr>
            <a:picLocks noChangeAspect="1"/>
          </p:cNvPicPr>
          <p:nvPr/>
        </p:nvPicPr>
        <p:blipFill>
          <a:blip r:embed="rId4"/>
          <a:stretch>
            <a:fillRect/>
          </a:stretch>
        </p:blipFill>
        <p:spPr>
          <a:xfrm>
            <a:off x="4442299" y="3420035"/>
            <a:ext cx="4080000" cy="3060000"/>
          </a:xfrm>
          <a:prstGeom prst="rect">
            <a:avLst/>
          </a:prstGeom>
        </p:spPr>
      </p:pic>
      <p:sp>
        <p:nvSpPr>
          <p:cNvPr id="9" name="TextBox 8">
            <a:extLst>
              <a:ext uri="{FF2B5EF4-FFF2-40B4-BE49-F238E27FC236}">
                <a16:creationId xmlns:a16="http://schemas.microsoft.com/office/drawing/2014/main" id="{F46C6799-216F-F541-5373-C8A7A9DB3443}"/>
              </a:ext>
            </a:extLst>
          </p:cNvPr>
          <p:cNvSpPr txBox="1"/>
          <p:nvPr/>
        </p:nvSpPr>
        <p:spPr>
          <a:xfrm>
            <a:off x="762000" y="3292847"/>
            <a:ext cx="5623334" cy="307777"/>
          </a:xfrm>
          <a:prstGeom prst="rect">
            <a:avLst/>
          </a:prstGeom>
          <a:noFill/>
        </p:spPr>
        <p:txBody>
          <a:bodyPr wrap="none" rtlCol="0">
            <a:spAutoFit/>
          </a:bodyPr>
          <a:lstStyle/>
          <a:p>
            <a:r>
              <a:rPr lang="en-US" sz="1400" b="1" dirty="0">
                <a:latin typeface="Calibri" panose="020F0502020204030204" pitchFamily="34" charset="0"/>
                <a:cs typeface="Calibri" panose="020F0502020204030204" pitchFamily="34" charset="0"/>
              </a:rPr>
              <a:t>CM2 (residential NLOS)                                                           CM4 (office NLOS)</a:t>
            </a:r>
          </a:p>
        </p:txBody>
      </p:sp>
      <p:sp>
        <p:nvSpPr>
          <p:cNvPr id="12" name="Rectangle 11">
            <a:extLst>
              <a:ext uri="{FF2B5EF4-FFF2-40B4-BE49-F238E27FC236}">
                <a16:creationId xmlns:a16="http://schemas.microsoft.com/office/drawing/2014/main" id="{CCB43CB4-942E-6E1B-D4F1-6E49D27CF8BF}"/>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91680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E04C8-5F36-D559-21B7-BA89655BB33B}"/>
              </a:ext>
            </a:extLst>
          </p:cNvPr>
          <p:cNvSpPr>
            <a:spLocks noGrp="1"/>
          </p:cNvSpPr>
          <p:nvPr>
            <p:ph type="title"/>
          </p:nvPr>
        </p:nvSpPr>
        <p:spPr/>
        <p:txBody>
          <a:bodyPr/>
          <a:lstStyle/>
          <a:p>
            <a:r>
              <a:rPr lang="en-US" sz="3600" dirty="0">
                <a:latin typeface="+mn-lt"/>
              </a:rPr>
              <a:t>Summary &amp; Conclusions</a:t>
            </a:r>
            <a:endParaRPr lang="en-US" dirty="0"/>
          </a:p>
        </p:txBody>
      </p:sp>
      <p:sp>
        <p:nvSpPr>
          <p:cNvPr id="3" name="Content Placeholder 2">
            <a:extLst>
              <a:ext uri="{FF2B5EF4-FFF2-40B4-BE49-F238E27FC236}">
                <a16:creationId xmlns:a16="http://schemas.microsoft.com/office/drawing/2014/main" id="{8A25AA01-E7E0-23ED-6801-680DB902A929}"/>
              </a:ext>
            </a:extLst>
          </p:cNvPr>
          <p:cNvSpPr>
            <a:spLocks noGrp="1"/>
          </p:cNvSpPr>
          <p:nvPr>
            <p:ph idx="1"/>
          </p:nvPr>
        </p:nvSpPr>
        <p:spPr>
          <a:xfrm>
            <a:off x="487565" y="1447797"/>
            <a:ext cx="8168870" cy="1600203"/>
          </a:xfrm>
        </p:spPr>
        <p:txBody>
          <a:bodyPr/>
          <a:lstStyle/>
          <a:p>
            <a:pPr marL="0" indent="0">
              <a:buNone/>
            </a:pPr>
            <a:endParaRPr lang="en-US" sz="1800" dirty="0"/>
          </a:p>
          <a:p>
            <a:r>
              <a:rPr lang="en-US" sz="1800" dirty="0"/>
              <a:t>The analysis of the sensitivity performance of the RIF under challenge/response distance commitment has been performed</a:t>
            </a:r>
          </a:p>
          <a:p>
            <a:endParaRPr lang="en-US" sz="1800" dirty="0"/>
          </a:p>
          <a:p>
            <a:r>
              <a:rPr lang="en-US" sz="1800" dirty="0"/>
              <a:t>We considered the RIF with a burst of 1 and 4 pulses, while showing same median sensitivity, a 4 pulses per burst significantly improve the worst cases performance under NLOS by &gt; 10 dB</a:t>
            </a:r>
            <a:endParaRPr lang="en-US" sz="1400" dirty="0"/>
          </a:p>
          <a:p>
            <a:endParaRPr lang="en-US" sz="1800" dirty="0"/>
          </a:p>
          <a:p>
            <a:r>
              <a:rPr lang="en-US" sz="1800" dirty="0"/>
              <a:t>MMS scheme allows to optimally balance the receiver performances for the PRE and the RIF fragment for any targeted security level</a:t>
            </a:r>
          </a:p>
          <a:p>
            <a:pPr marL="0" indent="0">
              <a:buNone/>
            </a:pPr>
            <a:endParaRPr lang="en-US" sz="1800" dirty="0"/>
          </a:p>
          <a:p>
            <a:endParaRPr lang="en-US" sz="1800" dirty="0"/>
          </a:p>
          <a:p>
            <a:r>
              <a:rPr lang="en-US" sz="1800" dirty="0"/>
              <a:t>Outlook</a:t>
            </a:r>
          </a:p>
          <a:p>
            <a:pPr lvl="1"/>
            <a:r>
              <a:rPr lang="en-US" sz="1600" dirty="0"/>
              <a:t>perform analysis on other CM (body TG6) and other RIF burst formats and BRF</a:t>
            </a:r>
          </a:p>
          <a:p>
            <a:pPr lvl="1"/>
            <a:endParaRPr lang="en-US" sz="1600" dirty="0"/>
          </a:p>
        </p:txBody>
      </p:sp>
      <p:sp>
        <p:nvSpPr>
          <p:cNvPr id="4" name="Date Placeholder 3">
            <a:extLst>
              <a:ext uri="{FF2B5EF4-FFF2-40B4-BE49-F238E27FC236}">
                <a16:creationId xmlns:a16="http://schemas.microsoft.com/office/drawing/2014/main" id="{F3883B00-00EF-49A1-34C9-0C77DF483F4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2888268-C521-98A4-B048-4E6DC8449EB2}"/>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83FA0F82-8B83-092D-FA31-68B5B636B4E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
        <p:nvSpPr>
          <p:cNvPr id="7" name="Rectangle 6">
            <a:extLst>
              <a:ext uri="{FF2B5EF4-FFF2-40B4-BE49-F238E27FC236}">
                <a16:creationId xmlns:a16="http://schemas.microsoft.com/office/drawing/2014/main" id="{0406DD02-4E62-1409-C08B-19C61AEDC70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3537426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 y="2133600"/>
            <a:ext cx="9220200" cy="1600200"/>
          </a:xfrm>
          <a:prstGeom prst="rect">
            <a:avLst/>
          </a:prstGeom>
        </p:spPr>
        <p:txBody>
          <a:bodyPr>
            <a:normAutofit/>
          </a:bodyPr>
          <a:lstStyle/>
          <a:p>
            <a:r>
              <a:rPr lang="en-US" sz="3600" dirty="0">
                <a:latin typeface="+mn-lt"/>
              </a:rPr>
              <a:t>Performance analysis of </a:t>
            </a:r>
            <a:br>
              <a:rPr lang="en-US" sz="3600" dirty="0">
                <a:latin typeface="+mn-lt"/>
              </a:rPr>
            </a:br>
            <a:r>
              <a:rPr lang="en-US" sz="3600" dirty="0">
                <a:latin typeface="+mn-lt"/>
              </a:rPr>
              <a:t>Ranging Integrity Fragments (RIF)</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571628" y="6475413"/>
            <a:ext cx="76944" cy="184666"/>
          </a:xfrm>
        </p:spPr>
        <p:txBody>
          <a:bodyPr/>
          <a:lstStyle/>
          <a:p>
            <a:fld id="{86CB4B4D-7CA3-9044-876B-883B54F8677D}" type="slidenum">
              <a:rPr lang="en-US" smtClean="0"/>
              <a:t>2</a:t>
            </a:fld>
            <a:endParaRPr lang="en-US"/>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dirty="0"/>
              <a:t>D. Barras &amp; B. Danev</a:t>
            </a:r>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849241123"/>
              </p:ext>
            </p:extLst>
          </p:nvPr>
        </p:nvGraphicFramePr>
        <p:xfrm>
          <a:off x="685800" y="908721"/>
          <a:ext cx="7774632" cy="5320073"/>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1745747388"/>
                    </a:ext>
                  </a:extLst>
                </a:gridCol>
                <a:gridCol w="3202632">
                  <a:extLst>
                    <a:ext uri="{9D8B030D-6E8A-4147-A177-3AD203B41FA5}">
                      <a16:colId xmlns:a16="http://schemas.microsoft.com/office/drawing/2014/main" val="1336621721"/>
                    </a:ext>
                  </a:extLst>
                </a:gridCol>
              </a:tblGrid>
              <a:tr h="126268">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9008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19174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26268">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19174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39863">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rPr>
                        <a:t>NBA-MMS</a:t>
                      </a:r>
                      <a:r>
                        <a:rPr lang="en-US" sz="1200" baseline="0" dirty="0">
                          <a:effectLst/>
                        </a:rPr>
                        <a:t> </a:t>
                      </a:r>
                      <a:r>
                        <a:rPr lang="en-US" sz="1200" dirty="0">
                          <a:effectLst/>
                        </a:rPr>
                        <a:t>to improve link budget and</a:t>
                      </a:r>
                      <a:r>
                        <a:rPr lang="en-US" sz="1200" baseline="0" dirty="0">
                          <a:effectLst/>
                        </a:rPr>
                        <a:t> provide secure ranging by means of Ranging Integrity Fragments (RIF)</a:t>
                      </a: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126268">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19174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Quantifiable integrity levels that are not channel-dependent to allow interoperability</a:t>
                      </a:r>
                    </a:p>
                  </a:txBody>
                  <a:tcPr marL="62197" marR="62197" marT="0" marB="0"/>
                </a:tc>
                <a:extLst>
                  <a:ext uri="{0D108BD9-81ED-4DB2-BD59-A6C34878D82A}">
                    <a16:rowId xmlns:a16="http://schemas.microsoft.com/office/drawing/2014/main" val="313926360"/>
                  </a:ext>
                </a:extLst>
              </a:tr>
              <a:tr h="239863">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distance commitment approach on challenge/response messages,</a:t>
                      </a:r>
                      <a:r>
                        <a:rPr lang="en-US" sz="1200" baseline="0" dirty="0">
                          <a:effectLst/>
                          <a:latin typeface="+mn-lt"/>
                          <a:ea typeface="Calibri" panose="020F0502020204030204" pitchFamily="34" charset="0"/>
                          <a:cs typeface="Times New Roman" panose="02020603050405020304" pitchFamily="18" charset="0"/>
                        </a:rPr>
                        <a:t> </a:t>
                      </a:r>
                      <a:r>
                        <a:rPr lang="en-US" sz="1200" kern="1200" baseline="0" dirty="0">
                          <a:solidFill>
                            <a:schemeClr val="tx1"/>
                          </a:solidFill>
                          <a:effectLst/>
                          <a:latin typeface="+mn-lt"/>
                          <a:ea typeface="Calibri" panose="020F0502020204030204" pitchFamily="34" charset="0"/>
                          <a:cs typeface="Times New Roman" panose="02020603050405020304" pitchFamily="18" charset="0"/>
                        </a:rPr>
                        <a:t>r</a:t>
                      </a:r>
                      <a:r>
                        <a:rPr lang="en-US" sz="1200" kern="1200" dirty="0">
                          <a:solidFill>
                            <a:schemeClr val="tx1"/>
                          </a:solidFill>
                          <a:effectLst/>
                          <a:latin typeface="+mn-lt"/>
                          <a:ea typeface="Calibri" panose="020F0502020204030204" pitchFamily="34" charset="0"/>
                          <a:cs typeface="Times New Roman" panose="02020603050405020304" pitchFamily="18" charset="0"/>
                        </a:rPr>
                        <a:t>eal time and reduced post-processing</a:t>
                      </a:r>
                    </a:p>
                  </a:txBody>
                  <a:tcPr marL="62197" marR="62197" marT="0" marB="0"/>
                </a:tc>
                <a:extLst>
                  <a:ext uri="{0D108BD9-81ED-4DB2-BD59-A6C34878D82A}">
                    <a16:rowId xmlns:a16="http://schemas.microsoft.com/office/drawing/2014/main" val="3006555623"/>
                  </a:ext>
                </a:extLst>
              </a:tr>
              <a:tr h="157920">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Exploit tightly coupled concurrent operation of NB for</a:t>
                      </a:r>
                      <a:r>
                        <a:rPr lang="en-US" sz="1200" baseline="0" dirty="0">
                          <a:effectLst/>
                          <a:latin typeface="+mn-lt"/>
                          <a:ea typeface="Calibri" panose="020F0502020204030204" pitchFamily="34" charset="0"/>
                          <a:cs typeface="Times New Roman" panose="02020603050405020304" pitchFamily="18" charset="0"/>
                        </a:rPr>
                        <a:t> secure ranging</a:t>
                      </a: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19174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19174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26268">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19174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19174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126268">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2022</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D. Barras &amp; B. Danev</a:t>
            </a:r>
          </a:p>
        </p:txBody>
      </p:sp>
      <p:sp>
        <p:nvSpPr>
          <p:cNvPr id="9" name="Rectangle 7">
            <a:extLst>
              <a:ext uri="{FF2B5EF4-FFF2-40B4-BE49-F238E27FC236}">
                <a16:creationId xmlns:a16="http://schemas.microsoft.com/office/drawing/2014/main" id="{975C7F9B-444C-69EB-F6AF-F52AE31181E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9D9090-5F08-D917-4A49-F3DB78DAB87B}"/>
              </a:ext>
            </a:extLst>
          </p:cNvPr>
          <p:cNvSpPr>
            <a:spLocks noGrp="1"/>
          </p:cNvSpPr>
          <p:nvPr>
            <p:ph type="title"/>
          </p:nvPr>
        </p:nvSpPr>
        <p:spPr/>
        <p:txBody>
          <a:bodyPr/>
          <a:lstStyle/>
          <a:p>
            <a:r>
              <a:rPr lang="en-US" sz="3600" dirty="0">
                <a:latin typeface="+mn-lt"/>
              </a:rPr>
              <a:t>References</a:t>
            </a:r>
            <a:endParaRPr lang="en-US" dirty="0"/>
          </a:p>
        </p:txBody>
      </p:sp>
      <p:sp>
        <p:nvSpPr>
          <p:cNvPr id="7" name="Content Placeholder 6">
            <a:extLst>
              <a:ext uri="{FF2B5EF4-FFF2-40B4-BE49-F238E27FC236}">
                <a16:creationId xmlns:a16="http://schemas.microsoft.com/office/drawing/2014/main" id="{A3EF8197-0C11-B927-C726-22EE3BD30ED0}"/>
              </a:ext>
            </a:extLst>
          </p:cNvPr>
          <p:cNvSpPr>
            <a:spLocks noGrp="1"/>
          </p:cNvSpPr>
          <p:nvPr>
            <p:ph idx="1"/>
          </p:nvPr>
        </p:nvSpPr>
        <p:spPr/>
        <p:txBody>
          <a:bodyPr/>
          <a:lstStyle/>
          <a:p>
            <a:r>
              <a:rPr lang="en-US" sz="1800" dirty="0"/>
              <a:t>[0262] 15-22-0262-01-04ab-nba-uwb-technical-framework-proposal</a:t>
            </a:r>
          </a:p>
          <a:p>
            <a:r>
              <a:rPr lang="en-US" sz="1800" dirty="0"/>
              <a:t>[0074] 15-22-0074-00-04ab-link-budget-analysis-for-nba-mms</a:t>
            </a:r>
          </a:p>
          <a:p>
            <a:r>
              <a:rPr lang="en-US" sz="1800" dirty="0"/>
              <a:t>[0076] 15-22-0076-00-04ab-extending-nbuwb-for-secure-ranging</a:t>
            </a:r>
          </a:p>
          <a:p>
            <a:r>
              <a:rPr lang="en-US" sz="1800" dirty="0"/>
              <a:t>[0392] 15-22-0392-00-04ab-more-on-mixed-mms-for-ranging-integrity</a:t>
            </a:r>
          </a:p>
          <a:p>
            <a:r>
              <a:rPr lang="en-US" sz="1800" dirty="0"/>
              <a:t>[4z-2020] IEEE Std 802.15.4z‐2020</a:t>
            </a:r>
          </a:p>
          <a:p>
            <a:r>
              <a:rPr lang="it-IT" sz="1800" dirty="0"/>
              <a:t>[CM4a] Ieee802 15 4a Channel Model Matlab Code Ver 9, TG4a, DCN 114</a:t>
            </a:r>
          </a:p>
          <a:p>
            <a:endParaRPr lang="en-US" sz="1800" dirty="0"/>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p:txBody>
          <a:bodyPr/>
          <a:lstStyle/>
          <a:p>
            <a:r>
              <a:rPr lang="en-US" altLang="en-US"/>
              <a:t>July 2022</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p:txBody>
          <a:bodyPr/>
          <a:lstStyle/>
          <a:p>
            <a:r>
              <a:rPr lang="en-US" altLang="en-US" dirty="0"/>
              <a:t>D. Barras &amp; B. Danev</a:t>
            </a: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12"/>
          </p:nvPr>
        </p:nvSpPr>
        <p:spPr/>
        <p:txBody>
          <a:bodyPr/>
          <a:lstStyle/>
          <a:p>
            <a:fld id="{86CB4B4D-7CA3-9044-876B-883B54F8677D}" type="slidenum">
              <a:rPr lang="en-US" smtClean="0"/>
              <a:t>4</a:t>
            </a:fld>
            <a:endParaRPr lang="en-US"/>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374173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Introduction (1/2)</a:t>
            </a: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7" name="TextBox 1">
            <a:extLst>
              <a:ext uri="{FF2B5EF4-FFF2-40B4-BE49-F238E27FC236}">
                <a16:creationId xmlns:a16="http://schemas.microsoft.com/office/drawing/2014/main" id="{B33C82D9-3A53-F94A-0A01-1908A0747141}"/>
              </a:ext>
            </a:extLst>
          </p:cNvPr>
          <p:cNvSpPr txBox="1"/>
          <p:nvPr/>
        </p:nvSpPr>
        <p:spPr>
          <a:xfrm>
            <a:off x="2269254" y="4114800"/>
            <a:ext cx="4605492" cy="461665"/>
          </a:xfrm>
          <a:prstGeom prst="rect">
            <a:avLst/>
          </a:prstGeom>
          <a:noFill/>
        </p:spPr>
        <p:txBody>
          <a:bodyPr wrap="none" rtlCol="0">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r>
              <a:rPr lang="en-US" b="1" dirty="0">
                <a:solidFill>
                  <a:schemeClr val="tx1"/>
                </a:solidFill>
                <a:latin typeface="Calibri" panose="020F0502020204030204" pitchFamily="34" charset="0"/>
                <a:cs typeface="Calibri" panose="020F0502020204030204" pitchFamily="34" charset="0"/>
              </a:rPr>
              <a:t>RIF = “Ranging Integrity Fragment”</a:t>
            </a:r>
            <a:endParaRPr lang="" b="1" dirty="0">
              <a:solidFill>
                <a:schemeClr val="tx1"/>
              </a:solidFill>
              <a:latin typeface="Calibri" panose="020F0502020204030204" pitchFamily="34" charset="0"/>
              <a:cs typeface="Calibri" panose="020F0502020204030204" pitchFamily="34" charset="0"/>
            </a:endParaRPr>
          </a:p>
        </p:txBody>
      </p:sp>
      <p:sp>
        <p:nvSpPr>
          <p:cNvPr id="14" name="Content Placeholder 2">
            <a:extLst>
              <a:ext uri="{FF2B5EF4-FFF2-40B4-BE49-F238E27FC236}">
                <a16:creationId xmlns:a16="http://schemas.microsoft.com/office/drawing/2014/main" id="{8A5FB620-4EC2-BF84-2D66-08FE14E58C63}"/>
              </a:ext>
            </a:extLst>
          </p:cNvPr>
          <p:cNvSpPr>
            <a:spLocks noGrp="1"/>
          </p:cNvSpPr>
          <p:nvPr>
            <p:ph idx="1"/>
          </p:nvPr>
        </p:nvSpPr>
        <p:spPr>
          <a:xfrm>
            <a:off x="487564" y="1447798"/>
            <a:ext cx="8258223" cy="2622643"/>
          </a:xfrm>
        </p:spPr>
        <p:txBody>
          <a:bodyPr/>
          <a:lstStyle/>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Motivation is to propose a scheme …</a:t>
            </a:r>
          </a:p>
          <a:p>
            <a:pPr lvl="1">
              <a:lnSpc>
                <a:spcPct val="120000"/>
              </a:lnSpc>
              <a:spcBef>
                <a:spcPts val="0"/>
              </a:spcBef>
              <a:defRPr sz="2900"/>
            </a:pPr>
            <a:r>
              <a:rPr lang="en-US" sz="1600" dirty="0">
                <a:ea typeface="Helvetica Neue Light" panose="02000403000000020004" pitchFamily="2" charset="0"/>
                <a:cs typeface="Helvetica Neue" panose="02000503000000020004" pitchFamily="2" charset="0"/>
              </a:rPr>
              <a:t>… that provides a PHY for ranging integrity with high link budget (≈100 dB)</a:t>
            </a:r>
          </a:p>
          <a:p>
            <a:pPr lvl="1">
              <a:lnSpc>
                <a:spcPct val="120000"/>
              </a:lnSpc>
              <a:spcBef>
                <a:spcPts val="0"/>
              </a:spcBef>
              <a:defRPr sz="2900"/>
            </a:pPr>
            <a:r>
              <a:rPr lang="en-US" sz="1600" dirty="0">
                <a:ea typeface="Helvetica Neue Light" panose="02000403000000020004" pitchFamily="2" charset="0"/>
                <a:cs typeface="Helvetica Neue" panose="02000503000000020004" pitchFamily="2" charset="0"/>
              </a:rPr>
              <a:t>… whose integrity level can be quantified (for device interoperability)</a:t>
            </a:r>
          </a:p>
          <a:p>
            <a:pPr lvl="1">
              <a:lnSpc>
                <a:spcPct val="120000"/>
              </a:lnSpc>
              <a:spcBef>
                <a:spcPts val="0"/>
              </a:spcBef>
              <a:defRPr sz="2900"/>
            </a:pPr>
            <a:r>
              <a:rPr lang="en-US" sz="1600" dirty="0">
                <a:ea typeface="Helvetica Neue Light" panose="02000403000000020004" pitchFamily="2" charset="0"/>
                <a:cs typeface="Helvetica Neue" panose="02000503000000020004" pitchFamily="2" charset="0"/>
              </a:rPr>
              <a:t>… that can be processed real-time with the lowest possible power consumption</a:t>
            </a:r>
          </a:p>
          <a:p>
            <a:pPr lvl="1">
              <a:lnSpc>
                <a:spcPct val="120000"/>
              </a:lnSpc>
              <a:spcBef>
                <a:spcPts val="0"/>
              </a:spcBef>
              <a:defRPr sz="2900"/>
            </a:pPr>
            <a:r>
              <a:rPr lang="en-US" sz="1600" dirty="0">
                <a:ea typeface="Helvetica Neue Light" panose="02000403000000020004" pitchFamily="2" charset="0"/>
                <a:cs typeface="Helvetica Neue" panose="02000503000000020004" pitchFamily="2" charset="0"/>
              </a:rPr>
              <a:t>… based on the NBA-MMS foundations proposed in [0262]</a:t>
            </a:r>
            <a:br>
              <a:rPr lang="en-US" sz="1600" dirty="0">
                <a:ea typeface="Helvetica Neue Light" panose="02000403000000020004" pitchFamily="2" charset="0"/>
                <a:cs typeface="Helvetica Neue" panose="02000503000000020004" pitchFamily="2" charset="0"/>
              </a:rPr>
            </a:br>
            <a:endParaRPr lang="en-US" sz="1600" dirty="0">
              <a:ea typeface="Helvetica Neue Light" panose="02000403000000020004" pitchFamily="2" charset="0"/>
              <a:cs typeface="Helvetica Neue" panose="02000503000000020004" pitchFamily="2" charset="0"/>
            </a:endParaRPr>
          </a:p>
          <a:p>
            <a:pPr>
              <a:lnSpc>
                <a:spcPct val="120000"/>
              </a:lnSpc>
              <a:spcBef>
                <a:spcPts val="0"/>
              </a:spcBef>
              <a:defRPr sz="2900"/>
            </a:pPr>
            <a:r>
              <a:rPr lang="en-US" sz="1800" b="1" dirty="0">
                <a:ea typeface="Helvetica Neue Light" panose="02000403000000020004" pitchFamily="2" charset="0"/>
                <a:cs typeface="Helvetica Neue" panose="02000503000000020004" pitchFamily="2" charset="0"/>
              </a:rPr>
              <a:t>Proposal for ranging integrity for “4ab” was presented in [0076]</a:t>
            </a:r>
          </a:p>
          <a:p>
            <a:pPr lvl="1">
              <a:lnSpc>
                <a:spcPct val="120000"/>
              </a:lnSpc>
              <a:spcBef>
                <a:spcPts val="0"/>
              </a:spcBef>
              <a:defRPr sz="2900"/>
            </a:pPr>
            <a:r>
              <a:rPr lang="en-US" sz="1600" dirty="0">
                <a:ea typeface="Helvetica Neue Light" panose="02000403000000020004" pitchFamily="2" charset="0"/>
                <a:cs typeface="Helvetica Neue" panose="02000503000000020004" pitchFamily="2" charset="0"/>
              </a:rPr>
              <a:t>From [0392] renamed “UWB SEC” into</a:t>
            </a:r>
          </a:p>
        </p:txBody>
      </p:sp>
      <p:sp>
        <p:nvSpPr>
          <p:cNvPr id="15" name="Preamble…">
            <a:extLst>
              <a:ext uri="{FF2B5EF4-FFF2-40B4-BE49-F238E27FC236}">
                <a16:creationId xmlns:a16="http://schemas.microsoft.com/office/drawing/2014/main" id="{B0EEB3B2-884B-2D50-2F02-093B87B63B0D}"/>
              </a:ext>
            </a:extLst>
          </p:cNvPr>
          <p:cNvSpPr/>
          <p:nvPr/>
        </p:nvSpPr>
        <p:spPr>
          <a:xfrm>
            <a:off x="1372542" y="5243601"/>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6" name="Preamble…">
            <a:extLst>
              <a:ext uri="{FF2B5EF4-FFF2-40B4-BE49-F238E27FC236}">
                <a16:creationId xmlns:a16="http://schemas.microsoft.com/office/drawing/2014/main" id="{02711270-D051-D764-0B13-B2F5ABD6F9ED}"/>
              </a:ext>
            </a:extLst>
          </p:cNvPr>
          <p:cNvSpPr/>
          <p:nvPr/>
        </p:nvSpPr>
        <p:spPr>
          <a:xfrm>
            <a:off x="2466167" y="5243601"/>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17" name="Preamble…">
            <a:extLst>
              <a:ext uri="{FF2B5EF4-FFF2-40B4-BE49-F238E27FC236}">
                <a16:creationId xmlns:a16="http://schemas.microsoft.com/office/drawing/2014/main" id="{1873B441-74E1-6764-4CE0-B2730B32E053}"/>
              </a:ext>
            </a:extLst>
          </p:cNvPr>
          <p:cNvSpPr/>
          <p:nvPr/>
        </p:nvSpPr>
        <p:spPr>
          <a:xfrm>
            <a:off x="3990472" y="5243601"/>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18" name="STS/SEC…">
            <a:extLst>
              <a:ext uri="{FF2B5EF4-FFF2-40B4-BE49-F238E27FC236}">
                <a16:creationId xmlns:a16="http://schemas.microsoft.com/office/drawing/2014/main" id="{9CE13721-E25A-AF05-5E4D-AB0752B325ED}"/>
              </a:ext>
            </a:extLst>
          </p:cNvPr>
          <p:cNvSpPr/>
          <p:nvPr/>
        </p:nvSpPr>
        <p:spPr>
          <a:xfrm>
            <a:off x="5065872" y="5243601"/>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19" name="STS/SEC…">
            <a:extLst>
              <a:ext uri="{FF2B5EF4-FFF2-40B4-BE49-F238E27FC236}">
                <a16:creationId xmlns:a16="http://schemas.microsoft.com/office/drawing/2014/main" id="{B8D31176-F2CF-298C-CA25-57CD9EE7460B}"/>
              </a:ext>
            </a:extLst>
          </p:cNvPr>
          <p:cNvSpPr/>
          <p:nvPr/>
        </p:nvSpPr>
        <p:spPr>
          <a:xfrm>
            <a:off x="6147036" y="5243601"/>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20" name="STS/SEC…">
            <a:extLst>
              <a:ext uri="{FF2B5EF4-FFF2-40B4-BE49-F238E27FC236}">
                <a16:creationId xmlns:a16="http://schemas.microsoft.com/office/drawing/2014/main" id="{64E630C6-64BF-631C-C903-0B58DE00287D}"/>
              </a:ext>
            </a:extLst>
          </p:cNvPr>
          <p:cNvSpPr/>
          <p:nvPr/>
        </p:nvSpPr>
        <p:spPr>
          <a:xfrm>
            <a:off x="7901693" y="5243601"/>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21" name="Line">
            <a:extLst>
              <a:ext uri="{FF2B5EF4-FFF2-40B4-BE49-F238E27FC236}">
                <a16:creationId xmlns:a16="http://schemas.microsoft.com/office/drawing/2014/main" id="{B0ED11DB-79CC-A9BF-A8D7-9D0FB543BFB0}"/>
              </a:ext>
            </a:extLst>
          </p:cNvPr>
          <p:cNvSpPr/>
          <p:nvPr/>
        </p:nvSpPr>
        <p:spPr>
          <a:xfrm flipV="1">
            <a:off x="1371600" y="4900103"/>
            <a:ext cx="0" cy="1272096"/>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2" name="Line">
            <a:extLst>
              <a:ext uri="{FF2B5EF4-FFF2-40B4-BE49-F238E27FC236}">
                <a16:creationId xmlns:a16="http://schemas.microsoft.com/office/drawing/2014/main" id="{8596B2AE-1517-053E-0688-67094D0C66F2}"/>
              </a:ext>
            </a:extLst>
          </p:cNvPr>
          <p:cNvSpPr/>
          <p:nvPr/>
        </p:nvSpPr>
        <p:spPr>
          <a:xfrm>
            <a:off x="1386261" y="5047986"/>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3" name="Line">
            <a:extLst>
              <a:ext uri="{FF2B5EF4-FFF2-40B4-BE49-F238E27FC236}">
                <a16:creationId xmlns:a16="http://schemas.microsoft.com/office/drawing/2014/main" id="{89CD5C3C-9F4D-01A9-23CA-8732DF39F26A}"/>
              </a:ext>
            </a:extLst>
          </p:cNvPr>
          <p:cNvSpPr/>
          <p:nvPr/>
        </p:nvSpPr>
        <p:spPr>
          <a:xfrm flipV="1">
            <a:off x="3987589" y="490010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4" name="Line">
            <a:extLst>
              <a:ext uri="{FF2B5EF4-FFF2-40B4-BE49-F238E27FC236}">
                <a16:creationId xmlns:a16="http://schemas.microsoft.com/office/drawing/2014/main" id="{7C6DB559-CA4D-942B-93BE-E97FE6C6DF75}"/>
              </a:ext>
            </a:extLst>
          </p:cNvPr>
          <p:cNvSpPr/>
          <p:nvPr/>
        </p:nvSpPr>
        <p:spPr>
          <a:xfrm flipV="1">
            <a:off x="2468948" y="490010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5" name="Line">
            <a:extLst>
              <a:ext uri="{FF2B5EF4-FFF2-40B4-BE49-F238E27FC236}">
                <a16:creationId xmlns:a16="http://schemas.microsoft.com/office/drawing/2014/main" id="{994DA406-CFDC-9458-DBF2-C9901BABFC11}"/>
              </a:ext>
            </a:extLst>
          </p:cNvPr>
          <p:cNvSpPr/>
          <p:nvPr/>
        </p:nvSpPr>
        <p:spPr>
          <a:xfrm>
            <a:off x="3983266" y="5047986"/>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6" name="Line">
            <a:extLst>
              <a:ext uri="{FF2B5EF4-FFF2-40B4-BE49-F238E27FC236}">
                <a16:creationId xmlns:a16="http://schemas.microsoft.com/office/drawing/2014/main" id="{9CB4A9AF-6787-04EA-7B16-48BE9BB18900}"/>
              </a:ext>
            </a:extLst>
          </p:cNvPr>
          <p:cNvSpPr/>
          <p:nvPr/>
        </p:nvSpPr>
        <p:spPr>
          <a:xfrm flipV="1">
            <a:off x="5065951" y="490010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7" name="Line">
            <a:extLst>
              <a:ext uri="{FF2B5EF4-FFF2-40B4-BE49-F238E27FC236}">
                <a16:creationId xmlns:a16="http://schemas.microsoft.com/office/drawing/2014/main" id="{254E0C16-6644-85C0-5F6A-98149246ED02}"/>
              </a:ext>
            </a:extLst>
          </p:cNvPr>
          <p:cNvSpPr/>
          <p:nvPr/>
        </p:nvSpPr>
        <p:spPr>
          <a:xfrm>
            <a:off x="5064510" y="504517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28" name="Line">
            <a:extLst>
              <a:ext uri="{FF2B5EF4-FFF2-40B4-BE49-F238E27FC236}">
                <a16:creationId xmlns:a16="http://schemas.microsoft.com/office/drawing/2014/main" id="{C28C4A90-500D-B7DF-EFD3-20C22F4FCC15}"/>
              </a:ext>
            </a:extLst>
          </p:cNvPr>
          <p:cNvSpPr/>
          <p:nvPr/>
        </p:nvSpPr>
        <p:spPr>
          <a:xfrm flipV="1">
            <a:off x="6145475" y="490010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29" name="Line">
            <a:extLst>
              <a:ext uri="{FF2B5EF4-FFF2-40B4-BE49-F238E27FC236}">
                <a16:creationId xmlns:a16="http://schemas.microsoft.com/office/drawing/2014/main" id="{D1F023A5-2191-6DE6-FF55-6DFA69305DC8}"/>
              </a:ext>
            </a:extLst>
          </p:cNvPr>
          <p:cNvSpPr/>
          <p:nvPr/>
        </p:nvSpPr>
        <p:spPr>
          <a:xfrm>
            <a:off x="3272291" y="5531859"/>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30" name="Line">
            <a:extLst>
              <a:ext uri="{FF2B5EF4-FFF2-40B4-BE49-F238E27FC236}">
                <a16:creationId xmlns:a16="http://schemas.microsoft.com/office/drawing/2014/main" id="{1B6DCF9D-9F40-8898-C31A-3F809B0BE8C4}"/>
              </a:ext>
            </a:extLst>
          </p:cNvPr>
          <p:cNvSpPr/>
          <p:nvPr/>
        </p:nvSpPr>
        <p:spPr>
          <a:xfrm>
            <a:off x="7068337" y="5531859"/>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31" name="1ms">
            <a:extLst>
              <a:ext uri="{FF2B5EF4-FFF2-40B4-BE49-F238E27FC236}">
                <a16:creationId xmlns:a16="http://schemas.microsoft.com/office/drawing/2014/main" id="{7E9C2439-1CE6-D155-FCE0-7AF678DF2321}"/>
              </a:ext>
            </a:extLst>
          </p:cNvPr>
          <p:cNvSpPr txBox="1"/>
          <p:nvPr/>
        </p:nvSpPr>
        <p:spPr>
          <a:xfrm>
            <a:off x="1712100" y="4800600"/>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2" name="(1+Z) ms">
            <a:extLst>
              <a:ext uri="{FF2B5EF4-FFF2-40B4-BE49-F238E27FC236}">
                <a16:creationId xmlns:a16="http://schemas.microsoft.com/office/drawing/2014/main" id="{E87E067F-46F0-069B-FA95-72DE1A0A6ACE}"/>
              </a:ext>
            </a:extLst>
          </p:cNvPr>
          <p:cNvSpPr txBox="1"/>
          <p:nvPr/>
        </p:nvSpPr>
        <p:spPr>
          <a:xfrm>
            <a:off x="4264550" y="4800600"/>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33" name="1ms">
            <a:extLst>
              <a:ext uri="{FF2B5EF4-FFF2-40B4-BE49-F238E27FC236}">
                <a16:creationId xmlns:a16="http://schemas.microsoft.com/office/drawing/2014/main" id="{421EE21E-6F15-D7BF-5C9E-EC00147DCAB6}"/>
              </a:ext>
            </a:extLst>
          </p:cNvPr>
          <p:cNvSpPr txBox="1"/>
          <p:nvPr/>
        </p:nvSpPr>
        <p:spPr>
          <a:xfrm>
            <a:off x="5435868" y="4800600"/>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34" name="Line">
            <a:extLst>
              <a:ext uri="{FF2B5EF4-FFF2-40B4-BE49-F238E27FC236}">
                <a16:creationId xmlns:a16="http://schemas.microsoft.com/office/drawing/2014/main" id="{5FB7A4B6-DC01-0FD5-CF45-F0D7ACD6ACEB}"/>
              </a:ext>
            </a:extLst>
          </p:cNvPr>
          <p:cNvSpPr/>
          <p:nvPr/>
        </p:nvSpPr>
        <p:spPr>
          <a:xfrm>
            <a:off x="2464624" y="5047986"/>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5" name="(X-2) ms">
            <a:extLst>
              <a:ext uri="{FF2B5EF4-FFF2-40B4-BE49-F238E27FC236}">
                <a16:creationId xmlns:a16="http://schemas.microsoft.com/office/drawing/2014/main" id="{ECD2CBC4-C9D8-C733-84AE-72A04AFC4A9C}"/>
              </a:ext>
            </a:extLst>
          </p:cNvPr>
          <p:cNvSpPr txBox="1"/>
          <p:nvPr/>
        </p:nvSpPr>
        <p:spPr>
          <a:xfrm>
            <a:off x="2937030" y="4800600"/>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36" name="Line">
            <a:extLst>
              <a:ext uri="{FF2B5EF4-FFF2-40B4-BE49-F238E27FC236}">
                <a16:creationId xmlns:a16="http://schemas.microsoft.com/office/drawing/2014/main" id="{0A37DF74-6568-8DF8-1EEE-83764BC1889B}"/>
              </a:ext>
            </a:extLst>
          </p:cNvPr>
          <p:cNvSpPr/>
          <p:nvPr/>
        </p:nvSpPr>
        <p:spPr>
          <a:xfrm flipV="1">
            <a:off x="7899621" y="4900104"/>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37" name="Line">
            <a:extLst>
              <a:ext uri="{FF2B5EF4-FFF2-40B4-BE49-F238E27FC236}">
                <a16:creationId xmlns:a16="http://schemas.microsoft.com/office/drawing/2014/main" id="{9C3EDA7E-F4BC-762B-E866-AA83ED91419E}"/>
              </a:ext>
            </a:extLst>
          </p:cNvPr>
          <p:cNvSpPr/>
          <p:nvPr/>
        </p:nvSpPr>
        <p:spPr>
          <a:xfrm>
            <a:off x="6160654" y="5047986"/>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38" name="(Y-2) ms">
            <a:extLst>
              <a:ext uri="{FF2B5EF4-FFF2-40B4-BE49-F238E27FC236}">
                <a16:creationId xmlns:a16="http://schemas.microsoft.com/office/drawing/2014/main" id="{EFE77603-75D8-51B3-D0D2-A690C8423DF7}"/>
              </a:ext>
            </a:extLst>
          </p:cNvPr>
          <p:cNvSpPr txBox="1"/>
          <p:nvPr/>
        </p:nvSpPr>
        <p:spPr>
          <a:xfrm>
            <a:off x="6697184" y="4800600"/>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42" name="UWB">
            <a:extLst>
              <a:ext uri="{FF2B5EF4-FFF2-40B4-BE49-F238E27FC236}">
                <a16:creationId xmlns:a16="http://schemas.microsoft.com/office/drawing/2014/main" id="{D857E7FF-0681-FE5E-7B63-CD8767C888CE}"/>
              </a:ext>
            </a:extLst>
          </p:cNvPr>
          <p:cNvSpPr txBox="1"/>
          <p:nvPr/>
        </p:nvSpPr>
        <p:spPr>
          <a:xfrm>
            <a:off x="843386" y="5898522"/>
            <a:ext cx="1231106"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lang="en-US" sz="1400" b="1" dirty="0">
                <a:latin typeface="Helvetica Neue Light" panose="02000403000000020004" pitchFamily="2" charset="0"/>
                <a:ea typeface="Helvetica Neue Light" panose="02000403000000020004" pitchFamily="2" charset="0"/>
              </a:rPr>
              <a:t>NB </a:t>
            </a:r>
            <a:r>
              <a:rPr lang="en-US" sz="1400" b="1" dirty="0">
                <a:latin typeface="Helvetica Neue Light" panose="02000403000000020004" pitchFamily="2" charset="0"/>
                <a:ea typeface="Helvetica Neue Light" panose="02000403000000020004" pitchFamily="2" charset="0"/>
                <a:sym typeface="Wingdings" panose="05000000000000000000" pitchFamily="2" charset="2"/>
              </a:rPr>
              <a:t></a:t>
            </a:r>
            <a:r>
              <a:rPr lang="en-US" sz="1400" b="1" dirty="0">
                <a:latin typeface="Helvetica Neue Light" panose="02000403000000020004" pitchFamily="2" charset="0"/>
                <a:ea typeface="Helvetica Neue Light" panose="02000403000000020004" pitchFamily="2" charset="0"/>
              </a:rPr>
              <a:t> </a:t>
            </a:r>
            <a:r>
              <a:rPr lang="en-US" sz="1400" b="1" dirty="0">
                <a:latin typeface="Helvetica Neue Light" panose="02000403000000020004" pitchFamily="2" charset="0"/>
                <a:ea typeface="Helvetica Neue Light" panose="02000403000000020004" pitchFamily="2" charset="0"/>
                <a:sym typeface="Wingdings" panose="05000000000000000000" pitchFamily="2" charset="2"/>
              </a:rPr>
              <a:t></a:t>
            </a:r>
            <a:r>
              <a:rPr lang="en-US" sz="1400" b="1" dirty="0">
                <a:latin typeface="Helvetica Neue Light" panose="02000403000000020004" pitchFamily="2" charset="0"/>
                <a:ea typeface="Helvetica Neue Light" panose="02000403000000020004" pitchFamily="2" charset="0"/>
              </a:rPr>
              <a:t> </a:t>
            </a:r>
            <a:r>
              <a:rPr sz="1400" b="1" dirty="0">
                <a:latin typeface="Helvetica Neue Light" panose="02000403000000020004" pitchFamily="2" charset="0"/>
                <a:ea typeface="Helvetica Neue Light" panose="02000403000000020004" pitchFamily="2" charset="0"/>
              </a:rPr>
              <a:t>UWB</a:t>
            </a:r>
            <a:endParaRPr b="1" dirty="0">
              <a:latin typeface="Helvetica Neue Light" panose="02000403000000020004" pitchFamily="2" charset="0"/>
              <a:ea typeface="Helvetica Neue Light" panose="02000403000000020004" pitchFamily="2" charset="0"/>
            </a:endParaRPr>
          </a:p>
        </p:txBody>
      </p:sp>
      <p:sp>
        <p:nvSpPr>
          <p:cNvPr id="43" name="Preamble…">
            <a:extLst>
              <a:ext uri="{FF2B5EF4-FFF2-40B4-BE49-F238E27FC236}">
                <a16:creationId xmlns:a16="http://schemas.microsoft.com/office/drawing/2014/main" id="{DA7D99F0-2A7F-0A13-A301-AC16C295E2D2}"/>
              </a:ext>
            </a:extLst>
          </p:cNvPr>
          <p:cNvSpPr/>
          <p:nvPr/>
        </p:nvSpPr>
        <p:spPr>
          <a:xfrm>
            <a:off x="685800" y="5241422"/>
            <a:ext cx="622555" cy="576516"/>
          </a:xfrm>
          <a:prstGeom prst="rect">
            <a:avLst/>
          </a:prstGeom>
          <a:solidFill>
            <a:srgbClr val="B36BE2"/>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800" dirty="0">
                <a:solidFill>
                  <a:schemeClr val="bg1"/>
                </a:solidFill>
                <a:latin typeface="Calibri" panose="020F0502020204030204" pitchFamily="34" charset="0"/>
                <a:cs typeface="Calibri" panose="020F0502020204030204" pitchFamily="34" charset="0"/>
              </a:rPr>
              <a:t>Narrow</a:t>
            </a:r>
            <a:br>
              <a:rPr lang="en-US" sz="800" dirty="0">
                <a:solidFill>
                  <a:schemeClr val="bg1"/>
                </a:solidFill>
                <a:latin typeface="Calibri" panose="020F0502020204030204" pitchFamily="34" charset="0"/>
                <a:cs typeface="Calibri" panose="020F0502020204030204" pitchFamily="34" charset="0"/>
              </a:rPr>
            </a:br>
            <a:r>
              <a:rPr lang="en-US" sz="800" dirty="0">
                <a:solidFill>
                  <a:schemeClr val="bg1"/>
                </a:solidFill>
                <a:latin typeface="Calibri" panose="020F0502020204030204" pitchFamily="34" charset="0"/>
                <a:cs typeface="Calibri" panose="020F0502020204030204" pitchFamily="34" charset="0"/>
              </a:rPr>
              <a:t>band</a:t>
            </a:r>
            <a:endParaRPr sz="800" dirty="0">
              <a:solidFill>
                <a:schemeClr val="bg1"/>
              </a:solidFill>
              <a:latin typeface="Calibri" panose="020F0502020204030204" pitchFamily="34" charset="0"/>
              <a:cs typeface="Calibri" panose="020F0502020204030204" pitchFamily="34" charset="0"/>
            </a:endParaRPr>
          </a:p>
        </p:txBody>
      </p:sp>
      <p:sp>
        <p:nvSpPr>
          <p:cNvPr id="39" name="Rectangle 38">
            <a:extLst>
              <a:ext uri="{FF2B5EF4-FFF2-40B4-BE49-F238E27FC236}">
                <a16:creationId xmlns:a16="http://schemas.microsoft.com/office/drawing/2014/main" id="{7A427BF0-916B-A40D-7719-8AE0D0233E2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
        <p:nvSpPr>
          <p:cNvPr id="3" name="TextBox 2">
            <a:extLst>
              <a:ext uri="{FF2B5EF4-FFF2-40B4-BE49-F238E27FC236}">
                <a16:creationId xmlns:a16="http://schemas.microsoft.com/office/drawing/2014/main" id="{50480132-70B2-532C-6314-4B886082634C}"/>
              </a:ext>
            </a:extLst>
          </p:cNvPr>
          <p:cNvSpPr txBox="1"/>
          <p:nvPr/>
        </p:nvSpPr>
        <p:spPr>
          <a:xfrm>
            <a:off x="4578531" y="6009706"/>
            <a:ext cx="4038285" cy="215444"/>
          </a:xfrm>
          <a:prstGeom prst="rect">
            <a:avLst/>
          </a:prstGeom>
          <a:noFill/>
        </p:spPr>
        <p:txBody>
          <a:bodyPr wrap="none" rtlCol="0">
            <a:spAutoFit/>
          </a:bodyPr>
          <a:lstStyle/>
          <a:p>
            <a:r>
              <a:rPr lang="en-US" sz="800" dirty="0">
                <a:latin typeface="+mn-lt"/>
              </a:rPr>
              <a:t>Source: </a:t>
            </a:r>
            <a:r>
              <a:rPr lang="en-US" sz="800" b="0" i="0" dirty="0">
                <a:solidFill>
                  <a:srgbClr val="000000"/>
                </a:solidFill>
                <a:effectLst/>
                <a:latin typeface="+mn-lt"/>
              </a:rPr>
              <a:t>More on Mixed MMS for Ranging Integrity (X. Luo et al) – TG4ab DCN 0392</a:t>
            </a:r>
            <a:endParaRPr lang="en-US" sz="800" dirty="0">
              <a:latin typeface="+mn-lt"/>
            </a:endParaRPr>
          </a:p>
        </p:txBody>
      </p:sp>
    </p:spTree>
    <p:extLst>
      <p:ext uri="{BB962C8B-B14F-4D97-AF65-F5344CB8AC3E}">
        <p14:creationId xmlns:p14="http://schemas.microsoft.com/office/powerpoint/2010/main" val="234796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latin typeface="+mn-lt"/>
              </a:rPr>
              <a:t>Introduction (2/2)</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p:txBody>
          <a:bodyPr/>
          <a:lstStyle/>
          <a:p>
            <a:pPr>
              <a:buFont typeface="Arial" panose="020B0604020202020204" pitchFamily="34" charset="0"/>
              <a:buChar char="•"/>
              <a:defRPr/>
            </a:pPr>
            <a:r>
              <a:rPr lang="en-US" sz="1800" b="1" dirty="0"/>
              <a:t>Proposal for RIF</a:t>
            </a:r>
          </a:p>
          <a:p>
            <a:pPr marL="685800" lvl="1">
              <a:buFont typeface="Arial" panose="020B0604020202020204" pitchFamily="34" charset="0"/>
              <a:buChar char="•"/>
              <a:defRPr/>
            </a:pPr>
            <a:r>
              <a:rPr lang="en-US" sz="1600" dirty="0"/>
              <a:t>The scheme is based on exchange </a:t>
            </a:r>
            <a:br>
              <a:rPr lang="en-US" sz="1600" dirty="0"/>
            </a:br>
            <a:r>
              <a:rPr lang="en-US" sz="1600" dirty="0"/>
              <a:t>of challenge/response messages </a:t>
            </a:r>
            <a:br>
              <a:rPr lang="en-US" sz="1600" dirty="0"/>
            </a:br>
            <a:r>
              <a:rPr lang="en-US" sz="1600" dirty="0"/>
              <a:t>with </a:t>
            </a:r>
            <a:r>
              <a:rPr lang="en-US" sz="1600" b="1" dirty="0"/>
              <a:t>distance commitment </a:t>
            </a:r>
            <a:br>
              <a:rPr lang="en-US" sz="1600" b="1" dirty="0"/>
            </a:br>
            <a:r>
              <a:rPr lang="en-US" sz="1600" dirty="0"/>
              <a:t>§ 10.3.2 in [4z-2020]</a:t>
            </a:r>
          </a:p>
          <a:p>
            <a:pPr marL="400050" lvl="1" indent="0">
              <a:buNone/>
              <a:defRPr/>
            </a:pPr>
            <a:endParaRPr lang="en-US" sz="1600" b="1" dirty="0"/>
          </a:p>
          <a:p>
            <a:pPr marL="685800" lvl="1">
              <a:buFont typeface="Arial" panose="020B0604020202020204" pitchFamily="34" charset="0"/>
              <a:buChar char="•"/>
              <a:defRPr/>
            </a:pPr>
            <a:r>
              <a:rPr lang="en-US" sz="1600" dirty="0"/>
              <a:t>It consists in checking the </a:t>
            </a:r>
            <a:br>
              <a:rPr lang="en-US" sz="1600" dirty="0"/>
            </a:br>
            <a:r>
              <a:rPr lang="en-US" sz="1600" dirty="0"/>
              <a:t>challenges/responses RIF messages </a:t>
            </a:r>
            <a:br>
              <a:rPr lang="en-US" sz="1600" dirty="0"/>
            </a:br>
            <a:r>
              <a:rPr lang="en-US" sz="1600" dirty="0"/>
              <a:t>by applying a </a:t>
            </a:r>
            <a:r>
              <a:rPr lang="en-US" sz="1600" b="1" dirty="0"/>
              <a:t>bit error tolerance </a:t>
            </a:r>
            <a:br>
              <a:rPr lang="en-US" sz="1600" b="1" dirty="0"/>
            </a:br>
            <a:r>
              <a:rPr lang="en-US" sz="1600" b="1" dirty="0"/>
              <a:t>according to the security level</a:t>
            </a:r>
            <a:br>
              <a:rPr lang="en-US" sz="1600" b="1" dirty="0"/>
            </a:br>
            <a:r>
              <a:rPr lang="en-US" sz="1600" dirty="0"/>
              <a:t>§ 6.9.8.2.2 in [4z-2020]</a:t>
            </a:r>
            <a:endParaRPr lang="en-US" altLang="" sz="1600" dirty="0"/>
          </a:p>
          <a:p>
            <a:pPr marL="400050" lvl="1" indent="0">
              <a:buNone/>
              <a:defRPr/>
            </a:pPr>
            <a:endParaRPr lang="en-US" sz="1600" dirty="0"/>
          </a:p>
          <a:p>
            <a:pPr marL="685800" lvl="1">
              <a:buFont typeface="Arial" panose="020B0604020202020204" pitchFamily="34" charset="0"/>
              <a:buChar char="•"/>
              <a:defRPr/>
            </a:pPr>
            <a:r>
              <a:rPr lang="en-US" sz="1600" dirty="0"/>
              <a:t>The challenges/responses RIF messages consists of </a:t>
            </a:r>
            <a:r>
              <a:rPr lang="en-US" sz="1600" b="1" dirty="0"/>
              <a:t>bursts of UWB pulses carrying a bit of information:</a:t>
            </a:r>
            <a:r>
              <a:rPr lang="en-US" sz="1600" dirty="0"/>
              <a:t> </a:t>
            </a:r>
            <a:r>
              <a:rPr lang="en-US" sz="1600" i="1" dirty="0"/>
              <a:t>a burst may consist in 1 pulse (as 4z STS) or many pulses (similar to legacy HRP payload)</a:t>
            </a:r>
            <a:endParaRPr lang="en-US" sz="1600" i="1" dirty="0">
              <a:ea typeface="Helvetica Neue Light" panose="02000403000000020004" pitchFamily="2" charset="0"/>
              <a:cs typeface="Helvetica Neue" panose="02000503000000020004" pitchFamily="2" charset="0"/>
            </a:endParaRPr>
          </a:p>
        </p:txBody>
      </p:sp>
      <p:sp>
        <p:nvSpPr>
          <p:cNvPr id="4" name="Date Placeholder 3">
            <a:extLst>
              <a:ext uri="{FF2B5EF4-FFF2-40B4-BE49-F238E27FC236}">
                <a16:creationId xmlns:a16="http://schemas.microsoft.com/office/drawing/2014/main" id="{E8B2D673-89E9-E518-30F6-7735773ECFCA}"/>
              </a:ext>
            </a:extLst>
          </p:cNvPr>
          <p:cNvSpPr>
            <a:spLocks noGrp="1"/>
          </p:cNvSpPr>
          <p:nvPr>
            <p:ph type="dt" sz="half" idx="10"/>
          </p:nvPr>
        </p:nvSpPr>
        <p:spPr/>
        <p:txBody>
          <a:bodyPr/>
          <a:lstStyle/>
          <a:p>
            <a:r>
              <a:rPr lang="en-US" altLang="en-US" dirty="0"/>
              <a:t>July 2022</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7E2D47DF-249D-F3CE-B7AD-06ABF98E15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691364"/>
            <a:ext cx="3788073" cy="104844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a:extLst>
              <a:ext uri="{FF2B5EF4-FFF2-40B4-BE49-F238E27FC236}">
                <a16:creationId xmlns:a16="http://schemas.microsoft.com/office/drawing/2014/main" id="{BC13EAB4-B7C3-4DFF-9A02-2883C53AFAA7}"/>
              </a:ext>
            </a:extLst>
          </p:cNvPr>
          <p:cNvPicPr>
            <a:picLocks noChangeAspect="1"/>
          </p:cNvPicPr>
          <p:nvPr/>
        </p:nvPicPr>
        <p:blipFill>
          <a:blip r:embed="rId4"/>
          <a:stretch>
            <a:fillRect/>
          </a:stretch>
        </p:blipFill>
        <p:spPr>
          <a:xfrm>
            <a:off x="4953000" y="3072108"/>
            <a:ext cx="3748379" cy="1183201"/>
          </a:xfrm>
          <a:prstGeom prst="rect">
            <a:avLst/>
          </a:prstGeom>
          <a:ln>
            <a:noFill/>
          </a:ln>
          <a:effectLst>
            <a:outerShdw blurRad="292100" dist="139700" dir="2700000" algn="tl" rotWithShape="0">
              <a:srgbClr val="333333">
                <a:alpha val="65000"/>
              </a:srgbClr>
            </a:outerShdw>
          </a:effectLst>
        </p:spPr>
      </p:pic>
      <p:pic>
        <p:nvPicPr>
          <p:cNvPr id="10" name="Picture 9">
            <a:extLst>
              <a:ext uri="{FF2B5EF4-FFF2-40B4-BE49-F238E27FC236}">
                <a16:creationId xmlns:a16="http://schemas.microsoft.com/office/drawing/2014/main" id="{B968C877-1F8B-1F00-FDA1-E6CD5AA5F101}"/>
              </a:ext>
            </a:extLst>
          </p:cNvPr>
          <p:cNvPicPr>
            <a:picLocks noChangeAspect="1"/>
          </p:cNvPicPr>
          <p:nvPr/>
        </p:nvPicPr>
        <p:blipFill rotWithShape="1">
          <a:blip r:embed="rId5"/>
          <a:srcRect t="53809"/>
          <a:stretch/>
        </p:blipFill>
        <p:spPr>
          <a:xfrm>
            <a:off x="5486400" y="5433937"/>
            <a:ext cx="3010905" cy="1043063"/>
          </a:xfrm>
          <a:prstGeom prst="rect">
            <a:avLst/>
          </a:prstGeom>
        </p:spPr>
      </p:pic>
      <p:pic>
        <p:nvPicPr>
          <p:cNvPr id="12" name="Picture 11">
            <a:extLst>
              <a:ext uri="{FF2B5EF4-FFF2-40B4-BE49-F238E27FC236}">
                <a16:creationId xmlns:a16="http://schemas.microsoft.com/office/drawing/2014/main" id="{485B3992-E0FE-3813-017E-5531B00FDCD5}"/>
              </a:ext>
            </a:extLst>
          </p:cNvPr>
          <p:cNvPicPr>
            <a:picLocks noChangeAspect="1"/>
          </p:cNvPicPr>
          <p:nvPr/>
        </p:nvPicPr>
        <p:blipFill rotWithShape="1">
          <a:blip r:embed="rId6"/>
          <a:srcRect t="53809"/>
          <a:stretch/>
        </p:blipFill>
        <p:spPr>
          <a:xfrm>
            <a:off x="1377614" y="5481348"/>
            <a:ext cx="2737186" cy="948239"/>
          </a:xfrm>
          <a:prstGeom prst="rect">
            <a:avLst/>
          </a:prstGeom>
        </p:spPr>
      </p:pic>
      <p:sp>
        <p:nvSpPr>
          <p:cNvPr id="11" name="Rectangle 10">
            <a:extLst>
              <a:ext uri="{FF2B5EF4-FFF2-40B4-BE49-F238E27FC236}">
                <a16:creationId xmlns:a16="http://schemas.microsoft.com/office/drawing/2014/main" id="{FE4FA84B-CAC1-E60A-7FB2-B6734999BD14}"/>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80974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AB6F7-73F5-9584-D73A-C5FF3368C8C2}"/>
              </a:ext>
            </a:extLst>
          </p:cNvPr>
          <p:cNvSpPr>
            <a:spLocks noGrp="1"/>
          </p:cNvSpPr>
          <p:nvPr>
            <p:ph type="title"/>
          </p:nvPr>
        </p:nvSpPr>
        <p:spPr/>
        <p:txBody>
          <a:bodyPr/>
          <a:lstStyle/>
          <a:p>
            <a:r>
              <a:rPr lang="en-US" sz="2800" dirty="0">
                <a:latin typeface="+mn-lt"/>
              </a:rPr>
              <a:t>Security Guarantees from Distance Commitment</a:t>
            </a:r>
            <a:endParaRPr lang="en-US" dirty="0"/>
          </a:p>
        </p:txBody>
      </p:sp>
      <p:sp>
        <p:nvSpPr>
          <p:cNvPr id="3" name="Content Placeholder 2">
            <a:extLst>
              <a:ext uri="{FF2B5EF4-FFF2-40B4-BE49-F238E27FC236}">
                <a16:creationId xmlns:a16="http://schemas.microsoft.com/office/drawing/2014/main" id="{01EB80A4-5542-267F-B119-7C42F7383970}"/>
              </a:ext>
            </a:extLst>
          </p:cNvPr>
          <p:cNvSpPr>
            <a:spLocks noGrp="1"/>
          </p:cNvSpPr>
          <p:nvPr>
            <p:ph idx="1"/>
          </p:nvPr>
        </p:nvSpPr>
        <p:spPr/>
        <p:txBody>
          <a:bodyPr/>
          <a:lstStyle/>
          <a:p>
            <a:pPr marL="0" indent="0">
              <a:buNone/>
            </a:pPr>
            <a:r>
              <a:rPr lang="en-US" altLang="" sz="1800" dirty="0"/>
              <a:t>Distance Commitment is quantifying the integrity level by two parameters:</a:t>
            </a:r>
          </a:p>
          <a:p>
            <a:endParaRPr lang="en-US" altLang="" sz="2000" dirty="0"/>
          </a:p>
          <a:p>
            <a:pPr lvl="1">
              <a:buFont typeface="Arial" charset="0"/>
              <a:buChar char="•"/>
            </a:pPr>
            <a:r>
              <a:rPr lang="en-US" altLang="" sz="1800" b="1" dirty="0"/>
              <a:t>Security level in bits (hardness assumption)</a:t>
            </a:r>
          </a:p>
          <a:p>
            <a:pPr marL="889000" lvl="2" indent="0">
              <a:buNone/>
            </a:pPr>
            <a:r>
              <a:rPr lang="en-US" altLang="" sz="1600" dirty="0"/>
              <a:t>Fixing the probability of guessing the random challenge/response message</a:t>
            </a:r>
          </a:p>
          <a:p>
            <a:pPr lvl="2"/>
            <a:endParaRPr lang="en-US" altLang="" sz="1600" dirty="0"/>
          </a:p>
          <a:p>
            <a:pPr lvl="1">
              <a:buFont typeface="Arial" charset="0"/>
              <a:buChar char="•"/>
            </a:pPr>
            <a:r>
              <a:rPr lang="en-US" altLang="" sz="1800" b="1" dirty="0"/>
              <a:t>Time aperture in [nano]seconds</a:t>
            </a:r>
          </a:p>
          <a:p>
            <a:pPr marL="889000" lvl="2" indent="0">
              <a:buNone/>
            </a:pPr>
            <a:r>
              <a:rPr lang="en-US" altLang="" sz="1600" dirty="0"/>
              <a:t>Defining the maximum distance decrease </a:t>
            </a:r>
            <a:r>
              <a:rPr lang="en-US" sz="1600" dirty="0"/>
              <a:t>in case of a correct guess of the random challenge/response message </a:t>
            </a:r>
            <a:r>
              <a:rPr lang="en-US" altLang="" sz="1800" dirty="0"/>
              <a:t>(T</a:t>
            </a:r>
            <a:r>
              <a:rPr lang="en-US" altLang="" sz="1600" baseline="-25000" dirty="0"/>
              <a:t>int,RF</a:t>
            </a:r>
            <a:r>
              <a:rPr lang="en-US" altLang="" sz="1800" dirty="0"/>
              <a:t>)</a:t>
            </a:r>
            <a:endParaRPr lang="en-US" sz="1600" dirty="0"/>
          </a:p>
        </p:txBody>
      </p:sp>
      <p:sp>
        <p:nvSpPr>
          <p:cNvPr id="4" name="Date Placeholder 3">
            <a:extLst>
              <a:ext uri="{FF2B5EF4-FFF2-40B4-BE49-F238E27FC236}">
                <a16:creationId xmlns:a16="http://schemas.microsoft.com/office/drawing/2014/main" id="{6CA8AE0E-C233-0B7D-5949-9882A49AE928}"/>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2D39060-2A7A-4DA6-E851-D03C1217C145}"/>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9645C73C-2426-829D-BCFA-898792A3174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6">
            <a:extLst>
              <a:ext uri="{FF2B5EF4-FFF2-40B4-BE49-F238E27FC236}">
                <a16:creationId xmlns:a16="http://schemas.microsoft.com/office/drawing/2014/main" id="{BB816D33-0002-ADAD-DB1F-CC6EBEF3F567}"/>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1793678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EFB63-B2DE-A6F5-AB4B-8D50532D7EA3}"/>
              </a:ext>
            </a:extLst>
          </p:cNvPr>
          <p:cNvSpPr>
            <a:spLocks noGrp="1"/>
          </p:cNvSpPr>
          <p:nvPr>
            <p:ph type="title"/>
          </p:nvPr>
        </p:nvSpPr>
        <p:spPr/>
        <p:txBody>
          <a:bodyPr/>
          <a:lstStyle/>
          <a:p>
            <a:r>
              <a:rPr lang="en-US" sz="2800" dirty="0">
                <a:latin typeface="+mn-lt"/>
              </a:rPr>
              <a:t>More on the Distance Commitment Principle</a:t>
            </a:r>
            <a:endParaRPr lang="en-US" sz="2800" dirty="0"/>
          </a:p>
        </p:txBody>
      </p:sp>
      <p:sp>
        <p:nvSpPr>
          <p:cNvPr id="3" name="Content Placeholder 2">
            <a:extLst>
              <a:ext uri="{FF2B5EF4-FFF2-40B4-BE49-F238E27FC236}">
                <a16:creationId xmlns:a16="http://schemas.microsoft.com/office/drawing/2014/main" id="{6825EAFF-C999-6798-CE5B-E92C49DBE1AE}"/>
              </a:ext>
            </a:extLst>
          </p:cNvPr>
          <p:cNvSpPr>
            <a:spLocks noGrp="1"/>
          </p:cNvSpPr>
          <p:nvPr>
            <p:ph idx="1"/>
          </p:nvPr>
        </p:nvSpPr>
        <p:spPr>
          <a:xfrm>
            <a:off x="487564" y="1447797"/>
            <a:ext cx="8504035" cy="4648203"/>
          </a:xfrm>
        </p:spPr>
        <p:txBody>
          <a:bodyPr/>
          <a:lstStyle/>
          <a:p>
            <a:r>
              <a:rPr lang="en-US" sz="1800" b="1" dirty="0"/>
              <a:t>Distance Commitment consists in </a:t>
            </a:r>
          </a:p>
          <a:p>
            <a:pPr marL="800100" lvl="1" indent="-342900">
              <a:buFont typeface="+mj-lt"/>
              <a:buAutoNum type="arabicPeriod"/>
            </a:pPr>
            <a:r>
              <a:rPr lang="en-US" sz="1600" dirty="0"/>
              <a:t>measuring the time-of-arrival (ToA) during UWB PRE fragment by retrieving channel information using optimized sequences (such as Ipatov or other) </a:t>
            </a:r>
          </a:p>
          <a:p>
            <a:pPr marL="800100" lvl="1" indent="-342900">
              <a:buFont typeface="+mj-lt"/>
              <a:buAutoNum type="arabicPeriod"/>
            </a:pPr>
            <a:r>
              <a:rPr lang="en-US" sz="1600" dirty="0"/>
              <a:t>verify the incoming data of a challenge/response message</a:t>
            </a:r>
          </a:p>
          <a:p>
            <a:pPr marL="990600" lvl="2" indent="-180975"/>
            <a:r>
              <a:rPr lang="en-US" sz="1400" dirty="0"/>
              <a:t>distance commitment requires that the message is checked at the 1</a:t>
            </a:r>
            <a:r>
              <a:rPr lang="en-US" sz="1400" baseline="30000" dirty="0"/>
              <a:t>st</a:t>
            </a:r>
            <a:r>
              <a:rPr lang="en-US" sz="1400" dirty="0"/>
              <a:t> path’s ToA</a:t>
            </a:r>
          </a:p>
          <a:p>
            <a:pPr marL="990600" lvl="2" indent="-180975"/>
            <a:r>
              <a:rPr lang="en-US" sz="1400" dirty="0"/>
              <a:t>a time aperture T</a:t>
            </a:r>
            <a:r>
              <a:rPr lang="en-US" sz="1400" baseline="-25000" dirty="0"/>
              <a:t>int,RF</a:t>
            </a:r>
            <a:r>
              <a:rPr lang="en-US" sz="1400" dirty="0"/>
              <a:t> after the 1</a:t>
            </a:r>
            <a:r>
              <a:rPr lang="en-US" sz="1400" baseline="30000" dirty="0"/>
              <a:t>st</a:t>
            </a:r>
            <a:r>
              <a:rPr lang="en-US" sz="1400" dirty="0"/>
              <a:t> path is allowed for collecting more energy/paths</a:t>
            </a:r>
          </a:p>
          <a:p>
            <a:pPr marL="990600" lvl="2" indent="-180975"/>
            <a:r>
              <a:rPr lang="en-US" sz="1400" dirty="0"/>
              <a:t>T</a:t>
            </a:r>
            <a:r>
              <a:rPr lang="en-US" sz="1400" baseline="-25000" dirty="0"/>
              <a:t>int,RF  </a:t>
            </a:r>
            <a:r>
              <a:rPr lang="en-US" sz="1400" dirty="0"/>
              <a:t>is trading off max. theoretical distance reduction against communication performances</a:t>
            </a:r>
            <a:endParaRPr lang="en-US" sz="1200" dirty="0"/>
          </a:p>
          <a:p>
            <a:pPr marL="0" indent="0">
              <a:buNone/>
            </a:pPr>
            <a:endParaRPr lang="en-US" sz="2000" dirty="0"/>
          </a:p>
        </p:txBody>
      </p:sp>
      <p:sp>
        <p:nvSpPr>
          <p:cNvPr id="4" name="Date Placeholder 3">
            <a:extLst>
              <a:ext uri="{FF2B5EF4-FFF2-40B4-BE49-F238E27FC236}">
                <a16:creationId xmlns:a16="http://schemas.microsoft.com/office/drawing/2014/main" id="{7EEE0906-4FBC-7AC8-59DE-C729EA8CD25A}"/>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156DBE44-F601-D0FD-A090-3ED27AAFFA19}"/>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33D2F40E-B174-A77E-D4BA-F6EF6EAB6DE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7" name="Picture 6" descr="Chart, line chart&#10;&#10;Description automatically generated">
            <a:extLst>
              <a:ext uri="{FF2B5EF4-FFF2-40B4-BE49-F238E27FC236}">
                <a16:creationId xmlns:a16="http://schemas.microsoft.com/office/drawing/2014/main" id="{997BB237-2ED7-406F-264F-44FFA632D659}"/>
              </a:ext>
            </a:extLst>
          </p:cNvPr>
          <p:cNvPicPr>
            <a:picLocks noChangeAspect="1"/>
          </p:cNvPicPr>
          <p:nvPr/>
        </p:nvPicPr>
        <p:blipFill>
          <a:blip r:embed="rId2">
            <a:extLst>
              <a:ext uri="{28A0092B-C50C-407E-A947-70E740481C1C}">
                <a14:useLocalDpi xmlns:a14="http://schemas.microsoft.com/office/drawing/2010/main" val="0"/>
              </a:ext>
            </a:extLst>
          </a:blip>
          <a:srcRect t="55550" r="6808"/>
          <a:stretch>
            <a:fillRect/>
          </a:stretch>
        </p:blipFill>
        <p:spPr bwMode="auto">
          <a:xfrm>
            <a:off x="1739118" y="4127205"/>
            <a:ext cx="5665765" cy="202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a:extLst>
              <a:ext uri="{FF2B5EF4-FFF2-40B4-BE49-F238E27FC236}">
                <a16:creationId xmlns:a16="http://schemas.microsoft.com/office/drawing/2014/main" id="{E9B919E0-A488-7E02-7CCF-FF0E5A160AF9}"/>
              </a:ext>
            </a:extLst>
          </p:cNvPr>
          <p:cNvSpPr txBox="1"/>
          <p:nvPr/>
        </p:nvSpPr>
        <p:spPr>
          <a:xfrm>
            <a:off x="2819633" y="5990649"/>
            <a:ext cx="3182281" cy="307777"/>
          </a:xfrm>
          <a:prstGeom prst="rect">
            <a:avLst/>
          </a:prstGeom>
          <a:noFill/>
        </p:spPr>
        <p:txBody>
          <a:bodyPr wrap="non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paths found during UWB PRE fragment</a:t>
            </a:r>
          </a:p>
        </p:txBody>
      </p:sp>
      <p:cxnSp>
        <p:nvCxnSpPr>
          <p:cNvPr id="9" name="Straight Arrow Connector 8">
            <a:extLst>
              <a:ext uri="{FF2B5EF4-FFF2-40B4-BE49-F238E27FC236}">
                <a16:creationId xmlns:a16="http://schemas.microsoft.com/office/drawing/2014/main" id="{FA022020-0E6A-D702-AD5A-F2A9232FBDF1}"/>
              </a:ext>
            </a:extLst>
          </p:cNvPr>
          <p:cNvCxnSpPr>
            <a:cxnSpLocks/>
          </p:cNvCxnSpPr>
          <p:nvPr/>
        </p:nvCxnSpPr>
        <p:spPr>
          <a:xfrm flipH="1" flipV="1">
            <a:off x="3608832" y="4947338"/>
            <a:ext cx="269875" cy="10300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6A31CBD7-BA77-E61C-F1BF-161AA7D27EC0}"/>
              </a:ext>
            </a:extLst>
          </p:cNvPr>
          <p:cNvCxnSpPr>
            <a:cxnSpLocks/>
          </p:cNvCxnSpPr>
          <p:nvPr/>
        </p:nvCxnSpPr>
        <p:spPr>
          <a:xfrm flipH="1" flipV="1">
            <a:off x="3426206" y="4934925"/>
            <a:ext cx="298450" cy="10300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4">
            <a:extLst>
              <a:ext uri="{FF2B5EF4-FFF2-40B4-BE49-F238E27FC236}">
                <a16:creationId xmlns:a16="http://schemas.microsoft.com/office/drawing/2014/main" id="{9CE727D4-FE67-DB8F-5639-FE5C91ADC145}"/>
              </a:ext>
            </a:extLst>
          </p:cNvPr>
          <p:cNvSpPr txBox="1"/>
          <p:nvPr/>
        </p:nvSpPr>
        <p:spPr>
          <a:xfrm>
            <a:off x="1981200" y="3781328"/>
            <a:ext cx="1323952" cy="307777"/>
          </a:xfrm>
          <a:prstGeom prst="rect">
            <a:avLst/>
          </a:prstGeom>
          <a:noFill/>
        </p:spPr>
        <p:txBody>
          <a:bodyPr wrap="non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first path (ToA)</a:t>
            </a:r>
          </a:p>
        </p:txBody>
      </p:sp>
      <p:sp>
        <p:nvSpPr>
          <p:cNvPr id="12" name="TextBox 19">
            <a:extLst>
              <a:ext uri="{FF2B5EF4-FFF2-40B4-BE49-F238E27FC236}">
                <a16:creationId xmlns:a16="http://schemas.microsoft.com/office/drawing/2014/main" id="{AA07D0F1-84F0-3162-BC5B-2B25CA8BBCCF}"/>
              </a:ext>
            </a:extLst>
          </p:cNvPr>
          <p:cNvSpPr txBox="1"/>
          <p:nvPr/>
        </p:nvSpPr>
        <p:spPr>
          <a:xfrm>
            <a:off x="4287342" y="3657600"/>
            <a:ext cx="3637458" cy="523220"/>
          </a:xfrm>
          <a:prstGeom prst="rect">
            <a:avLst/>
          </a:prstGeom>
          <a:noFill/>
        </p:spPr>
        <p:txBody>
          <a:bodyPr wrap="squar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time aperture for late paths </a:t>
            </a:r>
            <a:br>
              <a:rPr lang="en-US" sz="1400" b="1" i="1" dirty="0">
                <a:solidFill>
                  <a:schemeClr val="tx1"/>
                </a:solidFill>
              </a:rPr>
            </a:br>
            <a:r>
              <a:rPr lang="en-US" sz="1400" b="1" i="1" dirty="0">
                <a:solidFill>
                  <a:schemeClr val="tx1"/>
                </a:solidFill>
              </a:rPr>
              <a:t>(here </a:t>
            </a:r>
            <a:r>
              <a:rPr lang="en-US" sz="1400" b="1" i="1" dirty="0" err="1">
                <a:solidFill>
                  <a:schemeClr val="tx1"/>
                </a:solidFill>
              </a:rPr>
              <a:t>T</a:t>
            </a:r>
            <a:r>
              <a:rPr lang="en-US" sz="1400" b="1" i="1" baseline="-25000" dirty="0" err="1">
                <a:solidFill>
                  <a:schemeClr val="tx1"/>
                </a:solidFill>
              </a:rPr>
              <a:t>int,RF</a:t>
            </a:r>
            <a:r>
              <a:rPr lang="en-US" sz="1400" b="1" i="1" dirty="0">
                <a:solidFill>
                  <a:schemeClr val="tx1"/>
                </a:solidFill>
              </a:rPr>
              <a:t>=10ns, starting from 1</a:t>
            </a:r>
            <a:r>
              <a:rPr lang="en-US" sz="1400" b="1" i="1" baseline="30000" dirty="0">
                <a:solidFill>
                  <a:schemeClr val="tx1"/>
                </a:solidFill>
              </a:rPr>
              <a:t>st</a:t>
            </a:r>
            <a:r>
              <a:rPr lang="en-US" sz="1400" b="1" i="1" dirty="0">
                <a:solidFill>
                  <a:schemeClr val="tx1"/>
                </a:solidFill>
              </a:rPr>
              <a:t> path)</a:t>
            </a:r>
          </a:p>
        </p:txBody>
      </p:sp>
      <p:cxnSp>
        <p:nvCxnSpPr>
          <p:cNvPr id="13" name="Straight Arrow Connector 12">
            <a:extLst>
              <a:ext uri="{FF2B5EF4-FFF2-40B4-BE49-F238E27FC236}">
                <a16:creationId xmlns:a16="http://schemas.microsoft.com/office/drawing/2014/main" id="{3C6C0D90-169E-6557-6A5B-366DE212394E}"/>
              </a:ext>
            </a:extLst>
          </p:cNvPr>
          <p:cNvCxnSpPr>
            <a:cxnSpLocks/>
          </p:cNvCxnSpPr>
          <p:nvPr/>
        </p:nvCxnSpPr>
        <p:spPr>
          <a:xfrm flipH="1">
            <a:off x="4052000" y="4070509"/>
            <a:ext cx="290513" cy="3079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05379DD4-2CA1-9E90-88DD-22F822B88AE8}"/>
              </a:ext>
            </a:extLst>
          </p:cNvPr>
          <p:cNvCxnSpPr>
            <a:cxnSpLocks/>
          </p:cNvCxnSpPr>
          <p:nvPr/>
        </p:nvCxnSpPr>
        <p:spPr>
          <a:xfrm>
            <a:off x="2691984" y="4070509"/>
            <a:ext cx="377825" cy="8080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BF7B3FC4-3611-5718-F008-FA79C56DD98A}"/>
              </a:ext>
            </a:extLst>
          </p:cNvPr>
          <p:cNvCxnSpPr>
            <a:cxnSpLocks/>
          </p:cNvCxnSpPr>
          <p:nvPr/>
        </p:nvCxnSpPr>
        <p:spPr>
          <a:xfrm flipH="1" flipV="1">
            <a:off x="3937654" y="4947338"/>
            <a:ext cx="123679" cy="9993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Rectangle 15">
            <a:extLst>
              <a:ext uri="{FF2B5EF4-FFF2-40B4-BE49-F238E27FC236}">
                <a16:creationId xmlns:a16="http://schemas.microsoft.com/office/drawing/2014/main" id="{B6641D2F-C1D3-3292-7E97-0B735D48C5C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386584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7160-94E2-A83A-F22A-EA31B230B1EB}"/>
              </a:ext>
            </a:extLst>
          </p:cNvPr>
          <p:cNvSpPr>
            <a:spLocks noGrp="1"/>
          </p:cNvSpPr>
          <p:nvPr>
            <p:ph type="title"/>
          </p:nvPr>
        </p:nvSpPr>
        <p:spPr/>
        <p:txBody>
          <a:bodyPr/>
          <a:lstStyle/>
          <a:p>
            <a:r>
              <a:rPr lang="en-US" sz="2800" dirty="0">
                <a:latin typeface="+mn-lt"/>
              </a:rPr>
              <a:t>Security Guarantees from Distance Commitment</a:t>
            </a:r>
            <a:endParaRPr lang="en-US" sz="2800" dirty="0"/>
          </a:p>
        </p:txBody>
      </p:sp>
      <p:sp>
        <p:nvSpPr>
          <p:cNvPr id="3" name="Content Placeholder 2">
            <a:extLst>
              <a:ext uri="{FF2B5EF4-FFF2-40B4-BE49-F238E27FC236}">
                <a16:creationId xmlns:a16="http://schemas.microsoft.com/office/drawing/2014/main" id="{15F3A3A2-2410-1B45-1D4F-6A08DDEC9765}"/>
              </a:ext>
            </a:extLst>
          </p:cNvPr>
          <p:cNvSpPr>
            <a:spLocks noGrp="1"/>
          </p:cNvSpPr>
          <p:nvPr>
            <p:ph idx="1"/>
          </p:nvPr>
        </p:nvSpPr>
        <p:spPr>
          <a:xfrm>
            <a:off x="487565" y="1447797"/>
            <a:ext cx="8168870" cy="4953003"/>
          </a:xfrm>
        </p:spPr>
        <p:txBody>
          <a:bodyPr/>
          <a:lstStyle/>
          <a:p>
            <a:pPr marL="0" indent="0">
              <a:buNone/>
              <a:defRPr/>
            </a:pPr>
            <a:r>
              <a:rPr lang="en-US" sz="1800" b="1" dirty="0"/>
              <a:t>From equation </a:t>
            </a:r>
            <a:r>
              <a:rPr lang="en-US" sz="1800" b="1" dirty="0" err="1"/>
              <a:t>SecLev</a:t>
            </a:r>
            <a:r>
              <a:rPr lang="en-US" sz="1800" b="1" dirty="0"/>
              <a:t>(</a:t>
            </a:r>
            <a:r>
              <a:rPr lang="en-US" sz="1800" b="1" dirty="0" err="1"/>
              <a:t>L,k</a:t>
            </a:r>
            <a:r>
              <a:rPr lang="en-US" sz="1800" b="1" dirty="0"/>
              <a:t>) the security level is quantifiable : </a:t>
            </a:r>
          </a:p>
          <a:p>
            <a:pPr>
              <a:buFont typeface="Arial" panose="020B0604020202020204" pitchFamily="34" charset="0"/>
              <a:buChar char="•"/>
              <a:defRPr/>
            </a:pPr>
            <a:r>
              <a:rPr lang="en-US" sz="1600" dirty="0"/>
              <a:t>the maximum number of errors (markers) is given as a function of the challenge size in number of bits (x-axis) for different security levels (20, 32, 64, 128 and 256 bits)</a:t>
            </a:r>
          </a:p>
          <a:p>
            <a:pPr>
              <a:buFont typeface="Arial" panose="020B0604020202020204" pitchFamily="34" charset="0"/>
              <a:buChar char="•"/>
              <a:defRPr/>
            </a:pPr>
            <a:r>
              <a:rPr lang="en-US" sz="1600" dirty="0"/>
              <a:t>this requirement corresponds to an equivalent maximum BER in the RIF message</a:t>
            </a:r>
            <a:br>
              <a:rPr lang="en-US" sz="1600" dirty="0"/>
            </a:br>
            <a:endParaRPr lang="en-US" sz="1000" dirty="0"/>
          </a:p>
          <a:p>
            <a:pPr marL="0" indent="0">
              <a:buNone/>
              <a:defRPr/>
            </a:pPr>
            <a:r>
              <a:rPr lang="en-US" sz="1400" i="1" dirty="0">
                <a:solidFill>
                  <a:srgbClr val="FF0000"/>
                </a:solidFill>
              </a:rPr>
              <a:t>markers</a:t>
            </a:r>
            <a:r>
              <a:rPr lang="en-US" sz="1400" i="1" dirty="0"/>
              <a:t> : for an increase of the security level by a factor 2 (32 to 64 bits), with same number of bits, the sensitivity reduction is 3.3 dB (more Eb/No) </a:t>
            </a:r>
            <a:r>
              <a:rPr lang="en-US" sz="1400" i="1" dirty="0">
                <a:sym typeface="Wingdings" panose="05000000000000000000" pitchFamily="2" charset="2"/>
              </a:rPr>
              <a:t> Link budget reduces by 3.3 dB</a:t>
            </a:r>
            <a:endParaRPr lang="en-US" sz="1400" i="1" dirty="0"/>
          </a:p>
          <a:p>
            <a:pPr marL="0" indent="0">
              <a:buNone/>
              <a:defRPr/>
            </a:pPr>
            <a:endParaRPr lang="fr-CH" sz="1400" i="1" dirty="0"/>
          </a:p>
          <a:p>
            <a:endParaRPr lang="en-US" sz="1600" dirty="0"/>
          </a:p>
        </p:txBody>
      </p:sp>
      <p:sp>
        <p:nvSpPr>
          <p:cNvPr id="4" name="Date Placeholder 3">
            <a:extLst>
              <a:ext uri="{FF2B5EF4-FFF2-40B4-BE49-F238E27FC236}">
                <a16:creationId xmlns:a16="http://schemas.microsoft.com/office/drawing/2014/main" id="{D957E069-CDDC-8997-1BC2-C1CBBFD5B071}"/>
              </a:ext>
            </a:extLst>
          </p:cNvPr>
          <p:cNvSpPr>
            <a:spLocks noGrp="1"/>
          </p:cNvSpPr>
          <p:nvPr>
            <p:ph type="dt" sz="half" idx="10"/>
          </p:nvPr>
        </p:nvSpPr>
        <p:spPr/>
        <p:txBody>
          <a:body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51DF2F7-EBBD-8825-0F70-C403F27E55F1}"/>
              </a:ext>
            </a:extLst>
          </p:cNvPr>
          <p:cNvSpPr>
            <a:spLocks noGrp="1"/>
          </p:cNvSpPr>
          <p:nvPr>
            <p:ph type="ftr" sz="quarter" idx="11"/>
          </p:nvPr>
        </p:nvSpPr>
        <p:spPr/>
        <p:txBody>
          <a:bodyPr/>
          <a:lstStyle/>
          <a:p>
            <a:r>
              <a:rPr lang="en-US" altLang="en-US" dirty="0"/>
              <a:t>D. Barras &amp; B. Danev</a:t>
            </a:r>
          </a:p>
        </p:txBody>
      </p:sp>
      <p:sp>
        <p:nvSpPr>
          <p:cNvPr id="6" name="Slide Number Placeholder 5">
            <a:extLst>
              <a:ext uri="{FF2B5EF4-FFF2-40B4-BE49-F238E27FC236}">
                <a16:creationId xmlns:a16="http://schemas.microsoft.com/office/drawing/2014/main" id="{1ECA0DF8-BF7E-FF30-D327-31ECEC2B53B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7" name="Picture 6">
            <a:extLst>
              <a:ext uri="{FF2B5EF4-FFF2-40B4-BE49-F238E27FC236}">
                <a16:creationId xmlns:a16="http://schemas.microsoft.com/office/drawing/2014/main" id="{0C3E43AE-253A-77C4-854F-26A8214D0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611" y="3465203"/>
            <a:ext cx="7824778" cy="3256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a:extLst>
              <a:ext uri="{FF2B5EF4-FFF2-40B4-BE49-F238E27FC236}">
                <a16:creationId xmlns:a16="http://schemas.microsoft.com/office/drawing/2014/main" id="{8172FC1B-3DD0-485D-D1A1-DF1A2F1A5C9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t>15-22-0413-00-04ab</a:t>
            </a:r>
            <a:endParaRPr lang="en-US" altLang="en-US" sz="1400" b="1" dirty="0"/>
          </a:p>
        </p:txBody>
      </p:sp>
    </p:spTree>
    <p:extLst>
      <p:ext uri="{BB962C8B-B14F-4D97-AF65-F5344CB8AC3E}">
        <p14:creationId xmlns:p14="http://schemas.microsoft.com/office/powerpoint/2010/main" val="26222145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27860</TotalTime>
  <Words>1976</Words>
  <Application>Microsoft Office PowerPoint</Application>
  <PresentationFormat>On-screen Show (4:3)</PresentationFormat>
  <Paragraphs>265</Paragraphs>
  <Slides>15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Helvetica Neue Light</vt:lpstr>
      <vt:lpstr>Times New Roman</vt:lpstr>
      <vt:lpstr>Office Theme</vt:lpstr>
      <vt:lpstr>PowerPoint Presentation</vt:lpstr>
      <vt:lpstr>Performance analysis of  Ranging Integrity Fragments (RIF)</vt:lpstr>
      <vt:lpstr>PowerPoint Presentation</vt:lpstr>
      <vt:lpstr>References</vt:lpstr>
      <vt:lpstr>Introduction (1/2)</vt:lpstr>
      <vt:lpstr>Introduction (2/2)</vt:lpstr>
      <vt:lpstr>Security Guarantees from Distance Commitment</vt:lpstr>
      <vt:lpstr>More on the Distance Commitment Principle</vt:lpstr>
      <vt:lpstr>Security Guarantees from Distance Commitment</vt:lpstr>
      <vt:lpstr>Security Guarantees from Distance Commitment</vt:lpstr>
      <vt:lpstr>Sensitivity of Ranging Integrity Fragment</vt:lpstr>
      <vt:lpstr>Results in AWGN</vt:lpstr>
      <vt:lpstr>Results in CM</vt:lpstr>
      <vt:lpstr>Results in CM</vt:lpstr>
      <vt:lpstr>Summary &amp; 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david barras</cp:lastModifiedBy>
  <cp:revision>798</cp:revision>
  <cp:lastPrinted>1998-02-10T13:28:06Z</cp:lastPrinted>
  <dcterms:created xsi:type="dcterms:W3CDTF">2021-07-16T20:39:58Z</dcterms:created>
  <dcterms:modified xsi:type="dcterms:W3CDTF">2022-07-13T19:39:00Z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